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4" r:id="rId6"/>
    <p:sldId id="265" r:id="rId7"/>
    <p:sldId id="260" r:id="rId8"/>
    <p:sldId id="261" r:id="rId9"/>
    <p:sldId id="262" r:id="rId10"/>
    <p:sldId id="263" r:id="rId11"/>
    <p:sldId id="266" r:id="rId12"/>
    <p:sldId id="267" r:id="rId13"/>
    <p:sldId id="268" r:id="rId14"/>
    <p:sldId id="269" r:id="rId15"/>
    <p:sldId id="279" r:id="rId16"/>
    <p:sldId id="272" r:id="rId17"/>
    <p:sldId id="273" r:id="rId18"/>
    <p:sldId id="270" r:id="rId19"/>
    <p:sldId id="271"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E85111-63A4-4A58-A067-056B895197A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370154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E85111-63A4-4A58-A067-056B895197A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366034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E85111-63A4-4A58-A067-056B895197A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132465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E85111-63A4-4A58-A067-056B895197A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79382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85111-63A4-4A58-A067-056B895197A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255260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E85111-63A4-4A58-A067-056B895197AF}"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21230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E85111-63A4-4A58-A067-056B895197AF}"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284690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85111-63A4-4A58-A067-056B895197AF}" type="datetimeFigureOut">
              <a:rPr lang="en-US" smtClean="0"/>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163964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85111-63A4-4A58-A067-056B895197AF}"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313853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85111-63A4-4A58-A067-056B895197AF}"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157649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85111-63A4-4A58-A067-056B895197AF}"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321891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85111-63A4-4A58-A067-056B895197AF}" type="datetimeFigureOut">
              <a:rPr lang="en-US" smtClean="0"/>
              <a:t>1/30/2023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ED4BD-7401-49DE-9B64-FB8080B69E79}" type="slidenum">
              <a:rPr lang="en-US" smtClean="0"/>
              <a:t>‹#›</a:t>
            </a:fld>
            <a:endParaRPr lang="en-US"/>
          </a:p>
        </p:txBody>
      </p:sp>
    </p:spTree>
    <p:extLst>
      <p:ext uri="{BB962C8B-B14F-4D97-AF65-F5344CB8AC3E}">
        <p14:creationId xmlns:p14="http://schemas.microsoft.com/office/powerpoint/2010/main" val="2453609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Lec</a:t>
            </a:r>
            <a:r>
              <a:rPr lang="en-US" dirty="0"/>
              <a:t> 1</a:t>
            </a:r>
          </a:p>
        </p:txBody>
      </p:sp>
      <p:sp>
        <p:nvSpPr>
          <p:cNvPr id="3" name="Subtitle 2"/>
          <p:cNvSpPr>
            <a:spLocks noGrp="1"/>
          </p:cNvSpPr>
          <p:nvPr>
            <p:ph type="subTitle" idx="1"/>
          </p:nvPr>
        </p:nvSpPr>
        <p:spPr/>
        <p:txBody>
          <a:bodyPr>
            <a:normAutofit lnSpcReduction="10000"/>
          </a:bodyPr>
          <a:lstStyle/>
          <a:p>
            <a:r>
              <a:rPr lang="en-US" dirty="0"/>
              <a:t>Cloud Computing</a:t>
            </a:r>
          </a:p>
          <a:p>
            <a:r>
              <a:rPr lang="en-US" sz="1800" dirty="0">
                <a:effectLst/>
                <a:latin typeface="Garamond" panose="02020404030301010803" pitchFamily="18" charset="0"/>
                <a:ea typeface="Times New Roman" panose="02020603050405020304" pitchFamily="18" charset="0"/>
              </a:rPr>
              <a:t>What is Cloud Computing?</a:t>
            </a:r>
            <a:endParaRPr lang="en-PK" sz="1800" dirty="0">
              <a:effectLst/>
              <a:latin typeface="Times New Roman" panose="02020603050405020304" pitchFamily="18" charset="0"/>
              <a:ea typeface="Times New Roman" panose="02020603050405020304" pitchFamily="18" charset="0"/>
            </a:endParaRPr>
          </a:p>
          <a:p>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Why Cloud Computing?</a:t>
            </a:r>
            <a:endParaRPr lang="en-US" dirty="0"/>
          </a:p>
          <a:p>
            <a:r>
              <a:rPr lang="en-US" sz="1800" dirty="0">
                <a:effectLst/>
                <a:latin typeface="Garamond" panose="02020404030301010803" pitchFamily="18" charset="0"/>
                <a:ea typeface="Times New Roman" panose="02020603050405020304" pitchFamily="18" charset="0"/>
              </a:rPr>
              <a:t>Advantages and Disadvantages of Cloud Computing</a:t>
            </a:r>
            <a:endParaRPr lang="en-PK" sz="1800" dirty="0">
              <a:effectLst/>
              <a:latin typeface="Times New Roman" panose="02020603050405020304" pitchFamily="18" charset="0"/>
              <a:ea typeface="Times New Roman" panose="02020603050405020304" pitchFamily="18" charset="0"/>
            </a:endParaRPr>
          </a:p>
          <a:p>
            <a:r>
              <a:rPr lang="en-US" sz="1800">
                <a:effectLst/>
                <a:latin typeface="Garamond" panose="02020404030301010803" pitchFamily="18" charset="0"/>
                <a:ea typeface="Times New Roman" panose="02020603050405020304" pitchFamily="18" charset="0"/>
              </a:rPr>
              <a:t>NIST 5 Essential </a:t>
            </a:r>
            <a:r>
              <a:rPr lang="en-US" sz="1800" dirty="0">
                <a:effectLst/>
                <a:latin typeface="Garamond" panose="02020404030301010803" pitchFamily="18" charset="0"/>
                <a:ea typeface="Times New Roman" panose="02020603050405020304" pitchFamily="18" charset="0"/>
              </a:rPr>
              <a:t>Characteristics of Cloud Computing</a:t>
            </a:r>
            <a:endParaRPr lang="en-PK"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30052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cloud computing</a:t>
            </a:r>
          </a:p>
        </p:txBody>
      </p:sp>
      <p:sp>
        <p:nvSpPr>
          <p:cNvPr id="3" name="Content Placeholder 2"/>
          <p:cNvSpPr>
            <a:spLocks noGrp="1"/>
          </p:cNvSpPr>
          <p:nvPr>
            <p:ph idx="1"/>
          </p:nvPr>
        </p:nvSpPr>
        <p:spPr/>
        <p:txBody>
          <a:bodyPr/>
          <a:lstStyle/>
          <a:p>
            <a:pPr marL="0" indent="0">
              <a:buNone/>
            </a:pPr>
            <a:r>
              <a:rPr lang="en-US" b="1" dirty="0"/>
              <a:t>Cost</a:t>
            </a:r>
          </a:p>
          <a:p>
            <a:pPr marL="0" indent="0">
              <a:buNone/>
            </a:pPr>
            <a:r>
              <a:rPr lang="en-US" dirty="0"/>
              <a:t>Cloud computing eliminates the capital expense of buying hardware and software and setting up and running on-site datacenters—the racks of servers, the round-the-clock electricity for power and cooling, and the IT experts for managing the infrastructure. </a:t>
            </a:r>
          </a:p>
        </p:txBody>
      </p:sp>
    </p:spTree>
    <p:extLst>
      <p:ext uri="{BB962C8B-B14F-4D97-AF65-F5344CB8AC3E}">
        <p14:creationId xmlns:p14="http://schemas.microsoft.com/office/powerpoint/2010/main" val="2393243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pPr marL="0" indent="0">
              <a:buNone/>
            </a:pPr>
            <a:r>
              <a:rPr lang="en-US" b="1" dirty="0"/>
              <a:t>Speed</a:t>
            </a:r>
          </a:p>
          <a:p>
            <a:pPr marL="0" indent="0">
              <a:buNone/>
            </a:pPr>
            <a:r>
              <a:rPr lang="en-US" dirty="0"/>
              <a:t>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pPr marL="0" indent="0">
              <a:buNone/>
            </a:pPr>
            <a:r>
              <a:rPr lang="en-US" b="1" dirty="0"/>
              <a:t>Global scale</a:t>
            </a:r>
          </a:p>
          <a:p>
            <a:pPr marL="0" indent="0">
              <a:buNone/>
            </a:pPr>
            <a:r>
              <a:rPr lang="en-US" dirty="0"/>
              <a:t>The benefits of cloud computing services include the ability to scale elastically. That means delivering the right amount of IT resources—for example, more or less computing power, storage, bandwidth—right when they’re needed, and from the right geographic location.</a:t>
            </a:r>
          </a:p>
        </p:txBody>
      </p:sp>
    </p:spTree>
    <p:extLst>
      <p:ext uri="{BB962C8B-B14F-4D97-AF65-F5344CB8AC3E}">
        <p14:creationId xmlns:p14="http://schemas.microsoft.com/office/powerpoint/2010/main" val="267952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a:bodyPr>
          <a:lstStyle/>
          <a:p>
            <a:pPr marL="0" indent="0">
              <a:buNone/>
            </a:pPr>
            <a:r>
              <a:rPr lang="en-US" b="1" dirty="0"/>
              <a:t>Productivity</a:t>
            </a:r>
          </a:p>
          <a:p>
            <a:pPr marL="0" indent="0">
              <a:buNone/>
            </a:pPr>
            <a:r>
              <a:rPr lang="en-US" dirty="0"/>
              <a:t>On-site datacenters typically require a lot of “</a:t>
            </a:r>
            <a:r>
              <a:rPr lang="en-US" dirty="0">
                <a:solidFill>
                  <a:srgbClr val="FF0000"/>
                </a:solidFill>
              </a:rPr>
              <a:t>racking and stacking</a:t>
            </a:r>
            <a:r>
              <a:rPr lang="en-US" dirty="0"/>
              <a:t>”—hardware setup, software patching, and other time-consuming IT management chores. Cloud computing removes the need for many of these tasks, so IT teams can spend time on achieving more important business goals.</a:t>
            </a:r>
          </a:p>
          <a:p>
            <a:pPr marL="0" indent="0">
              <a:buNone/>
            </a:pPr>
            <a:r>
              <a:rPr lang="en-US" b="1" dirty="0"/>
              <a:t>Reliability</a:t>
            </a:r>
          </a:p>
          <a:p>
            <a:pPr marL="0" indent="0">
              <a:buNone/>
            </a:pPr>
            <a:r>
              <a:rPr lang="en-US" dirty="0"/>
              <a:t>Cloud computing makes data backup, disaster recovery, and business continuity easier and less expensive because data can be mirrored at multiple redundant sites on the cloud provider’s network.</a:t>
            </a:r>
          </a:p>
        </p:txBody>
      </p:sp>
    </p:spTree>
    <p:extLst>
      <p:ext uri="{BB962C8B-B14F-4D97-AF65-F5344CB8AC3E}">
        <p14:creationId xmlns:p14="http://schemas.microsoft.com/office/powerpoint/2010/main" val="423735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b="1" dirty="0"/>
              <a:t>disadvantages of cloud computing?</a:t>
            </a:r>
            <a:br>
              <a:rPr lang="en-US" b="1" dirty="0"/>
            </a:br>
            <a:endParaRPr lang="en-US" dirty="0"/>
          </a:p>
        </p:txBody>
      </p:sp>
    </p:spTree>
    <p:extLst>
      <p:ext uri="{BB962C8B-B14F-4D97-AF65-F5344CB8AC3E}">
        <p14:creationId xmlns:p14="http://schemas.microsoft.com/office/powerpoint/2010/main" val="60080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 of cloud computing</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a:t>Cloud computing is not necessarily cheaper than other forms of computing, just as renting is not always cheaper than buying in the long term</a:t>
            </a:r>
          </a:p>
          <a:p>
            <a:r>
              <a:rPr lang="en-US" dirty="0"/>
              <a:t>If an application has a regular and predictable requirement for computing services it may be more economical to provide that service in-house</a:t>
            </a:r>
          </a:p>
          <a:p>
            <a:r>
              <a:rPr lang="en-US" dirty="0"/>
              <a:t>Some companies may be reluctant to host sensitive data in a service that is also used by rivals</a:t>
            </a:r>
          </a:p>
          <a:p>
            <a:r>
              <a:rPr lang="en-US" dirty="0"/>
              <a:t>And of course, you can only access your applications if you have an internet connection.</a:t>
            </a:r>
          </a:p>
        </p:txBody>
      </p:sp>
    </p:spTree>
    <p:extLst>
      <p:ext uri="{BB962C8B-B14F-4D97-AF65-F5344CB8AC3E}">
        <p14:creationId xmlns:p14="http://schemas.microsoft.com/office/powerpoint/2010/main" val="115142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EE0FF-0277-6356-EBA2-3CCC4FB89834}"/>
              </a:ext>
            </a:extLst>
          </p:cNvPr>
          <p:cNvSpPr>
            <a:spLocks noGrp="1"/>
          </p:cNvSpPr>
          <p:nvPr>
            <p:ph idx="1"/>
          </p:nvPr>
        </p:nvSpPr>
        <p:spPr>
          <a:xfrm>
            <a:off x="533400" y="457200"/>
            <a:ext cx="8229600" cy="4525963"/>
          </a:xfrm>
        </p:spPr>
        <p:txBody>
          <a:bodyPr>
            <a:normAutofit fontScale="92500" lnSpcReduction="10000"/>
          </a:bodyPr>
          <a:lstStyle/>
          <a:p>
            <a:r>
              <a:rPr lang="en-US" dirty="0"/>
              <a:t>Even the largest and most technologically advanced companies can be vulnerable to being hacked.</a:t>
            </a:r>
          </a:p>
          <a:p>
            <a:r>
              <a:rPr lang="en-US" dirty="0"/>
              <a:t>Case in point is the pioneering electric car company, Tesla, owned by tech billionaire Elon Musk.</a:t>
            </a:r>
          </a:p>
          <a:p>
            <a:r>
              <a:rPr lang="en-US" dirty="0"/>
              <a:t>An unidentified hacker or hackers broke into a Tesla-owned Amazon cloud account and used it to “mine” cryptocurrency , </a:t>
            </a:r>
            <a:r>
              <a:rPr lang="en-US" dirty="0" err="1"/>
              <a:t>Monero</a:t>
            </a:r>
            <a:endParaRPr lang="en-US" dirty="0"/>
          </a:p>
          <a:p>
            <a:r>
              <a:rPr lang="en-US" dirty="0"/>
              <a:t>Who knows when; who knows for how long. </a:t>
            </a:r>
            <a:endParaRPr lang="en-PK" dirty="0"/>
          </a:p>
        </p:txBody>
      </p:sp>
    </p:spTree>
    <p:extLst>
      <p:ext uri="{BB962C8B-B14F-4D97-AF65-F5344CB8AC3E}">
        <p14:creationId xmlns:p14="http://schemas.microsoft.com/office/powerpoint/2010/main" val="4079571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Geography and Cloud Computing</a:t>
            </a:r>
          </a:p>
        </p:txBody>
      </p:sp>
      <p:sp>
        <p:nvSpPr>
          <p:cNvPr id="3" name="Content Placeholder 2"/>
          <p:cNvSpPr>
            <a:spLocks noGrp="1"/>
          </p:cNvSpPr>
          <p:nvPr>
            <p:ph idx="1"/>
          </p:nvPr>
        </p:nvSpPr>
        <p:spPr/>
        <p:txBody>
          <a:bodyPr>
            <a:normAutofit fontScale="85000" lnSpcReduction="10000"/>
          </a:bodyPr>
          <a:lstStyle/>
          <a:p>
            <a:r>
              <a:rPr lang="en-US" dirty="0"/>
              <a:t>Geopolitics is forcing significant changes on cloud-computing users and vendors</a:t>
            </a:r>
          </a:p>
          <a:p>
            <a:r>
              <a:rPr lang="en-US" dirty="0"/>
              <a:t>Firstly, there is the issue of latency: if the application is coming from a data center on the other side of the planet, or on the other side of a congested network, then you might find it sluggish compared to a local connection</a:t>
            </a:r>
          </a:p>
          <a:p>
            <a:r>
              <a:rPr lang="en-US" dirty="0"/>
              <a:t>Secondly, there is the issue of </a:t>
            </a:r>
            <a:r>
              <a:rPr lang="en-US" dirty="0">
                <a:solidFill>
                  <a:srgbClr val="FF0000"/>
                </a:solidFill>
              </a:rPr>
              <a:t>Data sovereignty </a:t>
            </a:r>
          </a:p>
          <a:p>
            <a:r>
              <a:rPr lang="en-US" dirty="0"/>
              <a:t>Data sovereignty is the concept that information which has been converted and stored in binary digital form is subject to the laws of the country in which it is located</a:t>
            </a:r>
          </a:p>
        </p:txBody>
      </p:sp>
    </p:spTree>
    <p:extLst>
      <p:ext uri="{BB962C8B-B14F-4D97-AF65-F5344CB8AC3E}">
        <p14:creationId xmlns:p14="http://schemas.microsoft.com/office/powerpoint/2010/main" val="340470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638800"/>
          </a:xfrm>
        </p:spPr>
        <p:txBody>
          <a:bodyPr>
            <a:normAutofit fontScale="92500" lnSpcReduction="10000"/>
          </a:bodyPr>
          <a:lstStyle/>
          <a:p>
            <a:r>
              <a:rPr lang="en-US" dirty="0"/>
              <a:t>Many companies, particularly in Europe, have to worry about where their data is being processed and stored</a:t>
            </a:r>
          </a:p>
          <a:p>
            <a:r>
              <a:rPr lang="en-US" dirty="0"/>
              <a:t>European companies are worried that, for example, if their customer data is being stored in data centers in the US or (owned by US companies), it could be accessed by US law enforcement</a:t>
            </a:r>
          </a:p>
          <a:p>
            <a:r>
              <a:rPr lang="en-US" dirty="0"/>
              <a:t>As a result, the big cloud vendors have been building out a regional data center network so that organizations can keep their data in their own region.</a:t>
            </a:r>
          </a:p>
        </p:txBody>
      </p:sp>
    </p:spTree>
    <p:extLst>
      <p:ext uri="{BB962C8B-B14F-4D97-AF65-F5344CB8AC3E}">
        <p14:creationId xmlns:p14="http://schemas.microsoft.com/office/powerpoint/2010/main" val="193010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Cloud-computing region?  availability zone?</a:t>
            </a:r>
          </a:p>
        </p:txBody>
      </p:sp>
      <p:sp>
        <p:nvSpPr>
          <p:cNvPr id="3" name="Content Placeholder 2"/>
          <p:cNvSpPr>
            <a:spLocks noGrp="1"/>
          </p:cNvSpPr>
          <p:nvPr>
            <p:ph idx="1"/>
          </p:nvPr>
        </p:nvSpPr>
        <p:spPr/>
        <p:txBody>
          <a:bodyPr>
            <a:normAutofit lnSpcReduction="10000"/>
          </a:bodyPr>
          <a:lstStyle/>
          <a:p>
            <a:r>
              <a:rPr lang="en-US" dirty="0"/>
              <a:t>Cloud-computing services are operated from giant datacenters around the world</a:t>
            </a:r>
          </a:p>
          <a:p>
            <a:r>
              <a:rPr lang="en-US" dirty="0"/>
              <a:t>Cloud service vendors often divides these datacenters by '</a:t>
            </a:r>
            <a:r>
              <a:rPr lang="en-US" dirty="0">
                <a:solidFill>
                  <a:srgbClr val="FF0000"/>
                </a:solidFill>
              </a:rPr>
              <a:t>regions</a:t>
            </a:r>
            <a:r>
              <a:rPr lang="en-US" dirty="0"/>
              <a:t>' and '</a:t>
            </a:r>
            <a:r>
              <a:rPr lang="en-US" dirty="0">
                <a:solidFill>
                  <a:srgbClr val="FF0000"/>
                </a:solidFill>
              </a:rPr>
              <a:t>availability zones</a:t>
            </a:r>
            <a:r>
              <a:rPr lang="en-US" dirty="0"/>
              <a:t>‘</a:t>
            </a:r>
          </a:p>
          <a:p>
            <a:r>
              <a:rPr lang="en-US" dirty="0"/>
              <a:t>Each region is a separate geographic area, like EU (London) or US West (Oregon), which then further subdivides into what it calls availability zones (AZs)</a:t>
            </a:r>
          </a:p>
          <a:p>
            <a:endParaRPr lang="en-US" dirty="0"/>
          </a:p>
        </p:txBody>
      </p:sp>
    </p:spTree>
    <p:extLst>
      <p:ext uri="{BB962C8B-B14F-4D97-AF65-F5344CB8AC3E}">
        <p14:creationId xmlns:p14="http://schemas.microsoft.com/office/powerpoint/2010/main" val="173089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Cloud-computing region?  availability zone?</a:t>
            </a:r>
          </a:p>
        </p:txBody>
      </p:sp>
      <p:sp>
        <p:nvSpPr>
          <p:cNvPr id="3" name="Content Placeholder 2"/>
          <p:cNvSpPr>
            <a:spLocks noGrp="1"/>
          </p:cNvSpPr>
          <p:nvPr>
            <p:ph idx="1"/>
          </p:nvPr>
        </p:nvSpPr>
        <p:spPr/>
        <p:txBody>
          <a:bodyPr/>
          <a:lstStyle/>
          <a:p>
            <a:r>
              <a:rPr lang="en-US" dirty="0"/>
              <a:t>An AZ is composed of one or more datacenters that are far enough apart that in theory a single disaster won't take both offline, but close enough together for business continuity applications that require rapid failover</a:t>
            </a:r>
          </a:p>
          <a:p>
            <a:r>
              <a:rPr lang="en-US" dirty="0"/>
              <a:t>Each AZ has multiple internet connections and power connections to multiple grids</a:t>
            </a:r>
          </a:p>
        </p:txBody>
      </p:sp>
    </p:spTree>
    <p:extLst>
      <p:ext uri="{BB962C8B-B14F-4D97-AF65-F5344CB8AC3E}">
        <p14:creationId xmlns:p14="http://schemas.microsoft.com/office/powerpoint/2010/main" val="288450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lnSpcReduction="10000"/>
          </a:bodyPr>
          <a:lstStyle/>
          <a:p>
            <a:pPr marL="0" indent="0">
              <a:buNone/>
            </a:pPr>
            <a:r>
              <a:rPr lang="en-US" dirty="0"/>
              <a:t>In 1961 computer scientist John McCarthy said: </a:t>
            </a:r>
            <a:br>
              <a:rPr lang="en-US" dirty="0"/>
            </a:br>
            <a:endParaRPr lang="en-US" i="1" dirty="0"/>
          </a:p>
          <a:p>
            <a:pPr marL="0" indent="0">
              <a:buNone/>
            </a:pPr>
            <a:r>
              <a:rPr lang="en-US" i="1" dirty="0">
                <a:solidFill>
                  <a:srgbClr val="FF0000"/>
                </a:solidFill>
              </a:rPr>
              <a:t>“If computers of the kind I have advocated become the computers of the future, then</a:t>
            </a:r>
            <a:br>
              <a:rPr lang="en-US" i="1" dirty="0">
                <a:solidFill>
                  <a:srgbClr val="FF0000"/>
                </a:solidFill>
              </a:rPr>
            </a:br>
            <a:r>
              <a:rPr lang="en-US" i="1" dirty="0">
                <a:solidFill>
                  <a:srgbClr val="FF0000"/>
                </a:solidFill>
              </a:rPr>
              <a:t>computing may someday be organized as a public utility just as the telephone system is a</a:t>
            </a:r>
            <a:br>
              <a:rPr lang="en-US" i="1" dirty="0">
                <a:solidFill>
                  <a:srgbClr val="FF0000"/>
                </a:solidFill>
              </a:rPr>
            </a:br>
            <a:r>
              <a:rPr lang="en-US" i="1" dirty="0">
                <a:solidFill>
                  <a:srgbClr val="FF0000"/>
                </a:solidFill>
              </a:rPr>
              <a:t>public utility… Th </a:t>
            </a:r>
            <a:r>
              <a:rPr lang="en-US" i="1" dirty="0">
                <a:solidFill>
                  <a:schemeClr val="accent1"/>
                </a:solidFill>
              </a:rPr>
              <a:t>computer utility could become the basis of a new and important industry</a:t>
            </a:r>
            <a:r>
              <a:rPr lang="en-US" i="1" dirty="0">
                <a:solidFill>
                  <a:srgbClr val="FF0000"/>
                </a:solidFill>
              </a:rPr>
              <a:t>.” </a:t>
            </a:r>
            <a:br>
              <a:rPr lang="en-US" dirty="0"/>
            </a:br>
            <a:endParaRPr lang="en-US" dirty="0"/>
          </a:p>
        </p:txBody>
      </p:sp>
    </p:spTree>
    <p:extLst>
      <p:ext uri="{BB962C8B-B14F-4D97-AF65-F5344CB8AC3E}">
        <p14:creationId xmlns:p14="http://schemas.microsoft.com/office/powerpoint/2010/main" val="2230518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 model </a:t>
            </a:r>
            <a:r>
              <a:rPr lang="en-US" dirty="0">
                <a:solidFill>
                  <a:srgbClr val="FF0000"/>
                </a:solidFill>
              </a:rPr>
              <a:t>NIST</a:t>
            </a:r>
          </a:p>
        </p:txBody>
      </p:sp>
      <p:sp>
        <p:nvSpPr>
          <p:cNvPr id="3" name="Content Placeholder 2"/>
          <p:cNvSpPr>
            <a:spLocks noGrp="1"/>
          </p:cNvSpPr>
          <p:nvPr>
            <p:ph idx="1"/>
          </p:nvPr>
        </p:nvSpPr>
        <p:spPr/>
        <p:txBody>
          <a:bodyPr>
            <a:normAutofit fontScale="92500"/>
          </a:bodyPr>
          <a:lstStyle/>
          <a:p>
            <a:r>
              <a:rPr lang="en-US" dirty="0"/>
              <a:t>According to the </a:t>
            </a:r>
            <a:r>
              <a:rPr lang="en-US" dirty="0">
                <a:solidFill>
                  <a:srgbClr val="FF0000"/>
                </a:solidFill>
              </a:rPr>
              <a:t>National Institute of Standards and Technologies (NIST) </a:t>
            </a:r>
          </a:p>
          <a:p>
            <a:pPr marL="0" indent="0" algn="just">
              <a:buNone/>
            </a:pPr>
            <a:r>
              <a:rPr lang="en-US" i="1" dirty="0"/>
              <a:t>cloud computing is a model for enabling ubiquitous, convenient, on-demand network access to a shared pool of configurable computing resources (networks, servers, storage, applications, and services) that can be rapidly provisioned and released with minimal management effort or service provider interaction</a:t>
            </a:r>
          </a:p>
        </p:txBody>
      </p:sp>
    </p:spTree>
    <p:extLst>
      <p:ext uri="{BB962C8B-B14F-4D97-AF65-F5344CB8AC3E}">
        <p14:creationId xmlns:p14="http://schemas.microsoft.com/office/powerpoint/2010/main" val="181982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cloud model is composed of five essential characteristics:</a:t>
            </a:r>
          </a:p>
        </p:txBody>
      </p:sp>
      <p:sp>
        <p:nvSpPr>
          <p:cNvPr id="3" name="Content Placeholder 2"/>
          <p:cNvSpPr>
            <a:spLocks noGrp="1"/>
          </p:cNvSpPr>
          <p:nvPr>
            <p:ph idx="1"/>
          </p:nvPr>
        </p:nvSpPr>
        <p:spPr/>
        <p:txBody>
          <a:bodyPr>
            <a:normAutofit/>
          </a:bodyPr>
          <a:lstStyle/>
          <a:p>
            <a:r>
              <a:rPr lang="en-US" dirty="0"/>
              <a:t>On-demand self-service</a:t>
            </a:r>
          </a:p>
          <a:p>
            <a:r>
              <a:rPr lang="en-US" dirty="0"/>
              <a:t>Resource pooling</a:t>
            </a:r>
          </a:p>
          <a:p>
            <a:r>
              <a:rPr lang="en-US" dirty="0"/>
              <a:t>Rapid elasticity</a:t>
            </a:r>
          </a:p>
          <a:p>
            <a:r>
              <a:rPr lang="en-US" dirty="0"/>
              <a:t>Measured Service</a:t>
            </a:r>
          </a:p>
          <a:p>
            <a:r>
              <a:rPr lang="en-US" dirty="0"/>
              <a:t>Broad network access</a:t>
            </a:r>
          </a:p>
          <a:p>
            <a:endParaRPr lang="en-US" dirty="0"/>
          </a:p>
        </p:txBody>
      </p:sp>
    </p:spTree>
    <p:extLst>
      <p:ext uri="{BB962C8B-B14F-4D97-AF65-F5344CB8AC3E}">
        <p14:creationId xmlns:p14="http://schemas.microsoft.com/office/powerpoint/2010/main" val="333079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20000"/>
          </a:bodyPr>
          <a:lstStyle/>
          <a:p>
            <a:r>
              <a:rPr lang="en-US" dirty="0">
                <a:solidFill>
                  <a:srgbClr val="FF0000"/>
                </a:solidFill>
              </a:rPr>
              <a:t>On-demand self-service</a:t>
            </a:r>
            <a:r>
              <a:rPr lang="en-US" dirty="0"/>
              <a:t>: Users are able to provision cloud computing resources without requiring human interaction, mostly done though a web-based self-service portal</a:t>
            </a:r>
          </a:p>
          <a:p>
            <a:r>
              <a:rPr lang="en-US" dirty="0">
                <a:solidFill>
                  <a:srgbClr val="FF0000"/>
                </a:solidFill>
              </a:rPr>
              <a:t>Resource pooling: </a:t>
            </a:r>
            <a:r>
              <a:rPr lang="en-US" dirty="0"/>
              <a:t>Service multiple customers from the same physical resources, by securely separating the resources on logical level.</a:t>
            </a:r>
          </a:p>
          <a:p>
            <a:r>
              <a:rPr lang="en-US" dirty="0">
                <a:solidFill>
                  <a:srgbClr val="FF0000"/>
                </a:solidFill>
              </a:rPr>
              <a:t>Rapid elasticity: </a:t>
            </a:r>
            <a:r>
              <a:rPr lang="en-US" dirty="0"/>
              <a:t>Resources are provisioned and released on-demand and/or automated based on triggers or parameters. This will make sure your application will have exactly the capacity it needs at any point of time.  To the consumer, the capabilities available for provisioning often appear to be unlimited and can be appropriated in any quantity at any time</a:t>
            </a:r>
          </a:p>
        </p:txBody>
      </p:sp>
    </p:spTree>
    <p:extLst>
      <p:ext uri="{BB962C8B-B14F-4D97-AF65-F5344CB8AC3E}">
        <p14:creationId xmlns:p14="http://schemas.microsoft.com/office/powerpoint/2010/main" val="2108146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019800"/>
          </a:xfrm>
        </p:spPr>
        <p:txBody>
          <a:bodyPr>
            <a:normAutofit/>
          </a:bodyPr>
          <a:lstStyle/>
          <a:p>
            <a:r>
              <a:rPr lang="en-US" dirty="0">
                <a:solidFill>
                  <a:srgbClr val="FF0000"/>
                </a:solidFill>
              </a:rPr>
              <a:t>Measured service: </a:t>
            </a:r>
            <a:r>
              <a:rPr lang="en-US" dirty="0"/>
              <a:t>Resource usage are monitored, measured, and reported (billed) transparently based on utilization. In short, pay per use.</a:t>
            </a:r>
            <a:endParaRPr lang="en-US" i="1" dirty="0">
              <a:solidFill>
                <a:srgbClr val="FF0000"/>
              </a:solidFill>
            </a:endParaRPr>
          </a:p>
          <a:p>
            <a:endParaRPr lang="en-US" i="1" dirty="0">
              <a:solidFill>
                <a:srgbClr val="FF0000"/>
              </a:solidFill>
            </a:endParaRPr>
          </a:p>
          <a:p>
            <a:r>
              <a:rPr lang="en-US" i="1" dirty="0">
                <a:solidFill>
                  <a:srgbClr val="FF0000"/>
                </a:solidFill>
              </a:rPr>
              <a:t>Broad network access: </a:t>
            </a:r>
            <a:r>
              <a:rPr lang="en-US" dirty="0"/>
              <a:t>Capabilities are available over the network and accessed through standard mechanisms that promote use by heterogeneous thin or thick client platforms (e.g., mobile phones, tablets, laptops, and workstations).</a:t>
            </a:r>
          </a:p>
          <a:p>
            <a:endParaRPr lang="en-US" dirty="0"/>
          </a:p>
        </p:txBody>
      </p:sp>
    </p:spTree>
    <p:extLst>
      <p:ext uri="{BB962C8B-B14F-4D97-AF65-F5344CB8AC3E}">
        <p14:creationId xmlns:p14="http://schemas.microsoft.com/office/powerpoint/2010/main" val="89953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36" y="1524000"/>
            <a:ext cx="8192262"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5A17C3B8-B398-052B-9A63-1E19B82D1CC6}"/>
              </a:ext>
            </a:extLst>
          </p:cNvPr>
          <p:cNvSpPr txBox="1"/>
          <p:nvPr/>
        </p:nvSpPr>
        <p:spPr>
          <a:xfrm>
            <a:off x="2514600" y="5486400"/>
            <a:ext cx="4572000" cy="1200329"/>
          </a:xfrm>
          <a:prstGeom prst="rect">
            <a:avLst/>
          </a:prstGeom>
          <a:noFill/>
        </p:spPr>
        <p:txBody>
          <a:bodyPr wrap="square">
            <a:spAutoFit/>
          </a:bodyPr>
          <a:lstStyle/>
          <a:p>
            <a:r>
              <a:rPr lang="en-US" b="0" i="0" dirty="0">
                <a:solidFill>
                  <a:srgbClr val="FF0000"/>
                </a:solidFill>
                <a:effectLst/>
                <a:latin typeface="arial" panose="020B0604020202020204" pitchFamily="34" charset="0"/>
              </a:rPr>
              <a:t>According to latest report Public Cloud services and infrastructure market Revenues reached </a:t>
            </a:r>
            <a:r>
              <a:rPr lang="en-US" b="1" i="0" dirty="0">
                <a:solidFill>
                  <a:srgbClr val="FF0000"/>
                </a:solidFill>
                <a:effectLst/>
                <a:latin typeface="arial" panose="020B0604020202020204" pitchFamily="34" charset="0"/>
              </a:rPr>
              <a:t>$126 billion</a:t>
            </a:r>
            <a:r>
              <a:rPr lang="en-US" b="0" i="0" dirty="0">
                <a:solidFill>
                  <a:srgbClr val="FF0000"/>
                </a:solidFill>
                <a:effectLst/>
                <a:latin typeface="arial" panose="020B0604020202020204" pitchFamily="34" charset="0"/>
              </a:rPr>
              <a:t> in Q1 2022, a 26 per cent jump from Q1 2021</a:t>
            </a:r>
            <a:endParaRPr lang="en-PK" dirty="0">
              <a:solidFill>
                <a:srgbClr val="FF0000"/>
              </a:solidFill>
            </a:endParaRPr>
          </a:p>
        </p:txBody>
      </p:sp>
    </p:spTree>
    <p:extLst>
      <p:ext uri="{BB962C8B-B14F-4D97-AF65-F5344CB8AC3E}">
        <p14:creationId xmlns:p14="http://schemas.microsoft.com/office/powerpoint/2010/main" val="114201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idx="1"/>
          </p:nvPr>
        </p:nvSpPr>
        <p:spPr/>
        <p:txBody>
          <a:bodyPr/>
          <a:lstStyle/>
          <a:p>
            <a:r>
              <a:rPr lang="en-US" dirty="0"/>
              <a:t> Cloud computing is the delivery of computing services—including servers, storage, databases, networking, software, analytics, and intelligence—over the Internet (“the cloud”) and on a pay-as-you-go basis.</a:t>
            </a:r>
          </a:p>
        </p:txBody>
      </p:sp>
    </p:spTree>
    <p:extLst>
      <p:ext uri="{BB962C8B-B14F-4D97-AF65-F5344CB8AC3E}">
        <p14:creationId xmlns:p14="http://schemas.microsoft.com/office/powerpoint/2010/main" val="117944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1143000"/>
          </a:xfrm>
        </p:spPr>
        <p:txBody>
          <a:bodyPr>
            <a:normAutofit fontScale="90000"/>
          </a:bodyPr>
          <a:lstStyle/>
          <a:p>
            <a:r>
              <a:rPr lang="en-US" b="1" i="1" dirty="0"/>
              <a:t>So How is the cloud different from the traditional client-server model of the Internet?</a:t>
            </a:r>
            <a:br>
              <a:rPr lang="en-US" b="1" dirty="0"/>
            </a:br>
            <a:endParaRPr lang="en-US" dirty="0"/>
          </a:p>
        </p:txBody>
      </p:sp>
    </p:spTree>
    <p:extLst>
      <p:ext uri="{BB962C8B-B14F-4D97-AF65-F5344CB8AC3E}">
        <p14:creationId xmlns:p14="http://schemas.microsoft.com/office/powerpoint/2010/main" val="212837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cloud </a:t>
            </a:r>
            <a:r>
              <a:rPr lang="en-US" i="1" dirty="0" err="1"/>
              <a:t>vs</a:t>
            </a:r>
            <a:r>
              <a:rPr lang="en-US" i="1" dirty="0"/>
              <a:t> traditional client-server model</a:t>
            </a:r>
            <a:endParaRPr lang="en-US" dirty="0"/>
          </a:p>
        </p:txBody>
      </p:sp>
      <p:sp>
        <p:nvSpPr>
          <p:cNvPr id="3" name="Content Placeholder 2"/>
          <p:cNvSpPr>
            <a:spLocks noGrp="1"/>
          </p:cNvSpPr>
          <p:nvPr>
            <p:ph idx="1"/>
          </p:nvPr>
        </p:nvSpPr>
        <p:spPr/>
        <p:txBody>
          <a:bodyPr>
            <a:normAutofit lnSpcReduction="10000"/>
          </a:bodyPr>
          <a:lstStyle/>
          <a:p>
            <a:r>
              <a:rPr lang="en-US" dirty="0"/>
              <a:t>The Internet has always been made up of servers, clients, and the infrastructure that connects them </a:t>
            </a:r>
          </a:p>
          <a:p>
            <a:r>
              <a:rPr lang="en-US" dirty="0"/>
              <a:t>Clients make requests of servers, and servers send responses </a:t>
            </a:r>
          </a:p>
          <a:p>
            <a:r>
              <a:rPr lang="en-US" dirty="0"/>
              <a:t>Cloud computing differs from this model in that </a:t>
            </a:r>
            <a:r>
              <a:rPr lang="en-US" i="1" dirty="0">
                <a:solidFill>
                  <a:srgbClr val="FF0000"/>
                </a:solidFill>
              </a:rPr>
              <a:t>cloud servers aren't just responding to requests — they're running programs and storing data on the client's behalf.</a:t>
            </a:r>
          </a:p>
        </p:txBody>
      </p:sp>
    </p:spTree>
    <p:extLst>
      <p:ext uri="{BB962C8B-B14F-4D97-AF65-F5344CB8AC3E}">
        <p14:creationId xmlns:p14="http://schemas.microsoft.com/office/powerpoint/2010/main" val="316264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cloud computing work?</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a:t>Rather than owning their own computing infrastructure or data centers, companies can rent access to anything from applications to storage from a cloud service provider </a:t>
            </a:r>
          </a:p>
          <a:p>
            <a:r>
              <a:rPr lang="en-US" dirty="0"/>
              <a:t>They can avoid the upfront cost and complexity of owning and maintaining their own IT infrastructure, and instead simply pay for what they use, when they use it.</a:t>
            </a:r>
          </a:p>
          <a:p>
            <a:r>
              <a:rPr lang="en-US" dirty="0"/>
              <a:t>In turn, providers of cloud-computing services can benefit from significant economies of scale by delivering the same services to a wide range of customers.</a:t>
            </a:r>
          </a:p>
        </p:txBody>
      </p:sp>
    </p:spTree>
    <p:extLst>
      <p:ext uri="{BB962C8B-B14F-4D97-AF65-F5344CB8AC3E}">
        <p14:creationId xmlns:p14="http://schemas.microsoft.com/office/powerpoint/2010/main" val="94109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cloud computing</a:t>
            </a:r>
          </a:p>
        </p:txBody>
      </p:sp>
      <p:sp>
        <p:nvSpPr>
          <p:cNvPr id="3" name="Content Placeholder 2"/>
          <p:cNvSpPr>
            <a:spLocks noGrp="1"/>
          </p:cNvSpPr>
          <p:nvPr>
            <p:ph idx="1"/>
          </p:nvPr>
        </p:nvSpPr>
        <p:spPr/>
        <p:txBody>
          <a:bodyPr/>
          <a:lstStyle/>
          <a:p>
            <a:r>
              <a:rPr lang="en-US" b="1" dirty="0"/>
              <a:t>Consumer services like Gmail or the cloud backup of the photos on your smartphone , </a:t>
            </a:r>
            <a:r>
              <a:rPr lang="en-US" b="1" dirty="0" err="1"/>
              <a:t>OneDrive</a:t>
            </a:r>
            <a:r>
              <a:rPr lang="en-US" b="1" dirty="0"/>
              <a:t> </a:t>
            </a:r>
            <a:r>
              <a:rPr lang="en-US" b="1" dirty="0" err="1"/>
              <a:t>etc</a:t>
            </a:r>
            <a:endParaRPr lang="en-US" b="1" dirty="0"/>
          </a:p>
          <a:p>
            <a:r>
              <a:rPr lang="en-US" dirty="0"/>
              <a:t>Some large enterprises host all their data and run all of their applications in the cloud.</a:t>
            </a:r>
          </a:p>
          <a:p>
            <a:pPr marL="0" indent="0">
              <a:buNone/>
            </a:pPr>
            <a:r>
              <a:rPr lang="en-US" i="1" dirty="0">
                <a:solidFill>
                  <a:srgbClr val="FF0000"/>
                </a:solidFill>
              </a:rPr>
              <a:t>For example, Netflix relies on cloud-computing services to run its video-streaming service and its other business systems, too.</a:t>
            </a:r>
          </a:p>
        </p:txBody>
      </p:sp>
    </p:spTree>
    <p:extLst>
      <p:ext uri="{BB962C8B-B14F-4D97-AF65-F5344CB8AC3E}">
        <p14:creationId xmlns:p14="http://schemas.microsoft.com/office/powerpoint/2010/main" val="191218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943600"/>
          </a:xfrm>
        </p:spPr>
        <p:txBody>
          <a:bodyPr>
            <a:normAutofit fontScale="92500" lnSpcReduction="10000"/>
          </a:bodyPr>
          <a:lstStyle/>
          <a:p>
            <a:r>
              <a:rPr lang="en-US" dirty="0"/>
              <a:t>Cloud computing is not just for organizations and businesses</a:t>
            </a:r>
          </a:p>
          <a:p>
            <a:r>
              <a:rPr lang="en-US" dirty="0"/>
              <a:t>it’s also useful for the average person as well</a:t>
            </a:r>
          </a:p>
          <a:p>
            <a:r>
              <a:rPr lang="en-US" dirty="0"/>
              <a:t>It enables us to run software programs without installing them on our computers</a:t>
            </a:r>
          </a:p>
          <a:p>
            <a:r>
              <a:rPr lang="en-US" dirty="0"/>
              <a:t>it enables us to store and access our multimedia content via the internet</a:t>
            </a:r>
          </a:p>
          <a:p>
            <a:r>
              <a:rPr lang="en-US" dirty="0"/>
              <a:t>it enables us to develop and test programs without necessarily having servers and so on</a:t>
            </a:r>
          </a:p>
          <a:p>
            <a:r>
              <a:rPr lang="en-US" dirty="0"/>
              <a:t>Cloud computing is a 21st-century marvel that holds its importance in almost every field you can think of.</a:t>
            </a:r>
          </a:p>
        </p:txBody>
      </p:sp>
    </p:spTree>
    <p:extLst>
      <p:ext uri="{BB962C8B-B14F-4D97-AF65-F5344CB8AC3E}">
        <p14:creationId xmlns:p14="http://schemas.microsoft.com/office/powerpoint/2010/main" val="1592058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1406</Words>
  <Application>Microsoft Office PowerPoint</Application>
  <PresentationFormat>On-screen Show (4:3)</PresentationFormat>
  <Paragraphs>81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vt:lpstr>
      <vt:lpstr>Calibri</vt:lpstr>
      <vt:lpstr>Garamond</vt:lpstr>
      <vt:lpstr>Times New Roman</vt:lpstr>
      <vt:lpstr>Office Theme</vt:lpstr>
      <vt:lpstr>Lec 1</vt:lpstr>
      <vt:lpstr>PowerPoint Presentation</vt:lpstr>
      <vt:lpstr>PowerPoint Presentation</vt:lpstr>
      <vt:lpstr>What is cloud Computing?</vt:lpstr>
      <vt:lpstr>So How is the cloud different from the traditional client-server model of the Internet? </vt:lpstr>
      <vt:lpstr>cloud vs traditional client-server model</vt:lpstr>
      <vt:lpstr>How does cloud computing work?</vt:lpstr>
      <vt:lpstr>Examples of cloud computing</vt:lpstr>
      <vt:lpstr>PowerPoint Presentation</vt:lpstr>
      <vt:lpstr>Advantages of cloud computing</vt:lpstr>
      <vt:lpstr>PowerPoint Presentation</vt:lpstr>
      <vt:lpstr>PowerPoint Presentation</vt:lpstr>
      <vt:lpstr>disadvantages of cloud computing? </vt:lpstr>
      <vt:lpstr>disadvantages of cloud computing</vt:lpstr>
      <vt:lpstr>PowerPoint Presentation</vt:lpstr>
      <vt:lpstr>Geography and Cloud Computing</vt:lpstr>
      <vt:lpstr>PowerPoint Presentation</vt:lpstr>
      <vt:lpstr>Cloud-computing region?  availability zone?</vt:lpstr>
      <vt:lpstr>Cloud-computing region?  availability zone?</vt:lpstr>
      <vt:lpstr>Cloud computing model NIST</vt:lpstr>
      <vt:lpstr>This cloud model is composed of five essential characteristics: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2</dc:title>
  <dc:creator>Faisal</dc:creator>
  <cp:lastModifiedBy>Faisal</cp:lastModifiedBy>
  <cp:revision>30</cp:revision>
  <dcterms:created xsi:type="dcterms:W3CDTF">2022-03-04T15:58:29Z</dcterms:created>
  <dcterms:modified xsi:type="dcterms:W3CDTF">2023-01-30T10:32:04Z</dcterms:modified>
</cp:coreProperties>
</file>