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331" r:id="rId3"/>
    <p:sldId id="272" r:id="rId4"/>
    <p:sldId id="273" r:id="rId5"/>
    <p:sldId id="274" r:id="rId6"/>
    <p:sldId id="332" r:id="rId7"/>
    <p:sldId id="275" r:id="rId8"/>
    <p:sldId id="276" r:id="rId9"/>
    <p:sldId id="257" r:id="rId10"/>
    <p:sldId id="260" r:id="rId11"/>
    <p:sldId id="262" r:id="rId12"/>
    <p:sldId id="263" r:id="rId13"/>
    <p:sldId id="333" r:id="rId14"/>
    <p:sldId id="261" r:id="rId15"/>
    <p:sldId id="352" r:id="rId16"/>
    <p:sldId id="353" r:id="rId17"/>
    <p:sldId id="354" r:id="rId18"/>
    <p:sldId id="355" r:id="rId19"/>
    <p:sldId id="365" r:id="rId20"/>
    <p:sldId id="356" r:id="rId21"/>
    <p:sldId id="357" r:id="rId22"/>
    <p:sldId id="358" r:id="rId23"/>
    <p:sldId id="359" r:id="rId24"/>
    <p:sldId id="360" r:id="rId25"/>
    <p:sldId id="362" r:id="rId26"/>
    <p:sldId id="363" r:id="rId27"/>
    <p:sldId id="364" r:id="rId28"/>
    <p:sldId id="277" r:id="rId29"/>
    <p:sldId id="267" r:id="rId30"/>
    <p:sldId id="268" r:id="rId31"/>
    <p:sldId id="27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presProps" Target="pres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tableStyles" Target="tableStyle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theme" Target="theme/theme1.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viewProps" Target="viewProps.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FF8BA-F03D-409F-B6B2-D81F038AD3E1}" type="datetimeFigureOut">
              <a:rPr lang="en-PK" smtClean="0"/>
              <a:t>03/09/2023</a:t>
            </a:fld>
            <a:endParaRPr lang="en-P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C73A9-B800-4DD0-96E7-DF9DE31C6C00}" type="slidenum">
              <a:rPr lang="en-PK" smtClean="0"/>
              <a:t>‹#›</a:t>
            </a:fld>
            <a:endParaRPr lang="en-PK"/>
          </a:p>
        </p:txBody>
      </p:sp>
    </p:spTree>
    <p:extLst>
      <p:ext uri="{BB962C8B-B14F-4D97-AF65-F5344CB8AC3E}">
        <p14:creationId xmlns:p14="http://schemas.microsoft.com/office/powerpoint/2010/main" val="384255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F9C84-074E-E141-A3FD-46DE87E4CC0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4821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F9C84-074E-E141-A3FD-46DE87E4CC0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4103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F9C84-074E-E141-A3FD-46DE87E4CC0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827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F9C84-074E-E141-A3FD-46DE87E4CC0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71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F9C84-074E-E141-A3FD-46DE87E4CC0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2114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F9C84-074E-E141-A3FD-46DE87E4CC0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9789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F9C84-074E-E141-A3FD-46DE87E4CC0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1012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F9C84-074E-E141-A3FD-46DE87E4CC0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047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F9C84-074E-E141-A3FD-46DE87E4CC0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273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F9C84-074E-E141-A3FD-46DE87E4CC0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1152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F9C84-074E-E141-A3FD-46DE87E4CC0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5264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F9C84-074E-E141-A3FD-46DE87E4CC0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2558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AB8535-E9C3-40A4-8F23-0535F40AE77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170137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B8535-E9C3-40A4-8F23-0535F40AE77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4736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B8535-E9C3-40A4-8F23-0535F40AE77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907467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7024-408B-F646-468D-C74AAAC65CA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PK"/>
          </a:p>
        </p:txBody>
      </p:sp>
      <p:sp>
        <p:nvSpPr>
          <p:cNvPr id="3" name="Subtitle 2">
            <a:extLst>
              <a:ext uri="{FF2B5EF4-FFF2-40B4-BE49-F238E27FC236}">
                <a16:creationId xmlns:a16="http://schemas.microsoft.com/office/drawing/2014/main" id="{FBB87D79-B9C3-5E45-189D-256FCD1331A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8441450E-8807-E18D-3835-C7B83508103E}"/>
              </a:ext>
            </a:extLst>
          </p:cNvPr>
          <p:cNvSpPr>
            <a:spLocks noGrp="1"/>
          </p:cNvSpPr>
          <p:nvPr>
            <p:ph type="dt" sz="half" idx="10"/>
          </p:nvPr>
        </p:nvSpPr>
        <p:spPr/>
        <p:txBody>
          <a:bodyPr/>
          <a:lstStyle/>
          <a:p>
            <a:fld id="{BF3B53FF-ACC6-49AE-80B6-58FADAE2D486}" type="datetimeFigureOut">
              <a:rPr lang="en-PK" smtClean="0"/>
              <a:t>03/09/2023</a:t>
            </a:fld>
            <a:endParaRPr lang="en-PK"/>
          </a:p>
        </p:txBody>
      </p:sp>
      <p:sp>
        <p:nvSpPr>
          <p:cNvPr id="5" name="Footer Placeholder 4">
            <a:extLst>
              <a:ext uri="{FF2B5EF4-FFF2-40B4-BE49-F238E27FC236}">
                <a16:creationId xmlns:a16="http://schemas.microsoft.com/office/drawing/2014/main" id="{3D105080-A996-E330-1B2C-10C4DA7227D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E7C8392-54FF-EDEA-A76F-7DF9D4ACD78D}"/>
              </a:ext>
            </a:extLst>
          </p:cNvPr>
          <p:cNvSpPr>
            <a:spLocks noGrp="1"/>
          </p:cNvSpPr>
          <p:nvPr>
            <p:ph type="sldNum" sz="quarter" idx="12"/>
          </p:nvPr>
        </p:nvSpPr>
        <p:spPr/>
        <p:txBody>
          <a:bodyPr/>
          <a:lstStyle/>
          <a:p>
            <a:fld id="{154419D2-3AB0-4D47-9B27-18B9E1E18144}" type="slidenum">
              <a:rPr lang="en-PK" smtClean="0"/>
              <a:t>‹#›</a:t>
            </a:fld>
            <a:endParaRPr lang="en-PK"/>
          </a:p>
        </p:txBody>
      </p:sp>
    </p:spTree>
    <p:extLst>
      <p:ext uri="{BB962C8B-B14F-4D97-AF65-F5344CB8AC3E}">
        <p14:creationId xmlns:p14="http://schemas.microsoft.com/office/powerpoint/2010/main" val="3651095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D65C-A45F-DA3D-6D30-B1733D0808A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58B77B3-9E40-A9A7-6B79-F9222169D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BF87C3E-8687-1046-8358-278C11708A0A}"/>
              </a:ext>
            </a:extLst>
          </p:cNvPr>
          <p:cNvSpPr>
            <a:spLocks noGrp="1"/>
          </p:cNvSpPr>
          <p:nvPr>
            <p:ph type="dt" sz="half" idx="10"/>
          </p:nvPr>
        </p:nvSpPr>
        <p:spPr/>
        <p:txBody>
          <a:bodyPr/>
          <a:lstStyle/>
          <a:p>
            <a:fld id="{BF3B53FF-ACC6-49AE-80B6-58FADAE2D486}" type="datetimeFigureOut">
              <a:rPr lang="en-PK" smtClean="0"/>
              <a:t>03/09/2023</a:t>
            </a:fld>
            <a:endParaRPr lang="en-PK"/>
          </a:p>
        </p:txBody>
      </p:sp>
      <p:sp>
        <p:nvSpPr>
          <p:cNvPr id="5" name="Footer Placeholder 4">
            <a:extLst>
              <a:ext uri="{FF2B5EF4-FFF2-40B4-BE49-F238E27FC236}">
                <a16:creationId xmlns:a16="http://schemas.microsoft.com/office/drawing/2014/main" id="{FA3C4AE1-1011-8711-CB1A-629FED44803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344AAC7-5B69-E2B2-9CA2-AD0C1778B6C4}"/>
              </a:ext>
            </a:extLst>
          </p:cNvPr>
          <p:cNvSpPr>
            <a:spLocks noGrp="1"/>
          </p:cNvSpPr>
          <p:nvPr>
            <p:ph type="sldNum" sz="quarter" idx="12"/>
          </p:nvPr>
        </p:nvSpPr>
        <p:spPr/>
        <p:txBody>
          <a:bodyPr/>
          <a:lstStyle/>
          <a:p>
            <a:fld id="{154419D2-3AB0-4D47-9B27-18B9E1E18144}" type="slidenum">
              <a:rPr lang="en-PK" smtClean="0"/>
              <a:t>‹#›</a:t>
            </a:fld>
            <a:endParaRPr lang="en-PK"/>
          </a:p>
        </p:txBody>
      </p:sp>
    </p:spTree>
    <p:extLst>
      <p:ext uri="{BB962C8B-B14F-4D97-AF65-F5344CB8AC3E}">
        <p14:creationId xmlns:p14="http://schemas.microsoft.com/office/powerpoint/2010/main" val="3978064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8903-1CD5-459F-4BE5-206356322B7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8A41F3FF-32AB-4BCA-8247-AF8F95CC466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732959-16D9-7495-4C48-6435A72B67A5}"/>
              </a:ext>
            </a:extLst>
          </p:cNvPr>
          <p:cNvSpPr>
            <a:spLocks noGrp="1"/>
          </p:cNvSpPr>
          <p:nvPr>
            <p:ph type="dt" sz="half" idx="10"/>
          </p:nvPr>
        </p:nvSpPr>
        <p:spPr/>
        <p:txBody>
          <a:bodyPr/>
          <a:lstStyle/>
          <a:p>
            <a:fld id="{BF3B53FF-ACC6-49AE-80B6-58FADAE2D486}" type="datetimeFigureOut">
              <a:rPr lang="en-PK" smtClean="0"/>
              <a:t>03/09/2023</a:t>
            </a:fld>
            <a:endParaRPr lang="en-PK"/>
          </a:p>
        </p:txBody>
      </p:sp>
      <p:sp>
        <p:nvSpPr>
          <p:cNvPr id="5" name="Footer Placeholder 4">
            <a:extLst>
              <a:ext uri="{FF2B5EF4-FFF2-40B4-BE49-F238E27FC236}">
                <a16:creationId xmlns:a16="http://schemas.microsoft.com/office/drawing/2014/main" id="{E84B22F6-5420-A615-544B-0BAA55CB1C9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F686617-B62D-E4B1-E97F-6525649AB0BF}"/>
              </a:ext>
            </a:extLst>
          </p:cNvPr>
          <p:cNvSpPr>
            <a:spLocks noGrp="1"/>
          </p:cNvSpPr>
          <p:nvPr>
            <p:ph type="sldNum" sz="quarter" idx="12"/>
          </p:nvPr>
        </p:nvSpPr>
        <p:spPr/>
        <p:txBody>
          <a:bodyPr/>
          <a:lstStyle/>
          <a:p>
            <a:fld id="{154419D2-3AB0-4D47-9B27-18B9E1E18144}" type="slidenum">
              <a:rPr lang="en-PK" smtClean="0"/>
              <a:t>‹#›</a:t>
            </a:fld>
            <a:endParaRPr lang="en-PK"/>
          </a:p>
        </p:txBody>
      </p:sp>
    </p:spTree>
    <p:extLst>
      <p:ext uri="{BB962C8B-B14F-4D97-AF65-F5344CB8AC3E}">
        <p14:creationId xmlns:p14="http://schemas.microsoft.com/office/powerpoint/2010/main" val="1519045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15EB-7E11-CD72-10D7-8DF6E8000FE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4FB1AD4-45E9-FE83-DCFE-16B33A5BB96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392C496B-651A-A297-277F-1E9D1A5AE87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EBD8E804-8DB2-81A6-9BBA-05EC42A52E55}"/>
              </a:ext>
            </a:extLst>
          </p:cNvPr>
          <p:cNvSpPr>
            <a:spLocks noGrp="1"/>
          </p:cNvSpPr>
          <p:nvPr>
            <p:ph type="dt" sz="half" idx="10"/>
          </p:nvPr>
        </p:nvSpPr>
        <p:spPr/>
        <p:txBody>
          <a:bodyPr/>
          <a:lstStyle/>
          <a:p>
            <a:fld id="{BF3B53FF-ACC6-49AE-80B6-58FADAE2D486}" type="datetimeFigureOut">
              <a:rPr lang="en-PK" smtClean="0"/>
              <a:t>03/09/2023</a:t>
            </a:fld>
            <a:endParaRPr lang="en-PK"/>
          </a:p>
        </p:txBody>
      </p:sp>
      <p:sp>
        <p:nvSpPr>
          <p:cNvPr id="6" name="Footer Placeholder 5">
            <a:extLst>
              <a:ext uri="{FF2B5EF4-FFF2-40B4-BE49-F238E27FC236}">
                <a16:creationId xmlns:a16="http://schemas.microsoft.com/office/drawing/2014/main" id="{050B62E3-16A2-21F5-9BF4-CF2EA83CFA5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C9E855B-FE65-6CA3-E270-968B19813806}"/>
              </a:ext>
            </a:extLst>
          </p:cNvPr>
          <p:cNvSpPr>
            <a:spLocks noGrp="1"/>
          </p:cNvSpPr>
          <p:nvPr>
            <p:ph type="sldNum" sz="quarter" idx="12"/>
          </p:nvPr>
        </p:nvSpPr>
        <p:spPr/>
        <p:txBody>
          <a:bodyPr/>
          <a:lstStyle/>
          <a:p>
            <a:fld id="{154419D2-3AB0-4D47-9B27-18B9E1E18144}" type="slidenum">
              <a:rPr lang="en-PK" smtClean="0"/>
              <a:t>‹#›</a:t>
            </a:fld>
            <a:endParaRPr lang="en-PK"/>
          </a:p>
        </p:txBody>
      </p:sp>
    </p:spTree>
    <p:extLst>
      <p:ext uri="{BB962C8B-B14F-4D97-AF65-F5344CB8AC3E}">
        <p14:creationId xmlns:p14="http://schemas.microsoft.com/office/powerpoint/2010/main" val="1441743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502F-98AA-EDE9-5E8B-09D961960EF0}"/>
              </a:ext>
            </a:extLst>
          </p:cNvPr>
          <p:cNvSpPr>
            <a:spLocks noGrp="1"/>
          </p:cNvSpPr>
          <p:nvPr>
            <p:ph type="title"/>
          </p:nvPr>
        </p:nvSpPr>
        <p:spPr>
          <a:xfrm>
            <a:off x="629841" y="365126"/>
            <a:ext cx="78867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555D33A-597D-1A59-90DF-B7B36825DE8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FAA7A63-4168-D88A-F5E6-5ACF31DC493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141AD50-F6DA-A511-9B6D-E2C140D32F9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5600D-D805-EB74-9EF0-FA0C804FA07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458EC0A-B843-5925-ECFB-D1962DA653F8}"/>
              </a:ext>
            </a:extLst>
          </p:cNvPr>
          <p:cNvSpPr>
            <a:spLocks noGrp="1"/>
          </p:cNvSpPr>
          <p:nvPr>
            <p:ph type="dt" sz="half" idx="10"/>
          </p:nvPr>
        </p:nvSpPr>
        <p:spPr/>
        <p:txBody>
          <a:bodyPr/>
          <a:lstStyle/>
          <a:p>
            <a:fld id="{BF3B53FF-ACC6-49AE-80B6-58FADAE2D486}" type="datetimeFigureOut">
              <a:rPr lang="en-PK" smtClean="0"/>
              <a:t>03/09/2023</a:t>
            </a:fld>
            <a:endParaRPr lang="en-PK"/>
          </a:p>
        </p:txBody>
      </p:sp>
      <p:sp>
        <p:nvSpPr>
          <p:cNvPr id="8" name="Footer Placeholder 7">
            <a:extLst>
              <a:ext uri="{FF2B5EF4-FFF2-40B4-BE49-F238E27FC236}">
                <a16:creationId xmlns:a16="http://schemas.microsoft.com/office/drawing/2014/main" id="{296F5DD6-DE5B-EE86-D80B-B3CFAF03D678}"/>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1791E5D1-C437-B47E-0C98-86FEE6FE46C3}"/>
              </a:ext>
            </a:extLst>
          </p:cNvPr>
          <p:cNvSpPr>
            <a:spLocks noGrp="1"/>
          </p:cNvSpPr>
          <p:nvPr>
            <p:ph type="sldNum" sz="quarter" idx="12"/>
          </p:nvPr>
        </p:nvSpPr>
        <p:spPr/>
        <p:txBody>
          <a:bodyPr/>
          <a:lstStyle/>
          <a:p>
            <a:fld id="{154419D2-3AB0-4D47-9B27-18B9E1E18144}" type="slidenum">
              <a:rPr lang="en-PK" smtClean="0"/>
              <a:t>‹#›</a:t>
            </a:fld>
            <a:endParaRPr lang="en-PK"/>
          </a:p>
        </p:txBody>
      </p:sp>
    </p:spTree>
    <p:extLst>
      <p:ext uri="{BB962C8B-B14F-4D97-AF65-F5344CB8AC3E}">
        <p14:creationId xmlns:p14="http://schemas.microsoft.com/office/powerpoint/2010/main" val="3658379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9E97-8FBB-4631-3FD5-BA9201C39E8B}"/>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EA5A898E-6E5F-C606-5DA3-7FBC00379C7B}"/>
              </a:ext>
            </a:extLst>
          </p:cNvPr>
          <p:cNvSpPr>
            <a:spLocks noGrp="1"/>
          </p:cNvSpPr>
          <p:nvPr>
            <p:ph type="dt" sz="half" idx="10"/>
          </p:nvPr>
        </p:nvSpPr>
        <p:spPr/>
        <p:txBody>
          <a:bodyPr/>
          <a:lstStyle/>
          <a:p>
            <a:fld id="{BF3B53FF-ACC6-49AE-80B6-58FADAE2D486}" type="datetimeFigureOut">
              <a:rPr lang="en-PK" smtClean="0"/>
              <a:t>03/09/2023</a:t>
            </a:fld>
            <a:endParaRPr lang="en-PK"/>
          </a:p>
        </p:txBody>
      </p:sp>
      <p:sp>
        <p:nvSpPr>
          <p:cNvPr id="4" name="Footer Placeholder 3">
            <a:extLst>
              <a:ext uri="{FF2B5EF4-FFF2-40B4-BE49-F238E27FC236}">
                <a16:creationId xmlns:a16="http://schemas.microsoft.com/office/drawing/2014/main" id="{8390BB26-CCBA-E104-28B7-70EDBFF78EDC}"/>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411DA08F-A664-BE20-578D-9CFC2397BA62}"/>
              </a:ext>
            </a:extLst>
          </p:cNvPr>
          <p:cNvSpPr>
            <a:spLocks noGrp="1"/>
          </p:cNvSpPr>
          <p:nvPr>
            <p:ph type="sldNum" sz="quarter" idx="12"/>
          </p:nvPr>
        </p:nvSpPr>
        <p:spPr/>
        <p:txBody>
          <a:bodyPr/>
          <a:lstStyle/>
          <a:p>
            <a:fld id="{154419D2-3AB0-4D47-9B27-18B9E1E18144}" type="slidenum">
              <a:rPr lang="en-PK" smtClean="0"/>
              <a:t>‹#›</a:t>
            </a:fld>
            <a:endParaRPr lang="en-PK"/>
          </a:p>
        </p:txBody>
      </p:sp>
    </p:spTree>
    <p:extLst>
      <p:ext uri="{BB962C8B-B14F-4D97-AF65-F5344CB8AC3E}">
        <p14:creationId xmlns:p14="http://schemas.microsoft.com/office/powerpoint/2010/main" val="4221225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1046F4-C89B-83AA-072F-509899E2CC83}"/>
              </a:ext>
            </a:extLst>
          </p:cNvPr>
          <p:cNvSpPr>
            <a:spLocks noGrp="1"/>
          </p:cNvSpPr>
          <p:nvPr>
            <p:ph type="dt" sz="half" idx="10"/>
          </p:nvPr>
        </p:nvSpPr>
        <p:spPr/>
        <p:txBody>
          <a:bodyPr/>
          <a:lstStyle/>
          <a:p>
            <a:fld id="{BF3B53FF-ACC6-49AE-80B6-58FADAE2D486}" type="datetimeFigureOut">
              <a:rPr lang="en-PK" smtClean="0"/>
              <a:t>03/09/2023</a:t>
            </a:fld>
            <a:endParaRPr lang="en-PK"/>
          </a:p>
        </p:txBody>
      </p:sp>
      <p:sp>
        <p:nvSpPr>
          <p:cNvPr id="3" name="Footer Placeholder 2">
            <a:extLst>
              <a:ext uri="{FF2B5EF4-FFF2-40B4-BE49-F238E27FC236}">
                <a16:creationId xmlns:a16="http://schemas.microsoft.com/office/drawing/2014/main" id="{F5F093BC-4DFC-8F2B-5915-0104F4A7C353}"/>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B884E422-5115-2EE7-697B-268EDE3C7CA4}"/>
              </a:ext>
            </a:extLst>
          </p:cNvPr>
          <p:cNvSpPr>
            <a:spLocks noGrp="1"/>
          </p:cNvSpPr>
          <p:nvPr>
            <p:ph type="sldNum" sz="quarter" idx="12"/>
          </p:nvPr>
        </p:nvSpPr>
        <p:spPr/>
        <p:txBody>
          <a:bodyPr/>
          <a:lstStyle/>
          <a:p>
            <a:fld id="{154419D2-3AB0-4D47-9B27-18B9E1E18144}" type="slidenum">
              <a:rPr lang="en-PK" smtClean="0"/>
              <a:t>‹#›</a:t>
            </a:fld>
            <a:endParaRPr lang="en-PK"/>
          </a:p>
        </p:txBody>
      </p:sp>
    </p:spTree>
    <p:extLst>
      <p:ext uri="{BB962C8B-B14F-4D97-AF65-F5344CB8AC3E}">
        <p14:creationId xmlns:p14="http://schemas.microsoft.com/office/powerpoint/2010/main" val="2107145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84E3-2BAF-42A5-04C0-D1AD909C087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B0D626EA-C488-B475-6A7A-F3EFDD3D58B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95379BB8-20EE-EB47-D777-983F807A3D7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538B1DD-6A45-1F16-6F90-9B3FB89A5AD1}"/>
              </a:ext>
            </a:extLst>
          </p:cNvPr>
          <p:cNvSpPr>
            <a:spLocks noGrp="1"/>
          </p:cNvSpPr>
          <p:nvPr>
            <p:ph type="dt" sz="half" idx="10"/>
          </p:nvPr>
        </p:nvSpPr>
        <p:spPr/>
        <p:txBody>
          <a:bodyPr/>
          <a:lstStyle/>
          <a:p>
            <a:fld id="{BF3B53FF-ACC6-49AE-80B6-58FADAE2D486}" type="datetimeFigureOut">
              <a:rPr lang="en-PK" smtClean="0"/>
              <a:t>03/09/2023</a:t>
            </a:fld>
            <a:endParaRPr lang="en-PK"/>
          </a:p>
        </p:txBody>
      </p:sp>
      <p:sp>
        <p:nvSpPr>
          <p:cNvPr id="6" name="Footer Placeholder 5">
            <a:extLst>
              <a:ext uri="{FF2B5EF4-FFF2-40B4-BE49-F238E27FC236}">
                <a16:creationId xmlns:a16="http://schemas.microsoft.com/office/drawing/2014/main" id="{1B526BF7-3890-21E3-510D-4F0F2B9D61F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CD90D95-DE3D-119C-6F38-579A105CD5DF}"/>
              </a:ext>
            </a:extLst>
          </p:cNvPr>
          <p:cNvSpPr>
            <a:spLocks noGrp="1"/>
          </p:cNvSpPr>
          <p:nvPr>
            <p:ph type="sldNum" sz="quarter" idx="12"/>
          </p:nvPr>
        </p:nvSpPr>
        <p:spPr/>
        <p:txBody>
          <a:bodyPr/>
          <a:lstStyle/>
          <a:p>
            <a:fld id="{154419D2-3AB0-4D47-9B27-18B9E1E18144}" type="slidenum">
              <a:rPr lang="en-PK" smtClean="0"/>
              <a:t>‹#›</a:t>
            </a:fld>
            <a:endParaRPr lang="en-PK"/>
          </a:p>
        </p:txBody>
      </p:sp>
    </p:spTree>
    <p:extLst>
      <p:ext uri="{BB962C8B-B14F-4D97-AF65-F5344CB8AC3E}">
        <p14:creationId xmlns:p14="http://schemas.microsoft.com/office/powerpoint/2010/main" val="286788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B8535-E9C3-40A4-8F23-0535F40AE77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376919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4781-C0DB-C6A1-986E-34BB900956C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2C1C8BBE-7AF9-14D6-37F4-B2FE6017400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PK"/>
          </a:p>
        </p:txBody>
      </p:sp>
      <p:sp>
        <p:nvSpPr>
          <p:cNvPr id="4" name="Text Placeholder 3">
            <a:extLst>
              <a:ext uri="{FF2B5EF4-FFF2-40B4-BE49-F238E27FC236}">
                <a16:creationId xmlns:a16="http://schemas.microsoft.com/office/drawing/2014/main" id="{32CFDCA9-21CF-EC11-2767-EDFEE8A2570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97D2D29-6A37-A12C-E880-D96BB38A3CB3}"/>
              </a:ext>
            </a:extLst>
          </p:cNvPr>
          <p:cNvSpPr>
            <a:spLocks noGrp="1"/>
          </p:cNvSpPr>
          <p:nvPr>
            <p:ph type="dt" sz="half" idx="10"/>
          </p:nvPr>
        </p:nvSpPr>
        <p:spPr/>
        <p:txBody>
          <a:bodyPr/>
          <a:lstStyle/>
          <a:p>
            <a:fld id="{BF3B53FF-ACC6-49AE-80B6-58FADAE2D486}" type="datetimeFigureOut">
              <a:rPr lang="en-PK" smtClean="0"/>
              <a:t>03/09/2023</a:t>
            </a:fld>
            <a:endParaRPr lang="en-PK"/>
          </a:p>
        </p:txBody>
      </p:sp>
      <p:sp>
        <p:nvSpPr>
          <p:cNvPr id="6" name="Footer Placeholder 5">
            <a:extLst>
              <a:ext uri="{FF2B5EF4-FFF2-40B4-BE49-F238E27FC236}">
                <a16:creationId xmlns:a16="http://schemas.microsoft.com/office/drawing/2014/main" id="{C416A674-A30E-C9DA-6E8A-813B64D25BC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377B40D-1989-862F-AC96-CDBBC3DC08ED}"/>
              </a:ext>
            </a:extLst>
          </p:cNvPr>
          <p:cNvSpPr>
            <a:spLocks noGrp="1"/>
          </p:cNvSpPr>
          <p:nvPr>
            <p:ph type="sldNum" sz="quarter" idx="12"/>
          </p:nvPr>
        </p:nvSpPr>
        <p:spPr/>
        <p:txBody>
          <a:bodyPr/>
          <a:lstStyle/>
          <a:p>
            <a:fld id="{154419D2-3AB0-4D47-9B27-18B9E1E18144}" type="slidenum">
              <a:rPr lang="en-PK" smtClean="0"/>
              <a:t>‹#›</a:t>
            </a:fld>
            <a:endParaRPr lang="en-PK"/>
          </a:p>
        </p:txBody>
      </p:sp>
    </p:spTree>
    <p:extLst>
      <p:ext uri="{BB962C8B-B14F-4D97-AF65-F5344CB8AC3E}">
        <p14:creationId xmlns:p14="http://schemas.microsoft.com/office/powerpoint/2010/main" val="1114633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C638-CF99-BE91-089C-2127FD28BDA9}"/>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C141757-6162-D863-9654-6C7ABF290B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1506407-150B-A5FF-8B46-D01B9830F3B2}"/>
              </a:ext>
            </a:extLst>
          </p:cNvPr>
          <p:cNvSpPr>
            <a:spLocks noGrp="1"/>
          </p:cNvSpPr>
          <p:nvPr>
            <p:ph type="dt" sz="half" idx="10"/>
          </p:nvPr>
        </p:nvSpPr>
        <p:spPr/>
        <p:txBody>
          <a:bodyPr/>
          <a:lstStyle/>
          <a:p>
            <a:fld id="{BF3B53FF-ACC6-49AE-80B6-58FADAE2D486}" type="datetimeFigureOut">
              <a:rPr lang="en-PK" smtClean="0"/>
              <a:t>03/09/2023</a:t>
            </a:fld>
            <a:endParaRPr lang="en-PK"/>
          </a:p>
        </p:txBody>
      </p:sp>
      <p:sp>
        <p:nvSpPr>
          <p:cNvPr id="5" name="Footer Placeholder 4">
            <a:extLst>
              <a:ext uri="{FF2B5EF4-FFF2-40B4-BE49-F238E27FC236}">
                <a16:creationId xmlns:a16="http://schemas.microsoft.com/office/drawing/2014/main" id="{F6C6CB32-6CE9-11CA-020F-314488C3F23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BE6D6BD-CDC5-54E9-439A-FCEDEEC2A7C4}"/>
              </a:ext>
            </a:extLst>
          </p:cNvPr>
          <p:cNvSpPr>
            <a:spLocks noGrp="1"/>
          </p:cNvSpPr>
          <p:nvPr>
            <p:ph type="sldNum" sz="quarter" idx="12"/>
          </p:nvPr>
        </p:nvSpPr>
        <p:spPr/>
        <p:txBody>
          <a:bodyPr/>
          <a:lstStyle/>
          <a:p>
            <a:fld id="{154419D2-3AB0-4D47-9B27-18B9E1E18144}" type="slidenum">
              <a:rPr lang="en-PK" smtClean="0"/>
              <a:t>‹#›</a:t>
            </a:fld>
            <a:endParaRPr lang="en-PK"/>
          </a:p>
        </p:txBody>
      </p:sp>
    </p:spTree>
    <p:extLst>
      <p:ext uri="{BB962C8B-B14F-4D97-AF65-F5344CB8AC3E}">
        <p14:creationId xmlns:p14="http://schemas.microsoft.com/office/powerpoint/2010/main" val="2394551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EDB1FD-820C-A415-6282-7BDD79120206}"/>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1519F46-B11D-0CA6-E4E4-F76EA70FC0F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C895DBF-74A1-DC45-E00E-3A4F9CBD585A}"/>
              </a:ext>
            </a:extLst>
          </p:cNvPr>
          <p:cNvSpPr>
            <a:spLocks noGrp="1"/>
          </p:cNvSpPr>
          <p:nvPr>
            <p:ph type="dt" sz="half" idx="10"/>
          </p:nvPr>
        </p:nvSpPr>
        <p:spPr/>
        <p:txBody>
          <a:bodyPr/>
          <a:lstStyle/>
          <a:p>
            <a:fld id="{BF3B53FF-ACC6-49AE-80B6-58FADAE2D486}" type="datetimeFigureOut">
              <a:rPr lang="en-PK" smtClean="0"/>
              <a:t>03/09/2023</a:t>
            </a:fld>
            <a:endParaRPr lang="en-PK"/>
          </a:p>
        </p:txBody>
      </p:sp>
      <p:sp>
        <p:nvSpPr>
          <p:cNvPr id="5" name="Footer Placeholder 4">
            <a:extLst>
              <a:ext uri="{FF2B5EF4-FFF2-40B4-BE49-F238E27FC236}">
                <a16:creationId xmlns:a16="http://schemas.microsoft.com/office/drawing/2014/main" id="{B65A9891-4666-7307-D671-B12722EFD93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60487B0-048E-8904-4C99-881F2A3C55E3}"/>
              </a:ext>
            </a:extLst>
          </p:cNvPr>
          <p:cNvSpPr>
            <a:spLocks noGrp="1"/>
          </p:cNvSpPr>
          <p:nvPr>
            <p:ph type="sldNum" sz="quarter" idx="12"/>
          </p:nvPr>
        </p:nvSpPr>
        <p:spPr/>
        <p:txBody>
          <a:bodyPr/>
          <a:lstStyle/>
          <a:p>
            <a:fld id="{154419D2-3AB0-4D47-9B27-18B9E1E18144}" type="slidenum">
              <a:rPr lang="en-PK" smtClean="0"/>
              <a:t>‹#›</a:t>
            </a:fld>
            <a:endParaRPr lang="en-PK"/>
          </a:p>
        </p:txBody>
      </p:sp>
    </p:spTree>
    <p:extLst>
      <p:ext uri="{BB962C8B-B14F-4D97-AF65-F5344CB8AC3E}">
        <p14:creationId xmlns:p14="http://schemas.microsoft.com/office/powerpoint/2010/main" val="2670606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B8535-E9C3-40A4-8F23-0535F40AE772}"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115639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AB8535-E9C3-40A4-8F23-0535F40AE772}"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3720864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AB8535-E9C3-40A4-8F23-0535F40AE772}"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54911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AB8535-E9C3-40A4-8F23-0535F40AE772}"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331340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B8535-E9C3-40A4-8F23-0535F40AE772}"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94280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B8535-E9C3-40A4-8F23-0535F40AE772}"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76653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B8535-E9C3-40A4-8F23-0535F40AE772}"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83621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B8535-E9C3-40A4-8F23-0535F40AE772}" type="datetimeFigureOut">
              <a:rPr lang="en-US" smtClean="0"/>
              <a:t>3/9/2023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1A5F5-9913-4CA6-BD18-BD7567E3E264}" type="slidenum">
              <a:rPr lang="en-US" smtClean="0"/>
              <a:t>‹#›</a:t>
            </a:fld>
            <a:endParaRPr lang="en-US"/>
          </a:p>
        </p:txBody>
      </p:sp>
    </p:spTree>
    <p:extLst>
      <p:ext uri="{BB962C8B-B14F-4D97-AF65-F5344CB8AC3E}">
        <p14:creationId xmlns:p14="http://schemas.microsoft.com/office/powerpoint/2010/main" val="195059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4AD111-9CE6-DBDA-24F9-FDE64509B05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EAD7227-5EEF-B572-41F7-62847135F86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DB8F51B-6D68-248A-E027-AFABB1DA41B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F3B53FF-ACC6-49AE-80B6-58FADAE2D486}" type="datetimeFigureOut">
              <a:rPr lang="en-PK" smtClean="0"/>
              <a:t>03/09/2023</a:t>
            </a:fld>
            <a:endParaRPr lang="en-PK"/>
          </a:p>
        </p:txBody>
      </p:sp>
      <p:sp>
        <p:nvSpPr>
          <p:cNvPr id="5" name="Footer Placeholder 4">
            <a:extLst>
              <a:ext uri="{FF2B5EF4-FFF2-40B4-BE49-F238E27FC236}">
                <a16:creationId xmlns:a16="http://schemas.microsoft.com/office/drawing/2014/main" id="{201FED0A-5055-AB03-291F-B20937D9F62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CCB5522-5DC6-EA6D-6728-6631BDF1249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4419D2-3AB0-4D47-9B27-18B9E1E18144}" type="slidenum">
              <a:rPr lang="en-PK" smtClean="0"/>
              <a:t>‹#›</a:t>
            </a:fld>
            <a:endParaRPr lang="en-PK"/>
          </a:p>
        </p:txBody>
      </p:sp>
    </p:spTree>
    <p:extLst>
      <p:ext uri="{BB962C8B-B14F-4D97-AF65-F5344CB8AC3E}">
        <p14:creationId xmlns:p14="http://schemas.microsoft.com/office/powerpoint/2010/main" val="2149661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PK"/>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Layout" Target="../slideLayouts/slideLayout2.xml" /><Relationship Id="rId1" Type="http://schemas.openxmlformats.org/officeDocument/2006/relationships/vmlDrawing" Target="../drawings/vmlDrawing2.vml" /><Relationship Id="rId4" Type="http://schemas.openxmlformats.org/officeDocument/2006/relationships/image" Target="../media/image4.wmf"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ininet/mininet"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13.xml" /><Relationship Id="rId4" Type="http://schemas.openxmlformats.org/officeDocument/2006/relationships/image" Target="../media/image6.png" /></Relationships>
</file>

<file path=ppt/slides/_rels/slide1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8.png" /></Relationships>
</file>

<file path=ppt/slides/_rels/slide1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6.png" /></Relationships>
</file>

<file path=ppt/slides/_rels/slide2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_rels/slide24.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0.xml" /><Relationship Id="rId1" Type="http://schemas.openxmlformats.org/officeDocument/2006/relationships/slideLayout" Target="../slideLayouts/slideLayout13.xml" /><Relationship Id="rId4" Type="http://schemas.openxmlformats.org/officeDocument/2006/relationships/image" Target="../media/image17.png" /></Relationships>
</file>

<file path=ppt/slides/_rels/slide25.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26.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2.xml" /><Relationship Id="rId1" Type="http://schemas.openxmlformats.org/officeDocument/2006/relationships/vmlDrawing" Target="../drawings/vmlDrawing1.vml" /><Relationship Id="rId4" Type="http://schemas.openxmlformats.org/officeDocument/2006/relationships/image" Target="../media/image3.wmf"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br>
            <a:r>
              <a:rPr lang="en-US" dirty="0"/>
              <a:t>Lecture 10</a:t>
            </a:r>
          </a:p>
        </p:txBody>
      </p:sp>
      <p:sp>
        <p:nvSpPr>
          <p:cNvPr id="3" name="Subtitle 2"/>
          <p:cNvSpPr>
            <a:spLocks noGrp="1"/>
          </p:cNvSpPr>
          <p:nvPr>
            <p:ph type="subTitle" idx="1"/>
          </p:nvPr>
        </p:nvSpPr>
        <p:spPr>
          <a:xfrm>
            <a:off x="952500" y="3886200"/>
            <a:ext cx="7239000" cy="1752600"/>
          </a:xfrm>
        </p:spPr>
        <p:txBody>
          <a:bodyPr>
            <a:normAutofit/>
          </a:bodyPr>
          <a:lstStyle/>
          <a:p>
            <a:r>
              <a:rPr lang="en-US" dirty="0"/>
              <a:t>Network Emulators vs Network Simulators</a:t>
            </a:r>
          </a:p>
          <a:p>
            <a:r>
              <a:rPr lang="en-US" dirty="0"/>
              <a:t>Mininet</a:t>
            </a:r>
          </a:p>
        </p:txBody>
      </p:sp>
    </p:spTree>
    <p:extLst>
      <p:ext uri="{BB962C8B-B14F-4D97-AF65-F5344CB8AC3E}">
        <p14:creationId xmlns:p14="http://schemas.microsoft.com/office/powerpoint/2010/main" val="61916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D69C-E15C-480D-8C01-A4619BE23F63}"/>
              </a:ext>
            </a:extLst>
          </p:cNvPr>
          <p:cNvSpPr>
            <a:spLocks noGrp="1"/>
          </p:cNvSpPr>
          <p:nvPr>
            <p:ph type="title"/>
          </p:nvPr>
        </p:nvSpPr>
        <p:spPr/>
        <p:txBody>
          <a:bodyPr/>
          <a:lstStyle/>
          <a:p>
            <a:r>
              <a:rPr lang="en-US" dirty="0">
                <a:solidFill>
                  <a:schemeClr val="accent1"/>
                </a:solidFill>
              </a:rPr>
              <a:t>Wouldn’t it be great if...</a:t>
            </a:r>
            <a:endParaRPr lang="x-none" dirty="0">
              <a:solidFill>
                <a:schemeClr val="accent1"/>
              </a:solidFill>
            </a:endParaRPr>
          </a:p>
        </p:txBody>
      </p:sp>
      <p:sp>
        <p:nvSpPr>
          <p:cNvPr id="3" name="Content Placeholder 2">
            <a:extLst>
              <a:ext uri="{FF2B5EF4-FFF2-40B4-BE49-F238E27FC236}">
                <a16:creationId xmlns:a16="http://schemas.microsoft.com/office/drawing/2014/main" id="{CDB661B4-577D-4967-8C76-790C9DFC28D7}"/>
              </a:ext>
            </a:extLst>
          </p:cNvPr>
          <p:cNvSpPr>
            <a:spLocks noGrp="1"/>
          </p:cNvSpPr>
          <p:nvPr>
            <p:ph idx="1"/>
          </p:nvPr>
        </p:nvSpPr>
        <p:spPr/>
        <p:txBody>
          <a:bodyPr/>
          <a:lstStyle/>
          <a:p>
            <a:r>
              <a:rPr lang="en-US" dirty="0"/>
              <a:t>We had a simple command-line tool and/or API that did this for us automatically? </a:t>
            </a:r>
          </a:p>
          <a:p>
            <a:endParaRPr lang="en-US" dirty="0"/>
          </a:p>
          <a:p>
            <a:r>
              <a:rPr lang="en-US" dirty="0"/>
              <a:t>It allowed us to easily create topologies of varying size, up to hundreds of nodes, and run tests on them? </a:t>
            </a:r>
            <a:endParaRPr lang="x-none" dirty="0"/>
          </a:p>
        </p:txBody>
      </p:sp>
    </p:spTree>
    <p:extLst>
      <p:ext uri="{BB962C8B-B14F-4D97-AF65-F5344CB8AC3E}">
        <p14:creationId xmlns:p14="http://schemas.microsoft.com/office/powerpoint/2010/main" val="356013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806B-3D13-4717-865A-1EAD09F4320D}"/>
              </a:ext>
            </a:extLst>
          </p:cNvPr>
          <p:cNvSpPr>
            <a:spLocks noGrp="1"/>
          </p:cNvSpPr>
          <p:nvPr>
            <p:ph type="title"/>
          </p:nvPr>
        </p:nvSpPr>
        <p:spPr/>
        <p:txBody>
          <a:bodyPr/>
          <a:lstStyle/>
          <a:p>
            <a:r>
              <a:rPr lang="en-US" dirty="0">
                <a:solidFill>
                  <a:schemeClr val="accent1"/>
                </a:solidFill>
              </a:rPr>
              <a:t>www.mininet.org</a:t>
            </a:r>
            <a:endParaRPr lang="x-none" dirty="0">
              <a:solidFill>
                <a:schemeClr val="accent1"/>
              </a:solidFill>
            </a:endParaRPr>
          </a:p>
        </p:txBody>
      </p:sp>
      <p:graphicFrame>
        <p:nvGraphicFramePr>
          <p:cNvPr id="4" name="Object 3">
            <a:extLst>
              <a:ext uri="{FF2B5EF4-FFF2-40B4-BE49-F238E27FC236}">
                <a16:creationId xmlns:a16="http://schemas.microsoft.com/office/drawing/2014/main" id="{8B877A00-624F-4C43-8F53-38E8FABF41B4}"/>
              </a:ext>
            </a:extLst>
          </p:cNvPr>
          <p:cNvGraphicFramePr>
            <a:graphicFrameLocks noChangeAspect="1"/>
          </p:cNvGraphicFramePr>
          <p:nvPr/>
        </p:nvGraphicFramePr>
        <p:xfrm>
          <a:off x="2169502" y="2125266"/>
          <a:ext cx="4931111" cy="3714047"/>
        </p:xfrm>
        <a:graphic>
          <a:graphicData uri="http://schemas.openxmlformats.org/presentationml/2006/ole">
            <mc:AlternateContent xmlns:mc="http://schemas.openxmlformats.org/markup-compatibility/2006">
              <mc:Choice xmlns:v="urn:schemas-microsoft-com:vml" Requires="v">
                <p:oleObj spid="_x0000_s2049" name="Bitmap Image" r:id="rId3" imgW="8220240" imgH="6191280" progId="Paint.Picture.1">
                  <p:embed/>
                </p:oleObj>
              </mc:Choice>
              <mc:Fallback>
                <p:oleObj name="Bitmap Image" r:id="rId3" imgW="8220240" imgH="6191280" progId="Paint.Picture.1">
                  <p:embed/>
                  <p:pic>
                    <p:nvPicPr>
                      <p:cNvPr id="4" name="Object 3">
                        <a:extLst>
                          <a:ext uri="{FF2B5EF4-FFF2-40B4-BE49-F238E27FC236}">
                            <a16:creationId xmlns:a16="http://schemas.microsoft.com/office/drawing/2014/main" id="{8B877A00-624F-4C43-8F53-38E8FABF41B4}"/>
                          </a:ext>
                        </a:extLst>
                      </p:cNvPr>
                      <p:cNvPicPr/>
                      <p:nvPr/>
                    </p:nvPicPr>
                    <p:blipFill>
                      <a:blip r:embed="rId4"/>
                      <a:stretch>
                        <a:fillRect/>
                      </a:stretch>
                    </p:blipFill>
                    <p:spPr>
                      <a:xfrm>
                        <a:off x="2169502" y="2125266"/>
                        <a:ext cx="4931111" cy="3714047"/>
                      </a:xfrm>
                      <a:prstGeom prst="rect">
                        <a:avLst/>
                      </a:prstGeom>
                    </p:spPr>
                  </p:pic>
                </p:oleObj>
              </mc:Fallback>
            </mc:AlternateContent>
          </a:graphicData>
        </a:graphic>
      </p:graphicFrame>
    </p:spTree>
    <p:extLst>
      <p:ext uri="{BB962C8B-B14F-4D97-AF65-F5344CB8AC3E}">
        <p14:creationId xmlns:p14="http://schemas.microsoft.com/office/powerpoint/2010/main" val="2527670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74C3-37F9-89E2-AE9A-152150A84251}"/>
              </a:ext>
            </a:extLst>
          </p:cNvPr>
          <p:cNvSpPr>
            <a:spLocks noGrp="1"/>
          </p:cNvSpPr>
          <p:nvPr>
            <p:ph type="title"/>
          </p:nvPr>
        </p:nvSpPr>
        <p:spPr/>
        <p:txBody>
          <a:bodyPr/>
          <a:lstStyle/>
          <a:p>
            <a:r>
              <a:rPr lang="en-US" dirty="0">
                <a:solidFill>
                  <a:schemeClr val="accent1"/>
                </a:solidFill>
              </a:rPr>
              <a:t>Native Installation from Source</a:t>
            </a:r>
            <a:endParaRPr lang="en-PK" dirty="0">
              <a:solidFill>
                <a:schemeClr val="accent1"/>
              </a:solidFill>
            </a:endParaRPr>
          </a:p>
        </p:txBody>
      </p:sp>
      <p:sp>
        <p:nvSpPr>
          <p:cNvPr id="3" name="Content Placeholder 2">
            <a:extLst>
              <a:ext uri="{FF2B5EF4-FFF2-40B4-BE49-F238E27FC236}">
                <a16:creationId xmlns:a16="http://schemas.microsoft.com/office/drawing/2014/main" id="{CB8BBF87-C6C0-463D-A10E-E86C9772CD6D}"/>
              </a:ext>
            </a:extLst>
          </p:cNvPr>
          <p:cNvSpPr>
            <a:spLocks noGrp="1"/>
          </p:cNvSpPr>
          <p:nvPr>
            <p:ph idx="1"/>
          </p:nvPr>
        </p:nvSpPr>
        <p:spPr/>
        <p:txBody>
          <a:bodyPr>
            <a:normAutofit fontScale="92500" lnSpcReduction="20000"/>
          </a:bodyPr>
          <a:lstStyle/>
          <a:p>
            <a:r>
              <a:rPr lang="en-US" dirty="0"/>
              <a:t>Open terminal</a:t>
            </a:r>
          </a:p>
          <a:p>
            <a:r>
              <a:rPr lang="en-US" dirty="0" err="1"/>
              <a:t>su</a:t>
            </a:r>
            <a:r>
              <a:rPr lang="en-US" dirty="0"/>
              <a:t>  root</a:t>
            </a:r>
          </a:p>
          <a:p>
            <a:r>
              <a:rPr lang="en-US" dirty="0"/>
              <a:t>apt-get update   </a:t>
            </a:r>
          </a:p>
          <a:p>
            <a:r>
              <a:rPr lang="en-US" dirty="0"/>
              <a:t>change home directory</a:t>
            </a:r>
          </a:p>
          <a:p>
            <a:r>
              <a:rPr lang="en-US" dirty="0"/>
              <a:t>cd /home</a:t>
            </a:r>
          </a:p>
          <a:p>
            <a:r>
              <a:rPr lang="en-US" dirty="0"/>
              <a:t>apt-get install </a:t>
            </a:r>
            <a:r>
              <a:rPr lang="en-US" dirty="0" err="1"/>
              <a:t>mininet</a:t>
            </a:r>
            <a:r>
              <a:rPr lang="en-US" dirty="0"/>
              <a:t> </a:t>
            </a:r>
          </a:p>
          <a:p>
            <a:r>
              <a:rPr lang="en-US" dirty="0"/>
              <a:t>clear the controller </a:t>
            </a:r>
          </a:p>
          <a:p>
            <a:r>
              <a:rPr lang="en-US" dirty="0" err="1"/>
              <a:t>mn</a:t>
            </a:r>
            <a:r>
              <a:rPr lang="en-US" dirty="0"/>
              <a:t> –c</a:t>
            </a:r>
          </a:p>
          <a:p>
            <a:r>
              <a:rPr lang="en-US" dirty="0"/>
              <a:t>apt-get install git</a:t>
            </a:r>
          </a:p>
        </p:txBody>
      </p:sp>
    </p:spTree>
    <p:extLst>
      <p:ext uri="{BB962C8B-B14F-4D97-AF65-F5344CB8AC3E}">
        <p14:creationId xmlns:p14="http://schemas.microsoft.com/office/powerpoint/2010/main" val="417656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5F70A-1299-9105-6C00-62E700D4F0CD}"/>
              </a:ext>
            </a:extLst>
          </p:cNvPr>
          <p:cNvSpPr>
            <a:spLocks noGrp="1"/>
          </p:cNvSpPr>
          <p:nvPr>
            <p:ph idx="1"/>
          </p:nvPr>
        </p:nvSpPr>
        <p:spPr>
          <a:xfrm>
            <a:off x="628650" y="1294816"/>
            <a:ext cx="7886700" cy="3263504"/>
          </a:xfrm>
        </p:spPr>
        <p:txBody>
          <a:bodyPr>
            <a:normAutofit fontScale="77500" lnSpcReduction="20000"/>
          </a:bodyPr>
          <a:lstStyle/>
          <a:p>
            <a:r>
              <a:rPr lang="en-US" dirty="0"/>
              <a:t>git clone </a:t>
            </a:r>
            <a:r>
              <a:rPr lang="en-US" dirty="0">
                <a:hlinkClick r:id="rId2"/>
              </a:rPr>
              <a:t>https://github.com/mininet/mininet</a:t>
            </a:r>
            <a:endParaRPr lang="en-US" dirty="0"/>
          </a:p>
          <a:p>
            <a:r>
              <a:rPr lang="en-US" dirty="0"/>
              <a:t>cd </a:t>
            </a:r>
            <a:r>
              <a:rPr lang="en-US" dirty="0" err="1"/>
              <a:t>mininet</a:t>
            </a:r>
            <a:endParaRPr lang="en-US" dirty="0"/>
          </a:p>
          <a:p>
            <a:r>
              <a:rPr lang="en-US" dirty="0"/>
              <a:t>git tag</a:t>
            </a:r>
          </a:p>
          <a:p>
            <a:r>
              <a:rPr lang="en-US" dirty="0"/>
              <a:t>git checkout -b cs214</a:t>
            </a:r>
          </a:p>
          <a:p>
            <a:r>
              <a:rPr lang="en-US" dirty="0"/>
              <a:t>cd ../</a:t>
            </a:r>
          </a:p>
          <a:p>
            <a:r>
              <a:rPr lang="en-US" dirty="0"/>
              <a:t>mininet/util/install.sh –a</a:t>
            </a:r>
          </a:p>
          <a:p>
            <a:endParaRPr lang="en-US" dirty="0"/>
          </a:p>
          <a:p>
            <a:r>
              <a:rPr lang="en-US" dirty="0" err="1"/>
              <a:t>sudo</a:t>
            </a:r>
            <a:r>
              <a:rPr lang="en-US" dirty="0"/>
              <a:t> </a:t>
            </a:r>
            <a:r>
              <a:rPr lang="en-US" dirty="0" err="1"/>
              <a:t>mn</a:t>
            </a:r>
            <a:r>
              <a:rPr lang="en-US" dirty="0"/>
              <a:t> </a:t>
            </a:r>
            <a:endParaRPr lang="en-PK" dirty="0"/>
          </a:p>
        </p:txBody>
      </p:sp>
    </p:spTree>
    <p:extLst>
      <p:ext uri="{BB962C8B-B14F-4D97-AF65-F5344CB8AC3E}">
        <p14:creationId xmlns:p14="http://schemas.microsoft.com/office/powerpoint/2010/main" val="475155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A209-383F-4C01-82CC-D2F99971FC58}"/>
              </a:ext>
            </a:extLst>
          </p:cNvPr>
          <p:cNvSpPr>
            <a:spLocks noGrp="1"/>
          </p:cNvSpPr>
          <p:nvPr>
            <p:ph type="title"/>
          </p:nvPr>
        </p:nvSpPr>
        <p:spPr>
          <a:xfrm>
            <a:off x="482799" y="595597"/>
            <a:ext cx="7886700" cy="625460"/>
          </a:xfrm>
        </p:spPr>
        <p:txBody>
          <a:bodyPr/>
          <a:lstStyle/>
          <a:p>
            <a:r>
              <a:rPr lang="en-US" dirty="0">
                <a:solidFill>
                  <a:schemeClr val="accent1"/>
                </a:solidFill>
              </a:rPr>
              <a:t>Starting Mininet using the CLI</a:t>
            </a:r>
          </a:p>
        </p:txBody>
      </p:sp>
      <p:sp>
        <p:nvSpPr>
          <p:cNvPr id="14" name="Content Placeholder 2">
            <a:extLst>
              <a:ext uri="{FF2B5EF4-FFF2-40B4-BE49-F238E27FC236}">
                <a16:creationId xmlns:a16="http://schemas.microsoft.com/office/drawing/2014/main" id="{48AFB8B8-3111-4999-997D-C50022E2F3AE}"/>
              </a:ext>
            </a:extLst>
          </p:cNvPr>
          <p:cNvSpPr>
            <a:spLocks noGrp="1"/>
          </p:cNvSpPr>
          <p:nvPr>
            <p:ph idx="1"/>
          </p:nvPr>
        </p:nvSpPr>
        <p:spPr>
          <a:xfrm>
            <a:off x="448162" y="1743076"/>
            <a:ext cx="8238638" cy="3600449"/>
          </a:xfrm>
        </p:spPr>
        <p:txBody>
          <a:bodyPr/>
          <a:lstStyle/>
          <a:p>
            <a:pPr marL="219075" indent="-219075"/>
            <a:r>
              <a:rPr lang="en-US" dirty="0"/>
              <a:t>To start a minimal topology, enter the command </a:t>
            </a:r>
            <a:r>
              <a:rPr lang="en-US" i="1" dirty="0" err="1"/>
              <a:t>sudo</a:t>
            </a:r>
            <a:r>
              <a:rPr lang="en-US" i="1" dirty="0"/>
              <a:t> </a:t>
            </a:r>
            <a:r>
              <a:rPr lang="en-US" i="1" dirty="0" err="1"/>
              <a:t>mn</a:t>
            </a:r>
            <a:r>
              <a:rPr lang="en-US" i="1" dirty="0"/>
              <a:t> </a:t>
            </a:r>
            <a:r>
              <a:rPr lang="en-US" dirty="0"/>
              <a:t>at the CLI</a:t>
            </a:r>
            <a:endParaRPr lang="en-US" i="1" dirty="0"/>
          </a:p>
        </p:txBody>
      </p:sp>
      <p:sp>
        <p:nvSpPr>
          <p:cNvPr id="6" name="Slide Number Placeholder 5">
            <a:extLst>
              <a:ext uri="{FF2B5EF4-FFF2-40B4-BE49-F238E27FC236}">
                <a16:creationId xmlns:a16="http://schemas.microsoft.com/office/drawing/2014/main" id="{FA7F987D-8125-4449-B24B-5D69203C7C4A}"/>
              </a:ext>
            </a:extLst>
          </p:cNvPr>
          <p:cNvSpPr>
            <a:spLocks noGrp="1"/>
          </p:cNvSpPr>
          <p:nvPr>
            <p:ph type="sldNum" sz="quarter" idx="12"/>
          </p:nvPr>
        </p:nvSpPr>
        <p:spPr/>
        <p:txBody>
          <a:bodyPr/>
          <a:lstStyle/>
          <a:p>
            <a:pPr defTabSz="685800"/>
            <a:fld id="{38C60F48-EAB5-A54D-B834-7AA360F30939}" type="slidenum">
              <a:rPr lang="en-US">
                <a:solidFill>
                  <a:prstClr val="black">
                    <a:tint val="75000"/>
                  </a:prstClr>
                </a:solidFill>
                <a:latin typeface="Calibri" panose="020F0502020204030204"/>
              </a:rPr>
              <a:pPr defTabSz="685800"/>
              <a:t>14</a:t>
            </a:fld>
            <a:endParaRPr lang="en-US" dirty="0">
              <a:solidFill>
                <a:prstClr val="black">
                  <a:tint val="75000"/>
                </a:prstClr>
              </a:solidFill>
              <a:latin typeface="Calibri" panose="020F0502020204030204"/>
            </a:endParaRPr>
          </a:p>
        </p:txBody>
      </p:sp>
      <p:pic>
        <p:nvPicPr>
          <p:cNvPr id="7" name="Picture 6">
            <a:extLst>
              <a:ext uri="{FF2B5EF4-FFF2-40B4-BE49-F238E27FC236}">
                <a16:creationId xmlns:a16="http://schemas.microsoft.com/office/drawing/2014/main" id="{971DD2FA-0C0B-4A7F-8AFC-929D86A0CDC5}"/>
              </a:ext>
            </a:extLst>
          </p:cNvPr>
          <p:cNvPicPr>
            <a:picLocks noChangeAspect="1"/>
          </p:cNvPicPr>
          <p:nvPr/>
        </p:nvPicPr>
        <p:blipFill rotWithShape="1">
          <a:blip r:embed="rId3"/>
          <a:srcRect l="1399" t="1659" r="24531" b="1936"/>
          <a:stretch/>
        </p:blipFill>
        <p:spPr>
          <a:xfrm>
            <a:off x="751242" y="2221514"/>
            <a:ext cx="3640455" cy="2988945"/>
          </a:xfrm>
          <a:prstGeom prst="rect">
            <a:avLst/>
          </a:prstGeom>
          <a:effectLst>
            <a:outerShdw blurRad="50800" dist="38100" dir="8100000" algn="tr" rotWithShape="0">
              <a:prstClr val="black">
                <a:alpha val="40000"/>
              </a:prstClr>
            </a:outerShdw>
          </a:effectLst>
        </p:spPr>
      </p:pic>
      <p:pic>
        <p:nvPicPr>
          <p:cNvPr id="11" name="Picture 10">
            <a:extLst>
              <a:ext uri="{FF2B5EF4-FFF2-40B4-BE49-F238E27FC236}">
                <a16:creationId xmlns:a16="http://schemas.microsoft.com/office/drawing/2014/main" id="{CB3986F5-A406-43C8-B56F-D7299B397773}"/>
              </a:ext>
            </a:extLst>
          </p:cNvPr>
          <p:cNvPicPr>
            <a:picLocks noChangeAspect="1"/>
          </p:cNvPicPr>
          <p:nvPr/>
        </p:nvPicPr>
        <p:blipFill>
          <a:blip r:embed="rId4"/>
          <a:stretch>
            <a:fillRect/>
          </a:stretch>
        </p:blipFill>
        <p:spPr>
          <a:xfrm>
            <a:off x="5090686" y="3075384"/>
            <a:ext cx="3278813" cy="935831"/>
          </a:xfrm>
          <a:prstGeom prst="rect">
            <a:avLst/>
          </a:prstGeom>
        </p:spPr>
      </p:pic>
      <p:sp>
        <p:nvSpPr>
          <p:cNvPr id="10" name="Arrow: Right 9">
            <a:extLst>
              <a:ext uri="{FF2B5EF4-FFF2-40B4-BE49-F238E27FC236}">
                <a16:creationId xmlns:a16="http://schemas.microsoft.com/office/drawing/2014/main" id="{B93D89D4-D44A-444E-903B-B8CFC2AD5629}"/>
              </a:ext>
            </a:extLst>
          </p:cNvPr>
          <p:cNvSpPr/>
          <p:nvPr/>
        </p:nvSpPr>
        <p:spPr>
          <a:xfrm>
            <a:off x="4567482" y="3500576"/>
            <a:ext cx="347419" cy="21541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32184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A209-383F-4C01-82CC-D2F99971FC58}"/>
              </a:ext>
            </a:extLst>
          </p:cNvPr>
          <p:cNvSpPr>
            <a:spLocks noGrp="1"/>
          </p:cNvSpPr>
          <p:nvPr>
            <p:ph type="title"/>
          </p:nvPr>
        </p:nvSpPr>
        <p:spPr>
          <a:xfrm>
            <a:off x="628650" y="624682"/>
            <a:ext cx="7886700" cy="611981"/>
          </a:xfrm>
        </p:spPr>
        <p:txBody>
          <a:bodyPr/>
          <a:lstStyle/>
          <a:p>
            <a:r>
              <a:rPr lang="en-US" dirty="0">
                <a:solidFill>
                  <a:schemeClr val="accent1"/>
                </a:solidFill>
              </a:rPr>
              <a:t>Useful Commands</a:t>
            </a:r>
          </a:p>
        </p:txBody>
      </p:sp>
      <p:sp>
        <p:nvSpPr>
          <p:cNvPr id="14" name="Content Placeholder 2">
            <a:extLst>
              <a:ext uri="{FF2B5EF4-FFF2-40B4-BE49-F238E27FC236}">
                <a16:creationId xmlns:a16="http://schemas.microsoft.com/office/drawing/2014/main" id="{48AFB8B8-3111-4999-997D-C50022E2F3AE}"/>
              </a:ext>
            </a:extLst>
          </p:cNvPr>
          <p:cNvSpPr>
            <a:spLocks noGrp="1"/>
          </p:cNvSpPr>
          <p:nvPr>
            <p:ph idx="1"/>
          </p:nvPr>
        </p:nvSpPr>
        <p:spPr>
          <a:xfrm>
            <a:off x="448162" y="1743076"/>
            <a:ext cx="8238638" cy="3600449"/>
          </a:xfrm>
        </p:spPr>
        <p:txBody>
          <a:bodyPr/>
          <a:lstStyle/>
          <a:p>
            <a:pPr marL="219075" indent="-219075"/>
            <a:r>
              <a:rPr lang="en-US" dirty="0"/>
              <a:t>To display the available nodes, type </a:t>
            </a:r>
            <a:r>
              <a:rPr lang="en-US" i="1" dirty="0"/>
              <a:t>nodes</a:t>
            </a:r>
            <a:endParaRPr lang="en-US" dirty="0"/>
          </a:p>
          <a:p>
            <a:pPr marL="219075" indent="-219075"/>
            <a:endParaRPr lang="en-US" i="1" dirty="0"/>
          </a:p>
          <a:p>
            <a:pPr marL="219075" indent="-219075"/>
            <a:endParaRPr lang="en-US" i="1" dirty="0"/>
          </a:p>
          <a:p>
            <a:pPr marL="219075" indent="-219075"/>
            <a:endParaRPr lang="en-US" i="1" dirty="0"/>
          </a:p>
          <a:p>
            <a:pPr marL="0" indent="0">
              <a:buNone/>
            </a:pPr>
            <a:endParaRPr lang="en-US" i="1" dirty="0"/>
          </a:p>
          <a:p>
            <a:pPr marL="219075" indent="-219075"/>
            <a:endParaRPr lang="en-US" dirty="0"/>
          </a:p>
          <a:p>
            <a:pPr marL="219075" indent="-219075"/>
            <a:r>
              <a:rPr lang="en-US" dirty="0"/>
              <a:t>To display the links between the devices, type </a:t>
            </a:r>
            <a:r>
              <a:rPr lang="en-US" i="1" dirty="0"/>
              <a:t>net</a:t>
            </a:r>
          </a:p>
        </p:txBody>
      </p:sp>
      <p:sp>
        <p:nvSpPr>
          <p:cNvPr id="6" name="Slide Number Placeholder 5">
            <a:extLst>
              <a:ext uri="{FF2B5EF4-FFF2-40B4-BE49-F238E27FC236}">
                <a16:creationId xmlns:a16="http://schemas.microsoft.com/office/drawing/2014/main" id="{FA7F987D-8125-4449-B24B-5D69203C7C4A}"/>
              </a:ext>
            </a:extLst>
          </p:cNvPr>
          <p:cNvSpPr>
            <a:spLocks noGrp="1"/>
          </p:cNvSpPr>
          <p:nvPr>
            <p:ph type="sldNum" sz="quarter" idx="12"/>
          </p:nvPr>
        </p:nvSpPr>
        <p:spPr/>
        <p:txBody>
          <a:bodyPr/>
          <a:lstStyle/>
          <a:p>
            <a:pPr defTabSz="685800"/>
            <a:fld id="{38C60F48-EAB5-A54D-B834-7AA360F30939}" type="slidenum">
              <a:rPr lang="en-US">
                <a:solidFill>
                  <a:prstClr val="black">
                    <a:tint val="75000"/>
                  </a:prstClr>
                </a:solidFill>
                <a:latin typeface="Calibri" panose="020F0502020204030204"/>
              </a:rPr>
              <a:pPr defTabSz="685800"/>
              <a:t>15</a:t>
            </a:fld>
            <a:endParaRPr lang="en-US">
              <a:solidFill>
                <a:prstClr val="black">
                  <a:tint val="75000"/>
                </a:prstClr>
              </a:solidFill>
              <a:latin typeface="Calibri" panose="020F0502020204030204"/>
            </a:endParaRPr>
          </a:p>
        </p:txBody>
      </p:sp>
      <p:pic>
        <p:nvPicPr>
          <p:cNvPr id="3" name="Picture 2">
            <a:extLst>
              <a:ext uri="{FF2B5EF4-FFF2-40B4-BE49-F238E27FC236}">
                <a16:creationId xmlns:a16="http://schemas.microsoft.com/office/drawing/2014/main" id="{5D6C7DEA-341F-484B-A0A7-B4AC4EE28D38}"/>
              </a:ext>
            </a:extLst>
          </p:cNvPr>
          <p:cNvPicPr>
            <a:picLocks noChangeAspect="1"/>
          </p:cNvPicPr>
          <p:nvPr/>
        </p:nvPicPr>
        <p:blipFill rotWithShape="1">
          <a:blip r:embed="rId3"/>
          <a:srcRect r="7027"/>
          <a:stretch/>
        </p:blipFill>
        <p:spPr>
          <a:xfrm>
            <a:off x="3243498" y="2353404"/>
            <a:ext cx="3385047" cy="1227996"/>
          </a:xfrm>
          <a:prstGeom prst="rect">
            <a:avLst/>
          </a:prstGeom>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1EC93CE4-D606-4774-AA45-DC0F69BF54D4}"/>
              </a:ext>
            </a:extLst>
          </p:cNvPr>
          <p:cNvPicPr>
            <a:picLocks noChangeAspect="1"/>
          </p:cNvPicPr>
          <p:nvPr/>
        </p:nvPicPr>
        <p:blipFill>
          <a:blip r:embed="rId4"/>
          <a:stretch>
            <a:fillRect/>
          </a:stretch>
        </p:blipFill>
        <p:spPr>
          <a:xfrm>
            <a:off x="3220662" y="4473100"/>
            <a:ext cx="3789738" cy="1633797"/>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68588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A209-383F-4C01-82CC-D2F99971FC58}"/>
              </a:ext>
            </a:extLst>
          </p:cNvPr>
          <p:cNvSpPr>
            <a:spLocks noGrp="1"/>
          </p:cNvSpPr>
          <p:nvPr>
            <p:ph type="title"/>
          </p:nvPr>
        </p:nvSpPr>
        <p:spPr>
          <a:xfrm>
            <a:off x="628650" y="765103"/>
            <a:ext cx="7886700" cy="593111"/>
          </a:xfrm>
        </p:spPr>
        <p:txBody>
          <a:bodyPr/>
          <a:lstStyle/>
          <a:p>
            <a:r>
              <a:rPr lang="en-US" dirty="0">
                <a:solidFill>
                  <a:schemeClr val="accent1"/>
                </a:solidFill>
              </a:rPr>
              <a:t>Useful Commands</a:t>
            </a:r>
          </a:p>
        </p:txBody>
      </p:sp>
      <p:sp>
        <p:nvSpPr>
          <p:cNvPr id="14" name="Content Placeholder 2">
            <a:extLst>
              <a:ext uri="{FF2B5EF4-FFF2-40B4-BE49-F238E27FC236}">
                <a16:creationId xmlns:a16="http://schemas.microsoft.com/office/drawing/2014/main" id="{48AFB8B8-3111-4999-997D-C50022E2F3AE}"/>
              </a:ext>
            </a:extLst>
          </p:cNvPr>
          <p:cNvSpPr>
            <a:spLocks noGrp="1"/>
          </p:cNvSpPr>
          <p:nvPr>
            <p:ph idx="1"/>
          </p:nvPr>
        </p:nvSpPr>
        <p:spPr>
          <a:xfrm>
            <a:off x="448162" y="1743076"/>
            <a:ext cx="8238638" cy="3600449"/>
          </a:xfrm>
        </p:spPr>
        <p:txBody>
          <a:bodyPr/>
          <a:lstStyle/>
          <a:p>
            <a:pPr marL="219075" indent="-219075"/>
            <a:r>
              <a:rPr lang="en-US" dirty="0"/>
              <a:t>To execute commands at a specific device, type the device first, followed by the command</a:t>
            </a:r>
          </a:p>
          <a:p>
            <a:pPr marL="219075" indent="-219075"/>
            <a:r>
              <a:rPr lang="en-US" dirty="0"/>
              <a:t>For example, to execute the command ifconfig on host h1, type </a:t>
            </a:r>
            <a:r>
              <a:rPr lang="en-US" i="1" dirty="0"/>
              <a:t>h1 ifconfig </a:t>
            </a:r>
          </a:p>
          <a:p>
            <a:pPr marL="219075" indent="-219075"/>
            <a:endParaRPr lang="en-US" i="1" dirty="0"/>
          </a:p>
          <a:p>
            <a:pPr marL="219075" indent="-219075"/>
            <a:endParaRPr lang="en-US" i="1" dirty="0"/>
          </a:p>
          <a:p>
            <a:pPr marL="0" indent="0">
              <a:buNone/>
            </a:pPr>
            <a:endParaRPr lang="en-US" i="1" dirty="0"/>
          </a:p>
          <a:p>
            <a:pPr marL="219075" indent="-219075"/>
            <a:endParaRPr lang="en-US" dirty="0"/>
          </a:p>
        </p:txBody>
      </p:sp>
      <p:sp>
        <p:nvSpPr>
          <p:cNvPr id="6" name="Slide Number Placeholder 5">
            <a:extLst>
              <a:ext uri="{FF2B5EF4-FFF2-40B4-BE49-F238E27FC236}">
                <a16:creationId xmlns:a16="http://schemas.microsoft.com/office/drawing/2014/main" id="{FA7F987D-8125-4449-B24B-5D69203C7C4A}"/>
              </a:ext>
            </a:extLst>
          </p:cNvPr>
          <p:cNvSpPr>
            <a:spLocks noGrp="1"/>
          </p:cNvSpPr>
          <p:nvPr>
            <p:ph type="sldNum" sz="quarter" idx="12"/>
          </p:nvPr>
        </p:nvSpPr>
        <p:spPr/>
        <p:txBody>
          <a:bodyPr/>
          <a:lstStyle/>
          <a:p>
            <a:pPr defTabSz="685800"/>
            <a:fld id="{38C60F48-EAB5-A54D-B834-7AA360F30939}" type="slidenum">
              <a:rPr lang="en-US">
                <a:solidFill>
                  <a:prstClr val="black">
                    <a:tint val="75000"/>
                  </a:prstClr>
                </a:solidFill>
                <a:latin typeface="Calibri" panose="020F0502020204030204"/>
              </a:rPr>
              <a:pPr defTabSz="685800"/>
              <a:t>16</a:t>
            </a:fld>
            <a:endParaRPr lang="en-US">
              <a:solidFill>
                <a:prstClr val="black">
                  <a:tint val="75000"/>
                </a:prstClr>
              </a:solidFill>
              <a:latin typeface="Calibri" panose="020F0502020204030204"/>
            </a:endParaRPr>
          </a:p>
        </p:txBody>
      </p:sp>
      <p:pic>
        <p:nvPicPr>
          <p:cNvPr id="7" name="Picture 6">
            <a:extLst>
              <a:ext uri="{FF2B5EF4-FFF2-40B4-BE49-F238E27FC236}">
                <a16:creationId xmlns:a16="http://schemas.microsoft.com/office/drawing/2014/main" id="{5F69A60C-5900-49C9-BCD3-5069676EFC51}"/>
              </a:ext>
            </a:extLst>
          </p:cNvPr>
          <p:cNvPicPr>
            <a:picLocks noChangeAspect="1"/>
          </p:cNvPicPr>
          <p:nvPr/>
        </p:nvPicPr>
        <p:blipFill>
          <a:blip r:embed="rId3"/>
          <a:stretch>
            <a:fillRect/>
          </a:stretch>
        </p:blipFill>
        <p:spPr>
          <a:xfrm>
            <a:off x="2356165" y="3124200"/>
            <a:ext cx="5187635" cy="332130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93852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A209-383F-4C01-82CC-D2F99971FC58}"/>
              </a:ext>
            </a:extLst>
          </p:cNvPr>
          <p:cNvSpPr>
            <a:spLocks noGrp="1"/>
          </p:cNvSpPr>
          <p:nvPr>
            <p:ph type="title"/>
          </p:nvPr>
        </p:nvSpPr>
        <p:spPr>
          <a:xfrm>
            <a:off x="628650" y="681037"/>
            <a:ext cx="7886700" cy="800145"/>
          </a:xfrm>
        </p:spPr>
        <p:txBody>
          <a:bodyPr/>
          <a:lstStyle/>
          <a:p>
            <a:r>
              <a:rPr lang="en-US" dirty="0">
                <a:solidFill>
                  <a:schemeClr val="accent1"/>
                </a:solidFill>
              </a:rPr>
              <a:t>Useful Commands</a:t>
            </a:r>
          </a:p>
        </p:txBody>
      </p:sp>
      <p:sp>
        <p:nvSpPr>
          <p:cNvPr id="14" name="Content Placeholder 2">
            <a:extLst>
              <a:ext uri="{FF2B5EF4-FFF2-40B4-BE49-F238E27FC236}">
                <a16:creationId xmlns:a16="http://schemas.microsoft.com/office/drawing/2014/main" id="{48AFB8B8-3111-4999-997D-C50022E2F3AE}"/>
              </a:ext>
            </a:extLst>
          </p:cNvPr>
          <p:cNvSpPr>
            <a:spLocks noGrp="1"/>
          </p:cNvSpPr>
          <p:nvPr>
            <p:ph idx="1"/>
          </p:nvPr>
        </p:nvSpPr>
        <p:spPr/>
        <p:txBody>
          <a:bodyPr/>
          <a:lstStyle/>
          <a:p>
            <a:pPr marL="219075" indent="-219075"/>
            <a:r>
              <a:rPr lang="en-US" dirty="0"/>
              <a:t>To test connectivity between end-hosts, use the </a:t>
            </a:r>
            <a:r>
              <a:rPr lang="en-US" i="1" dirty="0"/>
              <a:t>ping </a:t>
            </a:r>
            <a:r>
              <a:rPr lang="en-US" dirty="0"/>
              <a:t>command.</a:t>
            </a:r>
          </a:p>
          <a:p>
            <a:pPr marL="219075" indent="-219075"/>
            <a:r>
              <a:rPr lang="en-US" dirty="0"/>
              <a:t>Type </a:t>
            </a:r>
            <a:r>
              <a:rPr lang="en-US" i="1" dirty="0"/>
              <a:t>h1 ping 10.0.0.2 </a:t>
            </a:r>
            <a:r>
              <a:rPr lang="en-US" dirty="0"/>
              <a:t>to test the connectivity between host h1and host h2 (10.0.0.2)</a:t>
            </a:r>
          </a:p>
          <a:p>
            <a:pPr marL="219075" indent="-219075"/>
            <a:endParaRPr lang="en-US" i="1" dirty="0"/>
          </a:p>
          <a:p>
            <a:pPr marL="219075" indent="-219075"/>
            <a:endParaRPr lang="en-US" i="1" dirty="0"/>
          </a:p>
          <a:p>
            <a:pPr marL="219075" indent="-219075"/>
            <a:endParaRPr lang="en-US" i="1" dirty="0"/>
          </a:p>
          <a:p>
            <a:pPr marL="219075" indent="-219075"/>
            <a:endParaRPr lang="en-US" i="1" dirty="0"/>
          </a:p>
          <a:p>
            <a:pPr marL="219075" indent="-219075"/>
            <a:endParaRPr lang="en-US" i="1" dirty="0"/>
          </a:p>
          <a:p>
            <a:pPr marL="219075" indent="-219075"/>
            <a:endParaRPr lang="en-US" i="1" dirty="0"/>
          </a:p>
          <a:p>
            <a:pPr marL="219075" indent="-219075"/>
            <a:endParaRPr lang="en-US" i="1" dirty="0"/>
          </a:p>
          <a:p>
            <a:pPr marL="219075" indent="-219075"/>
            <a:endParaRPr lang="en-US" i="1" dirty="0"/>
          </a:p>
          <a:p>
            <a:pPr marL="219075" indent="-219075"/>
            <a:endParaRPr lang="en-US" i="1" dirty="0"/>
          </a:p>
          <a:p>
            <a:pPr marL="219075" indent="-219075"/>
            <a:endParaRPr lang="en-US" i="1" dirty="0"/>
          </a:p>
          <a:p>
            <a:pPr marL="0" indent="0">
              <a:buNone/>
            </a:pPr>
            <a:endParaRPr lang="en-US" i="1" dirty="0"/>
          </a:p>
          <a:p>
            <a:pPr marL="219075" indent="-219075"/>
            <a:endParaRPr lang="en-US" dirty="0"/>
          </a:p>
        </p:txBody>
      </p:sp>
      <p:sp>
        <p:nvSpPr>
          <p:cNvPr id="6" name="Slide Number Placeholder 5">
            <a:extLst>
              <a:ext uri="{FF2B5EF4-FFF2-40B4-BE49-F238E27FC236}">
                <a16:creationId xmlns:a16="http://schemas.microsoft.com/office/drawing/2014/main" id="{FA7F987D-8125-4449-B24B-5D69203C7C4A}"/>
              </a:ext>
            </a:extLst>
          </p:cNvPr>
          <p:cNvSpPr>
            <a:spLocks noGrp="1"/>
          </p:cNvSpPr>
          <p:nvPr>
            <p:ph type="sldNum" sz="quarter" idx="12"/>
          </p:nvPr>
        </p:nvSpPr>
        <p:spPr/>
        <p:txBody>
          <a:bodyPr/>
          <a:lstStyle/>
          <a:p>
            <a:pPr defTabSz="685800"/>
            <a:fld id="{38C60F48-EAB5-A54D-B834-7AA360F30939}" type="slidenum">
              <a:rPr lang="en-US">
                <a:solidFill>
                  <a:prstClr val="black">
                    <a:tint val="75000"/>
                  </a:prstClr>
                </a:solidFill>
                <a:latin typeface="Calibri" panose="020F0502020204030204"/>
              </a:rPr>
              <a:pPr defTabSz="685800"/>
              <a:t>17</a:t>
            </a:fld>
            <a:endParaRPr lang="en-US">
              <a:solidFill>
                <a:prstClr val="black">
                  <a:tint val="75000"/>
                </a:prstClr>
              </a:solidFill>
              <a:latin typeface="Calibri" panose="020F0502020204030204"/>
            </a:endParaRPr>
          </a:p>
        </p:txBody>
      </p:sp>
      <p:pic>
        <p:nvPicPr>
          <p:cNvPr id="3" name="Picture 2">
            <a:extLst>
              <a:ext uri="{FF2B5EF4-FFF2-40B4-BE49-F238E27FC236}">
                <a16:creationId xmlns:a16="http://schemas.microsoft.com/office/drawing/2014/main" id="{AF90ADED-8938-476C-8626-68DC9B4EF5E1}"/>
              </a:ext>
            </a:extLst>
          </p:cNvPr>
          <p:cNvPicPr>
            <a:picLocks noChangeAspect="1"/>
          </p:cNvPicPr>
          <p:nvPr/>
        </p:nvPicPr>
        <p:blipFill>
          <a:blip r:embed="rId3"/>
          <a:stretch>
            <a:fillRect/>
          </a:stretch>
        </p:blipFill>
        <p:spPr>
          <a:xfrm>
            <a:off x="1600200" y="3048000"/>
            <a:ext cx="5708995" cy="231882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101097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A209-383F-4C01-82CC-D2F99971FC58}"/>
              </a:ext>
            </a:extLst>
          </p:cNvPr>
          <p:cNvSpPr>
            <a:spLocks noGrp="1"/>
          </p:cNvSpPr>
          <p:nvPr>
            <p:ph type="title"/>
          </p:nvPr>
        </p:nvSpPr>
        <p:spPr>
          <a:xfrm>
            <a:off x="628650" y="681037"/>
            <a:ext cx="7886700" cy="800145"/>
          </a:xfrm>
        </p:spPr>
        <p:txBody>
          <a:bodyPr/>
          <a:lstStyle/>
          <a:p>
            <a:r>
              <a:rPr lang="en-US" dirty="0">
                <a:solidFill>
                  <a:schemeClr val="accent1"/>
                </a:solidFill>
              </a:rPr>
              <a:t>Useful Commands</a:t>
            </a:r>
          </a:p>
        </p:txBody>
      </p:sp>
      <p:sp>
        <p:nvSpPr>
          <p:cNvPr id="14" name="Content Placeholder 2">
            <a:extLst>
              <a:ext uri="{FF2B5EF4-FFF2-40B4-BE49-F238E27FC236}">
                <a16:creationId xmlns:a16="http://schemas.microsoft.com/office/drawing/2014/main" id="{48AFB8B8-3111-4999-997D-C50022E2F3AE}"/>
              </a:ext>
            </a:extLst>
          </p:cNvPr>
          <p:cNvSpPr>
            <a:spLocks noGrp="1"/>
          </p:cNvSpPr>
          <p:nvPr>
            <p:ph idx="1"/>
          </p:nvPr>
        </p:nvSpPr>
        <p:spPr/>
        <p:txBody>
          <a:bodyPr/>
          <a:lstStyle/>
          <a:p>
            <a:pPr marL="0" indent="0">
              <a:buNone/>
            </a:pPr>
            <a:r>
              <a:rPr lang="en-US" dirty="0"/>
              <a:t>&gt; dump</a:t>
            </a:r>
            <a:br>
              <a:rPr lang="en-US" dirty="0"/>
            </a:br>
            <a:r>
              <a:rPr lang="en-US" dirty="0"/>
              <a:t>• Dump information about all nodes</a:t>
            </a:r>
            <a:endParaRPr lang="en-US" i="1" dirty="0"/>
          </a:p>
          <a:p>
            <a:pPr marL="219075" indent="-219075"/>
            <a:endParaRPr lang="en-US" i="1" dirty="0"/>
          </a:p>
          <a:p>
            <a:pPr marL="219075" indent="-219075"/>
            <a:endParaRPr lang="en-US" i="1" dirty="0"/>
          </a:p>
          <a:p>
            <a:pPr marL="219075" indent="-219075"/>
            <a:endParaRPr lang="en-US" i="1" dirty="0"/>
          </a:p>
          <a:p>
            <a:pPr marL="219075" indent="-219075"/>
            <a:endParaRPr lang="en-US" i="1" dirty="0"/>
          </a:p>
          <a:p>
            <a:pPr marL="219075" indent="-219075"/>
            <a:endParaRPr lang="en-US" i="1" dirty="0"/>
          </a:p>
          <a:p>
            <a:pPr marL="219075" indent="-219075"/>
            <a:endParaRPr lang="en-US" i="1" dirty="0"/>
          </a:p>
          <a:p>
            <a:pPr marL="219075" indent="-219075"/>
            <a:endParaRPr lang="en-US" i="1" dirty="0"/>
          </a:p>
          <a:p>
            <a:pPr marL="219075" indent="-219075"/>
            <a:endParaRPr lang="en-US" i="1" dirty="0"/>
          </a:p>
          <a:p>
            <a:pPr marL="219075" indent="-219075"/>
            <a:endParaRPr lang="en-US" i="1" dirty="0"/>
          </a:p>
          <a:p>
            <a:pPr marL="0" indent="0">
              <a:buNone/>
            </a:pPr>
            <a:endParaRPr lang="en-US" i="1" dirty="0"/>
          </a:p>
          <a:p>
            <a:pPr marL="219075" indent="-219075"/>
            <a:endParaRPr lang="en-US" dirty="0"/>
          </a:p>
        </p:txBody>
      </p:sp>
      <p:sp>
        <p:nvSpPr>
          <p:cNvPr id="6" name="Slide Number Placeholder 5">
            <a:extLst>
              <a:ext uri="{FF2B5EF4-FFF2-40B4-BE49-F238E27FC236}">
                <a16:creationId xmlns:a16="http://schemas.microsoft.com/office/drawing/2014/main" id="{FA7F987D-8125-4449-B24B-5D69203C7C4A}"/>
              </a:ext>
            </a:extLst>
          </p:cNvPr>
          <p:cNvSpPr>
            <a:spLocks noGrp="1"/>
          </p:cNvSpPr>
          <p:nvPr>
            <p:ph type="sldNum" sz="quarter" idx="12"/>
          </p:nvPr>
        </p:nvSpPr>
        <p:spPr/>
        <p:txBody>
          <a:bodyPr/>
          <a:lstStyle/>
          <a:p>
            <a:pPr defTabSz="685800"/>
            <a:fld id="{38C60F48-EAB5-A54D-B834-7AA360F30939}" type="slidenum">
              <a:rPr lang="en-US">
                <a:solidFill>
                  <a:prstClr val="black">
                    <a:tint val="75000"/>
                  </a:prstClr>
                </a:solidFill>
                <a:latin typeface="Calibri" panose="020F0502020204030204"/>
              </a:rPr>
              <a:pPr defTabSz="685800"/>
              <a:t>18</a:t>
            </a:fld>
            <a:endParaRPr lang="en-US">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id="{EA03BC64-8C34-5B7A-4181-8F7F5C00CE14}"/>
              </a:ext>
            </a:extLst>
          </p:cNvPr>
          <p:cNvPicPr>
            <a:picLocks noChangeAspect="1"/>
          </p:cNvPicPr>
          <p:nvPr/>
        </p:nvPicPr>
        <p:blipFill rotWithShape="1">
          <a:blip r:embed="rId3"/>
          <a:srcRect l="3027"/>
          <a:stretch/>
        </p:blipFill>
        <p:spPr>
          <a:xfrm>
            <a:off x="2055019" y="3200400"/>
            <a:ext cx="5033962" cy="1038225"/>
          </a:xfrm>
          <a:prstGeom prst="rect">
            <a:avLst/>
          </a:prstGeom>
        </p:spPr>
      </p:pic>
    </p:spTree>
    <p:extLst>
      <p:ext uri="{BB962C8B-B14F-4D97-AF65-F5344CB8AC3E}">
        <p14:creationId xmlns:p14="http://schemas.microsoft.com/office/powerpoint/2010/main" val="3444034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4D3AD81-3C3A-4BDD-BF30-69AC30A87C3A}"/>
              </a:ext>
            </a:extLst>
          </p:cNvPr>
          <p:cNvSpPr txBox="1"/>
          <p:nvPr/>
        </p:nvSpPr>
        <p:spPr>
          <a:xfrm>
            <a:off x="1915293" y="2779143"/>
            <a:ext cx="5313414" cy="830997"/>
          </a:xfrm>
          <a:prstGeom prst="rect">
            <a:avLst/>
          </a:prstGeom>
          <a:noFill/>
        </p:spPr>
        <p:txBody>
          <a:bodyPr wrap="square" rtlCol="0">
            <a:spAutoFit/>
          </a:bodyPr>
          <a:lstStyle/>
          <a:p>
            <a:pPr algn="ctr" defTabSz="685800"/>
            <a:r>
              <a:rPr lang="en-US" sz="2400" b="1" dirty="0">
                <a:solidFill>
                  <a:srgbClr val="4472C4"/>
                </a:solidFill>
                <a:latin typeface="Avenir Next" panose="020B0503020202020204" pitchFamily="34" charset="0"/>
              </a:rPr>
              <a:t>Building and emulating a network in Mininet using the GUI</a:t>
            </a:r>
          </a:p>
        </p:txBody>
      </p:sp>
      <p:sp>
        <p:nvSpPr>
          <p:cNvPr id="5" name="Slide Number Placeholder 4">
            <a:extLst>
              <a:ext uri="{FF2B5EF4-FFF2-40B4-BE49-F238E27FC236}">
                <a16:creationId xmlns:a16="http://schemas.microsoft.com/office/drawing/2014/main" id="{FC9D0812-3064-495A-B84F-221A6582CD6B}"/>
              </a:ext>
            </a:extLst>
          </p:cNvPr>
          <p:cNvSpPr>
            <a:spLocks noGrp="1"/>
          </p:cNvSpPr>
          <p:nvPr>
            <p:ph type="sldNum" sz="quarter" idx="12"/>
          </p:nvPr>
        </p:nvSpPr>
        <p:spPr/>
        <p:txBody>
          <a:bodyPr/>
          <a:lstStyle/>
          <a:p>
            <a:pPr defTabSz="685800"/>
            <a:fld id="{38C60F48-EAB5-A54D-B834-7AA360F30939}" type="slidenum">
              <a:rPr lang="en-US">
                <a:solidFill>
                  <a:prstClr val="black">
                    <a:tint val="75000"/>
                  </a:prstClr>
                </a:solidFill>
                <a:latin typeface="Calibri" panose="020F0502020204030204"/>
              </a:rPr>
              <a:pPr defTabSz="685800"/>
              <a:t>19</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97907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23785E4-61C4-8699-FDB9-B24D734DF51F}"/>
              </a:ext>
            </a:extLst>
          </p:cNvPr>
          <p:cNvSpPr>
            <a:spLocks noGrp="1"/>
          </p:cNvSpPr>
          <p:nvPr>
            <p:ph idx="1"/>
          </p:nvPr>
        </p:nvSpPr>
        <p:spPr>
          <a:xfrm>
            <a:off x="583361" y="497837"/>
            <a:ext cx="7886700" cy="946974"/>
          </a:xfrm>
        </p:spPr>
        <p:txBody>
          <a:bodyPr>
            <a:normAutofit fontScale="70000" lnSpcReduction="20000"/>
          </a:bodyPr>
          <a:lstStyle/>
          <a:p>
            <a:pPr marL="0" indent="0" algn="just">
              <a:buNone/>
            </a:pPr>
            <a:r>
              <a:rPr lang="en-US" dirty="0">
                <a:solidFill>
                  <a:srgbClr val="1C1C1C"/>
                </a:solidFill>
                <a:latin typeface="Noto Sans" panose="020B0502040204020203" pitchFamily="34" charset="0"/>
              </a:rPr>
              <a:t>Six</a:t>
            </a:r>
            <a:r>
              <a:rPr lang="en-US" b="0" dirty="0">
                <a:solidFill>
                  <a:srgbClr val="1C1C1C"/>
                </a:solidFill>
                <a:effectLst/>
                <a:latin typeface="Noto Sans" panose="020B0502040204020203" pitchFamily="34" charset="0"/>
              </a:rPr>
              <a:t> people who see an elephant from six different angles will give you six different descriptions of the size and shape of that elephant! </a:t>
            </a:r>
            <a:endParaRPr lang="en-PK" dirty="0"/>
          </a:p>
        </p:txBody>
      </p:sp>
      <p:pic>
        <p:nvPicPr>
          <p:cNvPr id="5124" name="Picture 4" descr="Six Blind Men and the Elephant: The Challenge of Concussion — Pink  Concussions">
            <a:extLst>
              <a:ext uri="{FF2B5EF4-FFF2-40B4-BE49-F238E27FC236}">
                <a16:creationId xmlns:a16="http://schemas.microsoft.com/office/drawing/2014/main" id="{A0352039-6431-6A60-AC34-782F60F19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961" y="1828800"/>
            <a:ext cx="5143500" cy="377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637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A209-383F-4C01-82CC-D2F99971FC58}"/>
              </a:ext>
            </a:extLst>
          </p:cNvPr>
          <p:cNvSpPr>
            <a:spLocks noGrp="1"/>
          </p:cNvSpPr>
          <p:nvPr>
            <p:ph type="title"/>
          </p:nvPr>
        </p:nvSpPr>
        <p:spPr>
          <a:xfrm>
            <a:off x="628650" y="1131094"/>
            <a:ext cx="7886700" cy="509003"/>
          </a:xfrm>
        </p:spPr>
        <p:txBody>
          <a:bodyPr>
            <a:normAutofit fontScale="90000"/>
          </a:bodyPr>
          <a:lstStyle/>
          <a:p>
            <a:r>
              <a:rPr lang="en-US" dirty="0" err="1">
                <a:solidFill>
                  <a:schemeClr val="accent1"/>
                </a:solidFill>
              </a:rPr>
              <a:t>MiniEdit</a:t>
            </a:r>
            <a:endParaRPr lang="en-US" dirty="0">
              <a:solidFill>
                <a:schemeClr val="accent1"/>
              </a:solidFill>
            </a:endParaRPr>
          </a:p>
        </p:txBody>
      </p:sp>
      <p:sp>
        <p:nvSpPr>
          <p:cNvPr id="6" name="Slide Number Placeholder 5">
            <a:extLst>
              <a:ext uri="{FF2B5EF4-FFF2-40B4-BE49-F238E27FC236}">
                <a16:creationId xmlns:a16="http://schemas.microsoft.com/office/drawing/2014/main" id="{FA7F987D-8125-4449-B24B-5D69203C7C4A}"/>
              </a:ext>
            </a:extLst>
          </p:cNvPr>
          <p:cNvSpPr>
            <a:spLocks noGrp="1"/>
          </p:cNvSpPr>
          <p:nvPr>
            <p:ph type="sldNum" sz="quarter" idx="12"/>
          </p:nvPr>
        </p:nvSpPr>
        <p:spPr/>
        <p:txBody>
          <a:bodyPr/>
          <a:lstStyle/>
          <a:p>
            <a:pPr defTabSz="685800"/>
            <a:fld id="{38C60F48-EAB5-A54D-B834-7AA360F30939}" type="slidenum">
              <a:rPr lang="en-US">
                <a:solidFill>
                  <a:prstClr val="black">
                    <a:tint val="75000"/>
                  </a:prstClr>
                </a:solidFill>
                <a:latin typeface="Calibri" panose="020F0502020204030204"/>
              </a:rPr>
              <a:pPr defTabSz="685800"/>
              <a:t>20</a:t>
            </a:fld>
            <a:endParaRPr lang="en-US">
              <a:solidFill>
                <a:prstClr val="black">
                  <a:tint val="75000"/>
                </a:prstClr>
              </a:solidFill>
              <a:latin typeface="Calibri" panose="020F0502020204030204"/>
            </a:endParaRPr>
          </a:p>
        </p:txBody>
      </p:sp>
      <p:sp>
        <p:nvSpPr>
          <p:cNvPr id="14" name="Content Placeholder 2">
            <a:extLst>
              <a:ext uri="{FF2B5EF4-FFF2-40B4-BE49-F238E27FC236}">
                <a16:creationId xmlns:a16="http://schemas.microsoft.com/office/drawing/2014/main" id="{48AFB8B8-3111-4999-997D-C50022E2F3AE}"/>
              </a:ext>
            </a:extLst>
          </p:cNvPr>
          <p:cNvSpPr>
            <a:spLocks noGrp="1"/>
          </p:cNvSpPr>
          <p:nvPr>
            <p:ph idx="1"/>
          </p:nvPr>
        </p:nvSpPr>
        <p:spPr>
          <a:xfrm>
            <a:off x="448162" y="1743076"/>
            <a:ext cx="8238638" cy="3600449"/>
          </a:xfrm>
        </p:spPr>
        <p:txBody>
          <a:bodyPr/>
          <a:lstStyle/>
          <a:p>
            <a:pPr marL="219075" indent="-219075"/>
            <a:r>
              <a:rPr lang="en-US" dirty="0" err="1"/>
              <a:t>MiniEdit</a:t>
            </a:r>
            <a:r>
              <a:rPr lang="en-US" dirty="0"/>
              <a:t> is a simple GUI network editor for Mininet</a:t>
            </a:r>
          </a:p>
          <a:p>
            <a:pPr marL="219075" indent="-219075"/>
            <a:r>
              <a:rPr lang="fr-FR" dirty="0" err="1"/>
              <a:t>sudo</a:t>
            </a:r>
            <a:r>
              <a:rPr lang="fr-FR" dirty="0"/>
              <a:t> python3 mininet/examples/miniedit.py</a:t>
            </a:r>
            <a:endParaRPr lang="en-US" dirty="0"/>
          </a:p>
          <a:p>
            <a:pPr marL="219075" indent="-219075"/>
            <a:endParaRPr lang="en-US" dirty="0"/>
          </a:p>
          <a:p>
            <a:pPr marL="219075" indent="-219075"/>
            <a:endParaRPr lang="en-US" dirty="0"/>
          </a:p>
        </p:txBody>
      </p:sp>
      <p:pic>
        <p:nvPicPr>
          <p:cNvPr id="7" name="Picture 6">
            <a:extLst>
              <a:ext uri="{FF2B5EF4-FFF2-40B4-BE49-F238E27FC236}">
                <a16:creationId xmlns:a16="http://schemas.microsoft.com/office/drawing/2014/main" id="{4BE27A00-498F-4092-86F6-4820343170F8}"/>
              </a:ext>
            </a:extLst>
          </p:cNvPr>
          <p:cNvPicPr>
            <a:picLocks noChangeAspect="1"/>
          </p:cNvPicPr>
          <p:nvPr/>
        </p:nvPicPr>
        <p:blipFill>
          <a:blip r:embed="rId3"/>
          <a:stretch>
            <a:fillRect/>
          </a:stretch>
        </p:blipFill>
        <p:spPr>
          <a:xfrm>
            <a:off x="2438400" y="2895600"/>
            <a:ext cx="4486275" cy="317182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062671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A209-383F-4C01-82CC-D2F99971FC58}"/>
              </a:ext>
            </a:extLst>
          </p:cNvPr>
          <p:cNvSpPr>
            <a:spLocks noGrp="1"/>
          </p:cNvSpPr>
          <p:nvPr>
            <p:ph type="title"/>
          </p:nvPr>
        </p:nvSpPr>
        <p:spPr>
          <a:xfrm>
            <a:off x="628650" y="1131094"/>
            <a:ext cx="7886700" cy="509003"/>
          </a:xfrm>
        </p:spPr>
        <p:txBody>
          <a:bodyPr>
            <a:normAutofit fontScale="90000"/>
          </a:bodyPr>
          <a:lstStyle/>
          <a:p>
            <a:r>
              <a:rPr lang="en-US" dirty="0" err="1">
                <a:solidFill>
                  <a:schemeClr val="accent1"/>
                </a:solidFill>
              </a:rPr>
              <a:t>MiniEdit</a:t>
            </a:r>
            <a:endParaRPr lang="en-US" dirty="0">
              <a:solidFill>
                <a:schemeClr val="accent1"/>
              </a:solidFill>
            </a:endParaRPr>
          </a:p>
        </p:txBody>
      </p:sp>
      <p:sp>
        <p:nvSpPr>
          <p:cNvPr id="6" name="Slide Number Placeholder 5">
            <a:extLst>
              <a:ext uri="{FF2B5EF4-FFF2-40B4-BE49-F238E27FC236}">
                <a16:creationId xmlns:a16="http://schemas.microsoft.com/office/drawing/2014/main" id="{FA7F987D-8125-4449-B24B-5D69203C7C4A}"/>
              </a:ext>
            </a:extLst>
          </p:cNvPr>
          <p:cNvSpPr>
            <a:spLocks noGrp="1"/>
          </p:cNvSpPr>
          <p:nvPr>
            <p:ph type="sldNum" sz="quarter" idx="12"/>
          </p:nvPr>
        </p:nvSpPr>
        <p:spPr/>
        <p:txBody>
          <a:bodyPr/>
          <a:lstStyle/>
          <a:p>
            <a:pPr defTabSz="685800"/>
            <a:fld id="{38C60F48-EAB5-A54D-B834-7AA360F30939}" type="slidenum">
              <a:rPr lang="en-US">
                <a:solidFill>
                  <a:prstClr val="black">
                    <a:tint val="75000"/>
                  </a:prstClr>
                </a:solidFill>
                <a:latin typeface="Calibri" panose="020F0502020204030204"/>
              </a:rPr>
              <a:pPr defTabSz="685800"/>
              <a:t>21</a:t>
            </a:fld>
            <a:endParaRPr lang="en-US">
              <a:solidFill>
                <a:prstClr val="black">
                  <a:tint val="75000"/>
                </a:prstClr>
              </a:solidFill>
              <a:latin typeface="Calibri" panose="020F0502020204030204"/>
            </a:endParaRPr>
          </a:p>
        </p:txBody>
      </p:sp>
      <p:sp>
        <p:nvSpPr>
          <p:cNvPr id="14" name="Content Placeholder 2">
            <a:extLst>
              <a:ext uri="{FF2B5EF4-FFF2-40B4-BE49-F238E27FC236}">
                <a16:creationId xmlns:a16="http://schemas.microsoft.com/office/drawing/2014/main" id="{48AFB8B8-3111-4999-997D-C50022E2F3AE}"/>
              </a:ext>
            </a:extLst>
          </p:cNvPr>
          <p:cNvSpPr>
            <a:spLocks noGrp="1"/>
          </p:cNvSpPr>
          <p:nvPr>
            <p:ph idx="1"/>
          </p:nvPr>
        </p:nvSpPr>
        <p:spPr>
          <a:xfrm>
            <a:off x="448162" y="1743076"/>
            <a:ext cx="8238638" cy="3600449"/>
          </a:xfrm>
        </p:spPr>
        <p:txBody>
          <a:bodyPr/>
          <a:lstStyle/>
          <a:p>
            <a:pPr marL="219075" indent="-219075"/>
            <a:r>
              <a:rPr lang="en-US" dirty="0"/>
              <a:t>To build Mininet’s minimal topology, two hosts and one switch must be deployed</a:t>
            </a:r>
          </a:p>
          <a:p>
            <a:pPr marL="219075" indent="-219075"/>
            <a:endParaRPr lang="en-US" dirty="0"/>
          </a:p>
        </p:txBody>
      </p:sp>
      <p:pic>
        <p:nvPicPr>
          <p:cNvPr id="3" name="Picture 2">
            <a:extLst>
              <a:ext uri="{FF2B5EF4-FFF2-40B4-BE49-F238E27FC236}">
                <a16:creationId xmlns:a16="http://schemas.microsoft.com/office/drawing/2014/main" id="{557E2ED2-290D-4B56-9103-40C929074DD8}"/>
              </a:ext>
            </a:extLst>
          </p:cNvPr>
          <p:cNvPicPr>
            <a:picLocks noChangeAspect="1"/>
          </p:cNvPicPr>
          <p:nvPr/>
        </p:nvPicPr>
        <p:blipFill>
          <a:blip r:embed="rId3"/>
          <a:stretch>
            <a:fillRect/>
          </a:stretch>
        </p:blipFill>
        <p:spPr>
          <a:xfrm>
            <a:off x="5027988" y="2490971"/>
            <a:ext cx="3000375" cy="2386013"/>
          </a:xfrm>
          <a:prstGeom prst="rect">
            <a:avLst/>
          </a:prstGeom>
          <a:effectLst>
            <a:outerShdw blurRad="50800" dist="38100" dir="8100000" algn="tr" rotWithShape="0">
              <a:prstClr val="black">
                <a:alpha val="40000"/>
              </a:prstClr>
            </a:outerShdw>
          </a:effectLst>
        </p:spPr>
      </p:pic>
      <p:pic>
        <p:nvPicPr>
          <p:cNvPr id="9" name="Picture 8">
            <a:extLst>
              <a:ext uri="{FF2B5EF4-FFF2-40B4-BE49-F238E27FC236}">
                <a16:creationId xmlns:a16="http://schemas.microsoft.com/office/drawing/2014/main" id="{90B8DDF8-456F-4215-AF4A-4CE8A58F9B83}"/>
              </a:ext>
            </a:extLst>
          </p:cNvPr>
          <p:cNvPicPr>
            <a:picLocks noChangeAspect="1"/>
          </p:cNvPicPr>
          <p:nvPr/>
        </p:nvPicPr>
        <p:blipFill>
          <a:blip r:embed="rId4"/>
          <a:stretch>
            <a:fillRect/>
          </a:stretch>
        </p:blipFill>
        <p:spPr>
          <a:xfrm>
            <a:off x="837200" y="3075384"/>
            <a:ext cx="3278813" cy="935831"/>
          </a:xfrm>
          <a:prstGeom prst="rect">
            <a:avLst/>
          </a:prstGeom>
        </p:spPr>
      </p:pic>
      <p:sp>
        <p:nvSpPr>
          <p:cNvPr id="10" name="Arrow: Right 9">
            <a:extLst>
              <a:ext uri="{FF2B5EF4-FFF2-40B4-BE49-F238E27FC236}">
                <a16:creationId xmlns:a16="http://schemas.microsoft.com/office/drawing/2014/main" id="{5489B733-3ACA-4E12-B020-0AE1556A236E}"/>
              </a:ext>
            </a:extLst>
          </p:cNvPr>
          <p:cNvSpPr/>
          <p:nvPr/>
        </p:nvSpPr>
        <p:spPr>
          <a:xfrm>
            <a:off x="4220063" y="3500576"/>
            <a:ext cx="347419" cy="21541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4149063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A209-383F-4C01-82CC-D2F99971FC58}"/>
              </a:ext>
            </a:extLst>
          </p:cNvPr>
          <p:cNvSpPr>
            <a:spLocks noGrp="1"/>
          </p:cNvSpPr>
          <p:nvPr>
            <p:ph type="title"/>
          </p:nvPr>
        </p:nvSpPr>
        <p:spPr>
          <a:xfrm>
            <a:off x="624131" y="677608"/>
            <a:ext cx="7886700" cy="611981"/>
          </a:xfrm>
        </p:spPr>
        <p:txBody>
          <a:bodyPr/>
          <a:lstStyle/>
          <a:p>
            <a:r>
              <a:rPr lang="en-US" dirty="0">
                <a:solidFill>
                  <a:schemeClr val="accent1"/>
                </a:solidFill>
              </a:rPr>
              <a:t>Host Configuration</a:t>
            </a:r>
          </a:p>
        </p:txBody>
      </p:sp>
      <p:sp>
        <p:nvSpPr>
          <p:cNvPr id="6" name="Slide Number Placeholder 5">
            <a:extLst>
              <a:ext uri="{FF2B5EF4-FFF2-40B4-BE49-F238E27FC236}">
                <a16:creationId xmlns:a16="http://schemas.microsoft.com/office/drawing/2014/main" id="{FA7F987D-8125-4449-B24B-5D69203C7C4A}"/>
              </a:ext>
            </a:extLst>
          </p:cNvPr>
          <p:cNvSpPr>
            <a:spLocks noGrp="1"/>
          </p:cNvSpPr>
          <p:nvPr>
            <p:ph type="sldNum" sz="quarter" idx="12"/>
          </p:nvPr>
        </p:nvSpPr>
        <p:spPr/>
        <p:txBody>
          <a:bodyPr/>
          <a:lstStyle/>
          <a:p>
            <a:pPr defTabSz="685800"/>
            <a:fld id="{38C60F48-EAB5-A54D-B834-7AA360F30939}" type="slidenum">
              <a:rPr lang="en-US">
                <a:solidFill>
                  <a:prstClr val="black">
                    <a:tint val="75000"/>
                  </a:prstClr>
                </a:solidFill>
                <a:latin typeface="Calibri" panose="020F0502020204030204"/>
              </a:rPr>
              <a:pPr defTabSz="685800"/>
              <a:t>22</a:t>
            </a:fld>
            <a:endParaRPr lang="en-US">
              <a:solidFill>
                <a:prstClr val="black">
                  <a:tint val="75000"/>
                </a:prstClr>
              </a:solidFill>
              <a:latin typeface="Calibri" panose="020F0502020204030204"/>
            </a:endParaRPr>
          </a:p>
        </p:txBody>
      </p:sp>
      <p:sp>
        <p:nvSpPr>
          <p:cNvPr id="14" name="Content Placeholder 2">
            <a:extLst>
              <a:ext uri="{FF2B5EF4-FFF2-40B4-BE49-F238E27FC236}">
                <a16:creationId xmlns:a16="http://schemas.microsoft.com/office/drawing/2014/main" id="{48AFB8B8-3111-4999-997D-C50022E2F3AE}"/>
              </a:ext>
            </a:extLst>
          </p:cNvPr>
          <p:cNvSpPr>
            <a:spLocks noGrp="1"/>
          </p:cNvSpPr>
          <p:nvPr>
            <p:ph idx="1"/>
          </p:nvPr>
        </p:nvSpPr>
        <p:spPr>
          <a:xfrm>
            <a:off x="448162" y="1743076"/>
            <a:ext cx="8238638" cy="3600449"/>
          </a:xfrm>
        </p:spPr>
        <p:txBody>
          <a:bodyPr/>
          <a:lstStyle/>
          <a:p>
            <a:pPr marL="219075" indent="-219075"/>
            <a:r>
              <a:rPr lang="en-US" dirty="0"/>
              <a:t>Configure the IP addresses at host h1 and host h2</a:t>
            </a:r>
          </a:p>
          <a:p>
            <a:pPr marL="219075" indent="-219075"/>
            <a:r>
              <a:rPr lang="en-US" dirty="0"/>
              <a:t>A host can be configured by holding the right click and selecting properties on the device</a:t>
            </a:r>
          </a:p>
          <a:p>
            <a:pPr marL="219075" indent="-219075"/>
            <a:endParaRPr lang="en-US" dirty="0"/>
          </a:p>
        </p:txBody>
      </p:sp>
      <p:pic>
        <p:nvPicPr>
          <p:cNvPr id="7" name="Picture 6">
            <a:extLst>
              <a:ext uri="{FF2B5EF4-FFF2-40B4-BE49-F238E27FC236}">
                <a16:creationId xmlns:a16="http://schemas.microsoft.com/office/drawing/2014/main" id="{4A3135E4-24A7-480C-B398-322C61F11004}"/>
              </a:ext>
            </a:extLst>
          </p:cNvPr>
          <p:cNvPicPr>
            <a:picLocks noChangeAspect="1"/>
          </p:cNvPicPr>
          <p:nvPr/>
        </p:nvPicPr>
        <p:blipFill>
          <a:blip r:embed="rId3"/>
          <a:stretch>
            <a:fillRect/>
          </a:stretch>
        </p:blipFill>
        <p:spPr>
          <a:xfrm>
            <a:off x="1942153" y="3063875"/>
            <a:ext cx="5250656" cy="2786063"/>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498443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A209-383F-4C01-82CC-D2F99971FC58}"/>
              </a:ext>
            </a:extLst>
          </p:cNvPr>
          <p:cNvSpPr>
            <a:spLocks noGrp="1"/>
          </p:cNvSpPr>
          <p:nvPr>
            <p:ph type="title"/>
          </p:nvPr>
        </p:nvSpPr>
        <p:spPr>
          <a:xfrm>
            <a:off x="533400" y="685800"/>
            <a:ext cx="7886700" cy="502533"/>
          </a:xfrm>
        </p:spPr>
        <p:txBody>
          <a:bodyPr>
            <a:normAutofit fontScale="90000"/>
          </a:bodyPr>
          <a:lstStyle/>
          <a:p>
            <a:r>
              <a:rPr lang="en-US" dirty="0">
                <a:solidFill>
                  <a:schemeClr val="accent1"/>
                </a:solidFill>
              </a:rPr>
              <a:t>Starting Emulation</a:t>
            </a:r>
          </a:p>
        </p:txBody>
      </p:sp>
      <p:sp>
        <p:nvSpPr>
          <p:cNvPr id="6" name="Slide Number Placeholder 5">
            <a:extLst>
              <a:ext uri="{FF2B5EF4-FFF2-40B4-BE49-F238E27FC236}">
                <a16:creationId xmlns:a16="http://schemas.microsoft.com/office/drawing/2014/main" id="{FA7F987D-8125-4449-B24B-5D69203C7C4A}"/>
              </a:ext>
            </a:extLst>
          </p:cNvPr>
          <p:cNvSpPr>
            <a:spLocks noGrp="1"/>
          </p:cNvSpPr>
          <p:nvPr>
            <p:ph type="sldNum" sz="quarter" idx="12"/>
          </p:nvPr>
        </p:nvSpPr>
        <p:spPr/>
        <p:txBody>
          <a:bodyPr/>
          <a:lstStyle/>
          <a:p>
            <a:pPr defTabSz="685800"/>
            <a:fld id="{38C60F48-EAB5-A54D-B834-7AA360F30939}" type="slidenum">
              <a:rPr lang="en-US">
                <a:solidFill>
                  <a:prstClr val="black">
                    <a:tint val="75000"/>
                  </a:prstClr>
                </a:solidFill>
                <a:latin typeface="Calibri" panose="020F0502020204030204"/>
              </a:rPr>
              <a:pPr defTabSz="685800"/>
              <a:t>23</a:t>
            </a:fld>
            <a:endParaRPr lang="en-US">
              <a:solidFill>
                <a:prstClr val="black">
                  <a:tint val="75000"/>
                </a:prstClr>
              </a:solidFill>
              <a:latin typeface="Calibri" panose="020F0502020204030204"/>
            </a:endParaRPr>
          </a:p>
        </p:txBody>
      </p:sp>
      <p:sp>
        <p:nvSpPr>
          <p:cNvPr id="14" name="Content Placeholder 2">
            <a:extLst>
              <a:ext uri="{FF2B5EF4-FFF2-40B4-BE49-F238E27FC236}">
                <a16:creationId xmlns:a16="http://schemas.microsoft.com/office/drawing/2014/main" id="{48AFB8B8-3111-4999-997D-C50022E2F3AE}"/>
              </a:ext>
            </a:extLst>
          </p:cNvPr>
          <p:cNvSpPr>
            <a:spLocks noGrp="1"/>
          </p:cNvSpPr>
          <p:nvPr>
            <p:ph idx="1"/>
          </p:nvPr>
        </p:nvSpPr>
        <p:spPr>
          <a:xfrm>
            <a:off x="448162" y="1743076"/>
            <a:ext cx="8238638" cy="3600449"/>
          </a:xfrm>
        </p:spPr>
        <p:txBody>
          <a:bodyPr/>
          <a:lstStyle/>
          <a:p>
            <a:pPr marL="219075" indent="-219075"/>
            <a:r>
              <a:rPr lang="en-US" dirty="0"/>
              <a:t>Before testing the connection between host h1 and host h2, the emulation must be started</a:t>
            </a:r>
          </a:p>
          <a:p>
            <a:pPr marL="219075" indent="-219075"/>
            <a:r>
              <a:rPr lang="en-US" dirty="0"/>
              <a:t>Click on the Run button to start the emulation</a:t>
            </a:r>
          </a:p>
          <a:p>
            <a:pPr marL="219075" indent="-219075"/>
            <a:r>
              <a:rPr lang="en-US" dirty="0"/>
              <a:t>The emulation will start and the buttons of the </a:t>
            </a:r>
            <a:r>
              <a:rPr lang="en-US" dirty="0" err="1"/>
              <a:t>MiniEdit</a:t>
            </a:r>
            <a:r>
              <a:rPr lang="en-US" dirty="0"/>
              <a:t> panel will gray out, indicating that they are currently disabled</a:t>
            </a:r>
          </a:p>
          <a:p>
            <a:pPr marL="219075" indent="-219075"/>
            <a:endParaRPr lang="en-US" dirty="0"/>
          </a:p>
          <a:p>
            <a:pPr marL="219075" indent="-219075"/>
            <a:endParaRPr lang="en-US" dirty="0"/>
          </a:p>
          <a:p>
            <a:pPr marL="219075" indent="-219075"/>
            <a:endParaRPr lang="en-US" dirty="0"/>
          </a:p>
        </p:txBody>
      </p:sp>
      <p:pic>
        <p:nvPicPr>
          <p:cNvPr id="8" name="Picture 7">
            <a:extLst>
              <a:ext uri="{FF2B5EF4-FFF2-40B4-BE49-F238E27FC236}">
                <a16:creationId xmlns:a16="http://schemas.microsoft.com/office/drawing/2014/main" id="{E7939C80-1A75-46B7-AE60-D6CD6EC7D7AA}"/>
              </a:ext>
            </a:extLst>
          </p:cNvPr>
          <p:cNvPicPr>
            <a:picLocks noChangeAspect="1"/>
          </p:cNvPicPr>
          <p:nvPr/>
        </p:nvPicPr>
        <p:blipFill>
          <a:blip r:embed="rId3"/>
          <a:stretch>
            <a:fillRect/>
          </a:stretch>
        </p:blipFill>
        <p:spPr>
          <a:xfrm>
            <a:off x="3970005" y="3723843"/>
            <a:ext cx="1194955" cy="132484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385088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A209-383F-4C01-82CC-D2F99971FC58}"/>
              </a:ext>
            </a:extLst>
          </p:cNvPr>
          <p:cNvSpPr>
            <a:spLocks noGrp="1"/>
          </p:cNvSpPr>
          <p:nvPr>
            <p:ph type="title"/>
          </p:nvPr>
        </p:nvSpPr>
        <p:spPr>
          <a:xfrm>
            <a:off x="628650" y="701292"/>
            <a:ext cx="7886700" cy="496064"/>
          </a:xfrm>
        </p:spPr>
        <p:txBody>
          <a:bodyPr>
            <a:normAutofit fontScale="90000"/>
          </a:bodyPr>
          <a:lstStyle/>
          <a:p>
            <a:r>
              <a:rPr lang="en-US" dirty="0">
                <a:solidFill>
                  <a:schemeClr val="accent1"/>
                </a:solidFill>
              </a:rPr>
              <a:t>Executing Commands on Hosts</a:t>
            </a:r>
          </a:p>
        </p:txBody>
      </p:sp>
      <p:sp>
        <p:nvSpPr>
          <p:cNvPr id="6" name="Slide Number Placeholder 5">
            <a:extLst>
              <a:ext uri="{FF2B5EF4-FFF2-40B4-BE49-F238E27FC236}">
                <a16:creationId xmlns:a16="http://schemas.microsoft.com/office/drawing/2014/main" id="{FA7F987D-8125-4449-B24B-5D69203C7C4A}"/>
              </a:ext>
            </a:extLst>
          </p:cNvPr>
          <p:cNvSpPr>
            <a:spLocks noGrp="1"/>
          </p:cNvSpPr>
          <p:nvPr>
            <p:ph type="sldNum" sz="quarter" idx="12"/>
          </p:nvPr>
        </p:nvSpPr>
        <p:spPr/>
        <p:txBody>
          <a:bodyPr/>
          <a:lstStyle/>
          <a:p>
            <a:pPr defTabSz="685800"/>
            <a:fld id="{38C60F48-EAB5-A54D-B834-7AA360F30939}" type="slidenum">
              <a:rPr lang="en-US">
                <a:solidFill>
                  <a:prstClr val="black">
                    <a:tint val="75000"/>
                  </a:prstClr>
                </a:solidFill>
                <a:latin typeface="Calibri" panose="020F0502020204030204"/>
              </a:rPr>
              <a:pPr defTabSz="685800"/>
              <a:t>24</a:t>
            </a:fld>
            <a:endParaRPr lang="en-US">
              <a:solidFill>
                <a:prstClr val="black">
                  <a:tint val="75000"/>
                </a:prstClr>
              </a:solidFill>
              <a:latin typeface="Calibri" panose="020F0502020204030204"/>
            </a:endParaRPr>
          </a:p>
        </p:txBody>
      </p:sp>
      <p:sp>
        <p:nvSpPr>
          <p:cNvPr id="14" name="Content Placeholder 2">
            <a:extLst>
              <a:ext uri="{FF2B5EF4-FFF2-40B4-BE49-F238E27FC236}">
                <a16:creationId xmlns:a16="http://schemas.microsoft.com/office/drawing/2014/main" id="{48AFB8B8-3111-4999-997D-C50022E2F3AE}"/>
              </a:ext>
            </a:extLst>
          </p:cNvPr>
          <p:cNvSpPr>
            <a:spLocks noGrp="1"/>
          </p:cNvSpPr>
          <p:nvPr>
            <p:ph idx="1"/>
          </p:nvPr>
        </p:nvSpPr>
        <p:spPr>
          <a:xfrm>
            <a:off x="448162" y="1743076"/>
            <a:ext cx="8238638" cy="3600449"/>
          </a:xfrm>
        </p:spPr>
        <p:txBody>
          <a:bodyPr/>
          <a:lstStyle/>
          <a:p>
            <a:pPr marL="219075" indent="-219075"/>
            <a:r>
              <a:rPr lang="en-US" dirty="0"/>
              <a:t>Open a terminal on host by holding the right click and selecting </a:t>
            </a:r>
            <a:r>
              <a:rPr lang="en-US" i="1" dirty="0"/>
              <a:t>Terminal</a:t>
            </a:r>
          </a:p>
        </p:txBody>
      </p:sp>
      <p:pic>
        <p:nvPicPr>
          <p:cNvPr id="9" name="Picture 8">
            <a:extLst>
              <a:ext uri="{FF2B5EF4-FFF2-40B4-BE49-F238E27FC236}">
                <a16:creationId xmlns:a16="http://schemas.microsoft.com/office/drawing/2014/main" id="{BEA9BE12-C986-4D43-84B8-7B2ED787C219}"/>
              </a:ext>
            </a:extLst>
          </p:cNvPr>
          <p:cNvPicPr>
            <a:picLocks noChangeAspect="1"/>
          </p:cNvPicPr>
          <p:nvPr/>
        </p:nvPicPr>
        <p:blipFill>
          <a:blip r:embed="rId3"/>
          <a:stretch>
            <a:fillRect/>
          </a:stretch>
        </p:blipFill>
        <p:spPr>
          <a:xfrm>
            <a:off x="891472" y="2608782"/>
            <a:ext cx="2571750" cy="2357438"/>
          </a:xfrm>
          <a:prstGeom prst="rect">
            <a:avLst/>
          </a:prstGeom>
          <a:effectLst>
            <a:outerShdw blurRad="50800" dist="38100" dir="8100000" algn="tr" rotWithShape="0">
              <a:prstClr val="black">
                <a:alpha val="40000"/>
              </a:prstClr>
            </a:outerShdw>
          </a:effectLst>
        </p:spPr>
      </p:pic>
      <p:pic>
        <p:nvPicPr>
          <p:cNvPr id="3" name="Picture 2">
            <a:extLst>
              <a:ext uri="{FF2B5EF4-FFF2-40B4-BE49-F238E27FC236}">
                <a16:creationId xmlns:a16="http://schemas.microsoft.com/office/drawing/2014/main" id="{372039FF-7650-43FA-8F47-34AA2E2E28B3}"/>
              </a:ext>
            </a:extLst>
          </p:cNvPr>
          <p:cNvPicPr>
            <a:picLocks noChangeAspect="1"/>
          </p:cNvPicPr>
          <p:nvPr/>
        </p:nvPicPr>
        <p:blipFill rotWithShape="1">
          <a:blip r:embed="rId4"/>
          <a:srcRect r="48897"/>
          <a:stretch/>
        </p:blipFill>
        <p:spPr>
          <a:xfrm>
            <a:off x="4685475" y="2165900"/>
            <a:ext cx="2726441" cy="3396699"/>
          </a:xfrm>
          <a:prstGeom prst="rect">
            <a:avLst/>
          </a:prstGeom>
          <a:effectLst>
            <a:outerShdw blurRad="50800" dist="38100" dir="8100000" algn="tr" rotWithShape="0">
              <a:prstClr val="black">
                <a:alpha val="40000"/>
              </a:prstClr>
            </a:outerShdw>
          </a:effectLst>
        </p:spPr>
      </p:pic>
      <p:sp>
        <p:nvSpPr>
          <p:cNvPr id="10" name="Arrow: Right 9">
            <a:extLst>
              <a:ext uri="{FF2B5EF4-FFF2-40B4-BE49-F238E27FC236}">
                <a16:creationId xmlns:a16="http://schemas.microsoft.com/office/drawing/2014/main" id="{B0E0DA66-DB2F-4ADA-991E-713C06B91835}"/>
              </a:ext>
            </a:extLst>
          </p:cNvPr>
          <p:cNvSpPr/>
          <p:nvPr/>
        </p:nvSpPr>
        <p:spPr>
          <a:xfrm>
            <a:off x="3982672" y="3608281"/>
            <a:ext cx="347419" cy="21541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Tree>
    <p:extLst>
      <p:ext uri="{BB962C8B-B14F-4D97-AF65-F5344CB8AC3E}">
        <p14:creationId xmlns:p14="http://schemas.microsoft.com/office/powerpoint/2010/main" val="3603244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A209-383F-4C01-82CC-D2F99971FC58}"/>
              </a:ext>
            </a:extLst>
          </p:cNvPr>
          <p:cNvSpPr>
            <a:spLocks noGrp="1"/>
          </p:cNvSpPr>
          <p:nvPr>
            <p:ph type="title"/>
          </p:nvPr>
        </p:nvSpPr>
        <p:spPr>
          <a:xfrm>
            <a:off x="484738" y="624682"/>
            <a:ext cx="7886700" cy="611981"/>
          </a:xfrm>
        </p:spPr>
        <p:txBody>
          <a:bodyPr/>
          <a:lstStyle/>
          <a:p>
            <a:r>
              <a:rPr lang="en-US" dirty="0">
                <a:solidFill>
                  <a:schemeClr val="accent1"/>
                </a:solidFill>
              </a:rPr>
              <a:t>Testing Connectivity</a:t>
            </a:r>
          </a:p>
        </p:txBody>
      </p:sp>
      <p:sp>
        <p:nvSpPr>
          <p:cNvPr id="6" name="Slide Number Placeholder 5">
            <a:extLst>
              <a:ext uri="{FF2B5EF4-FFF2-40B4-BE49-F238E27FC236}">
                <a16:creationId xmlns:a16="http://schemas.microsoft.com/office/drawing/2014/main" id="{FA7F987D-8125-4449-B24B-5D69203C7C4A}"/>
              </a:ext>
            </a:extLst>
          </p:cNvPr>
          <p:cNvSpPr>
            <a:spLocks noGrp="1"/>
          </p:cNvSpPr>
          <p:nvPr>
            <p:ph type="sldNum" sz="quarter" idx="12"/>
          </p:nvPr>
        </p:nvSpPr>
        <p:spPr/>
        <p:txBody>
          <a:bodyPr/>
          <a:lstStyle/>
          <a:p>
            <a:pPr defTabSz="685800"/>
            <a:fld id="{38C60F48-EAB5-A54D-B834-7AA360F30939}" type="slidenum">
              <a:rPr lang="en-US">
                <a:solidFill>
                  <a:prstClr val="black">
                    <a:tint val="75000"/>
                  </a:prstClr>
                </a:solidFill>
                <a:latin typeface="Calibri" panose="020F0502020204030204"/>
              </a:rPr>
              <a:pPr defTabSz="685800"/>
              <a:t>25</a:t>
            </a:fld>
            <a:endParaRPr lang="en-US">
              <a:solidFill>
                <a:prstClr val="black">
                  <a:tint val="75000"/>
                </a:prstClr>
              </a:solidFill>
              <a:latin typeface="Calibri" panose="020F0502020204030204"/>
            </a:endParaRPr>
          </a:p>
        </p:txBody>
      </p:sp>
      <p:sp>
        <p:nvSpPr>
          <p:cNvPr id="14" name="Content Placeholder 2">
            <a:extLst>
              <a:ext uri="{FF2B5EF4-FFF2-40B4-BE49-F238E27FC236}">
                <a16:creationId xmlns:a16="http://schemas.microsoft.com/office/drawing/2014/main" id="{48AFB8B8-3111-4999-997D-C50022E2F3AE}"/>
              </a:ext>
            </a:extLst>
          </p:cNvPr>
          <p:cNvSpPr>
            <a:spLocks noGrp="1"/>
          </p:cNvSpPr>
          <p:nvPr>
            <p:ph idx="1"/>
          </p:nvPr>
        </p:nvSpPr>
        <p:spPr>
          <a:xfrm>
            <a:off x="448162" y="1743076"/>
            <a:ext cx="8238638" cy="3600449"/>
          </a:xfrm>
        </p:spPr>
        <p:txBody>
          <a:bodyPr/>
          <a:lstStyle/>
          <a:p>
            <a:pPr marL="219075" indent="-219075"/>
            <a:r>
              <a:rPr lang="en-US" dirty="0"/>
              <a:t>On host h1’s terminal, type the command </a:t>
            </a:r>
            <a:r>
              <a:rPr lang="en-US" i="1" dirty="0"/>
              <a:t>ping 10.0.0.2</a:t>
            </a:r>
          </a:p>
        </p:txBody>
      </p:sp>
      <p:pic>
        <p:nvPicPr>
          <p:cNvPr id="7" name="Picture 6">
            <a:extLst>
              <a:ext uri="{FF2B5EF4-FFF2-40B4-BE49-F238E27FC236}">
                <a16:creationId xmlns:a16="http://schemas.microsoft.com/office/drawing/2014/main" id="{91850C93-9FC8-4212-B4B0-AC4B2612AD1A}"/>
              </a:ext>
            </a:extLst>
          </p:cNvPr>
          <p:cNvPicPr>
            <a:picLocks noChangeAspect="1"/>
          </p:cNvPicPr>
          <p:nvPr/>
        </p:nvPicPr>
        <p:blipFill>
          <a:blip r:embed="rId3"/>
          <a:stretch>
            <a:fillRect/>
          </a:stretch>
        </p:blipFill>
        <p:spPr>
          <a:xfrm>
            <a:off x="2010966" y="2583155"/>
            <a:ext cx="5122069" cy="2050256"/>
          </a:xfrm>
          <a:prstGeom prst="rect">
            <a:avLst/>
          </a:prstGeom>
        </p:spPr>
      </p:pic>
    </p:spTree>
    <p:extLst>
      <p:ext uri="{BB962C8B-B14F-4D97-AF65-F5344CB8AC3E}">
        <p14:creationId xmlns:p14="http://schemas.microsoft.com/office/powerpoint/2010/main" val="1786859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A209-383F-4C01-82CC-D2F99971FC58}"/>
              </a:ext>
            </a:extLst>
          </p:cNvPr>
          <p:cNvSpPr>
            <a:spLocks noGrp="1"/>
          </p:cNvSpPr>
          <p:nvPr>
            <p:ph type="title"/>
          </p:nvPr>
        </p:nvSpPr>
        <p:spPr>
          <a:xfrm>
            <a:off x="628650" y="753808"/>
            <a:ext cx="7886700" cy="383382"/>
          </a:xfrm>
        </p:spPr>
        <p:txBody>
          <a:bodyPr>
            <a:normAutofit fontScale="90000"/>
          </a:bodyPr>
          <a:lstStyle/>
          <a:p>
            <a:r>
              <a:rPr lang="en-US" dirty="0">
                <a:solidFill>
                  <a:schemeClr val="accent1"/>
                </a:solidFill>
              </a:rPr>
              <a:t>Stopping Emulation</a:t>
            </a:r>
          </a:p>
        </p:txBody>
      </p:sp>
      <p:sp>
        <p:nvSpPr>
          <p:cNvPr id="6" name="Slide Number Placeholder 5">
            <a:extLst>
              <a:ext uri="{FF2B5EF4-FFF2-40B4-BE49-F238E27FC236}">
                <a16:creationId xmlns:a16="http://schemas.microsoft.com/office/drawing/2014/main" id="{FA7F987D-8125-4449-B24B-5D69203C7C4A}"/>
              </a:ext>
            </a:extLst>
          </p:cNvPr>
          <p:cNvSpPr>
            <a:spLocks noGrp="1"/>
          </p:cNvSpPr>
          <p:nvPr>
            <p:ph type="sldNum" sz="quarter" idx="12"/>
          </p:nvPr>
        </p:nvSpPr>
        <p:spPr/>
        <p:txBody>
          <a:bodyPr/>
          <a:lstStyle/>
          <a:p>
            <a:pPr defTabSz="685800"/>
            <a:fld id="{38C60F48-EAB5-A54D-B834-7AA360F30939}" type="slidenum">
              <a:rPr lang="en-US">
                <a:solidFill>
                  <a:prstClr val="black">
                    <a:tint val="75000"/>
                  </a:prstClr>
                </a:solidFill>
                <a:latin typeface="Calibri" panose="020F0502020204030204"/>
              </a:rPr>
              <a:pPr defTabSz="685800"/>
              <a:t>26</a:t>
            </a:fld>
            <a:endParaRPr lang="en-US">
              <a:solidFill>
                <a:prstClr val="black">
                  <a:tint val="75000"/>
                </a:prstClr>
              </a:solidFill>
              <a:latin typeface="Calibri" panose="020F0502020204030204"/>
            </a:endParaRPr>
          </a:p>
        </p:txBody>
      </p:sp>
      <p:sp>
        <p:nvSpPr>
          <p:cNvPr id="14" name="Content Placeholder 2">
            <a:extLst>
              <a:ext uri="{FF2B5EF4-FFF2-40B4-BE49-F238E27FC236}">
                <a16:creationId xmlns:a16="http://schemas.microsoft.com/office/drawing/2014/main" id="{48AFB8B8-3111-4999-997D-C50022E2F3AE}"/>
              </a:ext>
            </a:extLst>
          </p:cNvPr>
          <p:cNvSpPr>
            <a:spLocks noGrp="1"/>
          </p:cNvSpPr>
          <p:nvPr>
            <p:ph idx="1"/>
          </p:nvPr>
        </p:nvSpPr>
        <p:spPr>
          <a:xfrm>
            <a:off x="448162" y="1743076"/>
            <a:ext cx="8238638" cy="3600449"/>
          </a:xfrm>
        </p:spPr>
        <p:txBody>
          <a:bodyPr/>
          <a:lstStyle/>
          <a:p>
            <a:pPr marL="219075" indent="-219075"/>
            <a:r>
              <a:rPr lang="en-US" dirty="0"/>
              <a:t>Stopping the emulation removes:</a:t>
            </a:r>
          </a:p>
          <a:p>
            <a:pPr marL="438531" lvl="1" indent="-219075">
              <a:buSzPct val="80000"/>
              <a:buFont typeface="Wingdings" panose="05000000000000000000" pitchFamily="2" charset="2"/>
              <a:buChar char="Ø"/>
            </a:pPr>
            <a:r>
              <a:rPr lang="en-US" dirty="0"/>
              <a:t>Network namespaces (nodes)</a:t>
            </a:r>
          </a:p>
          <a:p>
            <a:pPr marL="438531" lvl="1" indent="-219075">
              <a:buSzPct val="80000"/>
              <a:buFont typeface="Wingdings" panose="05000000000000000000" pitchFamily="2" charset="2"/>
              <a:buChar char="Ø"/>
            </a:pPr>
            <a:r>
              <a:rPr lang="en-US" dirty="0"/>
              <a:t>Virtual interfaces</a:t>
            </a:r>
          </a:p>
          <a:p>
            <a:pPr marL="438531" lvl="1" indent="-219075">
              <a:buSzPct val="80000"/>
              <a:buFont typeface="Wingdings" panose="05000000000000000000" pitchFamily="2" charset="2"/>
              <a:buChar char="Ø"/>
            </a:pPr>
            <a:r>
              <a:rPr lang="en-US" dirty="0"/>
              <a:t>Links between switches and hosts</a:t>
            </a:r>
          </a:p>
          <a:p>
            <a:pPr marL="219075" indent="-219075"/>
            <a:r>
              <a:rPr lang="en-US" dirty="0"/>
              <a:t>Stops the virtual switches instances</a:t>
            </a:r>
          </a:p>
          <a:p>
            <a:pPr marL="219075" indent="-219075"/>
            <a:r>
              <a:rPr lang="en-US" dirty="0"/>
              <a:t>Stop the emulation by clicking on the </a:t>
            </a:r>
            <a:r>
              <a:rPr lang="en-US" i="1" dirty="0"/>
              <a:t>Stop</a:t>
            </a:r>
            <a:r>
              <a:rPr lang="en-US" dirty="0"/>
              <a:t> button</a:t>
            </a:r>
          </a:p>
          <a:p>
            <a:pPr marL="219075" indent="-219075"/>
            <a:endParaRPr lang="en-US" dirty="0"/>
          </a:p>
        </p:txBody>
      </p:sp>
      <p:pic>
        <p:nvPicPr>
          <p:cNvPr id="3" name="Picture 2">
            <a:extLst>
              <a:ext uri="{FF2B5EF4-FFF2-40B4-BE49-F238E27FC236}">
                <a16:creationId xmlns:a16="http://schemas.microsoft.com/office/drawing/2014/main" id="{74DAD06C-FCEB-4AFC-A456-D369F5C6E1A0}"/>
              </a:ext>
            </a:extLst>
          </p:cNvPr>
          <p:cNvPicPr>
            <a:picLocks noChangeAspect="1"/>
          </p:cNvPicPr>
          <p:nvPr/>
        </p:nvPicPr>
        <p:blipFill>
          <a:blip r:embed="rId3"/>
          <a:stretch>
            <a:fillRect/>
          </a:stretch>
        </p:blipFill>
        <p:spPr>
          <a:xfrm>
            <a:off x="3885253" y="4248150"/>
            <a:ext cx="1364456" cy="1478756"/>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096527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EB68-9361-74EA-C49E-8C468F9B263B}"/>
              </a:ext>
            </a:extLst>
          </p:cNvPr>
          <p:cNvSpPr>
            <a:spLocks noGrp="1"/>
          </p:cNvSpPr>
          <p:nvPr>
            <p:ph type="title"/>
          </p:nvPr>
        </p:nvSpPr>
        <p:spPr/>
        <p:txBody>
          <a:bodyPr/>
          <a:lstStyle/>
          <a:p>
            <a:r>
              <a:rPr lang="en-US" dirty="0" err="1">
                <a:solidFill>
                  <a:schemeClr val="accent1"/>
                </a:solidFill>
              </a:rPr>
              <a:t>Iperf</a:t>
            </a:r>
            <a:endParaRPr lang="en-PK" dirty="0">
              <a:solidFill>
                <a:schemeClr val="accent1"/>
              </a:solidFill>
            </a:endParaRPr>
          </a:p>
        </p:txBody>
      </p:sp>
      <p:sp>
        <p:nvSpPr>
          <p:cNvPr id="3" name="Content Placeholder 2">
            <a:extLst>
              <a:ext uri="{FF2B5EF4-FFF2-40B4-BE49-F238E27FC236}">
                <a16:creationId xmlns:a16="http://schemas.microsoft.com/office/drawing/2014/main" id="{D99B856F-DD4D-12E3-0D48-673D2097D77E}"/>
              </a:ext>
            </a:extLst>
          </p:cNvPr>
          <p:cNvSpPr>
            <a:spLocks noGrp="1"/>
          </p:cNvSpPr>
          <p:nvPr>
            <p:ph idx="1"/>
          </p:nvPr>
        </p:nvSpPr>
        <p:spPr/>
        <p:txBody>
          <a:bodyPr>
            <a:normAutofit fontScale="92500" lnSpcReduction="20000"/>
          </a:bodyPr>
          <a:lstStyle/>
          <a:p>
            <a:r>
              <a:rPr lang="en-US" dirty="0" err="1"/>
              <a:t>IPerf</a:t>
            </a:r>
            <a:r>
              <a:rPr lang="en-US" dirty="0"/>
              <a:t> is an open-source command line tool designed to test network throughput between two network hosts. </a:t>
            </a:r>
          </a:p>
          <a:p>
            <a:r>
              <a:rPr lang="en-US" dirty="0"/>
              <a:t>The </a:t>
            </a:r>
            <a:r>
              <a:rPr lang="en-US" dirty="0" err="1"/>
              <a:t>iPerf</a:t>
            </a:r>
            <a:r>
              <a:rPr lang="en-US" dirty="0"/>
              <a:t> allows to generate TCP and UDP traffic (load) between two hosts. </a:t>
            </a:r>
          </a:p>
          <a:p>
            <a:r>
              <a:rPr lang="en-US" dirty="0"/>
              <a:t>You can use </a:t>
            </a:r>
            <a:r>
              <a:rPr lang="en-US" dirty="0" err="1"/>
              <a:t>iPerf</a:t>
            </a:r>
            <a:r>
              <a:rPr lang="en-US" dirty="0"/>
              <a:t> to quickly measure the maximum network bandwidth (throughput) between a server and a client, and conduct stress testing of the ISP link, router, network gateway (firewall), your Ethernet, or Wi-Fi network performance.</a:t>
            </a:r>
            <a:endParaRPr lang="en-PK" dirty="0"/>
          </a:p>
        </p:txBody>
      </p:sp>
      <p:sp>
        <p:nvSpPr>
          <p:cNvPr id="5" name="TextBox 4">
            <a:extLst>
              <a:ext uri="{FF2B5EF4-FFF2-40B4-BE49-F238E27FC236}">
                <a16:creationId xmlns:a16="http://schemas.microsoft.com/office/drawing/2014/main" id="{69F967A1-D624-8346-5B56-4ECBD080CD23}"/>
              </a:ext>
            </a:extLst>
          </p:cNvPr>
          <p:cNvSpPr txBox="1"/>
          <p:nvPr/>
        </p:nvSpPr>
        <p:spPr>
          <a:xfrm>
            <a:off x="959149" y="6212589"/>
            <a:ext cx="4570922" cy="300082"/>
          </a:xfrm>
          <a:prstGeom prst="rect">
            <a:avLst/>
          </a:prstGeom>
          <a:noFill/>
        </p:spPr>
        <p:txBody>
          <a:bodyPr wrap="square">
            <a:spAutoFit/>
          </a:bodyPr>
          <a:lstStyle/>
          <a:p>
            <a:r>
              <a:rPr lang="en-US" sz="1350" dirty="0" err="1"/>
              <a:t>sudo</a:t>
            </a:r>
            <a:r>
              <a:rPr lang="en-US" sz="1350" dirty="0"/>
              <a:t> </a:t>
            </a:r>
            <a:r>
              <a:rPr lang="en-US" sz="1350" dirty="0" err="1"/>
              <a:t>mn</a:t>
            </a:r>
            <a:r>
              <a:rPr lang="en-US" sz="1350" dirty="0"/>
              <a:t> --link </a:t>
            </a:r>
            <a:r>
              <a:rPr lang="en-US" sz="1350" dirty="0" err="1"/>
              <a:t>tc,bw</a:t>
            </a:r>
            <a:r>
              <a:rPr lang="en-US" sz="1350" dirty="0"/>
              <a:t>=10,delay=10ms</a:t>
            </a:r>
            <a:endParaRPr lang="en-PK" sz="1350" dirty="0"/>
          </a:p>
        </p:txBody>
      </p:sp>
      <p:sp>
        <p:nvSpPr>
          <p:cNvPr id="7" name="TextBox 6">
            <a:extLst>
              <a:ext uri="{FF2B5EF4-FFF2-40B4-BE49-F238E27FC236}">
                <a16:creationId xmlns:a16="http://schemas.microsoft.com/office/drawing/2014/main" id="{59FB1643-F57B-A15E-41B2-6E2A6E6904A1}"/>
              </a:ext>
            </a:extLst>
          </p:cNvPr>
          <p:cNvSpPr txBox="1"/>
          <p:nvPr/>
        </p:nvSpPr>
        <p:spPr>
          <a:xfrm>
            <a:off x="959149" y="5943600"/>
            <a:ext cx="4570922" cy="300082"/>
          </a:xfrm>
          <a:prstGeom prst="rect">
            <a:avLst/>
          </a:prstGeom>
          <a:noFill/>
        </p:spPr>
        <p:txBody>
          <a:bodyPr wrap="square">
            <a:spAutoFit/>
          </a:bodyPr>
          <a:lstStyle/>
          <a:p>
            <a:r>
              <a:rPr lang="en-US" sz="1350" dirty="0">
                <a:solidFill>
                  <a:srgbClr val="FF0000"/>
                </a:solidFill>
              </a:rPr>
              <a:t>set bandwidth and delay for the link :</a:t>
            </a:r>
            <a:endParaRPr lang="en-PK" sz="1350" dirty="0">
              <a:solidFill>
                <a:srgbClr val="FF0000"/>
              </a:solidFill>
            </a:endParaRPr>
          </a:p>
        </p:txBody>
      </p:sp>
    </p:spTree>
    <p:extLst>
      <p:ext uri="{BB962C8B-B14F-4D97-AF65-F5344CB8AC3E}">
        <p14:creationId xmlns:p14="http://schemas.microsoft.com/office/powerpoint/2010/main" val="3593816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Creating custom topology </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t>&gt; </a:t>
            </a:r>
            <a:r>
              <a:rPr lang="en-US" dirty="0" err="1"/>
              <a:t>sudo</a:t>
            </a:r>
            <a:r>
              <a:rPr lang="en-US" dirty="0"/>
              <a:t> </a:t>
            </a:r>
            <a:r>
              <a:rPr lang="en-US" dirty="0" err="1"/>
              <a:t>mn</a:t>
            </a:r>
            <a:r>
              <a:rPr lang="en-US" dirty="0"/>
              <a:t> -- topo single,4</a:t>
            </a:r>
            <a:br>
              <a:rPr lang="en-US" dirty="0"/>
            </a:br>
            <a:r>
              <a:rPr lang="en-US" dirty="0"/>
              <a:t>• 4 hosts connected to single switch</a:t>
            </a:r>
          </a:p>
          <a:p>
            <a:pPr marL="0" indent="0">
              <a:buNone/>
            </a:pPr>
            <a:r>
              <a:rPr lang="en-US" dirty="0"/>
              <a:t>&gt; </a:t>
            </a:r>
            <a:r>
              <a:rPr lang="it-IT" dirty="0"/>
              <a:t>sudo mn --topo linear,4</a:t>
            </a:r>
            <a:br>
              <a:rPr lang="en-US" dirty="0"/>
            </a:br>
            <a:r>
              <a:rPr lang="en-US" dirty="0"/>
              <a:t>• 4 hosts connected to 4 switches in linear</a:t>
            </a:r>
            <a:br>
              <a:rPr lang="en-US" dirty="0"/>
            </a:br>
            <a:r>
              <a:rPr lang="en-US" dirty="0"/>
              <a:t>topology</a:t>
            </a:r>
          </a:p>
          <a:p>
            <a:pPr marL="0" indent="0">
              <a:buNone/>
            </a:pPr>
            <a:br>
              <a:rPr lang="en-US" dirty="0"/>
            </a:br>
            <a:r>
              <a:rPr lang="en-US" dirty="0"/>
              <a:t>• Writing python scripts to create your own topology</a:t>
            </a:r>
            <a:br>
              <a:rPr lang="en-US" dirty="0"/>
            </a:br>
            <a:r>
              <a:rPr lang="en-US" dirty="0"/>
              <a:t>&gt; </a:t>
            </a:r>
            <a:r>
              <a:rPr lang="en-US" dirty="0" err="1"/>
              <a:t>mn</a:t>
            </a:r>
            <a:r>
              <a:rPr lang="en-US" dirty="0"/>
              <a:t> --custom myTopo.py --</a:t>
            </a:r>
            <a:r>
              <a:rPr lang="en-US" dirty="0" err="1"/>
              <a:t>topo</a:t>
            </a:r>
            <a:r>
              <a:rPr lang="en-US" dirty="0"/>
              <a:t> </a:t>
            </a:r>
            <a:r>
              <a:rPr lang="en-US" dirty="0" err="1"/>
              <a:t>mytopo</a:t>
            </a:r>
            <a:r>
              <a:rPr lang="en-US" dirty="0"/>
              <a:t> </a:t>
            </a:r>
            <a:br>
              <a:rPr lang="en-US" dirty="0"/>
            </a:br>
            <a:endParaRPr lang="en-US" dirty="0"/>
          </a:p>
        </p:txBody>
      </p:sp>
    </p:spTree>
    <p:extLst>
      <p:ext uri="{BB962C8B-B14F-4D97-AF65-F5344CB8AC3E}">
        <p14:creationId xmlns:p14="http://schemas.microsoft.com/office/powerpoint/2010/main" val="3489111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Creating custom topology </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p:txBody>
          <a:bodyPr>
            <a:normAutofit fontScale="85000" lnSpcReduction="20000"/>
          </a:bodyPr>
          <a:lstStyle/>
          <a:p>
            <a:r>
              <a:rPr lang="en-US" dirty="0" err="1"/>
              <a:t>mn</a:t>
            </a:r>
            <a:r>
              <a:rPr lang="en-US" dirty="0"/>
              <a:t> --mac</a:t>
            </a:r>
            <a:br>
              <a:rPr lang="en-US" dirty="0"/>
            </a:br>
            <a:r>
              <a:rPr lang="en-US" dirty="0"/>
              <a:t>• Assigns linearly increasing MAC Addresses to hosts</a:t>
            </a:r>
            <a:br>
              <a:rPr lang="en-US" dirty="0"/>
            </a:br>
            <a:r>
              <a:rPr lang="en-US" dirty="0"/>
              <a:t>• h1: 00:00:00:00:00:01</a:t>
            </a:r>
            <a:br>
              <a:rPr lang="en-US" dirty="0"/>
            </a:br>
            <a:r>
              <a:rPr lang="en-US" dirty="0"/>
              <a:t>• h2: 00:00:00:00:00:02</a:t>
            </a:r>
            <a:br>
              <a:rPr lang="en-US" dirty="0"/>
            </a:br>
            <a:r>
              <a:rPr lang="en-US" dirty="0"/>
              <a:t>• so on…</a:t>
            </a:r>
          </a:p>
          <a:p>
            <a:r>
              <a:rPr lang="en-US" dirty="0"/>
              <a:t>&gt; </a:t>
            </a:r>
            <a:r>
              <a:rPr lang="en-US" dirty="0" err="1"/>
              <a:t>xterm</a:t>
            </a:r>
            <a:r>
              <a:rPr lang="en-US" dirty="0"/>
              <a:t> h1</a:t>
            </a:r>
            <a:br>
              <a:rPr lang="en-US" dirty="0"/>
            </a:br>
            <a:r>
              <a:rPr lang="en-US" dirty="0"/>
              <a:t>• Allows X11 forwarding and can provide a window</a:t>
            </a:r>
            <a:br>
              <a:rPr lang="en-US" dirty="0"/>
            </a:br>
            <a:r>
              <a:rPr lang="en-US" dirty="0"/>
              <a:t>with an access to host’s/switch’s terminal </a:t>
            </a:r>
          </a:p>
          <a:p>
            <a:r>
              <a:rPr lang="en-US" b="0" i="0" dirty="0">
                <a:solidFill>
                  <a:srgbClr val="000000"/>
                </a:solidFill>
                <a:effectLst/>
                <a:latin typeface="Arial" panose="020B0604020202020204" pitchFamily="34" charset="0"/>
              </a:rPr>
              <a:t>For fault tolerance testing, it can be helpful to bring links up and down:</a:t>
            </a:r>
            <a:endParaRPr lang="en-US" dirty="0"/>
          </a:p>
          <a:p>
            <a:pPr marL="0" indent="0">
              <a:buNone/>
            </a:pPr>
            <a:r>
              <a:rPr lang="en-US" dirty="0"/>
              <a:t>link s1 h1 down</a:t>
            </a:r>
            <a:br>
              <a:rPr lang="en-US" dirty="0"/>
            </a:br>
            <a:endParaRPr lang="en-US" dirty="0"/>
          </a:p>
        </p:txBody>
      </p:sp>
    </p:spTree>
    <p:extLst>
      <p:ext uri="{BB962C8B-B14F-4D97-AF65-F5344CB8AC3E}">
        <p14:creationId xmlns:p14="http://schemas.microsoft.com/office/powerpoint/2010/main" val="98911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EE200-60BA-A7FD-9A60-9019168F6573}"/>
              </a:ext>
            </a:extLst>
          </p:cNvPr>
          <p:cNvSpPr>
            <a:spLocks noGrp="1"/>
          </p:cNvSpPr>
          <p:nvPr>
            <p:ph idx="1"/>
          </p:nvPr>
        </p:nvSpPr>
        <p:spPr>
          <a:xfrm>
            <a:off x="628649" y="347490"/>
            <a:ext cx="7886700" cy="1315753"/>
          </a:xfrm>
        </p:spPr>
        <p:txBody>
          <a:bodyPr>
            <a:normAutofit/>
          </a:bodyPr>
          <a:lstStyle/>
          <a:p>
            <a:pPr marL="0" indent="0" algn="just">
              <a:buNone/>
            </a:pPr>
            <a:r>
              <a:rPr lang="en-US" sz="1800" dirty="0">
                <a:solidFill>
                  <a:srgbClr val="1C1C1C"/>
                </a:solidFill>
                <a:latin typeface="Noto Sans" panose="020B0502040504020204" pitchFamily="34" charset="0"/>
              </a:rPr>
              <a:t>But a single person who looks at that same elephant from all six different perspectives instead will be able to piece together all of his observations and eventually arrive at the only reasonable conclusion!</a:t>
            </a:r>
            <a:endParaRPr lang="en-PK" sz="1800" dirty="0"/>
          </a:p>
        </p:txBody>
      </p:sp>
      <p:pic>
        <p:nvPicPr>
          <p:cNvPr id="5" name="Picture 4">
            <a:extLst>
              <a:ext uri="{FF2B5EF4-FFF2-40B4-BE49-F238E27FC236}">
                <a16:creationId xmlns:a16="http://schemas.microsoft.com/office/drawing/2014/main" id="{A6C1A7B3-D562-2A0E-A065-0F04CA6947D4}"/>
              </a:ext>
            </a:extLst>
          </p:cNvPr>
          <p:cNvPicPr>
            <a:picLocks noChangeAspect="1"/>
          </p:cNvPicPr>
          <p:nvPr/>
        </p:nvPicPr>
        <p:blipFill rotWithShape="1">
          <a:blip r:embed="rId2"/>
          <a:srcRect b="4510"/>
          <a:stretch/>
        </p:blipFill>
        <p:spPr>
          <a:xfrm>
            <a:off x="2010965" y="1739513"/>
            <a:ext cx="5122069" cy="4140692"/>
          </a:xfrm>
          <a:prstGeom prst="rect">
            <a:avLst/>
          </a:prstGeom>
        </p:spPr>
      </p:pic>
      <p:sp>
        <p:nvSpPr>
          <p:cNvPr id="6" name="TextBox 5">
            <a:extLst>
              <a:ext uri="{FF2B5EF4-FFF2-40B4-BE49-F238E27FC236}">
                <a16:creationId xmlns:a16="http://schemas.microsoft.com/office/drawing/2014/main" id="{86917808-EEFF-A67B-91EC-8E325C899734}"/>
              </a:ext>
            </a:extLst>
          </p:cNvPr>
          <p:cNvSpPr txBox="1"/>
          <p:nvPr/>
        </p:nvSpPr>
        <p:spPr>
          <a:xfrm>
            <a:off x="3403121" y="1944178"/>
            <a:ext cx="478016" cy="300082"/>
          </a:xfrm>
          <a:prstGeom prst="rect">
            <a:avLst/>
          </a:prstGeom>
          <a:noFill/>
        </p:spPr>
        <p:txBody>
          <a:bodyPr wrap="none" rtlCol="0">
            <a:spAutoFit/>
          </a:bodyPr>
          <a:lstStyle/>
          <a:p>
            <a:r>
              <a:rPr lang="en-US" sz="1350" dirty="0"/>
              <a:t>ODL</a:t>
            </a:r>
            <a:endParaRPr lang="en-PK" sz="1350" dirty="0"/>
          </a:p>
        </p:txBody>
      </p:sp>
      <p:sp>
        <p:nvSpPr>
          <p:cNvPr id="9" name="TextBox 8">
            <a:extLst>
              <a:ext uri="{FF2B5EF4-FFF2-40B4-BE49-F238E27FC236}">
                <a16:creationId xmlns:a16="http://schemas.microsoft.com/office/drawing/2014/main" id="{E35047DD-51D6-6406-8CF1-49ED901899CD}"/>
              </a:ext>
            </a:extLst>
          </p:cNvPr>
          <p:cNvSpPr txBox="1"/>
          <p:nvPr/>
        </p:nvSpPr>
        <p:spPr>
          <a:xfrm>
            <a:off x="2288157" y="3235984"/>
            <a:ext cx="474874" cy="300082"/>
          </a:xfrm>
          <a:prstGeom prst="rect">
            <a:avLst/>
          </a:prstGeom>
          <a:noFill/>
        </p:spPr>
        <p:txBody>
          <a:bodyPr wrap="none" rtlCol="0">
            <a:spAutoFit/>
          </a:bodyPr>
          <a:lstStyle/>
          <a:p>
            <a:r>
              <a:rPr lang="en-US" sz="1350" dirty="0"/>
              <a:t>OVS</a:t>
            </a:r>
            <a:endParaRPr lang="en-PK" sz="1350" dirty="0"/>
          </a:p>
        </p:txBody>
      </p:sp>
      <p:sp>
        <p:nvSpPr>
          <p:cNvPr id="10" name="TextBox 9">
            <a:extLst>
              <a:ext uri="{FF2B5EF4-FFF2-40B4-BE49-F238E27FC236}">
                <a16:creationId xmlns:a16="http://schemas.microsoft.com/office/drawing/2014/main" id="{BCAB5498-ECB4-0093-99A3-161D05BE6697}"/>
              </a:ext>
            </a:extLst>
          </p:cNvPr>
          <p:cNvSpPr txBox="1"/>
          <p:nvPr/>
        </p:nvSpPr>
        <p:spPr>
          <a:xfrm>
            <a:off x="2955499" y="4976363"/>
            <a:ext cx="942181" cy="300082"/>
          </a:xfrm>
          <a:prstGeom prst="rect">
            <a:avLst/>
          </a:prstGeom>
          <a:noFill/>
        </p:spPr>
        <p:txBody>
          <a:bodyPr wrap="none" rtlCol="0">
            <a:spAutoFit/>
          </a:bodyPr>
          <a:lstStyle/>
          <a:p>
            <a:r>
              <a:rPr lang="en-US" sz="1350" dirty="0"/>
              <a:t>Open Flow</a:t>
            </a:r>
            <a:endParaRPr lang="en-PK" sz="1350" dirty="0"/>
          </a:p>
        </p:txBody>
      </p:sp>
      <p:sp>
        <p:nvSpPr>
          <p:cNvPr id="11" name="TextBox 10">
            <a:extLst>
              <a:ext uri="{FF2B5EF4-FFF2-40B4-BE49-F238E27FC236}">
                <a16:creationId xmlns:a16="http://schemas.microsoft.com/office/drawing/2014/main" id="{6B31ED63-3488-EB35-7BF5-4CEC3B07782D}"/>
              </a:ext>
            </a:extLst>
          </p:cNvPr>
          <p:cNvSpPr txBox="1"/>
          <p:nvPr/>
        </p:nvSpPr>
        <p:spPr>
          <a:xfrm>
            <a:off x="4584939" y="5060471"/>
            <a:ext cx="738344" cy="300082"/>
          </a:xfrm>
          <a:prstGeom prst="rect">
            <a:avLst/>
          </a:prstGeom>
          <a:noFill/>
        </p:spPr>
        <p:txBody>
          <a:bodyPr wrap="none" rtlCol="0">
            <a:spAutoFit/>
          </a:bodyPr>
          <a:lstStyle/>
          <a:p>
            <a:r>
              <a:rPr lang="en-US" sz="1350" dirty="0"/>
              <a:t>Mininet</a:t>
            </a:r>
            <a:endParaRPr lang="en-PK" sz="1350" dirty="0"/>
          </a:p>
        </p:txBody>
      </p:sp>
      <p:sp>
        <p:nvSpPr>
          <p:cNvPr id="12" name="TextBox 11">
            <a:extLst>
              <a:ext uri="{FF2B5EF4-FFF2-40B4-BE49-F238E27FC236}">
                <a16:creationId xmlns:a16="http://schemas.microsoft.com/office/drawing/2014/main" id="{87CE213E-4649-44EA-A26A-E0DA5D38A0E5}"/>
              </a:ext>
            </a:extLst>
          </p:cNvPr>
          <p:cNvSpPr txBox="1"/>
          <p:nvPr/>
        </p:nvSpPr>
        <p:spPr>
          <a:xfrm>
            <a:off x="5269868" y="2903951"/>
            <a:ext cx="472245" cy="300082"/>
          </a:xfrm>
          <a:prstGeom prst="rect">
            <a:avLst/>
          </a:prstGeom>
          <a:noFill/>
        </p:spPr>
        <p:txBody>
          <a:bodyPr wrap="none" rtlCol="0">
            <a:spAutoFit/>
          </a:bodyPr>
          <a:lstStyle/>
          <a:p>
            <a:r>
              <a:rPr lang="en-US" sz="1350" dirty="0"/>
              <a:t>RYU</a:t>
            </a:r>
            <a:endParaRPr lang="en-PK" sz="1350" dirty="0"/>
          </a:p>
        </p:txBody>
      </p:sp>
      <p:sp>
        <p:nvSpPr>
          <p:cNvPr id="14" name="TextBox 13">
            <a:extLst>
              <a:ext uri="{FF2B5EF4-FFF2-40B4-BE49-F238E27FC236}">
                <a16:creationId xmlns:a16="http://schemas.microsoft.com/office/drawing/2014/main" id="{E008C676-356B-3E6B-0337-BA777574CED2}"/>
              </a:ext>
            </a:extLst>
          </p:cNvPr>
          <p:cNvSpPr txBox="1"/>
          <p:nvPr/>
        </p:nvSpPr>
        <p:spPr>
          <a:xfrm>
            <a:off x="6584111" y="3299127"/>
            <a:ext cx="474232" cy="300082"/>
          </a:xfrm>
          <a:prstGeom prst="rect">
            <a:avLst/>
          </a:prstGeom>
          <a:noFill/>
        </p:spPr>
        <p:txBody>
          <a:bodyPr wrap="none" rtlCol="0">
            <a:spAutoFit/>
          </a:bodyPr>
          <a:lstStyle/>
          <a:p>
            <a:r>
              <a:rPr lang="en-US" sz="1350" dirty="0"/>
              <a:t>POX</a:t>
            </a:r>
            <a:endParaRPr lang="en-PK" sz="1350" dirty="0"/>
          </a:p>
        </p:txBody>
      </p:sp>
      <p:sp>
        <p:nvSpPr>
          <p:cNvPr id="15" name="TextBox 14">
            <a:extLst>
              <a:ext uri="{FF2B5EF4-FFF2-40B4-BE49-F238E27FC236}">
                <a16:creationId xmlns:a16="http://schemas.microsoft.com/office/drawing/2014/main" id="{3CF8851D-FE68-45EA-2006-DFB0ECB50113}"/>
              </a:ext>
            </a:extLst>
          </p:cNvPr>
          <p:cNvSpPr txBox="1"/>
          <p:nvPr/>
        </p:nvSpPr>
        <p:spPr>
          <a:xfrm>
            <a:off x="3933645" y="3235984"/>
            <a:ext cx="482824" cy="300082"/>
          </a:xfrm>
          <a:prstGeom prst="rect">
            <a:avLst/>
          </a:prstGeom>
          <a:noFill/>
        </p:spPr>
        <p:txBody>
          <a:bodyPr wrap="none" rtlCol="0">
            <a:spAutoFit/>
          </a:bodyPr>
          <a:lstStyle/>
          <a:p>
            <a:r>
              <a:rPr lang="en-US" sz="1350" dirty="0"/>
              <a:t>SDN</a:t>
            </a:r>
            <a:endParaRPr lang="en-PK" sz="1350" dirty="0"/>
          </a:p>
        </p:txBody>
      </p:sp>
    </p:spTree>
    <p:extLst>
      <p:ext uri="{BB962C8B-B14F-4D97-AF65-F5344CB8AC3E}">
        <p14:creationId xmlns:p14="http://schemas.microsoft.com/office/powerpoint/2010/main" val="2586061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Mininet </a:t>
            </a:r>
            <a:r>
              <a:rPr lang="en-US">
                <a:solidFill>
                  <a:schemeClr val="accent1"/>
                </a:solidFill>
              </a:rPr>
              <a:t>Remote Controller</a:t>
            </a:r>
            <a:endParaRPr lang="en-US" dirty="0">
              <a:solidFill>
                <a:schemeClr val="accent1"/>
              </a:solidFill>
            </a:endParaRPr>
          </a:p>
        </p:txBody>
      </p:sp>
      <p:sp>
        <p:nvSpPr>
          <p:cNvPr id="3" name="Content Placeholder 2"/>
          <p:cNvSpPr>
            <a:spLocks noGrp="1"/>
          </p:cNvSpPr>
          <p:nvPr>
            <p:ph idx="1"/>
          </p:nvPr>
        </p:nvSpPr>
        <p:spPr/>
        <p:txBody>
          <a:bodyPr/>
          <a:lstStyle/>
          <a:p>
            <a:r>
              <a:rPr lang="en-US" dirty="0" err="1"/>
              <a:t>sudo</a:t>
            </a:r>
            <a:r>
              <a:rPr lang="en-US" dirty="0"/>
              <a:t> </a:t>
            </a:r>
            <a:r>
              <a:rPr lang="en-US" dirty="0" err="1"/>
              <a:t>mn</a:t>
            </a:r>
            <a:r>
              <a:rPr lang="en-US" dirty="0"/>
              <a:t> --controller=remote, </a:t>
            </a:r>
            <a:r>
              <a:rPr lang="en-US" dirty="0" err="1"/>
              <a:t>ip</a:t>
            </a:r>
            <a:r>
              <a:rPr lang="en-US" dirty="0"/>
              <a:t>=[controller IP],port=[controller listening port]</a:t>
            </a:r>
          </a:p>
          <a:p>
            <a:r>
              <a:rPr lang="en-US" dirty="0"/>
              <a:t>Use your own controller (</a:t>
            </a:r>
            <a:r>
              <a:rPr lang="en-US" dirty="0" err="1"/>
              <a:t>Ryu</a:t>
            </a:r>
            <a:r>
              <a:rPr lang="en-US" dirty="0"/>
              <a:t>, POX, NOX) </a:t>
            </a:r>
          </a:p>
          <a:p>
            <a:r>
              <a:rPr lang="en-US" dirty="0"/>
              <a:t>Explore </a:t>
            </a:r>
            <a:r>
              <a:rPr lang="en-US" dirty="0" err="1"/>
              <a:t>Mininet’s</a:t>
            </a:r>
            <a:r>
              <a:rPr lang="en-US" dirty="0"/>
              <a:t> Documentation and Walkthroughs </a:t>
            </a:r>
            <a:br>
              <a:rPr lang="en-US" dirty="0"/>
            </a:br>
            <a:br>
              <a:rPr lang="en-US" dirty="0"/>
            </a:br>
            <a:endParaRPr lang="en-US" dirty="0"/>
          </a:p>
        </p:txBody>
      </p:sp>
    </p:spTree>
    <p:extLst>
      <p:ext uri="{BB962C8B-B14F-4D97-AF65-F5344CB8AC3E}">
        <p14:creationId xmlns:p14="http://schemas.microsoft.com/office/powerpoint/2010/main" val="321683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2BEA-B5D4-98C3-F098-5F4D119DCAB0}"/>
              </a:ext>
            </a:extLst>
          </p:cNvPr>
          <p:cNvSpPr>
            <a:spLocks noGrp="1"/>
          </p:cNvSpPr>
          <p:nvPr>
            <p:ph type="title"/>
          </p:nvPr>
        </p:nvSpPr>
        <p:spPr/>
        <p:txBody>
          <a:bodyPr/>
          <a:lstStyle/>
          <a:p>
            <a:r>
              <a:rPr lang="en-US" dirty="0">
                <a:solidFill>
                  <a:schemeClr val="accent1"/>
                </a:solidFill>
              </a:rPr>
              <a:t>Network simulation or emulation?</a:t>
            </a:r>
            <a:endParaRPr lang="en-PK" dirty="0">
              <a:solidFill>
                <a:schemeClr val="accent1"/>
              </a:solidFill>
            </a:endParaRPr>
          </a:p>
        </p:txBody>
      </p:sp>
      <p:sp>
        <p:nvSpPr>
          <p:cNvPr id="3" name="Content Placeholder 2">
            <a:extLst>
              <a:ext uri="{FF2B5EF4-FFF2-40B4-BE49-F238E27FC236}">
                <a16:creationId xmlns:a16="http://schemas.microsoft.com/office/drawing/2014/main" id="{8F631370-AEB3-A9C1-1E8E-0F3C1A4F1108}"/>
              </a:ext>
            </a:extLst>
          </p:cNvPr>
          <p:cNvSpPr>
            <a:spLocks noGrp="1"/>
          </p:cNvSpPr>
          <p:nvPr>
            <p:ph idx="1"/>
          </p:nvPr>
        </p:nvSpPr>
        <p:spPr/>
        <p:txBody>
          <a:bodyPr>
            <a:normAutofit fontScale="92500" lnSpcReduction="10000"/>
          </a:bodyPr>
          <a:lstStyle/>
          <a:p>
            <a:pPr algn="just"/>
            <a:r>
              <a:rPr lang="en-US" b="0" i="0" dirty="0">
                <a:solidFill>
                  <a:srgbClr val="191919"/>
                </a:solidFill>
                <a:effectLst/>
                <a:latin typeface="Source Sans Pro" panose="020B0503030403020204" pitchFamily="34" charset="0"/>
              </a:rPr>
              <a:t>As a network engineer, an improperly configured application can cost a whole lot of time and money down the line</a:t>
            </a:r>
          </a:p>
          <a:p>
            <a:pPr algn="just"/>
            <a:r>
              <a:rPr lang="en-US" b="0" i="0" dirty="0">
                <a:solidFill>
                  <a:srgbClr val="191919"/>
                </a:solidFill>
                <a:effectLst/>
                <a:latin typeface="Source Sans Pro" panose="020B0503030403020204" pitchFamily="34" charset="0"/>
              </a:rPr>
              <a:t>The best way to try and prevent these unfortunate accidents is by conducting thorough and efficient testing on a routine basis</a:t>
            </a:r>
          </a:p>
          <a:p>
            <a:pPr algn="just"/>
            <a:r>
              <a:rPr lang="en-US" b="0" i="0" dirty="0">
                <a:solidFill>
                  <a:srgbClr val="191919"/>
                </a:solidFill>
                <a:effectLst/>
                <a:latin typeface="Source Sans Pro" panose="020B0503030403020204" pitchFamily="34" charset="0"/>
              </a:rPr>
              <a:t>Whether designing a network, migrating to the cloud, or adding a new device to the rack, every step within the application    deployment life cycle should be validated with accurate testing</a:t>
            </a:r>
          </a:p>
          <a:p>
            <a:pPr algn="just"/>
            <a:endParaRPr lang="en-PK" dirty="0">
              <a:solidFill>
                <a:srgbClr val="FF0000"/>
              </a:solidFill>
            </a:endParaRPr>
          </a:p>
        </p:txBody>
      </p:sp>
    </p:spTree>
    <p:extLst>
      <p:ext uri="{BB962C8B-B14F-4D97-AF65-F5344CB8AC3E}">
        <p14:creationId xmlns:p14="http://schemas.microsoft.com/office/powerpoint/2010/main" val="616193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A316-CFD4-704C-0CC7-FEA311BA26ED}"/>
              </a:ext>
            </a:extLst>
          </p:cNvPr>
          <p:cNvSpPr>
            <a:spLocks noGrp="1"/>
          </p:cNvSpPr>
          <p:nvPr>
            <p:ph type="title"/>
          </p:nvPr>
        </p:nvSpPr>
        <p:spPr/>
        <p:txBody>
          <a:bodyPr/>
          <a:lstStyle/>
          <a:p>
            <a:r>
              <a:rPr lang="en-US" dirty="0">
                <a:solidFill>
                  <a:schemeClr val="accent1"/>
                </a:solidFill>
              </a:rPr>
              <a:t>Network simulation or emulation..</a:t>
            </a:r>
            <a:endParaRPr lang="en-PK" dirty="0">
              <a:solidFill>
                <a:schemeClr val="accent1"/>
              </a:solidFill>
            </a:endParaRPr>
          </a:p>
        </p:txBody>
      </p:sp>
      <p:sp>
        <p:nvSpPr>
          <p:cNvPr id="3" name="Content Placeholder 2">
            <a:extLst>
              <a:ext uri="{FF2B5EF4-FFF2-40B4-BE49-F238E27FC236}">
                <a16:creationId xmlns:a16="http://schemas.microsoft.com/office/drawing/2014/main" id="{B887D700-D252-5A24-38C0-7CED4011373A}"/>
              </a:ext>
            </a:extLst>
          </p:cNvPr>
          <p:cNvSpPr>
            <a:spLocks noGrp="1"/>
          </p:cNvSpPr>
          <p:nvPr>
            <p:ph idx="1"/>
          </p:nvPr>
        </p:nvSpPr>
        <p:spPr/>
        <p:txBody>
          <a:bodyPr>
            <a:normAutofit lnSpcReduction="10000"/>
          </a:bodyPr>
          <a:lstStyle/>
          <a:p>
            <a:pPr>
              <a:lnSpc>
                <a:spcPct val="107000"/>
              </a:lnSpc>
              <a:spcAft>
                <a:spcPts val="800"/>
              </a:spcAft>
            </a:pPr>
            <a:r>
              <a:rPr lang="en-PK" kern="100" dirty="0">
                <a:effectLst/>
                <a:latin typeface="Calibri" panose="020F0502020204030204" pitchFamily="34" charset="0"/>
                <a:ea typeface="Calibri" panose="020F0502020204030204" pitchFamily="34" charset="0"/>
                <a:cs typeface="Times New Roman" panose="02020603050405020304" pitchFamily="18" charset="0"/>
              </a:rPr>
              <a:t>Regarding network testing, the terms emulation and simulation are often used interchangeably</a:t>
            </a:r>
          </a:p>
          <a:p>
            <a:pPr>
              <a:lnSpc>
                <a:spcPct val="107000"/>
              </a:lnSpc>
              <a:spcAft>
                <a:spcPts val="800"/>
              </a:spcAft>
            </a:pPr>
            <a:r>
              <a:rPr lang="en-PK" kern="100" dirty="0">
                <a:effectLst/>
                <a:latin typeface="Calibri" panose="020F0502020204030204" pitchFamily="34" charset="0"/>
                <a:ea typeface="Calibri" panose="020F0502020204030204" pitchFamily="34" charset="0"/>
                <a:cs typeface="Times New Roman" panose="02020603050405020304" pitchFamily="18" charset="0"/>
              </a:rPr>
              <a:t>A </a:t>
            </a:r>
            <a:r>
              <a:rPr lang="en-PK"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simulator can perform tasks in abstract to demonstrate the behaviour of a network </a:t>
            </a:r>
            <a:r>
              <a:rPr lang="en-PK" kern="100" dirty="0">
                <a:effectLst/>
                <a:latin typeface="Calibri" panose="020F0502020204030204" pitchFamily="34" charset="0"/>
                <a:ea typeface="Calibri" panose="020F0502020204030204" pitchFamily="34" charset="0"/>
                <a:cs typeface="Times New Roman" panose="02020603050405020304" pitchFamily="18" charset="0"/>
              </a:rPr>
              <a:t>and its components, while an </a:t>
            </a:r>
            <a:r>
              <a:rPr lang="en-PK"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emulator can copy the behaviour of a network to functionally replace it</a:t>
            </a:r>
          </a:p>
          <a:p>
            <a:endParaRPr lang="en-PK" dirty="0"/>
          </a:p>
        </p:txBody>
      </p:sp>
    </p:spTree>
    <p:extLst>
      <p:ext uri="{BB962C8B-B14F-4D97-AF65-F5344CB8AC3E}">
        <p14:creationId xmlns:p14="http://schemas.microsoft.com/office/powerpoint/2010/main" val="307135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3F05-077C-A0B5-7A44-0A47F5339DF6}"/>
              </a:ext>
            </a:extLst>
          </p:cNvPr>
          <p:cNvSpPr>
            <a:spLocks noGrp="1"/>
          </p:cNvSpPr>
          <p:nvPr>
            <p:ph type="title"/>
          </p:nvPr>
        </p:nvSpPr>
        <p:spPr/>
        <p:txBody>
          <a:bodyPr/>
          <a:lstStyle/>
          <a:p>
            <a:r>
              <a:rPr lang="en-US" dirty="0">
                <a:solidFill>
                  <a:schemeClr val="accent1"/>
                </a:solidFill>
              </a:rPr>
              <a:t>Network simulators</a:t>
            </a:r>
            <a:endParaRPr lang="en-PK" dirty="0">
              <a:solidFill>
                <a:schemeClr val="accent1"/>
              </a:solidFill>
            </a:endParaRPr>
          </a:p>
        </p:txBody>
      </p:sp>
      <p:sp>
        <p:nvSpPr>
          <p:cNvPr id="3" name="Content Placeholder 2">
            <a:extLst>
              <a:ext uri="{FF2B5EF4-FFF2-40B4-BE49-F238E27FC236}">
                <a16:creationId xmlns:a16="http://schemas.microsoft.com/office/drawing/2014/main" id="{A8ED4F9F-B7D1-F3ED-EE49-04A05AF7281D}"/>
              </a:ext>
            </a:extLst>
          </p:cNvPr>
          <p:cNvSpPr>
            <a:spLocks noGrp="1"/>
          </p:cNvSpPr>
          <p:nvPr>
            <p:ph idx="1"/>
          </p:nvPr>
        </p:nvSpPr>
        <p:spPr/>
        <p:txBody>
          <a:bodyPr>
            <a:normAutofit fontScale="70000" lnSpcReduction="20000"/>
          </a:bodyPr>
          <a:lstStyle/>
          <a:p>
            <a:r>
              <a:rPr lang="en-US" b="0" i="0" dirty="0">
                <a:solidFill>
                  <a:srgbClr val="191919"/>
                </a:solidFill>
                <a:effectLst/>
                <a:latin typeface="Source Sans Pro" panose="020B0503030403020204" pitchFamily="34" charset="0"/>
              </a:rPr>
              <a:t>On a basic level, </a:t>
            </a:r>
            <a:r>
              <a:rPr lang="en-US" b="0" i="0" dirty="0">
                <a:effectLst/>
                <a:latin typeface="Source Sans Pro" panose="020B0503030403020204" pitchFamily="34" charset="0"/>
              </a:rPr>
              <a:t>a network simulator uses mathematical formulas to create a </a:t>
            </a:r>
            <a:r>
              <a:rPr lang="en-US" b="0" i="0" dirty="0">
                <a:solidFill>
                  <a:srgbClr val="FF0000"/>
                </a:solidFill>
                <a:effectLst/>
                <a:latin typeface="Source Sans Pro" panose="020B0503030403020204" pitchFamily="34" charset="0"/>
              </a:rPr>
              <a:t>theoretical and entirely virtual model </a:t>
            </a:r>
            <a:r>
              <a:rPr lang="en-US" b="0" i="0" dirty="0">
                <a:effectLst/>
                <a:latin typeface="Source Sans Pro" panose="020B0503030403020204" pitchFamily="34" charset="0"/>
              </a:rPr>
              <a:t>of a network</a:t>
            </a:r>
          </a:p>
          <a:p>
            <a:r>
              <a:rPr lang="en-US" b="0" i="0" dirty="0">
                <a:solidFill>
                  <a:srgbClr val="191919"/>
                </a:solidFill>
                <a:effectLst/>
                <a:latin typeface="Source Sans Pro" panose="020B0503030403020204" pitchFamily="34" charset="0"/>
              </a:rPr>
              <a:t>Simulators are </a:t>
            </a:r>
            <a:r>
              <a:rPr lang="en-US" b="0" i="0" dirty="0">
                <a:solidFill>
                  <a:srgbClr val="FF0000"/>
                </a:solidFill>
                <a:effectLst/>
                <a:latin typeface="Source Sans Pro" panose="020B0503030403020204" pitchFamily="34" charset="0"/>
              </a:rPr>
              <a:t>software solutions </a:t>
            </a:r>
            <a:r>
              <a:rPr lang="en-US" b="0" i="0" dirty="0">
                <a:solidFill>
                  <a:srgbClr val="191919"/>
                </a:solidFill>
                <a:effectLst/>
                <a:latin typeface="Source Sans Pro" panose="020B0503030403020204" pitchFamily="34" charset="0"/>
              </a:rPr>
              <a:t>and different types are available for different applications</a:t>
            </a:r>
          </a:p>
          <a:p>
            <a:r>
              <a:rPr lang="en-US" b="0" i="0" dirty="0">
                <a:solidFill>
                  <a:srgbClr val="191919"/>
                </a:solidFill>
                <a:effectLst/>
                <a:latin typeface="Source Sans Pro" panose="020B0503030403020204" pitchFamily="34" charset="0"/>
              </a:rPr>
              <a:t>Used primarily for </a:t>
            </a:r>
            <a:r>
              <a:rPr lang="en-US" b="0" i="0" dirty="0">
                <a:solidFill>
                  <a:srgbClr val="FF0000"/>
                </a:solidFill>
                <a:effectLst/>
                <a:latin typeface="Source Sans Pro" panose="020B0503030403020204" pitchFamily="34" charset="0"/>
              </a:rPr>
              <a:t>research and educational purposes</a:t>
            </a:r>
          </a:p>
          <a:p>
            <a:r>
              <a:rPr lang="en-US" dirty="0"/>
              <a:t>Simulators, such </a:t>
            </a:r>
            <a:r>
              <a:rPr lang="en-US" dirty="0">
                <a:solidFill>
                  <a:srgbClr val="FF0000"/>
                </a:solidFill>
              </a:rPr>
              <a:t>as ns-3, Packet tracer, </a:t>
            </a:r>
            <a:r>
              <a:rPr lang="en-US" dirty="0" err="1">
                <a:solidFill>
                  <a:srgbClr val="FF0000"/>
                </a:solidFill>
              </a:rPr>
              <a:t>ensp</a:t>
            </a:r>
            <a:r>
              <a:rPr lang="en-US" dirty="0">
                <a:solidFill>
                  <a:srgbClr val="FF0000"/>
                </a:solidFill>
              </a:rPr>
              <a:t> </a:t>
            </a:r>
            <a:r>
              <a:rPr lang="en-US" dirty="0"/>
              <a:t>are used to simulate networking and routing protocols.</a:t>
            </a:r>
          </a:p>
          <a:p>
            <a:r>
              <a:rPr lang="en-US" b="0" i="0" dirty="0">
                <a:solidFill>
                  <a:srgbClr val="191919"/>
                </a:solidFill>
                <a:effectLst/>
                <a:latin typeface="Source Sans Pro" panose="020B0503030403020204" pitchFamily="34" charset="0"/>
              </a:rPr>
              <a:t>These simulators allows network architect or engineer to </a:t>
            </a:r>
            <a:r>
              <a:rPr lang="en-US" b="0" i="0" dirty="0">
                <a:solidFill>
                  <a:srgbClr val="FF0000"/>
                </a:solidFill>
                <a:effectLst/>
                <a:latin typeface="Source Sans Pro" panose="020B0503030403020204" pitchFamily="34" charset="0"/>
              </a:rPr>
              <a:t>build and evaluate an experimental model of a network</a:t>
            </a:r>
            <a:r>
              <a:rPr lang="en-US" b="0" i="0" dirty="0">
                <a:solidFill>
                  <a:srgbClr val="191919"/>
                </a:solidFill>
                <a:effectLst/>
                <a:latin typeface="Source Sans Pro" panose="020B0503030403020204" pitchFamily="34" charset="0"/>
              </a:rPr>
              <a:t>, including its topology and application flow</a:t>
            </a:r>
          </a:p>
          <a:p>
            <a:r>
              <a:rPr lang="en-US" b="0" i="0" dirty="0">
                <a:solidFill>
                  <a:srgbClr val="191919"/>
                </a:solidFill>
                <a:effectLst/>
                <a:latin typeface="Source Sans Pro" panose="020B0503030403020204" pitchFamily="34" charset="0"/>
              </a:rPr>
              <a:t>Since a </a:t>
            </a:r>
            <a:r>
              <a:rPr lang="en-US" b="0" i="0" dirty="0">
                <a:solidFill>
                  <a:srgbClr val="FF0000"/>
                </a:solidFill>
                <a:effectLst/>
                <a:latin typeface="Source Sans Pro" panose="020B0503030403020204" pitchFamily="34" charset="0"/>
              </a:rPr>
              <a:t>variety of theoretical scenarios can be introduced </a:t>
            </a:r>
            <a:r>
              <a:rPr lang="en-US" b="0" i="0" dirty="0">
                <a:solidFill>
                  <a:srgbClr val="191919"/>
                </a:solidFill>
                <a:effectLst/>
                <a:latin typeface="Source Sans Pro" panose="020B0503030403020204" pitchFamily="34" charset="0"/>
              </a:rPr>
              <a:t>to a network where anything can be built and applied, </a:t>
            </a:r>
            <a:r>
              <a:rPr lang="en-US" b="0" i="0" dirty="0">
                <a:solidFill>
                  <a:srgbClr val="FF0000"/>
                </a:solidFill>
                <a:effectLst/>
                <a:latin typeface="Source Sans Pro" panose="020B0503030403020204" pitchFamily="34" charset="0"/>
              </a:rPr>
              <a:t>performance can be hypothesized</a:t>
            </a:r>
            <a:r>
              <a:rPr lang="en-US" b="0" i="0" dirty="0">
                <a:solidFill>
                  <a:srgbClr val="191919"/>
                </a:solidFill>
                <a:effectLst/>
                <a:latin typeface="Source Sans Pro" panose="020B0503030403020204" pitchFamily="34" charset="0"/>
              </a:rPr>
              <a:t> before the network itself has even been implemented within the real-world</a:t>
            </a:r>
            <a:endParaRPr lang="en-PK" dirty="0"/>
          </a:p>
        </p:txBody>
      </p:sp>
    </p:spTree>
    <p:extLst>
      <p:ext uri="{BB962C8B-B14F-4D97-AF65-F5344CB8AC3E}">
        <p14:creationId xmlns:p14="http://schemas.microsoft.com/office/powerpoint/2010/main" val="273751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47FC-0E7E-D39E-2972-EC80B0F4B416}"/>
              </a:ext>
            </a:extLst>
          </p:cNvPr>
          <p:cNvSpPr>
            <a:spLocks noGrp="1"/>
          </p:cNvSpPr>
          <p:nvPr>
            <p:ph type="title"/>
          </p:nvPr>
        </p:nvSpPr>
        <p:spPr/>
        <p:txBody>
          <a:bodyPr/>
          <a:lstStyle/>
          <a:p>
            <a:r>
              <a:rPr lang="en-US" dirty="0">
                <a:solidFill>
                  <a:schemeClr val="accent1"/>
                </a:solidFill>
              </a:rPr>
              <a:t>Network emulators</a:t>
            </a:r>
            <a:endParaRPr lang="en-PK" dirty="0">
              <a:solidFill>
                <a:schemeClr val="accent1"/>
              </a:solidFill>
            </a:endParaRPr>
          </a:p>
        </p:txBody>
      </p:sp>
      <p:sp>
        <p:nvSpPr>
          <p:cNvPr id="3" name="Content Placeholder 2">
            <a:extLst>
              <a:ext uri="{FF2B5EF4-FFF2-40B4-BE49-F238E27FC236}">
                <a16:creationId xmlns:a16="http://schemas.microsoft.com/office/drawing/2014/main" id="{948405D4-19EC-DA2A-84A6-A9A13BE298B1}"/>
              </a:ext>
            </a:extLst>
          </p:cNvPr>
          <p:cNvSpPr>
            <a:spLocks noGrp="1"/>
          </p:cNvSpPr>
          <p:nvPr>
            <p:ph idx="1"/>
          </p:nvPr>
        </p:nvSpPr>
        <p:spPr/>
        <p:txBody>
          <a:bodyPr>
            <a:normAutofit fontScale="77500" lnSpcReduction="20000"/>
          </a:bodyPr>
          <a:lstStyle/>
          <a:p>
            <a:r>
              <a:rPr lang="en-US" b="0" i="0" dirty="0">
                <a:solidFill>
                  <a:srgbClr val="191919"/>
                </a:solidFill>
                <a:effectLst/>
                <a:latin typeface="Source Sans Pro" panose="020B0503030403020204" pitchFamily="34" charset="0"/>
              </a:rPr>
              <a:t>A network emulator is used to </a:t>
            </a:r>
            <a:r>
              <a:rPr lang="en-US" b="0" i="0" dirty="0">
                <a:solidFill>
                  <a:srgbClr val="FF0000"/>
                </a:solidFill>
                <a:effectLst/>
                <a:latin typeface="Source Sans Pro" panose="020B0503030403020204" pitchFamily="34" charset="0"/>
              </a:rPr>
              <a:t>test the performance of a real network</a:t>
            </a:r>
          </a:p>
          <a:p>
            <a:r>
              <a:rPr lang="en-US" b="0" i="0" dirty="0">
                <a:solidFill>
                  <a:srgbClr val="191919"/>
                </a:solidFill>
                <a:effectLst/>
                <a:latin typeface="Source Sans Pro" panose="020B0503030403020204" pitchFamily="34" charset="0"/>
              </a:rPr>
              <a:t>These devices can also be used for such purposes as quality assurance, </a:t>
            </a:r>
            <a:r>
              <a:rPr lang="en-US" b="0" i="0" dirty="0">
                <a:solidFill>
                  <a:srgbClr val="FF0000"/>
                </a:solidFill>
                <a:effectLst/>
                <a:latin typeface="Source Sans Pro" panose="020B0503030403020204" pitchFamily="34" charset="0"/>
              </a:rPr>
              <a:t>proof of concep</a:t>
            </a:r>
            <a:r>
              <a:rPr lang="en-US" b="0" i="0" dirty="0">
                <a:solidFill>
                  <a:srgbClr val="191919"/>
                </a:solidFill>
                <a:effectLst/>
                <a:latin typeface="Source Sans Pro" panose="020B0503030403020204" pitchFamily="34" charset="0"/>
              </a:rPr>
              <a:t>t, or troubleshooting</a:t>
            </a:r>
          </a:p>
          <a:p>
            <a:r>
              <a:rPr lang="en-US" b="0" i="0" dirty="0">
                <a:solidFill>
                  <a:srgbClr val="191919"/>
                </a:solidFill>
                <a:effectLst/>
                <a:latin typeface="Source Sans Pro" panose="020B0503030403020204" pitchFamily="34" charset="0"/>
              </a:rPr>
              <a:t>Available as hardware or software solutions, a network emulator allows network architects, engineers, and </a:t>
            </a:r>
            <a:r>
              <a:rPr lang="en-US" b="0" i="0" dirty="0">
                <a:solidFill>
                  <a:srgbClr val="FF0000"/>
                </a:solidFill>
                <a:effectLst/>
                <a:latin typeface="Source Sans Pro" panose="020B0503030403020204" pitchFamily="34" charset="0"/>
              </a:rPr>
              <a:t>developers to accurately gauge an application’s responsiveness, throughput, and quality of end-user experience prior to applying making changes or additions to a system</a:t>
            </a:r>
          </a:p>
          <a:p>
            <a:r>
              <a:rPr lang="en-US" dirty="0">
                <a:solidFill>
                  <a:srgbClr val="191919"/>
                </a:solidFill>
                <a:latin typeface="Source Sans Pro" panose="020B0503030403020204" pitchFamily="34" charset="0"/>
              </a:rPr>
              <a:t>Mininet , GNS 3 are example of such network emulators</a:t>
            </a:r>
            <a:endParaRPr lang="en-PK" dirty="0"/>
          </a:p>
        </p:txBody>
      </p:sp>
    </p:spTree>
    <p:extLst>
      <p:ext uri="{BB962C8B-B14F-4D97-AF65-F5344CB8AC3E}">
        <p14:creationId xmlns:p14="http://schemas.microsoft.com/office/powerpoint/2010/main" val="277361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AB87-5FBD-4A0C-AAE4-E308D4707198}"/>
              </a:ext>
            </a:extLst>
          </p:cNvPr>
          <p:cNvSpPr>
            <a:spLocks noGrp="1"/>
          </p:cNvSpPr>
          <p:nvPr>
            <p:ph type="title"/>
          </p:nvPr>
        </p:nvSpPr>
        <p:spPr/>
        <p:txBody>
          <a:bodyPr/>
          <a:lstStyle/>
          <a:p>
            <a:r>
              <a:rPr lang="en-US" dirty="0">
                <a:solidFill>
                  <a:schemeClr val="accent1"/>
                </a:solidFill>
              </a:rPr>
              <a:t>Mininet</a:t>
            </a:r>
            <a:endParaRPr lang="x-none" dirty="0">
              <a:solidFill>
                <a:schemeClr val="accent1"/>
              </a:solidFill>
            </a:endParaRPr>
          </a:p>
        </p:txBody>
      </p:sp>
      <p:sp>
        <p:nvSpPr>
          <p:cNvPr id="3" name="Content Placeholder 2">
            <a:extLst>
              <a:ext uri="{FF2B5EF4-FFF2-40B4-BE49-F238E27FC236}">
                <a16:creationId xmlns:a16="http://schemas.microsoft.com/office/drawing/2014/main" id="{B8029343-4611-48B3-B292-84316FC720DF}"/>
              </a:ext>
            </a:extLst>
          </p:cNvPr>
          <p:cNvSpPr>
            <a:spLocks noGrp="1"/>
          </p:cNvSpPr>
          <p:nvPr>
            <p:ph idx="1"/>
          </p:nvPr>
        </p:nvSpPr>
        <p:spPr/>
        <p:txBody>
          <a:bodyPr>
            <a:normAutofit lnSpcReduction="10000"/>
          </a:bodyPr>
          <a:lstStyle/>
          <a:p>
            <a:r>
              <a:rPr lang="en-US" dirty="0"/>
              <a:t>Mininet provides network </a:t>
            </a:r>
            <a:r>
              <a:rPr lang="en-US" i="1" dirty="0"/>
              <a:t>emulation </a:t>
            </a:r>
            <a:r>
              <a:rPr lang="en-US" dirty="0"/>
              <a:t>opposed to simulation, allowing all network software at any layer to be simply run as is</a:t>
            </a:r>
            <a:endParaRPr lang="en-US" b="0" i="0" dirty="0">
              <a:solidFill>
                <a:srgbClr val="2B2A2A"/>
              </a:solidFill>
              <a:effectLst/>
            </a:endParaRPr>
          </a:p>
          <a:p>
            <a:r>
              <a:rPr lang="en-US" b="0" i="0" dirty="0">
                <a:solidFill>
                  <a:srgbClr val="2B2A2A"/>
                </a:solidFill>
                <a:effectLst/>
              </a:rPr>
              <a:t>Mininet creates scalable (up to hundreds of nodes, depending on your configuration) software-defined (e.g. OpenFlow) networks on a single PC by using Linux processes in network namespaces</a:t>
            </a:r>
          </a:p>
          <a:p>
            <a:r>
              <a:rPr lang="en-US" b="0" i="0" dirty="0">
                <a:solidFill>
                  <a:srgbClr val="2B2A2A"/>
                </a:solidFill>
                <a:effectLst/>
              </a:rPr>
              <a:t>Build in Stanford University.</a:t>
            </a:r>
            <a:endParaRPr lang="x-none" dirty="0"/>
          </a:p>
        </p:txBody>
      </p:sp>
    </p:spTree>
    <p:extLst>
      <p:ext uri="{BB962C8B-B14F-4D97-AF65-F5344CB8AC3E}">
        <p14:creationId xmlns:p14="http://schemas.microsoft.com/office/powerpoint/2010/main" val="369370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A8E10B42-371A-460E-85CF-B6095D57AE05}"/>
              </a:ext>
            </a:extLst>
          </p:cNvPr>
          <p:cNvGraphicFramePr>
            <a:graphicFrameLocks noChangeAspect="1"/>
          </p:cNvGraphicFramePr>
          <p:nvPr/>
        </p:nvGraphicFramePr>
        <p:xfrm>
          <a:off x="877857" y="1185863"/>
          <a:ext cx="6636544" cy="4486275"/>
        </p:xfrm>
        <a:graphic>
          <a:graphicData uri="http://schemas.openxmlformats.org/presentationml/2006/ole">
            <mc:AlternateContent xmlns:mc="http://schemas.openxmlformats.org/markup-compatibility/2006">
              <mc:Choice xmlns:v="urn:schemas-microsoft-com:vml" Requires="v">
                <p:oleObj spid="_x0000_s1025" name="Bitmap Image" r:id="rId3" imgW="8848800" imgH="5981760" progId="Paint.Picture.1">
                  <p:embed/>
                </p:oleObj>
              </mc:Choice>
              <mc:Fallback>
                <p:oleObj name="Bitmap Image" r:id="rId3" imgW="8848800" imgH="5981760" progId="Paint.Picture.1">
                  <p:embed/>
                  <p:pic>
                    <p:nvPicPr>
                      <p:cNvPr id="4" name="Object 3">
                        <a:extLst>
                          <a:ext uri="{FF2B5EF4-FFF2-40B4-BE49-F238E27FC236}">
                            <a16:creationId xmlns:a16="http://schemas.microsoft.com/office/drawing/2014/main" id="{A8E10B42-371A-460E-85CF-B6095D57AE05}"/>
                          </a:ext>
                        </a:extLst>
                      </p:cNvPr>
                      <p:cNvPicPr/>
                      <p:nvPr/>
                    </p:nvPicPr>
                    <p:blipFill>
                      <a:blip r:embed="rId4"/>
                      <a:stretch>
                        <a:fillRect/>
                      </a:stretch>
                    </p:blipFill>
                    <p:spPr>
                      <a:xfrm>
                        <a:off x="877857" y="1185863"/>
                        <a:ext cx="6636544" cy="4486275"/>
                      </a:xfrm>
                      <a:prstGeom prst="rect">
                        <a:avLst/>
                      </a:prstGeom>
                    </p:spPr>
                  </p:pic>
                </p:oleObj>
              </mc:Fallback>
            </mc:AlternateContent>
          </a:graphicData>
        </a:graphic>
      </p:graphicFrame>
    </p:spTree>
    <p:extLst>
      <p:ext uri="{BB962C8B-B14F-4D97-AF65-F5344CB8AC3E}">
        <p14:creationId xmlns:p14="http://schemas.microsoft.com/office/powerpoint/2010/main" val="1800418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1183</Words>
  <Application>Microsoft Office PowerPoint</Application>
  <PresentationFormat>On-screen Show (4:3)</PresentationFormat>
  <Paragraphs>166</Paragraphs>
  <Slides>30</Slides>
  <Notes>12</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1_Office Theme</vt:lpstr>
      <vt:lpstr> Lecture 10</vt:lpstr>
      <vt:lpstr>PowerPoint Presentation</vt:lpstr>
      <vt:lpstr>PowerPoint Presentation</vt:lpstr>
      <vt:lpstr>Network simulation or emulation?</vt:lpstr>
      <vt:lpstr>Network simulation or emulation..</vt:lpstr>
      <vt:lpstr>Network simulators</vt:lpstr>
      <vt:lpstr>Network emulators</vt:lpstr>
      <vt:lpstr>Mininet</vt:lpstr>
      <vt:lpstr>PowerPoint Presentation</vt:lpstr>
      <vt:lpstr>Wouldn’t it be great if...</vt:lpstr>
      <vt:lpstr>www.mininet.org</vt:lpstr>
      <vt:lpstr>Native Installation from Source</vt:lpstr>
      <vt:lpstr>PowerPoint Presentation</vt:lpstr>
      <vt:lpstr>Starting Mininet using the CLI</vt:lpstr>
      <vt:lpstr>Useful Commands</vt:lpstr>
      <vt:lpstr>Useful Commands</vt:lpstr>
      <vt:lpstr>Useful Commands</vt:lpstr>
      <vt:lpstr>Useful Commands</vt:lpstr>
      <vt:lpstr>PowerPoint Presentation</vt:lpstr>
      <vt:lpstr>MiniEdit</vt:lpstr>
      <vt:lpstr>MiniEdit</vt:lpstr>
      <vt:lpstr>Host Configuration</vt:lpstr>
      <vt:lpstr>Starting Emulation</vt:lpstr>
      <vt:lpstr>Executing Commands on Hosts</vt:lpstr>
      <vt:lpstr>Testing Connectivity</vt:lpstr>
      <vt:lpstr>Stopping Emulation</vt:lpstr>
      <vt:lpstr>Iperf</vt:lpstr>
      <vt:lpstr>Creating custom topology  </vt:lpstr>
      <vt:lpstr>Creating custom topology  </vt:lpstr>
      <vt:lpstr>Mininet Remote Controller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dc:title>
  <dc:creator>Faisal</dc:creator>
  <cp:lastModifiedBy>Faisal Ubaid</cp:lastModifiedBy>
  <cp:revision>74</cp:revision>
  <dcterms:created xsi:type="dcterms:W3CDTF">2021-11-02T18:15:14Z</dcterms:created>
  <dcterms:modified xsi:type="dcterms:W3CDTF">2023-03-09T10:06:43Z</dcterms:modified>
</cp:coreProperties>
</file>