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99" r:id="rId38"/>
    <p:sldId id="400" r:id="rId39"/>
    <p:sldId id="404" r:id="rId40"/>
    <p:sldId id="292" r:id="rId41"/>
    <p:sldId id="390" r:id="rId42"/>
    <p:sldId id="38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9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5BBCA-BD30-46EB-8C27-9EB925A955EB}" type="datetimeFigureOut">
              <a:rPr lang="en-PK" smtClean="0"/>
              <a:t>05/27/2023</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F88A79-E046-46A0-81EE-6E2DB7887BAC}" type="slidenum">
              <a:rPr lang="en-PK" smtClean="0"/>
              <a:t>‹#›</a:t>
            </a:fld>
            <a:endParaRPr lang="en-PK"/>
          </a:p>
        </p:txBody>
      </p:sp>
    </p:spTree>
    <p:extLst>
      <p:ext uri="{BB962C8B-B14F-4D97-AF65-F5344CB8AC3E}">
        <p14:creationId xmlns:p14="http://schemas.microsoft.com/office/powerpoint/2010/main" val="81093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247EC8-3B10-405E-9073-1276A6CA2AEC}"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26584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47EC8-3B10-405E-9073-1276A6CA2AEC}"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318853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47EC8-3B10-405E-9073-1276A6CA2AEC}"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28395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47EC8-3B10-405E-9073-1276A6CA2AEC}"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76562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47EC8-3B10-405E-9073-1276A6CA2AEC}"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33543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247EC8-3B10-405E-9073-1276A6CA2AEC}"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424173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247EC8-3B10-405E-9073-1276A6CA2AEC}"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360789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247EC8-3B10-405E-9073-1276A6CA2AEC}"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426982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47EC8-3B10-405E-9073-1276A6CA2AEC}"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54124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47EC8-3B10-405E-9073-1276A6CA2AEC}"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290037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47EC8-3B10-405E-9073-1276A6CA2AEC}"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247410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47EC8-3B10-405E-9073-1276A6CA2AEC}" type="datetimeFigureOut">
              <a:rPr lang="en-US" smtClean="0"/>
              <a:t>5/27/2023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66115-4426-432B-BC15-E4EB249A3641}" type="slidenum">
              <a:rPr lang="en-US" smtClean="0"/>
              <a:t>‹#›</a:t>
            </a:fld>
            <a:endParaRPr lang="en-US"/>
          </a:p>
        </p:txBody>
      </p:sp>
    </p:spTree>
    <p:extLst>
      <p:ext uri="{BB962C8B-B14F-4D97-AF65-F5344CB8AC3E}">
        <p14:creationId xmlns:p14="http://schemas.microsoft.com/office/powerpoint/2010/main" val="18407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7.xml" /><Relationship Id="rId4" Type="http://schemas.openxmlformats.org/officeDocument/2006/relationships/image" Target="../media/image25.PNG" /></Relationships>
</file>

<file path=ppt/slides/_rels/slide39.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chemeClr val="accent1"/>
                </a:solidFill>
              </a:rPr>
              <a:t>Docker</a:t>
            </a:r>
            <a:endParaRPr lang="en-US" dirty="0">
              <a:solidFill>
                <a:schemeClr val="accent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2625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Start-Up</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a:t>When it comes to start-up, Virtual Machine takes a lot of time to boot up because the guest operating system needs to start from scratch, which will then load all the binaries and libraries</a:t>
            </a:r>
          </a:p>
          <a:p>
            <a:pPr algn="just"/>
            <a:r>
              <a:rPr lang="en-US" dirty="0"/>
              <a:t>This is time consuming and will prove very costly at times when quick startup of applications is needed</a:t>
            </a:r>
          </a:p>
          <a:p>
            <a:pPr algn="just"/>
            <a:r>
              <a:rPr lang="en-US" dirty="0"/>
              <a:t>In case of </a:t>
            </a:r>
            <a:r>
              <a:rPr lang="en-US" dirty="0" err="1"/>
              <a:t>Docker</a:t>
            </a:r>
            <a:r>
              <a:rPr lang="en-US" dirty="0"/>
              <a:t> Container, since the container runs on your host OS, you can save precious boot-up time</a:t>
            </a:r>
          </a:p>
          <a:p>
            <a:pPr algn="just"/>
            <a:r>
              <a:rPr lang="en-US" dirty="0"/>
              <a:t>This is a clear advantage over Virtual Machine.</a:t>
            </a:r>
          </a:p>
        </p:txBody>
      </p:sp>
    </p:spTree>
    <p:extLst>
      <p:ext uri="{BB962C8B-B14F-4D97-AF65-F5344CB8AC3E}">
        <p14:creationId xmlns:p14="http://schemas.microsoft.com/office/powerpoint/2010/main" val="273405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r>
              <a:rPr lang="en-US" dirty="0"/>
              <a:t>Consider a situation where I want to install two different versions of Ruby on my system</a:t>
            </a:r>
          </a:p>
          <a:p>
            <a:pPr algn="just"/>
            <a:r>
              <a:rPr lang="en-US" dirty="0"/>
              <a:t>If I use Virtual Machine, I will need to set up 2 different Virtual Machines to run the different versions. Each of these will have its own set of binaries and libraries while running on different guest operating systems.</a:t>
            </a:r>
          </a:p>
          <a:p>
            <a:pPr algn="just"/>
            <a:endParaRPr lang="en-US" dirty="0"/>
          </a:p>
          <a:p>
            <a:pPr algn="just"/>
            <a:r>
              <a:rPr lang="en-US" dirty="0"/>
              <a:t>Whereas if I use </a:t>
            </a:r>
            <a:r>
              <a:rPr lang="en-US" dirty="0" err="1"/>
              <a:t>Docker</a:t>
            </a:r>
            <a:r>
              <a:rPr lang="en-US" dirty="0"/>
              <a:t> Container, even though I will be creating 2 different containers where each container will have its own set of binaries and libraries, I will be running them on my host operating system</a:t>
            </a:r>
          </a:p>
          <a:p>
            <a:pPr algn="just"/>
            <a:r>
              <a:rPr lang="en-US" dirty="0"/>
              <a:t>Running them straight on my Host operating system makes my </a:t>
            </a:r>
            <a:r>
              <a:rPr lang="en-US" dirty="0" err="1"/>
              <a:t>Docker</a:t>
            </a:r>
            <a:r>
              <a:rPr lang="en-US" dirty="0"/>
              <a:t> Containers lightweight and faster.</a:t>
            </a:r>
          </a:p>
        </p:txBody>
      </p:sp>
    </p:spTree>
    <p:extLst>
      <p:ext uri="{BB962C8B-B14F-4D97-AF65-F5344CB8AC3E}">
        <p14:creationId xmlns:p14="http://schemas.microsoft.com/office/powerpoint/2010/main" val="390680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Integration</a:t>
            </a:r>
            <a:endParaRPr lang="en-US" dirty="0">
              <a:solidFill>
                <a:schemeClr val="accent1"/>
              </a:solidFill>
            </a:endParaRPr>
          </a:p>
        </p:txBody>
      </p:sp>
      <p:pic>
        <p:nvPicPr>
          <p:cNvPr id="3074" name="Picture 2" descr="Docker Integrations - What is Docker Container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023930" cy="279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203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ocker Integrations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7323" r="3566"/>
          <a:stretch/>
        </p:blipFill>
        <p:spPr bwMode="auto">
          <a:xfrm>
            <a:off x="858982" y="2230581"/>
            <a:ext cx="7363691" cy="254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41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What is </a:t>
            </a:r>
            <a:r>
              <a:rPr lang="en-US" b="1" dirty="0" err="1">
                <a:solidFill>
                  <a:schemeClr val="accent1"/>
                </a:solidFill>
              </a:rPr>
              <a:t>Docker</a:t>
            </a:r>
            <a:r>
              <a:rPr lang="en-US" b="1" dirty="0">
                <a:solidFill>
                  <a:schemeClr val="accent1"/>
                </a:solidFill>
              </a:rPr>
              <a:t> Engine?</a:t>
            </a:r>
            <a:endParaRPr lang="en-US" dirty="0">
              <a:solidFill>
                <a:schemeClr val="accent1"/>
              </a:solidFill>
            </a:endParaRPr>
          </a:p>
        </p:txBody>
      </p:sp>
      <p:sp>
        <p:nvSpPr>
          <p:cNvPr id="3" name="Content Placeholder 2"/>
          <p:cNvSpPr>
            <a:spLocks noGrp="1"/>
          </p:cNvSpPr>
          <p:nvPr>
            <p:ph idx="1"/>
          </p:nvPr>
        </p:nvSpPr>
        <p:spPr/>
        <p:txBody>
          <a:bodyPr/>
          <a:lstStyle/>
          <a:p>
            <a:r>
              <a:rPr lang="en-US" dirty="0" err="1"/>
              <a:t>Docker</a:t>
            </a:r>
            <a:r>
              <a:rPr lang="en-US" dirty="0"/>
              <a:t> Engine is simply the application that is installed on your host machine. It works like a client-server application which uses:</a:t>
            </a:r>
          </a:p>
          <a:p>
            <a:r>
              <a:rPr lang="en-US" dirty="0"/>
              <a:t>A </a:t>
            </a:r>
            <a:r>
              <a:rPr lang="en-US" b="1" dirty="0"/>
              <a:t>server</a:t>
            </a:r>
            <a:r>
              <a:rPr lang="en-US" dirty="0"/>
              <a:t> which is a type of long-running program called a daemon process</a:t>
            </a:r>
          </a:p>
          <a:p>
            <a:r>
              <a:rPr lang="en-US" dirty="0"/>
              <a:t>A command line interface (CLI) </a:t>
            </a:r>
            <a:r>
              <a:rPr lang="en-US" b="1" dirty="0"/>
              <a:t>client</a:t>
            </a:r>
            <a:endParaRPr lang="en-US" dirty="0"/>
          </a:p>
          <a:p>
            <a:r>
              <a:rPr lang="en-US" dirty="0"/>
              <a:t>REST API is used for communication between the CLI client and </a:t>
            </a:r>
            <a:r>
              <a:rPr lang="en-US" dirty="0" err="1"/>
              <a:t>Docker</a:t>
            </a:r>
            <a:r>
              <a:rPr lang="en-US" dirty="0"/>
              <a:t> Daemon</a:t>
            </a:r>
          </a:p>
          <a:p>
            <a:endParaRPr lang="en-US" dirty="0"/>
          </a:p>
        </p:txBody>
      </p:sp>
    </p:spTree>
    <p:extLst>
      <p:ext uri="{BB962C8B-B14F-4D97-AF65-F5344CB8AC3E}">
        <p14:creationId xmlns:p14="http://schemas.microsoft.com/office/powerpoint/2010/main" val="256135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rmAutofit fontScale="77500" lnSpcReduction="20000"/>
          </a:bodyPr>
          <a:lstStyle/>
          <a:p>
            <a:pPr algn="just"/>
            <a:r>
              <a:rPr lang="en-US" dirty="0"/>
              <a:t>As per the below image, in a Linux Operating system, there is a client which can be accessed from the terminal and a Host which runs the Daemon. We build our images and run containers by passing commands from the CLI client to the Daemon</a:t>
            </a:r>
          </a:p>
          <a:p>
            <a:pPr algn="just"/>
            <a:endParaRPr lang="en-US" dirty="0"/>
          </a:p>
          <a:p>
            <a:pPr algn="just"/>
            <a:r>
              <a:rPr lang="en-US" dirty="0"/>
              <a:t>However, in case of Windows/Mac there is an additional Toolbox component inside the </a:t>
            </a:r>
            <a:r>
              <a:rPr lang="en-US" dirty="0" err="1"/>
              <a:t>Docker</a:t>
            </a:r>
            <a:r>
              <a:rPr lang="en-US" dirty="0"/>
              <a:t> host. This </a:t>
            </a:r>
            <a:r>
              <a:rPr lang="en-US" dirty="0" err="1"/>
              <a:t>Docker</a:t>
            </a:r>
            <a:r>
              <a:rPr lang="en-US" dirty="0"/>
              <a:t> Toolbox is an installer to quickly and easily install and setup a </a:t>
            </a:r>
            <a:r>
              <a:rPr lang="en-US" dirty="0" err="1"/>
              <a:t>Docker</a:t>
            </a:r>
            <a:r>
              <a:rPr lang="en-US" dirty="0"/>
              <a:t> environment on your Windows/</a:t>
            </a:r>
            <a:r>
              <a:rPr lang="en-US" dirty="0" err="1"/>
              <a:t>iOS</a:t>
            </a:r>
            <a:r>
              <a:rPr lang="en-US" dirty="0"/>
              <a:t>. This Toolbox installs </a:t>
            </a:r>
            <a:r>
              <a:rPr lang="en-US" dirty="0" err="1"/>
              <a:t>Docker</a:t>
            </a:r>
            <a:r>
              <a:rPr lang="en-US" dirty="0"/>
              <a:t> Client, Machine, Compose (Mac only), </a:t>
            </a:r>
            <a:r>
              <a:rPr lang="en-US" dirty="0" err="1"/>
              <a:t>Kitematic</a:t>
            </a:r>
            <a:r>
              <a:rPr lang="en-US" dirty="0"/>
              <a:t> and </a:t>
            </a:r>
            <a:r>
              <a:rPr lang="en-US" dirty="0" err="1"/>
              <a:t>VirtualBox</a:t>
            </a:r>
            <a:r>
              <a:rPr lang="en-US" dirty="0"/>
              <a:t>.</a:t>
            </a:r>
          </a:p>
        </p:txBody>
      </p:sp>
      <p:pic>
        <p:nvPicPr>
          <p:cNvPr id="5122" name="Picture 2" descr="Docker Client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r="22061"/>
          <a:stretch/>
        </p:blipFill>
        <p:spPr bwMode="auto">
          <a:xfrm>
            <a:off x="2057400" y="4138420"/>
            <a:ext cx="4558145" cy="250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59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What is </a:t>
            </a:r>
            <a:r>
              <a:rPr lang="en-US" b="1" dirty="0" err="1">
                <a:solidFill>
                  <a:schemeClr val="accent1"/>
                </a:solidFill>
              </a:rPr>
              <a:t>Docker</a:t>
            </a:r>
            <a:r>
              <a:rPr lang="en-US" b="1" dirty="0">
                <a:solidFill>
                  <a:schemeClr val="accent1"/>
                </a:solidFill>
              </a:rPr>
              <a:t> Image?</a:t>
            </a:r>
            <a:endParaRPr lang="en-US" dirty="0">
              <a:solidFill>
                <a:schemeClr val="accent1"/>
              </a:solidFill>
            </a:endParaRPr>
          </a:p>
        </p:txBody>
      </p:sp>
      <p:sp>
        <p:nvSpPr>
          <p:cNvPr id="3" name="Content Placeholder 2"/>
          <p:cNvSpPr>
            <a:spLocks noGrp="1"/>
          </p:cNvSpPr>
          <p:nvPr>
            <p:ph idx="1"/>
          </p:nvPr>
        </p:nvSpPr>
        <p:spPr>
          <a:xfrm>
            <a:off x="457200" y="1371313"/>
            <a:ext cx="8229600" cy="4525963"/>
          </a:xfrm>
        </p:spPr>
        <p:txBody>
          <a:bodyPr/>
          <a:lstStyle/>
          <a:p>
            <a:r>
              <a:rPr lang="en-US" dirty="0" err="1"/>
              <a:t>Docker</a:t>
            </a:r>
            <a:r>
              <a:rPr lang="en-US" dirty="0"/>
              <a:t> Image can be compared to a template which is used to create </a:t>
            </a:r>
            <a:r>
              <a:rPr lang="en-US" dirty="0" err="1"/>
              <a:t>Docker</a:t>
            </a:r>
            <a:r>
              <a:rPr lang="en-US" dirty="0"/>
              <a:t> Containers. They are the building blocks of a </a:t>
            </a:r>
            <a:r>
              <a:rPr lang="en-US" dirty="0" err="1"/>
              <a:t>Docker</a:t>
            </a:r>
            <a:r>
              <a:rPr lang="en-US" dirty="0"/>
              <a:t> Container. These </a:t>
            </a:r>
            <a:r>
              <a:rPr lang="en-US" dirty="0" err="1"/>
              <a:t>Docker</a:t>
            </a:r>
            <a:r>
              <a:rPr lang="en-US" dirty="0"/>
              <a:t> Images are created using the build command. These Read only templates are used for creating containers by using the run command</a:t>
            </a:r>
          </a:p>
        </p:txBody>
      </p:sp>
      <p:pic>
        <p:nvPicPr>
          <p:cNvPr id="6146" name="Picture 2" descr="Docker Run Command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r="12211"/>
          <a:stretch/>
        </p:blipFill>
        <p:spPr bwMode="auto">
          <a:xfrm>
            <a:off x="2133600" y="4724399"/>
            <a:ext cx="4481945" cy="200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628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Docker</a:t>
            </a:r>
            <a:r>
              <a:rPr lang="en-US" dirty="0"/>
              <a:t> lets people (or companies) create and share software through </a:t>
            </a:r>
            <a:r>
              <a:rPr lang="en-US" dirty="0" err="1"/>
              <a:t>Docker</a:t>
            </a:r>
            <a:r>
              <a:rPr lang="en-US" dirty="0"/>
              <a:t> images. Also, you don’t have to worry about whether your computer can run the software in a </a:t>
            </a:r>
            <a:r>
              <a:rPr lang="en-US" dirty="0" err="1"/>
              <a:t>Docker</a:t>
            </a:r>
            <a:r>
              <a:rPr lang="en-US" dirty="0"/>
              <a:t> image — a </a:t>
            </a:r>
            <a:r>
              <a:rPr lang="en-US" dirty="0" err="1"/>
              <a:t>Docker</a:t>
            </a:r>
            <a:r>
              <a:rPr lang="en-US" dirty="0"/>
              <a:t> container </a:t>
            </a:r>
            <a:r>
              <a:rPr lang="en-US" i="1" dirty="0"/>
              <a:t>can always run it</a:t>
            </a:r>
            <a:r>
              <a:rPr lang="en-US" dirty="0"/>
              <a:t>.</a:t>
            </a:r>
          </a:p>
          <a:p>
            <a:r>
              <a:rPr lang="en-US" dirty="0"/>
              <a:t>We can either use a ready-made docker image from docker-hub or create a new image as per our requirement</a:t>
            </a:r>
          </a:p>
          <a:p>
            <a:endParaRPr lang="en-US" dirty="0"/>
          </a:p>
        </p:txBody>
      </p:sp>
    </p:spTree>
    <p:extLst>
      <p:ext uri="{BB962C8B-B14F-4D97-AF65-F5344CB8AC3E}">
        <p14:creationId xmlns:p14="http://schemas.microsoft.com/office/powerpoint/2010/main" val="96363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What is </a:t>
            </a:r>
            <a:r>
              <a:rPr lang="en-US" b="1" dirty="0" err="1">
                <a:solidFill>
                  <a:schemeClr val="accent1"/>
                </a:solidFill>
              </a:rPr>
              <a:t>Docker</a:t>
            </a:r>
            <a:r>
              <a:rPr lang="en-US" b="1" dirty="0">
                <a:solidFill>
                  <a:schemeClr val="accent1"/>
                </a:solidFill>
              </a:rPr>
              <a:t> Container?</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457200" y="1143000"/>
            <a:ext cx="8229600" cy="3124200"/>
          </a:xfrm>
        </p:spPr>
        <p:txBody>
          <a:bodyPr/>
          <a:lstStyle/>
          <a:p>
            <a:r>
              <a:rPr lang="en-US" dirty="0" err="1"/>
              <a:t>Docker</a:t>
            </a:r>
            <a:r>
              <a:rPr lang="en-US" dirty="0"/>
              <a:t> Containers are the ready applications created from </a:t>
            </a:r>
            <a:r>
              <a:rPr lang="en-US" dirty="0" err="1"/>
              <a:t>Docker</a:t>
            </a:r>
            <a:r>
              <a:rPr lang="en-US" dirty="0"/>
              <a:t> Images. Or you can say they are running instances of the Images and they hold the entire package needed to run the application. This happens to be the ultimate utility of the technology. </a:t>
            </a:r>
          </a:p>
        </p:txBody>
      </p:sp>
      <p:pic>
        <p:nvPicPr>
          <p:cNvPr id="7170" name="Picture 2" descr="Creating Docker Containers using Docker Images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10429" b="-10429"/>
          <a:stretch/>
        </p:blipFill>
        <p:spPr bwMode="auto">
          <a:xfrm>
            <a:off x="1046018" y="4326947"/>
            <a:ext cx="76009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55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What is </a:t>
            </a:r>
            <a:r>
              <a:rPr lang="en-US" b="1" dirty="0" err="1">
                <a:solidFill>
                  <a:schemeClr val="accent1"/>
                </a:solidFill>
              </a:rPr>
              <a:t>Docker</a:t>
            </a:r>
            <a:r>
              <a:rPr lang="en-US" b="1" dirty="0">
                <a:solidFill>
                  <a:schemeClr val="accent1"/>
                </a:solidFill>
              </a:rPr>
              <a:t> Registry?</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r>
              <a:rPr lang="en-US" dirty="0"/>
              <a:t>Finally, </a:t>
            </a:r>
            <a:r>
              <a:rPr lang="en-US" dirty="0" err="1"/>
              <a:t>Docker</a:t>
            </a:r>
            <a:r>
              <a:rPr lang="en-US" dirty="0"/>
              <a:t> Registry is where the </a:t>
            </a:r>
            <a:r>
              <a:rPr lang="en-US" dirty="0" err="1"/>
              <a:t>Docker</a:t>
            </a:r>
            <a:r>
              <a:rPr lang="en-US" dirty="0"/>
              <a:t> Images are stored</a:t>
            </a:r>
          </a:p>
          <a:p>
            <a:r>
              <a:rPr lang="en-US" dirty="0"/>
              <a:t>The Registry can be either a user’s local repository or a public repository like a </a:t>
            </a:r>
            <a:r>
              <a:rPr lang="en-US" dirty="0" err="1"/>
              <a:t>Docker</a:t>
            </a:r>
            <a:r>
              <a:rPr lang="en-US" dirty="0"/>
              <a:t> Hub allowing multiple users to collaborate in building an application</a:t>
            </a:r>
          </a:p>
          <a:p>
            <a:r>
              <a:rPr lang="en-US" dirty="0"/>
              <a:t>Even with multiple teams within the same organization can exchange or share images by uploading them to the Docker Hub, which is a cloud repository similar to GitHub.</a:t>
            </a:r>
          </a:p>
        </p:txBody>
      </p:sp>
    </p:spTree>
    <p:extLst>
      <p:ext uri="{BB962C8B-B14F-4D97-AF65-F5344CB8AC3E}">
        <p14:creationId xmlns:p14="http://schemas.microsoft.com/office/powerpoint/2010/main" val="13203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lets summarize our learning till now</a:t>
            </a:r>
          </a:p>
        </p:txBody>
      </p:sp>
      <p:sp>
        <p:nvSpPr>
          <p:cNvPr id="3" name="Content Placeholder 2"/>
          <p:cNvSpPr>
            <a:spLocks noGrp="1"/>
          </p:cNvSpPr>
          <p:nvPr>
            <p:ph idx="1"/>
          </p:nvPr>
        </p:nvSpPr>
        <p:spPr/>
        <p:txBody>
          <a:bodyPr>
            <a:normAutofit fontScale="92500" lnSpcReduction="20000"/>
          </a:bodyPr>
          <a:lstStyle/>
          <a:p>
            <a:pPr algn="just"/>
            <a:r>
              <a:rPr lang="en-US" dirty="0"/>
              <a:t>Virtual Machines are slow and take a lot of time to boot.</a:t>
            </a:r>
          </a:p>
          <a:p>
            <a:pPr algn="just"/>
            <a:r>
              <a:rPr lang="en-US" dirty="0"/>
              <a:t>Containers are fast and boots quickly as it uses host operating system and shares the relevant libraries.</a:t>
            </a:r>
          </a:p>
          <a:p>
            <a:pPr algn="just"/>
            <a:r>
              <a:rPr lang="en-US" dirty="0"/>
              <a:t>Containers do not waste or block host resources unlike virtual machines.</a:t>
            </a:r>
          </a:p>
          <a:p>
            <a:pPr algn="just"/>
            <a:r>
              <a:rPr lang="en-US" dirty="0"/>
              <a:t>Containers are handled by Containerization engine.</a:t>
            </a:r>
          </a:p>
          <a:p>
            <a:pPr algn="just"/>
            <a:r>
              <a:rPr lang="en-US" dirty="0" err="1"/>
              <a:t>Docker</a:t>
            </a:r>
            <a:r>
              <a:rPr lang="en-US" dirty="0"/>
              <a:t> is one of the containerization platforms which can be used to create and run containers.</a:t>
            </a:r>
          </a:p>
          <a:p>
            <a:pPr algn="just"/>
            <a:endParaRPr lang="en-US" dirty="0"/>
          </a:p>
        </p:txBody>
      </p:sp>
    </p:spTree>
    <p:extLst>
      <p:ext uri="{BB962C8B-B14F-4D97-AF65-F5344CB8AC3E}">
        <p14:creationId xmlns:p14="http://schemas.microsoft.com/office/powerpoint/2010/main" val="2815633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What is </a:t>
            </a:r>
            <a:r>
              <a:rPr lang="en-US" b="1" dirty="0" err="1">
                <a:solidFill>
                  <a:schemeClr val="accent1"/>
                </a:solidFill>
              </a:rPr>
              <a:t>Docker</a:t>
            </a:r>
            <a:r>
              <a:rPr lang="en-US" b="1" dirty="0">
                <a:solidFill>
                  <a:schemeClr val="accent1"/>
                </a:solidFill>
              </a:rPr>
              <a:t> Architecture?</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lstStyle/>
          <a:p>
            <a:r>
              <a:rPr lang="en-US" dirty="0" err="1"/>
              <a:t>Docker</a:t>
            </a:r>
            <a:r>
              <a:rPr lang="en-US" dirty="0"/>
              <a:t> Architecture includes a </a:t>
            </a:r>
            <a:r>
              <a:rPr lang="en-US" dirty="0" err="1"/>
              <a:t>Docker</a:t>
            </a:r>
            <a:r>
              <a:rPr lang="en-US" dirty="0"/>
              <a:t> client – used to trigger </a:t>
            </a:r>
            <a:r>
              <a:rPr lang="en-US" dirty="0" err="1"/>
              <a:t>Docker</a:t>
            </a:r>
            <a:r>
              <a:rPr lang="en-US" dirty="0"/>
              <a:t> commands, a </a:t>
            </a:r>
            <a:r>
              <a:rPr lang="en-US" dirty="0" err="1"/>
              <a:t>Docker</a:t>
            </a:r>
            <a:r>
              <a:rPr lang="en-US" dirty="0"/>
              <a:t> Host – running the </a:t>
            </a:r>
            <a:r>
              <a:rPr lang="en-US" dirty="0" err="1"/>
              <a:t>Docker</a:t>
            </a:r>
            <a:r>
              <a:rPr lang="en-US" dirty="0"/>
              <a:t> Daemon and a </a:t>
            </a:r>
            <a:r>
              <a:rPr lang="en-US" dirty="0" err="1"/>
              <a:t>Docker</a:t>
            </a:r>
            <a:r>
              <a:rPr lang="en-US" dirty="0"/>
              <a:t> Registry – storing </a:t>
            </a:r>
            <a:r>
              <a:rPr lang="en-US" dirty="0" err="1"/>
              <a:t>Docker</a:t>
            </a:r>
            <a:r>
              <a:rPr lang="en-US" dirty="0"/>
              <a:t> Images</a:t>
            </a:r>
          </a:p>
          <a:p>
            <a:r>
              <a:rPr lang="en-US" dirty="0"/>
              <a:t> The </a:t>
            </a:r>
            <a:r>
              <a:rPr lang="en-US" dirty="0" err="1"/>
              <a:t>Docker</a:t>
            </a:r>
            <a:r>
              <a:rPr lang="en-US" dirty="0"/>
              <a:t> Daemon running within </a:t>
            </a:r>
            <a:r>
              <a:rPr lang="en-US" dirty="0" err="1"/>
              <a:t>Docker</a:t>
            </a:r>
            <a:r>
              <a:rPr lang="en-US" dirty="0"/>
              <a:t> Host is responsible for the images and containers.</a:t>
            </a:r>
          </a:p>
        </p:txBody>
      </p:sp>
    </p:spTree>
    <p:extLst>
      <p:ext uri="{BB962C8B-B14F-4D97-AF65-F5344CB8AC3E}">
        <p14:creationId xmlns:p14="http://schemas.microsoft.com/office/powerpoint/2010/main" val="214561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ocker Architecture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4678"/>
          <a:stretch/>
        </p:blipFill>
        <p:spPr bwMode="auto">
          <a:xfrm>
            <a:off x="457200" y="1440872"/>
            <a:ext cx="8298880" cy="409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661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fontScale="92500"/>
          </a:bodyPr>
          <a:lstStyle/>
          <a:p>
            <a:pPr algn="just"/>
            <a:r>
              <a:rPr lang="en-US" dirty="0"/>
              <a:t>To build a </a:t>
            </a:r>
            <a:r>
              <a:rPr lang="en-US" dirty="0" err="1"/>
              <a:t>Docker</a:t>
            </a:r>
            <a:r>
              <a:rPr lang="en-US" dirty="0"/>
              <a:t> Image, we can use the CLI (client) to issue a build command to the </a:t>
            </a:r>
            <a:r>
              <a:rPr lang="en-US" dirty="0" err="1"/>
              <a:t>Docker</a:t>
            </a:r>
            <a:r>
              <a:rPr lang="en-US" dirty="0"/>
              <a:t> Daemon (running on </a:t>
            </a:r>
            <a:r>
              <a:rPr lang="en-US" dirty="0" err="1"/>
              <a:t>Docker_Host</a:t>
            </a:r>
            <a:r>
              <a:rPr lang="en-US" dirty="0"/>
              <a:t>). The Daemon will then build an image based on our inputs and save it in the Registry, which can be either </a:t>
            </a:r>
            <a:r>
              <a:rPr lang="en-US" dirty="0" err="1"/>
              <a:t>Docker</a:t>
            </a:r>
            <a:r>
              <a:rPr lang="en-US" dirty="0"/>
              <a:t> hub or a local repository</a:t>
            </a:r>
          </a:p>
          <a:p>
            <a:pPr algn="just"/>
            <a:r>
              <a:rPr lang="en-US" dirty="0"/>
              <a:t>If we do not want to create an image, then we can just pull an image from the </a:t>
            </a:r>
            <a:r>
              <a:rPr lang="en-US" dirty="0" err="1"/>
              <a:t>Docker</a:t>
            </a:r>
            <a:r>
              <a:rPr lang="en-US" dirty="0"/>
              <a:t> hub, which would have been built by a different user</a:t>
            </a:r>
          </a:p>
          <a:p>
            <a:pPr algn="just"/>
            <a:r>
              <a:rPr lang="en-US" dirty="0"/>
              <a:t>Finally, if we have to create a running instance of my </a:t>
            </a:r>
            <a:r>
              <a:rPr lang="en-US" dirty="0" err="1"/>
              <a:t>Docker</a:t>
            </a:r>
            <a:r>
              <a:rPr lang="en-US" dirty="0"/>
              <a:t> image, we can issue a run command from the CLI, which will create a Container</a:t>
            </a:r>
          </a:p>
          <a:p>
            <a:endParaRPr lang="en-US" dirty="0"/>
          </a:p>
        </p:txBody>
      </p:sp>
    </p:spTree>
    <p:extLst>
      <p:ext uri="{BB962C8B-B14F-4D97-AF65-F5344CB8AC3E}">
        <p14:creationId xmlns:p14="http://schemas.microsoft.com/office/powerpoint/2010/main" val="4023806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chemeClr val="accent1"/>
                </a:solidFill>
              </a:rPr>
              <a:t>Docker</a:t>
            </a:r>
            <a:r>
              <a:rPr lang="en-US" b="1" dirty="0">
                <a:solidFill>
                  <a:schemeClr val="accent1"/>
                </a:solidFill>
              </a:rPr>
              <a:t> Commands </a:t>
            </a:r>
            <a:endParaRPr lang="en-US" dirty="0">
              <a:solidFill>
                <a:schemeClr val="accent1"/>
              </a:solidFill>
            </a:endParaRPr>
          </a:p>
        </p:txBody>
      </p:sp>
      <p:sp>
        <p:nvSpPr>
          <p:cNvPr id="3" name="Content Placeholder 2"/>
          <p:cNvSpPr>
            <a:spLocks noGrp="1"/>
          </p:cNvSpPr>
          <p:nvPr>
            <p:ph idx="1"/>
          </p:nvPr>
        </p:nvSpPr>
        <p:spPr/>
        <p:txBody>
          <a:bodyPr>
            <a:normAutofit fontScale="55000" lnSpcReduction="20000"/>
          </a:bodyPr>
          <a:lstStyle/>
          <a:p>
            <a:r>
              <a:rPr lang="en-US" dirty="0"/>
              <a:t>docker --version</a:t>
            </a:r>
          </a:p>
          <a:p>
            <a:r>
              <a:rPr lang="en-US" dirty="0" err="1"/>
              <a:t>docker</a:t>
            </a:r>
            <a:r>
              <a:rPr lang="en-US" dirty="0"/>
              <a:t> pull</a:t>
            </a:r>
          </a:p>
          <a:p>
            <a:r>
              <a:rPr lang="en-US" dirty="0" err="1"/>
              <a:t>docker</a:t>
            </a:r>
            <a:r>
              <a:rPr lang="en-US" dirty="0"/>
              <a:t> run</a:t>
            </a:r>
          </a:p>
          <a:p>
            <a:r>
              <a:rPr lang="en-US" dirty="0" err="1"/>
              <a:t>docker</a:t>
            </a:r>
            <a:r>
              <a:rPr lang="en-US" dirty="0"/>
              <a:t> </a:t>
            </a:r>
            <a:r>
              <a:rPr lang="en-US" dirty="0" err="1"/>
              <a:t>ps</a:t>
            </a:r>
            <a:endParaRPr lang="en-US" dirty="0"/>
          </a:p>
          <a:p>
            <a:r>
              <a:rPr lang="en-US" dirty="0" err="1"/>
              <a:t>docker</a:t>
            </a:r>
            <a:r>
              <a:rPr lang="en-US" dirty="0"/>
              <a:t> </a:t>
            </a:r>
            <a:r>
              <a:rPr lang="en-US" dirty="0" err="1"/>
              <a:t>ps</a:t>
            </a:r>
            <a:r>
              <a:rPr lang="en-US" dirty="0"/>
              <a:t> -a</a:t>
            </a:r>
          </a:p>
          <a:p>
            <a:r>
              <a:rPr lang="en-US" dirty="0"/>
              <a:t>docker exec , docker attach</a:t>
            </a:r>
          </a:p>
          <a:p>
            <a:r>
              <a:rPr lang="en-US" dirty="0" err="1"/>
              <a:t>docker</a:t>
            </a:r>
            <a:r>
              <a:rPr lang="en-US" dirty="0"/>
              <a:t> stop</a:t>
            </a:r>
          </a:p>
          <a:p>
            <a:r>
              <a:rPr lang="en-US" dirty="0" err="1"/>
              <a:t>docker</a:t>
            </a:r>
            <a:r>
              <a:rPr lang="en-US" dirty="0"/>
              <a:t> kill</a:t>
            </a:r>
          </a:p>
          <a:p>
            <a:r>
              <a:rPr lang="en-US" dirty="0" err="1"/>
              <a:t>docker</a:t>
            </a:r>
            <a:r>
              <a:rPr lang="en-US" dirty="0"/>
              <a:t> commit</a:t>
            </a:r>
          </a:p>
          <a:p>
            <a:r>
              <a:rPr lang="en-US" dirty="0" err="1"/>
              <a:t>docker</a:t>
            </a:r>
            <a:r>
              <a:rPr lang="en-US" dirty="0"/>
              <a:t> login</a:t>
            </a:r>
          </a:p>
          <a:p>
            <a:r>
              <a:rPr lang="en-US" dirty="0" err="1"/>
              <a:t>docker</a:t>
            </a:r>
            <a:r>
              <a:rPr lang="en-US" dirty="0"/>
              <a:t> push</a:t>
            </a:r>
          </a:p>
          <a:p>
            <a:r>
              <a:rPr lang="en-US" dirty="0" err="1"/>
              <a:t>docker</a:t>
            </a:r>
            <a:r>
              <a:rPr lang="en-US" dirty="0"/>
              <a:t> images</a:t>
            </a:r>
          </a:p>
          <a:p>
            <a:r>
              <a:rPr lang="en-US" dirty="0" err="1"/>
              <a:t>docker</a:t>
            </a:r>
            <a:r>
              <a:rPr lang="en-US" dirty="0"/>
              <a:t> </a:t>
            </a:r>
            <a:r>
              <a:rPr lang="en-US" dirty="0" err="1"/>
              <a:t>rm</a:t>
            </a:r>
            <a:endParaRPr lang="en-US" dirty="0"/>
          </a:p>
          <a:p>
            <a:r>
              <a:rPr lang="en-US" dirty="0" err="1"/>
              <a:t>docker</a:t>
            </a:r>
            <a:r>
              <a:rPr lang="en-US" dirty="0"/>
              <a:t> </a:t>
            </a:r>
            <a:r>
              <a:rPr lang="en-US" dirty="0" err="1"/>
              <a:t>rmi</a:t>
            </a:r>
            <a:endParaRPr lang="en-US" dirty="0"/>
          </a:p>
          <a:p>
            <a:r>
              <a:rPr lang="en-US" dirty="0" err="1"/>
              <a:t>docker</a:t>
            </a:r>
            <a:r>
              <a:rPr lang="en-US" dirty="0"/>
              <a:t> build</a:t>
            </a:r>
          </a:p>
        </p:txBody>
      </p:sp>
    </p:spTree>
    <p:extLst>
      <p:ext uri="{BB962C8B-B14F-4D97-AF65-F5344CB8AC3E}">
        <p14:creationId xmlns:p14="http://schemas.microsoft.com/office/powerpoint/2010/main" val="342530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 </a:t>
            </a:r>
            <a:r>
              <a:rPr lang="en-US" b="1" dirty="0" err="1">
                <a:solidFill>
                  <a:schemeClr val="accent1"/>
                </a:solidFill>
              </a:rPr>
              <a:t>docker</a:t>
            </a:r>
            <a:r>
              <a:rPr lang="en-US" b="1" dirty="0">
                <a:solidFill>
                  <a:schemeClr val="accent1"/>
                </a:solidFill>
              </a:rPr>
              <a:t> –version</a:t>
            </a:r>
            <a:endParaRPr lang="en-US" dirty="0">
              <a:solidFill>
                <a:schemeClr val="accent1"/>
              </a:solidFill>
            </a:endParaRPr>
          </a:p>
        </p:txBody>
      </p:sp>
      <p:sp>
        <p:nvSpPr>
          <p:cNvPr id="3" name="Content Placeholder 2"/>
          <p:cNvSpPr>
            <a:spLocks noGrp="1"/>
          </p:cNvSpPr>
          <p:nvPr>
            <p:ph idx="1"/>
          </p:nvPr>
        </p:nvSpPr>
        <p:spPr/>
        <p:txBody>
          <a:bodyPr/>
          <a:lstStyle/>
          <a:p>
            <a:r>
              <a:rPr lang="en-US" dirty="0"/>
              <a:t>This command is used to get the currently installed version of </a:t>
            </a:r>
            <a:r>
              <a:rPr lang="en-US" dirty="0" err="1"/>
              <a:t>docker</a:t>
            </a:r>
            <a:endParaRPr lang="en-US" dirty="0"/>
          </a:p>
        </p:txBody>
      </p:sp>
      <p:pic>
        <p:nvPicPr>
          <p:cNvPr id="9218" name="Picture 2" descr="Docker_Version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64" y="3276600"/>
            <a:ext cx="68580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53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pull</a:t>
            </a:r>
            <a:endParaRPr lang="en-US" dirty="0">
              <a:solidFill>
                <a:schemeClr val="accent1"/>
              </a:solidFill>
            </a:endParaRPr>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pull &lt;image name&gt;</a:t>
            </a:r>
            <a:endParaRPr lang="en-US" dirty="0"/>
          </a:p>
          <a:p>
            <a:r>
              <a:rPr lang="en-US" dirty="0"/>
              <a:t>This command is used to pull images from the </a:t>
            </a:r>
            <a:r>
              <a:rPr lang="en-US" b="1" dirty="0" err="1"/>
              <a:t>docker</a:t>
            </a:r>
            <a:r>
              <a:rPr lang="en-US" b="1" dirty="0"/>
              <a:t> repository</a:t>
            </a:r>
            <a:r>
              <a:rPr lang="en-US" dirty="0"/>
              <a:t>(hub.docker.com)</a:t>
            </a:r>
          </a:p>
          <a:p>
            <a:endParaRPr lang="en-US" dirty="0"/>
          </a:p>
        </p:txBody>
      </p:sp>
      <p:pic>
        <p:nvPicPr>
          <p:cNvPr id="10242" name="Picture 2" descr="Docker_Pull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81400"/>
            <a:ext cx="7458075"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97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run</a:t>
            </a:r>
            <a:endParaRPr lang="en-US" dirty="0">
              <a:solidFill>
                <a:schemeClr val="accent1"/>
              </a:solidFill>
            </a:endParaRPr>
          </a:p>
        </p:txBody>
      </p:sp>
      <p:sp>
        <p:nvSpPr>
          <p:cNvPr id="3" name="Content Placeholder 2"/>
          <p:cNvSpPr>
            <a:spLocks noGrp="1"/>
          </p:cNvSpPr>
          <p:nvPr>
            <p:ph idx="1"/>
          </p:nvPr>
        </p:nvSpPr>
        <p:spPr/>
        <p:txBody>
          <a:bodyPr/>
          <a:lstStyle/>
          <a:p>
            <a:r>
              <a:rPr lang="en-US" b="1" dirty="0"/>
              <a:t>Usage: docker run -it  &lt;image name&gt;</a:t>
            </a:r>
            <a:endParaRPr lang="en-US" dirty="0"/>
          </a:p>
          <a:p>
            <a:r>
              <a:rPr lang="en-US" dirty="0"/>
              <a:t>This command is used to create a container from an image</a:t>
            </a:r>
          </a:p>
          <a:p>
            <a:endParaRPr lang="en-US" dirty="0"/>
          </a:p>
        </p:txBody>
      </p:sp>
      <p:pic>
        <p:nvPicPr>
          <p:cNvPr id="11266" name="Picture 2" descr="docker_run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7458075"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51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a:t>
            </a:r>
            <a:r>
              <a:rPr lang="en-US" b="1" dirty="0" err="1">
                <a:solidFill>
                  <a:schemeClr val="accent1"/>
                </a:solidFill>
              </a:rPr>
              <a:t>ps</a:t>
            </a:r>
            <a:endParaRPr lang="en-US" dirty="0">
              <a:solidFill>
                <a:schemeClr val="accent1"/>
              </a:solidFill>
            </a:endParaRPr>
          </a:p>
        </p:txBody>
      </p:sp>
      <p:sp>
        <p:nvSpPr>
          <p:cNvPr id="3" name="Content Placeholder 2"/>
          <p:cNvSpPr>
            <a:spLocks noGrp="1"/>
          </p:cNvSpPr>
          <p:nvPr>
            <p:ph idx="1"/>
          </p:nvPr>
        </p:nvSpPr>
        <p:spPr/>
        <p:txBody>
          <a:bodyPr/>
          <a:lstStyle/>
          <a:p>
            <a:r>
              <a:rPr lang="en-US" dirty="0"/>
              <a:t>This command is used to list the running containers</a:t>
            </a:r>
          </a:p>
        </p:txBody>
      </p:sp>
      <p:pic>
        <p:nvPicPr>
          <p:cNvPr id="12290" name="Picture 2" descr="docker_ps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74676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956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a:t>
            </a:r>
            <a:r>
              <a:rPr lang="en-US" b="1" dirty="0" err="1">
                <a:solidFill>
                  <a:schemeClr val="accent1"/>
                </a:solidFill>
              </a:rPr>
              <a:t>ps</a:t>
            </a:r>
            <a:r>
              <a:rPr lang="en-US" b="1" dirty="0">
                <a:solidFill>
                  <a:schemeClr val="accent1"/>
                </a:solidFill>
              </a:rPr>
              <a:t> -a</a:t>
            </a:r>
            <a:endParaRPr lang="en-US" dirty="0">
              <a:solidFill>
                <a:schemeClr val="accent1"/>
              </a:solidFill>
            </a:endParaRPr>
          </a:p>
        </p:txBody>
      </p:sp>
      <p:sp>
        <p:nvSpPr>
          <p:cNvPr id="3" name="Content Placeholder 2"/>
          <p:cNvSpPr>
            <a:spLocks noGrp="1"/>
          </p:cNvSpPr>
          <p:nvPr>
            <p:ph idx="1"/>
          </p:nvPr>
        </p:nvSpPr>
        <p:spPr/>
        <p:txBody>
          <a:bodyPr/>
          <a:lstStyle/>
          <a:p>
            <a:r>
              <a:rPr lang="en-US" dirty="0"/>
              <a:t>This command is used to show all the running and exited containers</a:t>
            </a:r>
          </a:p>
        </p:txBody>
      </p:sp>
      <p:pic>
        <p:nvPicPr>
          <p:cNvPr id="13314" name="Picture 2" descr="docker_psa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74676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9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docker exec / attach</a:t>
            </a:r>
            <a:endParaRPr lang="en-US" dirty="0">
              <a:solidFill>
                <a:schemeClr val="accent1"/>
              </a:solidFill>
            </a:endParaRPr>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exec -it &lt;container id&gt; bash</a:t>
            </a:r>
            <a:endParaRPr lang="en-US" dirty="0"/>
          </a:p>
          <a:p>
            <a:r>
              <a:rPr lang="en-US" dirty="0"/>
              <a:t>This command is used to access the running container</a:t>
            </a:r>
          </a:p>
          <a:p>
            <a:pPr marL="0" indent="0">
              <a:buNone/>
            </a:pPr>
            <a:br>
              <a:rPr lang="en-US" dirty="0"/>
            </a:br>
            <a:endParaRPr lang="en-US" dirty="0"/>
          </a:p>
        </p:txBody>
      </p:sp>
      <p:pic>
        <p:nvPicPr>
          <p:cNvPr id="14338" name="Picture 2" descr="docker_exec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62400"/>
            <a:ext cx="7458075"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30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What is </a:t>
            </a:r>
            <a:r>
              <a:rPr lang="en-US" b="1" dirty="0" err="1">
                <a:solidFill>
                  <a:schemeClr val="accent1"/>
                </a:solidFill>
              </a:rPr>
              <a:t>Docker</a:t>
            </a:r>
            <a:r>
              <a:rPr lang="en-US" b="1" dirty="0">
                <a:solidFill>
                  <a:schemeClr val="accent1"/>
                </a:solidFill>
              </a:rPr>
              <a:t> &amp; </a:t>
            </a:r>
            <a:r>
              <a:rPr lang="en-US" b="1" dirty="0" err="1">
                <a:solidFill>
                  <a:schemeClr val="accent1"/>
                </a:solidFill>
              </a:rPr>
              <a:t>Docker</a:t>
            </a:r>
            <a:r>
              <a:rPr lang="en-US" b="1" dirty="0">
                <a:solidFill>
                  <a:schemeClr val="accent1"/>
                </a:solidFill>
              </a:rPr>
              <a:t> Container </a:t>
            </a:r>
            <a:endParaRPr lang="en-US" dirty="0">
              <a:solidFill>
                <a:schemeClr val="accent1"/>
              </a:solidFill>
            </a:endParaRPr>
          </a:p>
        </p:txBody>
      </p:sp>
      <p:sp>
        <p:nvSpPr>
          <p:cNvPr id="3" name="Content Placeholder 2"/>
          <p:cNvSpPr>
            <a:spLocks noGrp="1"/>
          </p:cNvSpPr>
          <p:nvPr>
            <p:ph idx="1"/>
          </p:nvPr>
        </p:nvSpPr>
        <p:spPr/>
        <p:txBody>
          <a:bodyPr>
            <a:normAutofit/>
          </a:bodyPr>
          <a:lstStyle/>
          <a:p>
            <a:pPr algn="just"/>
            <a:r>
              <a:rPr lang="en-US" dirty="0"/>
              <a:t>Docker is a platform that allows developers to easily build, ship, and run applications in containers. </a:t>
            </a:r>
          </a:p>
          <a:p>
            <a:pPr algn="just"/>
            <a:r>
              <a:rPr lang="en-US" dirty="0"/>
              <a:t>A container is a lightweight, standalone executable package of software that includes everything needed to run an application, including code, libraries, and dependencies.</a:t>
            </a:r>
          </a:p>
        </p:txBody>
      </p:sp>
    </p:spTree>
    <p:extLst>
      <p:ext uri="{BB962C8B-B14F-4D97-AF65-F5344CB8AC3E}">
        <p14:creationId xmlns:p14="http://schemas.microsoft.com/office/powerpoint/2010/main" val="840908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stop</a:t>
            </a:r>
            <a:endParaRPr lang="en-US" dirty="0">
              <a:solidFill>
                <a:schemeClr val="accent1"/>
              </a:solidFill>
            </a:endParaRPr>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stop &lt;container id&gt;</a:t>
            </a:r>
            <a:endParaRPr lang="en-US" dirty="0"/>
          </a:p>
          <a:p>
            <a:r>
              <a:rPr lang="en-US" dirty="0"/>
              <a:t>This command stops a running container</a:t>
            </a:r>
          </a:p>
          <a:p>
            <a:endParaRPr lang="en-US" dirty="0"/>
          </a:p>
        </p:txBody>
      </p:sp>
      <p:pic>
        <p:nvPicPr>
          <p:cNvPr id="15362" name="Picture 2" descr="docker_stop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745807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331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kill</a:t>
            </a:r>
            <a:endParaRPr lang="en-US" dirty="0">
              <a:solidFill>
                <a:schemeClr val="accent1"/>
              </a:solidFill>
            </a:endParaRPr>
          </a:p>
        </p:txBody>
      </p:sp>
      <p:sp>
        <p:nvSpPr>
          <p:cNvPr id="3" name="Content Placeholder 2"/>
          <p:cNvSpPr>
            <a:spLocks noGrp="1"/>
          </p:cNvSpPr>
          <p:nvPr>
            <p:ph idx="1"/>
          </p:nvPr>
        </p:nvSpPr>
        <p:spPr>
          <a:xfrm>
            <a:off x="381000" y="1258309"/>
            <a:ext cx="8229600" cy="4525963"/>
          </a:xfrm>
        </p:spPr>
        <p:txBody>
          <a:bodyPr/>
          <a:lstStyle/>
          <a:p>
            <a:r>
              <a:rPr lang="en-US" b="1" dirty="0"/>
              <a:t>Usage: </a:t>
            </a:r>
            <a:r>
              <a:rPr lang="en-US" b="1" dirty="0" err="1"/>
              <a:t>docker</a:t>
            </a:r>
            <a:r>
              <a:rPr lang="en-US" b="1" dirty="0"/>
              <a:t> kill &lt;container id&gt;</a:t>
            </a:r>
            <a:endParaRPr lang="en-US" dirty="0"/>
          </a:p>
          <a:p>
            <a:r>
              <a:rPr lang="en-US" dirty="0"/>
              <a:t>This command kills the container by stopping its execution immediately. The difference between ‘</a:t>
            </a:r>
            <a:r>
              <a:rPr lang="en-US" dirty="0" err="1"/>
              <a:t>docker</a:t>
            </a:r>
            <a:r>
              <a:rPr lang="en-US" dirty="0"/>
              <a:t> kill’ and ‘</a:t>
            </a:r>
            <a:r>
              <a:rPr lang="en-US" dirty="0" err="1"/>
              <a:t>docker</a:t>
            </a:r>
            <a:r>
              <a:rPr lang="en-US" dirty="0"/>
              <a:t> stop’ is that ‘</a:t>
            </a:r>
            <a:r>
              <a:rPr lang="en-US" dirty="0" err="1"/>
              <a:t>docker</a:t>
            </a:r>
            <a:r>
              <a:rPr lang="en-US" dirty="0"/>
              <a:t> stop’ gives the container time to shutdown gracefully, in situations when it is taking too much time for getting the container to stop, one can opt to kill it</a:t>
            </a:r>
          </a:p>
          <a:p>
            <a:endParaRPr lang="en-US" dirty="0"/>
          </a:p>
        </p:txBody>
      </p:sp>
      <p:pic>
        <p:nvPicPr>
          <p:cNvPr id="16386" name="Picture 2" descr="docker_kill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873" y="5410200"/>
            <a:ext cx="568959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37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commit</a:t>
            </a:r>
            <a:endParaRPr lang="en-US" dirty="0">
              <a:solidFill>
                <a:schemeClr val="accent1"/>
              </a:solidFill>
            </a:endParaRPr>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commit &lt;</a:t>
            </a:r>
            <a:r>
              <a:rPr lang="en-US" b="1" dirty="0" err="1"/>
              <a:t>conatainer</a:t>
            </a:r>
            <a:r>
              <a:rPr lang="en-US" b="1" dirty="0"/>
              <a:t> id&gt; &lt;username/</a:t>
            </a:r>
            <a:r>
              <a:rPr lang="en-US" b="1" dirty="0" err="1"/>
              <a:t>imagename</a:t>
            </a:r>
            <a:r>
              <a:rPr lang="en-US" b="1" dirty="0"/>
              <a:t>&gt;</a:t>
            </a:r>
            <a:endParaRPr lang="en-US" dirty="0"/>
          </a:p>
          <a:p>
            <a:r>
              <a:rPr lang="en-US" dirty="0"/>
              <a:t>This command creates a new image of an edited container on the local system</a:t>
            </a:r>
          </a:p>
          <a:p>
            <a:pPr marL="0" indent="0">
              <a:buNone/>
            </a:pPr>
            <a:br>
              <a:rPr lang="en-US" dirty="0"/>
            </a:br>
            <a:endParaRPr lang="en-US" dirty="0"/>
          </a:p>
        </p:txBody>
      </p:sp>
      <p:pic>
        <p:nvPicPr>
          <p:cNvPr id="17410" name="Picture 2" descr="docker_commit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7458075"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56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chemeClr val="accent1"/>
                </a:solidFill>
              </a:rPr>
              <a:t>docker</a:t>
            </a:r>
            <a:r>
              <a:rPr lang="en-US" b="1" dirty="0">
                <a:solidFill>
                  <a:schemeClr val="accent1"/>
                </a:solidFill>
              </a:rPr>
              <a:t> login</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lstStyle/>
          <a:p>
            <a:r>
              <a:rPr lang="en-US" b="1" dirty="0" err="1"/>
              <a:t>docker</a:t>
            </a:r>
            <a:r>
              <a:rPr lang="en-US" b="1" dirty="0"/>
              <a:t> login</a:t>
            </a:r>
            <a:endParaRPr lang="en-US" dirty="0"/>
          </a:p>
          <a:p>
            <a:r>
              <a:rPr lang="en-US" dirty="0"/>
              <a:t>This command is used to login to the </a:t>
            </a:r>
            <a:r>
              <a:rPr lang="en-US" dirty="0" err="1"/>
              <a:t>docker</a:t>
            </a:r>
            <a:r>
              <a:rPr lang="en-US" dirty="0"/>
              <a:t> hub repository</a:t>
            </a:r>
          </a:p>
          <a:p>
            <a:endParaRPr lang="en-US" dirty="0"/>
          </a:p>
        </p:txBody>
      </p:sp>
      <p:pic>
        <p:nvPicPr>
          <p:cNvPr id="18434" name="Picture 2" descr="docker_login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29000"/>
            <a:ext cx="68675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700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push</a:t>
            </a:r>
            <a:endParaRPr lang="en-US" dirty="0">
              <a:solidFill>
                <a:schemeClr val="accent1"/>
              </a:solidFill>
            </a:endParaRPr>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push &lt;username/image name&gt;</a:t>
            </a:r>
            <a:endParaRPr lang="en-US" dirty="0"/>
          </a:p>
          <a:p>
            <a:r>
              <a:rPr lang="en-US" dirty="0"/>
              <a:t>This command is used to push an image to the </a:t>
            </a:r>
            <a:r>
              <a:rPr lang="en-US" dirty="0" err="1"/>
              <a:t>docker</a:t>
            </a:r>
            <a:r>
              <a:rPr lang="en-US" dirty="0"/>
              <a:t> hub repository</a:t>
            </a:r>
          </a:p>
          <a:p>
            <a:endParaRPr lang="en-US" dirty="0"/>
          </a:p>
        </p:txBody>
      </p:sp>
      <p:pic>
        <p:nvPicPr>
          <p:cNvPr id="19458" name="Picture 2" descr="docker_push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33800"/>
            <a:ext cx="745807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09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images</a:t>
            </a:r>
            <a:endParaRPr lang="en-US" dirty="0"/>
          </a:p>
        </p:txBody>
      </p:sp>
      <p:sp>
        <p:nvSpPr>
          <p:cNvPr id="3" name="Content Placeholder 2"/>
          <p:cNvSpPr>
            <a:spLocks noGrp="1"/>
          </p:cNvSpPr>
          <p:nvPr>
            <p:ph idx="1"/>
          </p:nvPr>
        </p:nvSpPr>
        <p:spPr/>
        <p:txBody>
          <a:bodyPr/>
          <a:lstStyle/>
          <a:p>
            <a:r>
              <a:rPr lang="en-US" dirty="0"/>
              <a:t>This command lists all the locally stored </a:t>
            </a:r>
            <a:r>
              <a:rPr lang="en-US" dirty="0" err="1"/>
              <a:t>docker</a:t>
            </a:r>
            <a:r>
              <a:rPr lang="en-US" dirty="0"/>
              <a:t> images</a:t>
            </a:r>
          </a:p>
        </p:txBody>
      </p:sp>
      <p:pic>
        <p:nvPicPr>
          <p:cNvPr id="20482" name="Picture 2" descr="docker_images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4676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538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a:t>
            </a:r>
            <a:r>
              <a:rPr lang="en-US" b="1" dirty="0" err="1">
                <a:solidFill>
                  <a:schemeClr val="accent1"/>
                </a:solidFill>
              </a:rPr>
              <a:t>rm</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b="1" dirty="0"/>
              <a:t>Usage: docker rm &lt;container id&gt;</a:t>
            </a:r>
          </a:p>
          <a:p>
            <a:endParaRPr lang="en-US" dirty="0"/>
          </a:p>
          <a:p>
            <a:endParaRPr lang="en-US" dirty="0"/>
          </a:p>
          <a:p>
            <a:endParaRPr lang="en-US" dirty="0"/>
          </a:p>
          <a:p>
            <a:endParaRPr lang="en-US" dirty="0"/>
          </a:p>
          <a:p>
            <a:endParaRPr lang="en-US" dirty="0"/>
          </a:p>
          <a:p>
            <a:endParaRPr lang="en-US" dirty="0"/>
          </a:p>
          <a:p>
            <a:r>
              <a:rPr lang="en-US" b="1" dirty="0">
                <a:solidFill>
                  <a:schemeClr val="accent1"/>
                </a:solidFill>
              </a:rPr>
              <a:t>docker </a:t>
            </a:r>
            <a:r>
              <a:rPr lang="en-US" b="1" dirty="0" err="1">
                <a:solidFill>
                  <a:schemeClr val="accent1"/>
                </a:solidFill>
              </a:rPr>
              <a:t>rmi</a:t>
            </a:r>
            <a:r>
              <a:rPr lang="en-US" b="1" dirty="0">
                <a:solidFill>
                  <a:schemeClr val="accent1"/>
                </a:solidFill>
              </a:rPr>
              <a:t> &lt;image id&gt;</a:t>
            </a:r>
          </a:p>
          <a:p>
            <a:endParaRPr lang="en-US" dirty="0"/>
          </a:p>
        </p:txBody>
      </p:sp>
      <p:pic>
        <p:nvPicPr>
          <p:cNvPr id="21506" name="Picture 2" descr="docker_rm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4676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1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Dockerfile is instructions to build Docker image</a:t>
            </a:r>
          </a:p>
          <a:p>
            <a:pPr lvl="1"/>
            <a:r>
              <a:rPr lang="en-US" dirty="0"/>
              <a:t>How to run commands</a:t>
            </a:r>
          </a:p>
          <a:p>
            <a:pPr lvl="1"/>
            <a:r>
              <a:rPr lang="en-US" dirty="0"/>
              <a:t>Add files or directories</a:t>
            </a:r>
          </a:p>
          <a:p>
            <a:pPr lvl="1"/>
            <a:r>
              <a:rPr lang="en-US" dirty="0"/>
              <a:t>Create environment variables</a:t>
            </a:r>
          </a:p>
          <a:p>
            <a:pPr lvl="1"/>
            <a:r>
              <a:rPr lang="en-US" dirty="0"/>
              <a:t>What process to run when launching container</a:t>
            </a:r>
          </a:p>
          <a:p>
            <a:r>
              <a:rPr lang="en-US" dirty="0"/>
              <a:t>Result from building Dockerfile is Docker image</a:t>
            </a:r>
          </a:p>
        </p:txBody>
      </p:sp>
      <p:sp>
        <p:nvSpPr>
          <p:cNvPr id="6" name="TextBox 5"/>
          <p:cNvSpPr txBox="1"/>
          <p:nvPr/>
        </p:nvSpPr>
        <p:spPr>
          <a:xfrm>
            <a:off x="800204" y="868161"/>
            <a:ext cx="7407569" cy="769441"/>
          </a:xfrm>
          <a:prstGeom prst="rect">
            <a:avLst/>
          </a:prstGeom>
          <a:noFill/>
        </p:spPr>
        <p:txBody>
          <a:bodyPr wrap="square" rtlCol="0">
            <a:spAutoFit/>
          </a:bodyPr>
          <a:lstStyle/>
          <a:p>
            <a:pPr algn="ctr"/>
            <a:r>
              <a:rPr lang="en-GB" sz="4400" b="1" dirty="0">
                <a:solidFill>
                  <a:schemeClr val="accent1"/>
                </a:solidFill>
                <a:latin typeface="Novecento sans wide Book" pitchFamily="50" charset="-94"/>
              </a:rPr>
              <a:t>Docker </a:t>
            </a:r>
            <a:r>
              <a:rPr lang="en-US" sz="4400" b="1" dirty="0">
                <a:solidFill>
                  <a:schemeClr val="accent1"/>
                </a:solidFill>
                <a:latin typeface="Novecento sans wide Book" pitchFamily="50" charset="-94"/>
              </a:rPr>
              <a:t>File</a:t>
            </a:r>
            <a:endParaRPr lang="tr-TR" sz="4400" b="1" dirty="0">
              <a:solidFill>
                <a:schemeClr val="accent1"/>
              </a:solidFill>
              <a:latin typeface="Novecento sans wide Book" pitchFamily="50" charset="-94"/>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202295" y="-794023"/>
            <a:ext cx="584026" cy="4500806"/>
          </a:xfrm>
          <a:prstGeom prst="rect">
            <a:avLst/>
          </a:prstGeom>
        </p:spPr>
      </p:pic>
    </p:spTree>
    <p:extLst>
      <p:ext uri="{BB962C8B-B14F-4D97-AF65-F5344CB8AC3E}">
        <p14:creationId xmlns:p14="http://schemas.microsoft.com/office/powerpoint/2010/main" val="306181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239" y="1269135"/>
            <a:ext cx="184731" cy="230832"/>
          </a:xfrm>
          <a:prstGeom prst="rect">
            <a:avLst/>
          </a:prstGeom>
          <a:noFill/>
        </p:spPr>
        <p:txBody>
          <a:bodyPr wrap="none" rtlCol="0">
            <a:spAutoFit/>
          </a:bodyPr>
          <a:lstStyle/>
          <a:p>
            <a:endParaRPr lang="en-US" sz="9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61" y="1057158"/>
            <a:ext cx="4391726" cy="229984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61" y="3357005"/>
            <a:ext cx="4391726" cy="253671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953" y="1989090"/>
            <a:ext cx="3527780" cy="3131804"/>
          </a:xfrm>
          <a:prstGeom prst="rect">
            <a:avLst/>
          </a:prstGeom>
        </p:spPr>
      </p:pic>
    </p:spTree>
    <p:extLst>
      <p:ext uri="{BB962C8B-B14F-4D97-AF65-F5344CB8AC3E}">
        <p14:creationId xmlns:p14="http://schemas.microsoft.com/office/powerpoint/2010/main" val="287388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0204" y="868161"/>
            <a:ext cx="7407569" cy="769441"/>
          </a:xfrm>
          <a:prstGeom prst="rect">
            <a:avLst/>
          </a:prstGeom>
          <a:noFill/>
        </p:spPr>
        <p:txBody>
          <a:bodyPr wrap="square" rtlCol="0">
            <a:spAutoFit/>
          </a:bodyPr>
          <a:lstStyle/>
          <a:p>
            <a:pPr algn="ctr"/>
            <a:r>
              <a:rPr lang="en-US" sz="4400" b="1" dirty="0">
                <a:solidFill>
                  <a:schemeClr val="accent1"/>
                </a:solidFill>
              </a:rPr>
              <a:t>Dockerfile – Linux Example</a:t>
            </a:r>
            <a:endParaRPr lang="tr-TR" sz="4400" b="1" dirty="0">
              <a:solidFill>
                <a:schemeClr val="accent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202295" y="-794023"/>
            <a:ext cx="584026" cy="45008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48" y="1748393"/>
            <a:ext cx="5067094" cy="3383789"/>
          </a:xfrm>
          <a:prstGeom prst="rect">
            <a:avLst/>
          </a:prstGeom>
        </p:spPr>
      </p:pic>
      <p:sp>
        <p:nvSpPr>
          <p:cNvPr id="9" name="Content Placeholder 2"/>
          <p:cNvSpPr txBox="1">
            <a:spLocks/>
          </p:cNvSpPr>
          <p:nvPr/>
        </p:nvSpPr>
        <p:spPr>
          <a:xfrm>
            <a:off x="6083905" y="2264717"/>
            <a:ext cx="2519843" cy="2328566"/>
          </a:xfrm>
          <a:prstGeom prst="rect">
            <a:avLst/>
          </a:prstGeom>
        </p:spPr>
        <p:txBody>
          <a:bodyPr vert="horz" lIns="45706" tIns="22853" rIns="45706" bIns="22853" rtlCol="0">
            <a:normAutofit/>
          </a:bodyPr>
          <a:lstStyle>
            <a:lvl1pPr marL="342900" indent="-342900" algn="l" defTabSz="914400" rtl="0" eaLnBrk="1" latinLnBrk="0" hangingPunct="1">
              <a:spcBef>
                <a:spcPct val="20000"/>
              </a:spcBef>
              <a:buClr>
                <a:schemeClr val="accent5"/>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5"/>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5"/>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5"/>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5"/>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1000" dirty="0">
              <a:solidFill>
                <a:schemeClr val="tx1"/>
              </a:solidFill>
            </a:endParaRPr>
          </a:p>
        </p:txBody>
      </p:sp>
    </p:spTree>
    <p:extLst>
      <p:ext uri="{BB962C8B-B14F-4D97-AF65-F5344CB8AC3E}">
        <p14:creationId xmlns:p14="http://schemas.microsoft.com/office/powerpoint/2010/main" val="229746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chemeClr val="accent1"/>
                </a:solidFill>
              </a:rPr>
              <a:t>Let’s understand it with an example:</a:t>
            </a:r>
            <a:endParaRPr lang="en-US" dirty="0">
              <a:solidFill>
                <a:schemeClr val="accent1"/>
              </a:solidFill>
            </a:endParaRPr>
          </a:p>
        </p:txBody>
      </p:sp>
      <p:sp>
        <p:nvSpPr>
          <p:cNvPr id="3" name="Content Placeholder 2"/>
          <p:cNvSpPr>
            <a:spLocks noGrp="1"/>
          </p:cNvSpPr>
          <p:nvPr>
            <p:ph idx="1"/>
          </p:nvPr>
        </p:nvSpPr>
        <p:spPr/>
        <p:txBody>
          <a:bodyPr>
            <a:normAutofit fontScale="77500" lnSpcReduction="20000"/>
          </a:bodyPr>
          <a:lstStyle/>
          <a:p>
            <a:pPr algn="just"/>
            <a:r>
              <a:rPr lang="en-US" dirty="0"/>
              <a:t>A company needs to develop a Java Application.</a:t>
            </a:r>
          </a:p>
          <a:p>
            <a:pPr algn="just"/>
            <a:r>
              <a:rPr lang="en-US" dirty="0"/>
              <a:t>In order to do so the developer will setup an environment with tomcat server installed in it</a:t>
            </a:r>
          </a:p>
          <a:p>
            <a:pPr algn="just"/>
            <a:r>
              <a:rPr lang="en-US" dirty="0"/>
              <a:t>Once the application is developed, it needs to be tested by the tester</a:t>
            </a:r>
          </a:p>
          <a:p>
            <a:pPr algn="just"/>
            <a:r>
              <a:rPr lang="en-US" dirty="0"/>
              <a:t> Now the tester will again set up tomcat environment from the scratch to test the application</a:t>
            </a:r>
          </a:p>
          <a:p>
            <a:pPr algn="just"/>
            <a:r>
              <a:rPr lang="en-US" dirty="0"/>
              <a:t> Once the application testing is done, it will be deployed on the production server</a:t>
            </a:r>
          </a:p>
          <a:p>
            <a:pPr algn="just"/>
            <a:r>
              <a:rPr lang="en-US" dirty="0"/>
              <a:t>Again the production needs an environment with tomcat installed on it, so that it can host the Java application</a:t>
            </a:r>
          </a:p>
          <a:p>
            <a:pPr algn="just"/>
            <a:r>
              <a:rPr lang="en-US" dirty="0"/>
              <a:t>If you see the same tomcat environment setup is done thrice</a:t>
            </a:r>
          </a:p>
        </p:txBody>
      </p:sp>
    </p:spTree>
    <p:extLst>
      <p:ext uri="{BB962C8B-B14F-4D97-AF65-F5344CB8AC3E}">
        <p14:creationId xmlns:p14="http://schemas.microsoft.com/office/powerpoint/2010/main" val="428822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solidFill>
              </a:rPr>
              <a:t>docker</a:t>
            </a:r>
            <a:r>
              <a:rPr lang="en-US" b="1" dirty="0">
                <a:solidFill>
                  <a:schemeClr val="accent1"/>
                </a:solidFill>
              </a:rPr>
              <a:t> build</a:t>
            </a:r>
            <a:endParaRPr lang="en-US" dirty="0">
              <a:solidFill>
                <a:schemeClr val="accent1"/>
              </a:solidFill>
            </a:endParaRPr>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build &lt;path to </a:t>
            </a:r>
            <a:r>
              <a:rPr lang="en-US" b="1" dirty="0" err="1"/>
              <a:t>docker</a:t>
            </a:r>
            <a:r>
              <a:rPr lang="en-US" b="1" dirty="0"/>
              <a:t> file&gt;</a:t>
            </a:r>
            <a:endParaRPr lang="en-US" dirty="0"/>
          </a:p>
          <a:p>
            <a:r>
              <a:rPr lang="en-US" dirty="0"/>
              <a:t>This command is used to build an image from a specified </a:t>
            </a:r>
            <a:r>
              <a:rPr lang="en-US" dirty="0" err="1"/>
              <a:t>docker</a:t>
            </a:r>
            <a:r>
              <a:rPr lang="en-US" dirty="0"/>
              <a:t> file</a:t>
            </a:r>
          </a:p>
          <a:p>
            <a:endParaRPr lang="en-US" dirty="0"/>
          </a:p>
        </p:txBody>
      </p:sp>
      <p:pic>
        <p:nvPicPr>
          <p:cNvPr id="22530" name="Picture 2" descr="docker_build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05200"/>
            <a:ext cx="68580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61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fontScale="92500" lnSpcReduction="10000"/>
          </a:bodyPr>
          <a:lstStyle/>
          <a:p>
            <a:r>
              <a:rPr lang="en-US" dirty="0"/>
              <a:t>Tool for defining and running multi-container</a:t>
            </a:r>
          </a:p>
          <a:p>
            <a:r>
              <a:rPr lang="en-US" dirty="0"/>
              <a:t>applications with Docker in a single file</a:t>
            </a:r>
          </a:p>
          <a:p>
            <a:r>
              <a:rPr lang="en-US" dirty="0"/>
              <a:t>Fast, isolated development environments using Docker.</a:t>
            </a:r>
          </a:p>
          <a:p>
            <a:r>
              <a:rPr lang="en-US" dirty="0"/>
              <a:t>Quick and easy to start.</a:t>
            </a:r>
          </a:p>
          <a:p>
            <a:endParaRPr lang="en-US" dirty="0"/>
          </a:p>
          <a:p>
            <a:r>
              <a:rPr lang="en-US">
                <a:solidFill>
                  <a:srgbClr val="FF0000"/>
                </a:solidFill>
              </a:rPr>
              <a:t>apt install </a:t>
            </a:r>
            <a:r>
              <a:rPr lang="en-US" dirty="0">
                <a:solidFill>
                  <a:srgbClr val="FF0000"/>
                </a:solidFill>
              </a:rPr>
              <a:t>docker-compose</a:t>
            </a:r>
          </a:p>
          <a:p>
            <a:r>
              <a:rPr lang="en-US" dirty="0">
                <a:solidFill>
                  <a:srgbClr val="FF0000"/>
                </a:solidFill>
              </a:rPr>
              <a:t>docker-compose up –d</a:t>
            </a:r>
          </a:p>
          <a:p>
            <a:r>
              <a:rPr lang="en-US" dirty="0">
                <a:solidFill>
                  <a:srgbClr val="FF0000"/>
                </a:solidFill>
              </a:rPr>
              <a:t>docker-compose down -d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420" y="3324908"/>
            <a:ext cx="1750219" cy="2143125"/>
          </a:xfrm>
          <a:prstGeom prst="rect">
            <a:avLst/>
          </a:prstGeom>
        </p:spPr>
      </p:pic>
      <p:sp>
        <p:nvSpPr>
          <p:cNvPr id="6" name="TextBox 5"/>
          <p:cNvSpPr txBox="1"/>
          <p:nvPr/>
        </p:nvSpPr>
        <p:spPr>
          <a:xfrm>
            <a:off x="800204" y="868161"/>
            <a:ext cx="7407569" cy="769441"/>
          </a:xfrm>
          <a:prstGeom prst="rect">
            <a:avLst/>
          </a:prstGeom>
          <a:noFill/>
        </p:spPr>
        <p:txBody>
          <a:bodyPr wrap="square" rtlCol="0">
            <a:spAutoFit/>
          </a:bodyPr>
          <a:lstStyle/>
          <a:p>
            <a:pPr algn="ctr"/>
            <a:r>
              <a:rPr lang="en-GB" sz="4400" b="1" dirty="0">
                <a:solidFill>
                  <a:schemeClr val="accent1"/>
                </a:solidFill>
                <a:latin typeface="Novecento sans wide Book" pitchFamily="50" charset="-94"/>
              </a:rPr>
              <a:t>Docker Compose</a:t>
            </a:r>
            <a:endParaRPr lang="tr-TR" sz="4400" b="1" dirty="0">
              <a:solidFill>
                <a:schemeClr val="accent1"/>
              </a:solidFill>
              <a:latin typeface="Novecento sans wide Book" pitchFamily="50" charset="-94"/>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02295" y="-794023"/>
            <a:ext cx="584026" cy="4500806"/>
          </a:xfrm>
          <a:prstGeom prst="rect">
            <a:avLst/>
          </a:prstGeom>
        </p:spPr>
      </p:pic>
    </p:spTree>
    <p:extLst>
      <p:ext uri="{BB962C8B-B14F-4D97-AF65-F5344CB8AC3E}">
        <p14:creationId xmlns:p14="http://schemas.microsoft.com/office/powerpoint/2010/main" val="38643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Native Clustering System</a:t>
            </a:r>
          </a:p>
          <a:p>
            <a:r>
              <a:rPr lang="en-US" dirty="0"/>
              <a:t>Clustering (management) for Docker.</a:t>
            </a:r>
          </a:p>
          <a:p>
            <a:r>
              <a:rPr lang="en-US" dirty="0"/>
              <a:t>Manage multiple Docker daemons.</a:t>
            </a:r>
          </a:p>
          <a:p>
            <a:r>
              <a:rPr lang="en-US" dirty="0"/>
              <a:t>Distribute workloads.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737" y="2424794"/>
            <a:ext cx="3657600" cy="3043238"/>
          </a:xfrm>
          <a:prstGeom prst="rect">
            <a:avLst/>
          </a:prstGeom>
        </p:spPr>
      </p:pic>
      <p:sp>
        <p:nvSpPr>
          <p:cNvPr id="6" name="TextBox 5"/>
          <p:cNvSpPr txBox="1"/>
          <p:nvPr/>
        </p:nvSpPr>
        <p:spPr>
          <a:xfrm>
            <a:off x="800204" y="868161"/>
            <a:ext cx="7407569" cy="769441"/>
          </a:xfrm>
          <a:prstGeom prst="rect">
            <a:avLst/>
          </a:prstGeom>
          <a:noFill/>
        </p:spPr>
        <p:txBody>
          <a:bodyPr wrap="square" rtlCol="0">
            <a:spAutoFit/>
          </a:bodyPr>
          <a:lstStyle/>
          <a:p>
            <a:pPr algn="ctr"/>
            <a:r>
              <a:rPr lang="en-GB" sz="4400" b="1" dirty="0">
                <a:solidFill>
                  <a:schemeClr val="accent1"/>
                </a:solidFill>
                <a:latin typeface="Novecento sans wide Book" pitchFamily="50" charset="-94"/>
              </a:rPr>
              <a:t>Docker Swarm</a:t>
            </a:r>
            <a:endParaRPr lang="tr-TR" sz="4400" b="1" dirty="0">
              <a:solidFill>
                <a:schemeClr val="accent1"/>
              </a:solidFill>
              <a:latin typeface="Novecento sans wide Book" pitchFamily="50" charset="-94"/>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02295" y="-794023"/>
            <a:ext cx="584026" cy="4500806"/>
          </a:xfrm>
          <a:prstGeom prst="rect">
            <a:avLst/>
          </a:prstGeom>
        </p:spPr>
      </p:pic>
    </p:spTree>
    <p:extLst>
      <p:ext uri="{BB962C8B-B14F-4D97-AF65-F5344CB8AC3E}">
        <p14:creationId xmlns:p14="http://schemas.microsoft.com/office/powerpoint/2010/main" val="333592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There are some issues with this approach</a:t>
            </a:r>
          </a:p>
        </p:txBody>
      </p:sp>
      <p:sp>
        <p:nvSpPr>
          <p:cNvPr id="3" name="Content Placeholder 2"/>
          <p:cNvSpPr>
            <a:spLocks noGrp="1"/>
          </p:cNvSpPr>
          <p:nvPr>
            <p:ph idx="1"/>
          </p:nvPr>
        </p:nvSpPr>
        <p:spPr/>
        <p:txBody>
          <a:bodyPr/>
          <a:lstStyle/>
          <a:p>
            <a:pPr marL="514350" indent="-514350" algn="just">
              <a:buAutoNum type="arabicParenR"/>
            </a:pPr>
            <a:r>
              <a:rPr lang="en-US" dirty="0"/>
              <a:t>There is a loss of time and effort.</a:t>
            </a:r>
          </a:p>
          <a:p>
            <a:pPr marL="514350" indent="-514350" algn="just">
              <a:buAutoNum type="arabicParenR"/>
            </a:pPr>
            <a:endParaRPr lang="en-US" dirty="0"/>
          </a:p>
          <a:p>
            <a:pPr marL="0" indent="0" algn="just">
              <a:buNone/>
            </a:pPr>
            <a:r>
              <a:rPr lang="en-US" dirty="0"/>
              <a:t>2) There could be a version mismatch in different setups i.e. the developer &amp; tester may have installed tomcat 7, however the system admin installed tomcat 9 on the production server. </a:t>
            </a:r>
          </a:p>
          <a:p>
            <a:pPr algn="just"/>
            <a:endParaRPr lang="en-US" dirty="0"/>
          </a:p>
        </p:txBody>
      </p:sp>
    </p:spTree>
    <p:extLst>
      <p:ext uri="{BB962C8B-B14F-4D97-AF65-F5344CB8AC3E}">
        <p14:creationId xmlns:p14="http://schemas.microsoft.com/office/powerpoint/2010/main" val="404588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 how </a:t>
            </a:r>
            <a:r>
              <a:rPr lang="en-US" dirty="0" err="1">
                <a:solidFill>
                  <a:schemeClr val="accent1"/>
                </a:solidFill>
              </a:rPr>
              <a:t>Docker</a:t>
            </a:r>
            <a:r>
              <a:rPr lang="en-US" dirty="0">
                <a:solidFill>
                  <a:schemeClr val="accent1"/>
                </a:solidFill>
              </a:rPr>
              <a:t> container can be used to prevent this?</a:t>
            </a:r>
          </a:p>
        </p:txBody>
      </p:sp>
      <p:sp>
        <p:nvSpPr>
          <p:cNvPr id="3" name="Content Placeholder 2"/>
          <p:cNvSpPr>
            <a:spLocks noGrp="1"/>
          </p:cNvSpPr>
          <p:nvPr>
            <p:ph idx="1"/>
          </p:nvPr>
        </p:nvSpPr>
        <p:spPr/>
        <p:txBody>
          <a:bodyPr>
            <a:normAutofit fontScale="92500" lnSpcReduction="10000"/>
          </a:bodyPr>
          <a:lstStyle/>
          <a:p>
            <a:pPr algn="just"/>
            <a:r>
              <a:rPr lang="en-US" dirty="0"/>
              <a:t>The developer will create a tomcat </a:t>
            </a:r>
            <a:r>
              <a:rPr lang="en-US" dirty="0" err="1"/>
              <a:t>docker</a:t>
            </a:r>
            <a:r>
              <a:rPr lang="en-US" dirty="0"/>
              <a:t> image ( An Image is nothing but a blueprint to deploy multiple containers of the same configurations ) using a base image like Ubuntu, which is already existing in </a:t>
            </a:r>
            <a:r>
              <a:rPr lang="en-US" dirty="0" err="1"/>
              <a:t>Docker</a:t>
            </a:r>
            <a:r>
              <a:rPr lang="en-US" dirty="0"/>
              <a:t> Hub (the Hub has some base images available for free) </a:t>
            </a:r>
          </a:p>
          <a:p>
            <a:pPr algn="just"/>
            <a:r>
              <a:rPr lang="en-US" dirty="0"/>
              <a:t>Now this image can be used by the developer, the tester and the system admin to deploy the tomcat environment</a:t>
            </a:r>
          </a:p>
          <a:p>
            <a:pPr algn="just"/>
            <a:r>
              <a:rPr lang="en-US" dirty="0"/>
              <a:t> This is how this container solves the problem</a:t>
            </a:r>
          </a:p>
        </p:txBody>
      </p:sp>
    </p:spTree>
    <p:extLst>
      <p:ext uri="{BB962C8B-B14F-4D97-AF65-F5344CB8AC3E}">
        <p14:creationId xmlns:p14="http://schemas.microsoft.com/office/powerpoint/2010/main" val="83237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4525963"/>
          </a:xfrm>
        </p:spPr>
        <p:txBody>
          <a:bodyPr/>
          <a:lstStyle/>
          <a:p>
            <a:pPr algn="just"/>
            <a:r>
              <a:rPr lang="en-US" dirty="0"/>
              <a:t>One would think that this same approach can be done using Virtual Machines as well</a:t>
            </a:r>
          </a:p>
          <a:p>
            <a:pPr algn="just"/>
            <a:r>
              <a:rPr lang="en-US" dirty="0"/>
              <a:t>However, there is catch if you choose to use virtual machine</a:t>
            </a:r>
          </a:p>
          <a:p>
            <a:pPr algn="just"/>
            <a:r>
              <a:rPr lang="en-US" dirty="0"/>
              <a:t>Let’s see a comparison between the two to understand this better</a:t>
            </a:r>
          </a:p>
        </p:txBody>
      </p:sp>
      <p:pic>
        <p:nvPicPr>
          <p:cNvPr id="1026" name="Picture 2" descr="VM vs Docker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6156"/>
          <a:stretch/>
        </p:blipFill>
        <p:spPr bwMode="auto">
          <a:xfrm>
            <a:off x="2743200" y="3574473"/>
            <a:ext cx="3752850" cy="310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47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Virtual Machine and </a:t>
            </a:r>
            <a:r>
              <a:rPr lang="en-US" dirty="0" err="1">
                <a:solidFill>
                  <a:schemeClr val="accent1"/>
                </a:solidFill>
              </a:rPr>
              <a:t>Docker</a:t>
            </a:r>
            <a:r>
              <a:rPr lang="en-US" dirty="0">
                <a:solidFill>
                  <a:schemeClr val="accent1"/>
                </a:solidFill>
              </a:rPr>
              <a:t> Container are compared on the following three parameters</a:t>
            </a:r>
          </a:p>
        </p:txBody>
      </p:sp>
      <p:sp>
        <p:nvSpPr>
          <p:cNvPr id="3" name="Content Placeholder 2"/>
          <p:cNvSpPr>
            <a:spLocks noGrp="1"/>
          </p:cNvSpPr>
          <p:nvPr>
            <p:ph idx="1"/>
          </p:nvPr>
        </p:nvSpPr>
        <p:spPr>
          <a:xfrm>
            <a:off x="457200" y="1752600"/>
            <a:ext cx="8229600" cy="4525963"/>
          </a:xfrm>
        </p:spPr>
        <p:txBody>
          <a:bodyPr/>
          <a:lstStyle/>
          <a:p>
            <a:pPr algn="just"/>
            <a:r>
              <a:rPr lang="en-US" dirty="0"/>
              <a:t>Size – This parameter will compare Virtual Machine &amp; </a:t>
            </a:r>
            <a:r>
              <a:rPr lang="en-US" dirty="0" err="1"/>
              <a:t>Docker</a:t>
            </a:r>
            <a:r>
              <a:rPr lang="en-US" dirty="0"/>
              <a:t> Container on their resource they utilize.</a:t>
            </a:r>
          </a:p>
          <a:p>
            <a:pPr algn="just"/>
            <a:r>
              <a:rPr lang="en-US" dirty="0"/>
              <a:t>Startup – This parameter will compare on the basis of their boot time.</a:t>
            </a:r>
          </a:p>
          <a:p>
            <a:pPr algn="just"/>
            <a:r>
              <a:rPr lang="en-US" dirty="0"/>
              <a:t>Integration – This parameter will compare on their ability to integrate with other tools with ease.</a:t>
            </a:r>
          </a:p>
          <a:p>
            <a:pPr algn="just"/>
            <a:endParaRPr lang="en-US" dirty="0"/>
          </a:p>
        </p:txBody>
      </p:sp>
    </p:spTree>
    <p:extLst>
      <p:ext uri="{BB962C8B-B14F-4D97-AF65-F5344CB8AC3E}">
        <p14:creationId xmlns:p14="http://schemas.microsoft.com/office/powerpoint/2010/main" val="403737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Size</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381000" y="990600"/>
            <a:ext cx="8229600" cy="4525963"/>
          </a:xfrm>
        </p:spPr>
        <p:txBody>
          <a:bodyPr/>
          <a:lstStyle/>
          <a:p>
            <a:r>
              <a:rPr lang="en-US" dirty="0"/>
              <a:t>The following image explains how Virtual Machine and </a:t>
            </a:r>
            <a:r>
              <a:rPr lang="en-US" dirty="0" err="1"/>
              <a:t>Docker</a:t>
            </a:r>
            <a:r>
              <a:rPr lang="en-US" dirty="0"/>
              <a:t> Container utilize the resources allocated to them.</a:t>
            </a:r>
          </a:p>
        </p:txBody>
      </p:sp>
      <p:pic>
        <p:nvPicPr>
          <p:cNvPr id="2050" name="Picture 2" descr="Virtual Machine vs Docker Example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7406"/>
          <a:stretch/>
        </p:blipFill>
        <p:spPr bwMode="auto">
          <a:xfrm>
            <a:off x="969818" y="2286000"/>
            <a:ext cx="7191375" cy="3464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32137" y="5943600"/>
            <a:ext cx="513282" cy="369332"/>
          </a:xfrm>
          <a:prstGeom prst="rect">
            <a:avLst/>
          </a:prstGeom>
          <a:noFill/>
        </p:spPr>
        <p:txBody>
          <a:bodyPr wrap="none" rtlCol="0">
            <a:spAutoFit/>
          </a:bodyPr>
          <a:lstStyle/>
          <a:p>
            <a:r>
              <a:rPr lang="en-US" dirty="0"/>
              <a:t>VM</a:t>
            </a:r>
          </a:p>
        </p:txBody>
      </p:sp>
      <p:sp>
        <p:nvSpPr>
          <p:cNvPr id="5" name="TextBox 4"/>
          <p:cNvSpPr txBox="1"/>
          <p:nvPr/>
        </p:nvSpPr>
        <p:spPr>
          <a:xfrm>
            <a:off x="6248399" y="5943600"/>
            <a:ext cx="839269" cy="369332"/>
          </a:xfrm>
          <a:prstGeom prst="rect">
            <a:avLst/>
          </a:prstGeom>
          <a:noFill/>
        </p:spPr>
        <p:txBody>
          <a:bodyPr wrap="none" rtlCol="0">
            <a:spAutoFit/>
          </a:bodyPr>
          <a:lstStyle/>
          <a:p>
            <a:r>
              <a:rPr lang="en-US" dirty="0" err="1"/>
              <a:t>Docker</a:t>
            </a:r>
            <a:endParaRPr lang="en-US" dirty="0"/>
          </a:p>
        </p:txBody>
      </p:sp>
    </p:spTree>
    <p:extLst>
      <p:ext uri="{BB962C8B-B14F-4D97-AF65-F5344CB8AC3E}">
        <p14:creationId xmlns:p14="http://schemas.microsoft.com/office/powerpoint/2010/main" val="201022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1744</Words>
  <Application>Microsoft Office PowerPoint</Application>
  <PresentationFormat>On-screen Show (4:3)</PresentationFormat>
  <Paragraphs>156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Docker</vt:lpstr>
      <vt:lpstr>lets summarize our learning till now</vt:lpstr>
      <vt:lpstr>What is Docker &amp; Docker Container </vt:lpstr>
      <vt:lpstr>Let’s understand it with an example:</vt:lpstr>
      <vt:lpstr>There are some issues with this approach</vt:lpstr>
      <vt:lpstr> how Docker container can be used to prevent this?</vt:lpstr>
      <vt:lpstr>PowerPoint Presentation</vt:lpstr>
      <vt:lpstr>Virtual Machine and Docker Container are compared on the following three parameters</vt:lpstr>
      <vt:lpstr>Size </vt:lpstr>
      <vt:lpstr>Start-Up </vt:lpstr>
      <vt:lpstr>PowerPoint Presentation</vt:lpstr>
      <vt:lpstr>Integration</vt:lpstr>
      <vt:lpstr>PowerPoint Presentation</vt:lpstr>
      <vt:lpstr>What is Docker Engine?</vt:lpstr>
      <vt:lpstr>PowerPoint Presentation</vt:lpstr>
      <vt:lpstr>What is Docker Image?</vt:lpstr>
      <vt:lpstr>PowerPoint Presentation</vt:lpstr>
      <vt:lpstr>What is Docker Container? </vt:lpstr>
      <vt:lpstr>What is Docker Registry? </vt:lpstr>
      <vt:lpstr>What is Docker Architecture? </vt:lpstr>
      <vt:lpstr>PowerPoint Presentation</vt:lpstr>
      <vt:lpstr>PowerPoint Presentation</vt:lpstr>
      <vt:lpstr>Docker Commands </vt:lpstr>
      <vt:lpstr> docker –version</vt:lpstr>
      <vt:lpstr>docker pull</vt:lpstr>
      <vt:lpstr>docker run</vt:lpstr>
      <vt:lpstr>docker ps</vt:lpstr>
      <vt:lpstr>docker ps -a</vt:lpstr>
      <vt:lpstr>docker exec / attach</vt:lpstr>
      <vt:lpstr>docker stop</vt:lpstr>
      <vt:lpstr>docker kill</vt:lpstr>
      <vt:lpstr>docker commit</vt:lpstr>
      <vt:lpstr>docker login </vt:lpstr>
      <vt:lpstr>docker push</vt:lpstr>
      <vt:lpstr>docker images</vt:lpstr>
      <vt:lpstr>docker rm</vt:lpstr>
      <vt:lpstr>PowerPoint Presentation</vt:lpstr>
      <vt:lpstr>PowerPoint Presentation</vt:lpstr>
      <vt:lpstr>PowerPoint Presentation</vt:lpstr>
      <vt:lpstr>docker build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Faisal</dc:creator>
  <cp:lastModifiedBy>Unknown User</cp:lastModifiedBy>
  <cp:revision>30</cp:revision>
  <dcterms:created xsi:type="dcterms:W3CDTF">2021-12-02T10:18:46Z</dcterms:created>
  <dcterms:modified xsi:type="dcterms:W3CDTF">2023-05-27T18:51:33Z</dcterms:modified>
</cp:coreProperties>
</file>