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83" r:id="rId15"/>
    <p:sldId id="284" r:id="rId16"/>
    <p:sldId id="285" r:id="rId17"/>
    <p:sldId id="268" r:id="rId18"/>
    <p:sldId id="269" r:id="rId19"/>
    <p:sldId id="270" r:id="rId20"/>
    <p:sldId id="271" r:id="rId21"/>
    <p:sldId id="281" r:id="rId22"/>
    <p:sldId id="282" r:id="rId23"/>
    <p:sldId id="272" r:id="rId24"/>
    <p:sldId id="273" r:id="rId25"/>
    <p:sldId id="274" r:id="rId26"/>
    <p:sldId id="276" r:id="rId27"/>
    <p:sldId id="277"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p:cViewPr varScale="1">
        <p:scale>
          <a:sx n="105" d="100"/>
          <a:sy n="105" d="100"/>
        </p:scale>
        <p:origin x="178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BF5BA-646C-441E-A971-000541D97FBC}" type="datetimeFigureOut">
              <a:rPr lang="en-PK" smtClean="0"/>
              <a:t>05/27/2023</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DA620-8347-4E83-B3D0-DE6DB0D2CE09}" type="slidenum">
              <a:rPr lang="en-PK" smtClean="0"/>
              <a:t>‹#›</a:t>
            </a:fld>
            <a:endParaRPr lang="en-PK"/>
          </a:p>
        </p:txBody>
      </p:sp>
    </p:spTree>
    <p:extLst>
      <p:ext uri="{BB962C8B-B14F-4D97-AF65-F5344CB8AC3E}">
        <p14:creationId xmlns:p14="http://schemas.microsoft.com/office/powerpoint/2010/main" val="334964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9E3DA620-8347-4E83-B3D0-DE6DB0D2CE09}" type="slidenum">
              <a:rPr lang="en-PK" smtClean="0"/>
              <a:t>7</a:t>
            </a:fld>
            <a:endParaRPr lang="en-PK"/>
          </a:p>
        </p:txBody>
      </p:sp>
    </p:spTree>
    <p:extLst>
      <p:ext uri="{BB962C8B-B14F-4D97-AF65-F5344CB8AC3E}">
        <p14:creationId xmlns:p14="http://schemas.microsoft.com/office/powerpoint/2010/main" val="250664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BE598F-6471-4F00-A094-683187CC636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61611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E598F-6471-4F00-A094-683187CC636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216938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E598F-6471-4F00-A094-683187CC636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76224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E598F-6471-4F00-A094-683187CC636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206285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598F-6471-4F00-A094-683187CC636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35519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BE598F-6471-4F00-A094-683187CC636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35969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BE598F-6471-4F00-A094-683187CC6364}"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263845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BE598F-6471-4F00-A094-683187CC6364}"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405325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E598F-6471-4F00-A094-683187CC6364}"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75666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E598F-6471-4F00-A094-683187CC636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58269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E598F-6471-4F00-A094-683187CC636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50131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E598F-6471-4F00-A094-683187CC6364}" type="datetimeFigureOut">
              <a:rPr lang="en-US" smtClean="0"/>
              <a:t>5/27/2023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19C4C-E01E-44A0-B0F0-E26DF6D9D229}" type="slidenum">
              <a:rPr lang="en-US" smtClean="0"/>
              <a:t>‹#›</a:t>
            </a:fld>
            <a:endParaRPr lang="en-US"/>
          </a:p>
        </p:txBody>
      </p:sp>
    </p:spTree>
    <p:extLst>
      <p:ext uri="{BB962C8B-B14F-4D97-AF65-F5344CB8AC3E}">
        <p14:creationId xmlns:p14="http://schemas.microsoft.com/office/powerpoint/2010/main" val="2978630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solidFill>
                  <a:schemeClr val="accent1"/>
                </a:solidFill>
              </a:rPr>
              <a:t>The  Most Widely Deployed Open Source Cloud Software in the World</a:t>
            </a:r>
          </a:p>
        </p:txBody>
      </p:sp>
      <p:pic>
        <p:nvPicPr>
          <p:cNvPr id="1026" name="Picture 2" descr="object-storage-ca-ymq-1.vexxhost.net/swift/v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999" y="1219200"/>
            <a:ext cx="4855753" cy="234595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33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123" b="-9059"/>
          <a:stretch/>
        </p:blipFill>
        <p:spPr bwMode="auto">
          <a:xfrm>
            <a:off x="762000" y="1219200"/>
            <a:ext cx="7391399" cy="572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36DF7F32-B50F-3BB8-2451-6F392EE87769}"/>
              </a:ext>
            </a:extLst>
          </p:cNvPr>
          <p:cNvSpPr>
            <a:spLocks noGrp="1"/>
          </p:cNvSpPr>
          <p:nvPr>
            <p:ph type="title"/>
          </p:nvPr>
        </p:nvSpPr>
        <p:spPr/>
        <p:txBody>
          <a:bodyPr/>
          <a:lstStyle/>
          <a:p>
            <a:r>
              <a:rPr lang="en-US" b="1" dirty="0">
                <a:solidFill>
                  <a:schemeClr val="accent1"/>
                </a:solidFill>
              </a:rPr>
              <a:t>Service Layout</a:t>
            </a:r>
            <a:endParaRPr lang="en-PK" b="1" dirty="0">
              <a:solidFill>
                <a:schemeClr val="accent1"/>
              </a:solidFill>
            </a:endParaRPr>
          </a:p>
        </p:txBody>
      </p:sp>
    </p:spTree>
    <p:extLst>
      <p:ext uri="{BB962C8B-B14F-4D97-AF65-F5344CB8AC3E}">
        <p14:creationId xmlns:p14="http://schemas.microsoft.com/office/powerpoint/2010/main" val="224088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Nova (Compute Service) </a:t>
            </a:r>
          </a:p>
        </p:txBody>
      </p:sp>
      <p:sp>
        <p:nvSpPr>
          <p:cNvPr id="3" name="Content Placeholder 2"/>
          <p:cNvSpPr>
            <a:spLocks noGrp="1"/>
          </p:cNvSpPr>
          <p:nvPr>
            <p:ph idx="1"/>
          </p:nvPr>
        </p:nvSpPr>
        <p:spPr/>
        <p:txBody>
          <a:bodyPr/>
          <a:lstStyle/>
          <a:p>
            <a:pPr algn="just"/>
            <a:r>
              <a:rPr lang="en-US" dirty="0"/>
              <a:t>First Appeared in Austin Release</a:t>
            </a:r>
          </a:p>
          <a:p>
            <a:pPr algn="just"/>
            <a:r>
              <a:rPr lang="en-US" dirty="0"/>
              <a:t>Nova is the </a:t>
            </a:r>
            <a:r>
              <a:rPr lang="en-US" dirty="0" err="1"/>
              <a:t>Openstack</a:t>
            </a:r>
            <a:r>
              <a:rPr lang="en-US" dirty="0"/>
              <a:t> project that provides a way to provision compute instances </a:t>
            </a:r>
          </a:p>
          <a:p>
            <a:pPr algn="just"/>
            <a:r>
              <a:rPr lang="en-US" dirty="0"/>
              <a:t>Nova supports creating virtual machines , </a:t>
            </a:r>
            <a:r>
              <a:rPr lang="en-US" dirty="0" err="1"/>
              <a:t>baremetal</a:t>
            </a:r>
            <a:r>
              <a:rPr lang="en-US" dirty="0"/>
              <a:t> servers (through use of ironic) and has limited support for system containers</a:t>
            </a:r>
          </a:p>
          <a:p>
            <a:pPr algn="just"/>
            <a:r>
              <a:rPr lang="en-US" dirty="0"/>
              <a:t>Nova runs a set of daemons on top of existing Linux servers to provide that service</a:t>
            </a:r>
          </a:p>
        </p:txBody>
      </p:sp>
      <p:pic>
        <p:nvPicPr>
          <p:cNvPr id="4" name="Picture 3">
            <a:extLst>
              <a:ext uri="{FF2B5EF4-FFF2-40B4-BE49-F238E27FC236}">
                <a16:creationId xmlns:a16="http://schemas.microsoft.com/office/drawing/2014/main" id="{FF7F2CF7-FDA4-30E5-451A-CC59689DC6E3}"/>
              </a:ext>
            </a:extLst>
          </p:cNvPr>
          <p:cNvPicPr>
            <a:picLocks noChangeAspect="1"/>
          </p:cNvPicPr>
          <p:nvPr/>
        </p:nvPicPr>
        <p:blipFill>
          <a:blip r:embed="rId2"/>
          <a:stretch>
            <a:fillRect/>
          </a:stretch>
        </p:blipFill>
        <p:spPr>
          <a:xfrm>
            <a:off x="7658100" y="388938"/>
            <a:ext cx="1028700" cy="1028700"/>
          </a:xfrm>
          <a:prstGeom prst="rect">
            <a:avLst/>
          </a:prstGeom>
        </p:spPr>
      </p:pic>
    </p:spTree>
    <p:extLst>
      <p:ext uri="{BB962C8B-B14F-4D97-AF65-F5344CB8AC3E}">
        <p14:creationId xmlns:p14="http://schemas.microsoft.com/office/powerpoint/2010/main" val="228543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Nova (Compute Service)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It require following additional </a:t>
            </a:r>
            <a:r>
              <a:rPr lang="en-US" dirty="0" err="1"/>
              <a:t>Openstack</a:t>
            </a:r>
            <a:r>
              <a:rPr lang="en-US" dirty="0"/>
              <a:t> services for basic function</a:t>
            </a:r>
          </a:p>
          <a:p>
            <a:pPr marL="514350" indent="-514350" algn="just">
              <a:buFont typeface="+mj-lt"/>
              <a:buAutoNum type="arabicPeriod"/>
            </a:pPr>
            <a:r>
              <a:rPr lang="en-US" dirty="0">
                <a:solidFill>
                  <a:srgbClr val="FF0000"/>
                </a:solidFill>
              </a:rPr>
              <a:t>Keystone: </a:t>
            </a:r>
            <a:r>
              <a:rPr lang="en-US" dirty="0"/>
              <a:t>This provides identity and authentication for all OpenStack services. </a:t>
            </a:r>
          </a:p>
          <a:p>
            <a:pPr marL="514350" indent="-514350" algn="just">
              <a:buFont typeface="+mj-lt"/>
              <a:buAutoNum type="arabicPeriod"/>
            </a:pPr>
            <a:r>
              <a:rPr lang="en-US" dirty="0">
                <a:solidFill>
                  <a:srgbClr val="FF0000"/>
                </a:solidFill>
              </a:rPr>
              <a:t>Glance: </a:t>
            </a:r>
            <a:r>
              <a:rPr lang="en-US" dirty="0"/>
              <a:t>This provides the compute image repository. All compute instances launch from glance images.</a:t>
            </a:r>
          </a:p>
          <a:p>
            <a:pPr marL="514350" indent="-514350" algn="just">
              <a:buFont typeface="+mj-lt"/>
              <a:buAutoNum type="arabicPeriod"/>
            </a:pPr>
            <a:r>
              <a:rPr lang="en-US" dirty="0">
                <a:solidFill>
                  <a:srgbClr val="FF0000"/>
                </a:solidFill>
              </a:rPr>
              <a:t>Neutron: </a:t>
            </a:r>
            <a:r>
              <a:rPr lang="en-US" dirty="0"/>
              <a:t>This is responsible for provisioning the virtual or physical networks that compute instances  connect to  </a:t>
            </a:r>
          </a:p>
          <a:p>
            <a:pPr marL="514350" indent="-514350" algn="just">
              <a:buFont typeface="+mj-lt"/>
              <a:buAutoNum type="arabicPeriod"/>
            </a:pPr>
            <a:r>
              <a:rPr lang="en-US" dirty="0">
                <a:solidFill>
                  <a:srgbClr val="FF0000"/>
                </a:solidFill>
              </a:rPr>
              <a:t>Placement: </a:t>
            </a:r>
            <a:r>
              <a:rPr lang="en-US" dirty="0"/>
              <a:t>This is responsible for tracking inventory of resources available in a cloud and assisting in choosing which provider of those resources will be used when creating a virtual machine. </a:t>
            </a:r>
          </a:p>
          <a:p>
            <a:endParaRPr lang="en-US" dirty="0"/>
          </a:p>
        </p:txBody>
      </p:sp>
      <p:pic>
        <p:nvPicPr>
          <p:cNvPr id="4" name="Picture 3">
            <a:extLst>
              <a:ext uri="{FF2B5EF4-FFF2-40B4-BE49-F238E27FC236}">
                <a16:creationId xmlns:a16="http://schemas.microsoft.com/office/drawing/2014/main" id="{B1873B2D-BAC6-1BCB-AC60-A78063DE67BF}"/>
              </a:ext>
            </a:extLst>
          </p:cNvPr>
          <p:cNvPicPr>
            <a:picLocks noChangeAspect="1"/>
          </p:cNvPicPr>
          <p:nvPr/>
        </p:nvPicPr>
        <p:blipFill>
          <a:blip r:embed="rId2"/>
          <a:stretch>
            <a:fillRect/>
          </a:stretch>
        </p:blipFill>
        <p:spPr>
          <a:xfrm>
            <a:off x="7679436" y="331788"/>
            <a:ext cx="1028700" cy="1028700"/>
          </a:xfrm>
          <a:prstGeom prst="rect">
            <a:avLst/>
          </a:prstGeom>
        </p:spPr>
      </p:pic>
    </p:spTree>
    <p:extLst>
      <p:ext uri="{BB962C8B-B14F-4D97-AF65-F5344CB8AC3E}">
        <p14:creationId xmlns:p14="http://schemas.microsoft.com/office/powerpoint/2010/main" val="162928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21F3D-7271-E63F-E2E3-4EDBEB773B3C}"/>
              </a:ext>
            </a:extLst>
          </p:cNvPr>
          <p:cNvSpPr>
            <a:spLocks noGrp="1"/>
          </p:cNvSpPr>
          <p:nvPr>
            <p:ph idx="1"/>
          </p:nvPr>
        </p:nvSpPr>
        <p:spPr>
          <a:xfrm>
            <a:off x="304800" y="304800"/>
            <a:ext cx="8382000" cy="6400800"/>
          </a:xfrm>
        </p:spPr>
        <p:txBody>
          <a:bodyPr>
            <a:normAutofit fontScale="70000" lnSpcReduction="20000"/>
          </a:bodyPr>
          <a:lstStyle/>
          <a:p>
            <a:pPr marL="0" indent="0" algn="just">
              <a:buNone/>
            </a:pPr>
            <a:r>
              <a:rPr lang="en-US" dirty="0"/>
              <a:t>OpenStack Compute consists of the following areas and their components: </a:t>
            </a:r>
          </a:p>
          <a:p>
            <a:pPr marL="514350" indent="-514350" algn="just">
              <a:buFont typeface="+mj-lt"/>
              <a:buAutoNum type="arabicPeriod"/>
            </a:pPr>
            <a:r>
              <a:rPr lang="en-US" dirty="0"/>
              <a:t>nova-</a:t>
            </a:r>
            <a:r>
              <a:rPr lang="en-US" dirty="0" err="1"/>
              <a:t>api</a:t>
            </a:r>
            <a:r>
              <a:rPr lang="en-US" dirty="0"/>
              <a:t> service: Accepts and responds to end user compute API calls</a:t>
            </a:r>
          </a:p>
          <a:p>
            <a:pPr marL="514350" indent="-514350" algn="just">
              <a:buFont typeface="+mj-lt"/>
              <a:buAutoNum type="arabicPeriod"/>
            </a:pPr>
            <a:r>
              <a:rPr lang="en-US" dirty="0"/>
              <a:t>nova-</a:t>
            </a:r>
            <a:r>
              <a:rPr lang="en-US" dirty="0" err="1"/>
              <a:t>api</a:t>
            </a:r>
            <a:r>
              <a:rPr lang="en-US" dirty="0"/>
              <a:t>-metadata service: Accepts metadata requests from instances </a:t>
            </a:r>
          </a:p>
          <a:p>
            <a:pPr marL="514350" indent="-514350" algn="just">
              <a:buFont typeface="+mj-lt"/>
              <a:buAutoNum type="arabicPeriod"/>
            </a:pPr>
            <a:r>
              <a:rPr lang="en-US" dirty="0"/>
              <a:t>nova-compute service: worker daemon to talk with hypervisor.</a:t>
            </a:r>
          </a:p>
          <a:p>
            <a:pPr marL="514350" indent="-514350" algn="just">
              <a:buFont typeface="+mj-lt"/>
              <a:buAutoNum type="arabicPeriod"/>
            </a:pPr>
            <a:r>
              <a:rPr lang="en-US" dirty="0"/>
              <a:t>nova-scheduler service : decides compute host </a:t>
            </a:r>
          </a:p>
          <a:p>
            <a:pPr marL="514350" indent="-514350" algn="just">
              <a:buFont typeface="+mj-lt"/>
              <a:buAutoNum type="arabicPeriod"/>
            </a:pPr>
            <a:r>
              <a:rPr lang="en-US" dirty="0"/>
              <a:t>nova-conductor module : Mediates interactions between nova-compute service &amp; DB </a:t>
            </a:r>
          </a:p>
          <a:p>
            <a:pPr marL="514350" indent="-514350" algn="just">
              <a:buFont typeface="+mj-lt"/>
              <a:buAutoNum type="arabicPeriod"/>
            </a:pPr>
            <a:r>
              <a:rPr lang="en-US" dirty="0"/>
              <a:t>nova-</a:t>
            </a:r>
            <a:r>
              <a:rPr lang="en-US" dirty="0" err="1"/>
              <a:t>novncproxy</a:t>
            </a:r>
            <a:r>
              <a:rPr lang="en-US" dirty="0"/>
              <a:t> daemon : Proxy to access VM Console GUI via VNC </a:t>
            </a:r>
          </a:p>
          <a:p>
            <a:pPr marL="514350" indent="-514350" algn="just">
              <a:buFont typeface="+mj-lt"/>
              <a:buAutoNum type="arabicPeriod"/>
            </a:pPr>
            <a:r>
              <a:rPr lang="en-US" dirty="0"/>
              <a:t>nova-spicehtml5proxy daemon :Proxy to access VM Console GUI via SPICEHTML </a:t>
            </a:r>
          </a:p>
          <a:p>
            <a:pPr marL="514350" indent="-514350" algn="just">
              <a:buFont typeface="+mj-lt"/>
              <a:buAutoNum type="arabicPeriod"/>
            </a:pPr>
            <a:r>
              <a:rPr lang="en-US" dirty="0"/>
              <a:t>The queue : Central Hub for passing messages between daemons (RabbitMQ) </a:t>
            </a:r>
          </a:p>
          <a:p>
            <a:pPr marL="514350" indent="-514350" algn="just">
              <a:buFont typeface="+mj-lt"/>
              <a:buAutoNum type="arabicPeriod"/>
            </a:pPr>
            <a:r>
              <a:rPr lang="en-US" dirty="0"/>
              <a:t>SQL database : OpenStack Compute can support any database that </a:t>
            </a:r>
            <a:r>
              <a:rPr lang="en-US" dirty="0" err="1"/>
              <a:t>SQLAIchemy</a:t>
            </a:r>
            <a:r>
              <a:rPr lang="en-US" dirty="0"/>
              <a:t> supports </a:t>
            </a:r>
          </a:p>
          <a:p>
            <a:pPr marL="0" indent="0" algn="just">
              <a:buNone/>
            </a:pPr>
            <a:r>
              <a:rPr lang="en-US" dirty="0"/>
              <a:t>	SQLite3 for Research and Development work </a:t>
            </a:r>
          </a:p>
          <a:p>
            <a:pPr marL="0" indent="0" algn="just">
              <a:buNone/>
            </a:pPr>
            <a:r>
              <a:rPr lang="en-US" dirty="0"/>
              <a:t>	MySQL, MariaDB for commercial setup</a:t>
            </a:r>
          </a:p>
        </p:txBody>
      </p:sp>
    </p:spTree>
    <p:extLst>
      <p:ext uri="{BB962C8B-B14F-4D97-AF65-F5344CB8AC3E}">
        <p14:creationId xmlns:p14="http://schemas.microsoft.com/office/powerpoint/2010/main" val="187960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67EE3-B8CA-B76E-642F-3144182A34B8}"/>
              </a:ext>
            </a:extLst>
          </p:cNvPr>
          <p:cNvSpPr>
            <a:spLocks noGrp="1"/>
          </p:cNvSpPr>
          <p:nvPr>
            <p:ph type="title"/>
          </p:nvPr>
        </p:nvSpPr>
        <p:spPr/>
        <p:txBody>
          <a:bodyPr/>
          <a:lstStyle/>
          <a:p>
            <a:r>
              <a:rPr lang="en-US" b="1" dirty="0">
                <a:solidFill>
                  <a:schemeClr val="accent1"/>
                </a:solidFill>
              </a:rPr>
              <a:t>Nova System Architecture</a:t>
            </a:r>
            <a:endParaRPr lang="en-PK" b="1" dirty="0">
              <a:solidFill>
                <a:schemeClr val="accent1"/>
              </a:solidFill>
            </a:endParaRPr>
          </a:p>
        </p:txBody>
      </p:sp>
      <p:sp>
        <p:nvSpPr>
          <p:cNvPr id="6" name="Content Placeholder 5">
            <a:extLst>
              <a:ext uri="{FF2B5EF4-FFF2-40B4-BE49-F238E27FC236}">
                <a16:creationId xmlns:a16="http://schemas.microsoft.com/office/drawing/2014/main" id="{E11E9D37-0B7A-E4E8-9985-CE3A6C96C476}"/>
              </a:ext>
            </a:extLst>
          </p:cNvPr>
          <p:cNvSpPr>
            <a:spLocks noGrp="1"/>
          </p:cNvSpPr>
          <p:nvPr>
            <p:ph sz="half" idx="2"/>
          </p:nvPr>
        </p:nvSpPr>
        <p:spPr>
          <a:xfrm>
            <a:off x="5105400" y="1752912"/>
            <a:ext cx="4038600" cy="4525963"/>
          </a:xfrm>
        </p:spPr>
        <p:txBody>
          <a:bodyPr>
            <a:normAutofit fontScale="62500" lnSpcReduction="20000"/>
          </a:bodyPr>
          <a:lstStyle/>
          <a:p>
            <a:r>
              <a:rPr lang="en-PK" dirty="0">
                <a:solidFill>
                  <a:srgbClr val="FF0000"/>
                </a:solidFill>
              </a:rPr>
              <a:t>DB</a:t>
            </a:r>
            <a:r>
              <a:rPr lang="en-PK" dirty="0"/>
              <a:t>:</a:t>
            </a:r>
            <a:r>
              <a:rPr lang="en-US" dirty="0"/>
              <a:t> </a:t>
            </a:r>
            <a:r>
              <a:rPr lang="en-PK" dirty="0" err="1"/>
              <a:t>sql</a:t>
            </a:r>
            <a:r>
              <a:rPr lang="en-PK" dirty="0"/>
              <a:t> database for data storage. </a:t>
            </a:r>
          </a:p>
          <a:p>
            <a:r>
              <a:rPr lang="en-PK" dirty="0">
                <a:solidFill>
                  <a:srgbClr val="FF0000"/>
                </a:solidFill>
              </a:rPr>
              <a:t>API</a:t>
            </a:r>
            <a:r>
              <a:rPr lang="en-PK" dirty="0"/>
              <a:t>:</a:t>
            </a:r>
            <a:r>
              <a:rPr lang="en-US" dirty="0"/>
              <a:t> </a:t>
            </a:r>
            <a:r>
              <a:rPr lang="en-PK" dirty="0"/>
              <a:t>component that receives HTTP requests, converts commands and communicates with other components via the </a:t>
            </a:r>
            <a:r>
              <a:rPr lang="en-PK" dirty="0" err="1"/>
              <a:t>oslo.messaging</a:t>
            </a:r>
            <a:r>
              <a:rPr lang="en-PK" dirty="0"/>
              <a:t> queue or HTTP. </a:t>
            </a:r>
          </a:p>
          <a:p>
            <a:r>
              <a:rPr lang="en-PK" dirty="0">
                <a:solidFill>
                  <a:srgbClr val="FF0000"/>
                </a:solidFill>
              </a:rPr>
              <a:t>Scheduler</a:t>
            </a:r>
            <a:r>
              <a:rPr lang="en-PK" dirty="0"/>
              <a:t>:</a:t>
            </a:r>
            <a:r>
              <a:rPr lang="en-US" dirty="0"/>
              <a:t> </a:t>
            </a:r>
            <a:r>
              <a:rPr lang="en-PK" dirty="0"/>
              <a:t>decides which host gets each instance. </a:t>
            </a:r>
          </a:p>
          <a:p>
            <a:r>
              <a:rPr lang="en-PK" dirty="0">
                <a:solidFill>
                  <a:srgbClr val="FF0000"/>
                </a:solidFill>
              </a:rPr>
              <a:t>Compute:</a:t>
            </a:r>
            <a:r>
              <a:rPr lang="en-US" dirty="0">
                <a:solidFill>
                  <a:srgbClr val="FF0000"/>
                </a:solidFill>
              </a:rPr>
              <a:t> </a:t>
            </a:r>
            <a:r>
              <a:rPr lang="en-PK" dirty="0"/>
              <a:t>manages</a:t>
            </a:r>
            <a:r>
              <a:rPr lang="en-US" dirty="0"/>
              <a:t> </a:t>
            </a:r>
            <a:r>
              <a:rPr lang="en-PK" dirty="0"/>
              <a:t>communication with hypervisor and virtual machines.</a:t>
            </a:r>
          </a:p>
          <a:p>
            <a:r>
              <a:rPr lang="en-PK" dirty="0">
                <a:solidFill>
                  <a:srgbClr val="FF0000"/>
                </a:solidFill>
              </a:rPr>
              <a:t>Conductor: </a:t>
            </a:r>
            <a:r>
              <a:rPr lang="en-PK" dirty="0"/>
              <a:t>handles requests that need coordination (build/resize), acts as a database proxy, or handles object conversions. </a:t>
            </a:r>
          </a:p>
          <a:p>
            <a:r>
              <a:rPr lang="en-PK" dirty="0">
                <a:solidFill>
                  <a:srgbClr val="FF0000"/>
                </a:solidFill>
              </a:rPr>
              <a:t>Placement: </a:t>
            </a:r>
            <a:r>
              <a:rPr lang="en-PK" dirty="0"/>
              <a:t>tracks resource provider inventories and usages. </a:t>
            </a:r>
          </a:p>
          <a:p>
            <a:endParaRPr lang="en-PK" dirty="0"/>
          </a:p>
        </p:txBody>
      </p:sp>
      <p:pic>
        <p:nvPicPr>
          <p:cNvPr id="7" name="Content Placeholder 6">
            <a:extLst>
              <a:ext uri="{FF2B5EF4-FFF2-40B4-BE49-F238E27FC236}">
                <a16:creationId xmlns:a16="http://schemas.microsoft.com/office/drawing/2014/main" id="{BCC97AB0-C004-E029-A322-D52F7D82D33A}"/>
              </a:ext>
            </a:extLst>
          </p:cNvPr>
          <p:cNvPicPr>
            <a:picLocks noGrp="1" noChangeAspect="1"/>
          </p:cNvPicPr>
          <p:nvPr>
            <p:ph sz="half" idx="1"/>
          </p:nvPr>
        </p:nvPicPr>
        <p:blipFill>
          <a:blip r:embed="rId2"/>
          <a:stretch>
            <a:fillRect/>
          </a:stretch>
        </p:blipFill>
        <p:spPr>
          <a:xfrm>
            <a:off x="0" y="1726848"/>
            <a:ext cx="5187844" cy="4673952"/>
          </a:xfrm>
          <a:prstGeom prst="rect">
            <a:avLst/>
          </a:prstGeom>
        </p:spPr>
      </p:pic>
    </p:spTree>
    <p:extLst>
      <p:ext uri="{BB962C8B-B14F-4D97-AF65-F5344CB8AC3E}">
        <p14:creationId xmlns:p14="http://schemas.microsoft.com/office/powerpoint/2010/main" val="316083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33D490-D36D-76F9-A21D-194BD6EB536F}"/>
              </a:ext>
            </a:extLst>
          </p:cNvPr>
          <p:cNvSpPr txBox="1"/>
          <p:nvPr/>
        </p:nvSpPr>
        <p:spPr>
          <a:xfrm>
            <a:off x="381000" y="304800"/>
            <a:ext cx="8001000" cy="6001643"/>
          </a:xfrm>
          <a:prstGeom prst="rect">
            <a:avLst/>
          </a:prstGeom>
          <a:noFill/>
        </p:spPr>
        <p:txBody>
          <a:bodyPr wrap="square">
            <a:spAutoFit/>
          </a:bodyPr>
          <a:lstStyle/>
          <a:p>
            <a:pPr marL="285750" indent="-285750" algn="l">
              <a:buFont typeface="Arial" panose="020B0604020202020204" pitchFamily="34" charset="0"/>
              <a:buChar char="•"/>
            </a:pPr>
            <a:r>
              <a:rPr lang="en-US" sz="2400" b="0" i="0" dirty="0">
                <a:solidFill>
                  <a:srgbClr val="FF0000"/>
                </a:solidFill>
                <a:effectLst/>
                <a:latin typeface="Söhne"/>
              </a:rPr>
              <a:t>API Requests:</a:t>
            </a:r>
          </a:p>
          <a:p>
            <a:pPr algn="l"/>
            <a:r>
              <a:rPr lang="en-US" sz="2400" b="0" i="0" dirty="0">
                <a:solidFill>
                  <a:srgbClr val="374151"/>
                </a:solidFill>
                <a:effectLst/>
                <a:latin typeface="Söhne"/>
              </a:rPr>
              <a:t>The call flow typically starts with API requests made to the Nova API service. These requests can be initiated by users through command-line tools, the OpenStack dashboard (Horizon), or programmatically using the Nova API.</a:t>
            </a:r>
          </a:p>
          <a:p>
            <a:pPr marL="285750" indent="-285750" algn="l">
              <a:buFont typeface="Arial" panose="020B0604020202020204" pitchFamily="34" charset="0"/>
              <a:buChar char="•"/>
            </a:pPr>
            <a:r>
              <a:rPr lang="en-US" sz="2400" b="0" i="0" dirty="0">
                <a:solidFill>
                  <a:srgbClr val="FF0000"/>
                </a:solidFill>
                <a:effectLst/>
                <a:latin typeface="Söhne"/>
              </a:rPr>
              <a:t>API Service:</a:t>
            </a:r>
          </a:p>
          <a:p>
            <a:pPr algn="l"/>
            <a:r>
              <a:rPr lang="en-US" sz="2400" b="0" i="0" dirty="0">
                <a:solidFill>
                  <a:srgbClr val="374151"/>
                </a:solidFill>
                <a:effectLst/>
                <a:latin typeface="Söhne"/>
              </a:rPr>
              <a:t>The Nova API service receives the requests and performs authentication and authorization checks to ensure the user has the necessary permissions to perform the requested actions.</a:t>
            </a:r>
          </a:p>
          <a:p>
            <a:pPr marL="285750" indent="-285750" algn="l">
              <a:buFont typeface="Arial" panose="020B0604020202020204" pitchFamily="34" charset="0"/>
              <a:buChar char="•"/>
            </a:pPr>
            <a:r>
              <a:rPr lang="en-US" sz="2400" b="0" i="0" dirty="0">
                <a:solidFill>
                  <a:srgbClr val="FF0000"/>
                </a:solidFill>
                <a:effectLst/>
                <a:latin typeface="Söhne"/>
              </a:rPr>
              <a:t>Compute Service:</a:t>
            </a:r>
          </a:p>
          <a:p>
            <a:pPr algn="l"/>
            <a:r>
              <a:rPr lang="en-US" sz="2400" b="0" i="0" dirty="0">
                <a:solidFill>
                  <a:srgbClr val="374151"/>
                </a:solidFill>
                <a:effectLst/>
                <a:latin typeface="Söhne"/>
              </a:rPr>
              <a:t>Upon successful authorization, the Nova API service communicates with the Nova Compute service, which is responsible for managing the virtual machine instances.</a:t>
            </a:r>
          </a:p>
          <a:p>
            <a:pPr algn="l"/>
            <a:r>
              <a:rPr lang="en-US" sz="2400" b="0" i="0" dirty="0">
                <a:solidFill>
                  <a:srgbClr val="374151"/>
                </a:solidFill>
                <a:effectLst/>
                <a:latin typeface="Söhne"/>
              </a:rPr>
              <a:t>The Compute service receives the API requests and processes them to perform various operations, such as creating, deleting, starting, stopping, or resizing virtual machine instances.</a:t>
            </a:r>
          </a:p>
        </p:txBody>
      </p:sp>
    </p:spTree>
    <p:extLst>
      <p:ext uri="{BB962C8B-B14F-4D97-AF65-F5344CB8AC3E}">
        <p14:creationId xmlns:p14="http://schemas.microsoft.com/office/powerpoint/2010/main" val="2612561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4137EB-9C40-13EC-122C-C9DC932196B6}"/>
              </a:ext>
            </a:extLst>
          </p:cNvPr>
          <p:cNvSpPr txBox="1"/>
          <p:nvPr/>
        </p:nvSpPr>
        <p:spPr>
          <a:xfrm>
            <a:off x="533400" y="287119"/>
            <a:ext cx="8229600" cy="6555641"/>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FF0000"/>
                </a:solidFill>
                <a:effectLst/>
                <a:latin typeface="Söhne"/>
              </a:rPr>
              <a:t>Scheduler:</a:t>
            </a:r>
          </a:p>
          <a:p>
            <a:pPr algn="l"/>
            <a:r>
              <a:rPr lang="en-US" sz="2000" b="0" i="0" dirty="0">
                <a:solidFill>
                  <a:srgbClr val="374151"/>
                </a:solidFill>
                <a:effectLst/>
                <a:latin typeface="Söhne"/>
              </a:rPr>
              <a:t>In the case of operations like instance creation, the Nova Compute service interacts with the Nova Scheduler. The Scheduler determines the best compute node on which to place the new instance based on factors like resource availability, instance flavor, and policies defined in the placement service.</a:t>
            </a:r>
          </a:p>
          <a:p>
            <a:pPr marL="285750" indent="-285750" algn="l">
              <a:buFont typeface="Arial" panose="020B0604020202020204" pitchFamily="34" charset="0"/>
              <a:buChar char="•"/>
            </a:pPr>
            <a:r>
              <a:rPr lang="en-US" sz="2000" b="0" i="0" dirty="0">
                <a:solidFill>
                  <a:srgbClr val="FF0000"/>
                </a:solidFill>
                <a:effectLst/>
                <a:latin typeface="Söhne"/>
              </a:rPr>
              <a:t>Hypervisor:</a:t>
            </a:r>
          </a:p>
          <a:p>
            <a:pPr algn="l"/>
            <a:r>
              <a:rPr lang="en-US" sz="2000" b="0" i="0" dirty="0">
                <a:solidFill>
                  <a:srgbClr val="374151"/>
                </a:solidFill>
                <a:effectLst/>
                <a:latin typeface="Söhne"/>
              </a:rPr>
              <a:t>Once the Scheduler determines the target compute node, the Nova Compute service communicates with the hypervisor running on that node (e.g., KVM, The Compute service uses the hypervisor APIs to create, delete, or manage the virtual machine instances.</a:t>
            </a:r>
          </a:p>
          <a:p>
            <a:pPr marL="285750" indent="-285750" algn="l">
              <a:buFont typeface="Arial" panose="020B0604020202020204" pitchFamily="34" charset="0"/>
              <a:buChar char="•"/>
            </a:pPr>
            <a:r>
              <a:rPr lang="en-US" sz="2000" b="0" i="0" dirty="0">
                <a:solidFill>
                  <a:srgbClr val="FF0000"/>
                </a:solidFill>
                <a:effectLst/>
                <a:latin typeface="Söhne"/>
              </a:rPr>
              <a:t>Networking:</a:t>
            </a:r>
          </a:p>
          <a:p>
            <a:pPr algn="l"/>
            <a:r>
              <a:rPr lang="en-US" sz="2000" b="0" i="0" dirty="0">
                <a:solidFill>
                  <a:srgbClr val="374151"/>
                </a:solidFill>
                <a:effectLst/>
                <a:latin typeface="Söhne"/>
              </a:rPr>
              <a:t>Nova interacts with the OpenStack Networking service (Neutron) to configure networking for the virtual machine </a:t>
            </a:r>
            <a:r>
              <a:rPr lang="en-US" sz="2000" b="0" i="0" dirty="0" err="1">
                <a:solidFill>
                  <a:srgbClr val="374151"/>
                </a:solidFill>
                <a:effectLst/>
                <a:latin typeface="Söhne"/>
              </a:rPr>
              <a:t>instances.Neutron</a:t>
            </a:r>
            <a:r>
              <a:rPr lang="en-US" sz="2000" b="0" i="0" dirty="0">
                <a:solidFill>
                  <a:srgbClr val="374151"/>
                </a:solidFill>
                <a:effectLst/>
                <a:latin typeface="Söhne"/>
              </a:rPr>
              <a:t> assigns IP addresses, sets up network connectivity, and applies security groups or firewall rules to the instances as specified in the request.</a:t>
            </a:r>
          </a:p>
          <a:p>
            <a:pPr marL="285750" indent="-285750" algn="l">
              <a:buFont typeface="Arial" panose="020B0604020202020204" pitchFamily="34" charset="0"/>
              <a:buChar char="•"/>
            </a:pPr>
            <a:r>
              <a:rPr lang="en-US" sz="2000" b="0" i="0" dirty="0">
                <a:solidFill>
                  <a:srgbClr val="FF0000"/>
                </a:solidFill>
                <a:effectLst/>
                <a:latin typeface="Söhne"/>
              </a:rPr>
              <a:t>Image Service:</a:t>
            </a:r>
          </a:p>
          <a:p>
            <a:pPr algn="l"/>
            <a:r>
              <a:rPr lang="en-US" sz="2000" b="0" i="0" dirty="0">
                <a:solidFill>
                  <a:srgbClr val="374151"/>
                </a:solidFill>
                <a:effectLst/>
                <a:latin typeface="Söhne"/>
              </a:rPr>
              <a:t>Nova communicates with the OpenStack Image service (Glance) to fetch the disk image required for the virtual machine </a:t>
            </a:r>
            <a:r>
              <a:rPr lang="en-US" sz="2000" b="0" i="0" dirty="0" err="1">
                <a:solidFill>
                  <a:srgbClr val="374151"/>
                </a:solidFill>
                <a:effectLst/>
                <a:latin typeface="Söhne"/>
              </a:rPr>
              <a:t>instances.The</a:t>
            </a:r>
            <a:r>
              <a:rPr lang="en-US" sz="2000" b="0" i="0" dirty="0">
                <a:solidFill>
                  <a:srgbClr val="374151"/>
                </a:solidFill>
                <a:effectLst/>
                <a:latin typeface="Söhne"/>
              </a:rPr>
              <a:t> Compute service retrieves the image from Glance and boots the instance using the image as the root file system.</a:t>
            </a:r>
          </a:p>
        </p:txBody>
      </p:sp>
    </p:spTree>
    <p:extLst>
      <p:ext uri="{BB962C8B-B14F-4D97-AF65-F5344CB8AC3E}">
        <p14:creationId xmlns:p14="http://schemas.microsoft.com/office/powerpoint/2010/main" val="32719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Neutron (Networking)</a:t>
            </a:r>
          </a:p>
        </p:txBody>
      </p:sp>
      <p:sp>
        <p:nvSpPr>
          <p:cNvPr id="3" name="Content Placeholder 2"/>
          <p:cNvSpPr>
            <a:spLocks noGrp="1"/>
          </p:cNvSpPr>
          <p:nvPr>
            <p:ph idx="1"/>
          </p:nvPr>
        </p:nvSpPr>
        <p:spPr/>
        <p:txBody>
          <a:bodyPr>
            <a:normAutofit fontScale="85000" lnSpcReduction="20000"/>
          </a:bodyPr>
          <a:lstStyle/>
          <a:p>
            <a:r>
              <a:rPr lang="en-US" dirty="0"/>
              <a:t>First Appeared in Folsom release</a:t>
            </a:r>
          </a:p>
          <a:p>
            <a:r>
              <a:rPr lang="en-US" dirty="0"/>
              <a:t>Neutron is focused on delivering networking as a service in virtual compute environment</a:t>
            </a:r>
          </a:p>
          <a:p>
            <a:r>
              <a:rPr lang="en-US" dirty="0"/>
              <a:t>It enables to create advanced virtual network topologies which may include services such as firewall and </a:t>
            </a:r>
            <a:r>
              <a:rPr lang="en-US" dirty="0" err="1"/>
              <a:t>vpn</a:t>
            </a:r>
            <a:endParaRPr lang="en-US" dirty="0"/>
          </a:p>
          <a:p>
            <a:r>
              <a:rPr lang="en-US" dirty="0"/>
              <a:t>It also supports security groups to block or unblock ports , port ranges or traffic types for that VM</a:t>
            </a:r>
          </a:p>
          <a:p>
            <a:r>
              <a:rPr lang="en-US" dirty="0"/>
              <a:t>It require following additional </a:t>
            </a:r>
            <a:r>
              <a:rPr lang="en-US" dirty="0" err="1"/>
              <a:t>Openstack</a:t>
            </a:r>
            <a:r>
              <a:rPr lang="en-US" dirty="0"/>
              <a:t> service for basic function</a:t>
            </a:r>
          </a:p>
          <a:p>
            <a:pPr marL="0" indent="0">
              <a:buNone/>
            </a:pPr>
            <a:r>
              <a:rPr lang="en-US" dirty="0"/>
              <a:t>1.Keystone</a:t>
            </a:r>
          </a:p>
        </p:txBody>
      </p:sp>
      <p:pic>
        <p:nvPicPr>
          <p:cNvPr id="2050" name="Picture 2" descr="OpenStack Neutron – architecture and overview – LeftAsExercise">
            <a:extLst>
              <a:ext uri="{FF2B5EF4-FFF2-40B4-BE49-F238E27FC236}">
                <a16:creationId xmlns:a16="http://schemas.microsoft.com/office/drawing/2014/main" id="{A6A315B6-6741-F00D-3A0B-3594515BD20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4000"/>
          <a:stretch/>
        </p:blipFill>
        <p:spPr bwMode="auto">
          <a:xfrm>
            <a:off x="7065818" y="274638"/>
            <a:ext cx="2078182"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261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Keystone(Identity Service)</a:t>
            </a:r>
          </a:p>
        </p:txBody>
      </p:sp>
      <p:sp>
        <p:nvSpPr>
          <p:cNvPr id="3" name="Content Placeholder 2"/>
          <p:cNvSpPr>
            <a:spLocks noGrp="1"/>
          </p:cNvSpPr>
          <p:nvPr>
            <p:ph idx="1"/>
          </p:nvPr>
        </p:nvSpPr>
        <p:spPr/>
        <p:txBody>
          <a:bodyPr>
            <a:normAutofit fontScale="92500" lnSpcReduction="20000"/>
          </a:bodyPr>
          <a:lstStyle/>
          <a:p>
            <a:r>
              <a:rPr lang="en-US" dirty="0"/>
              <a:t>First appeared in Essex release</a:t>
            </a:r>
          </a:p>
          <a:p>
            <a:r>
              <a:rPr lang="en-US" dirty="0"/>
              <a:t>API client authentication, service discovery and distributed multi-tenant authorization by implementing </a:t>
            </a:r>
            <a:r>
              <a:rPr lang="en-US" dirty="0" err="1"/>
              <a:t>Openstack</a:t>
            </a:r>
            <a:r>
              <a:rPr lang="en-US" dirty="0"/>
              <a:t> identity API </a:t>
            </a:r>
          </a:p>
          <a:p>
            <a:r>
              <a:rPr lang="en-US" dirty="0"/>
              <a:t>Keystone is organized as group of internal services exposed on one or many endpoints</a:t>
            </a:r>
          </a:p>
          <a:p>
            <a:r>
              <a:rPr lang="en-US" dirty="0"/>
              <a:t>For example: an authenticate call will validate user/project credentials with the identity service and upon success create and return a token </a:t>
            </a:r>
          </a:p>
          <a:p>
            <a:r>
              <a:rPr lang="en-US" dirty="0"/>
              <a:t>It require no additional </a:t>
            </a:r>
            <a:r>
              <a:rPr lang="en-US" dirty="0" err="1"/>
              <a:t>Openstack</a:t>
            </a:r>
            <a:r>
              <a:rPr lang="en-US" dirty="0"/>
              <a:t> service for basic function</a:t>
            </a:r>
          </a:p>
          <a:p>
            <a:endParaRPr lang="en-US" dirty="0"/>
          </a:p>
        </p:txBody>
      </p:sp>
      <p:pic>
        <p:nvPicPr>
          <p:cNvPr id="3074" name="Picture 2" descr="OpenStack TripleO FFU Keystone Demo N to Q // blog.yarwood.me.uk">
            <a:extLst>
              <a:ext uri="{FF2B5EF4-FFF2-40B4-BE49-F238E27FC236}">
                <a16:creationId xmlns:a16="http://schemas.microsoft.com/office/drawing/2014/main" id="{DBEA19AE-751C-8752-6DB2-7EADDCDC65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 r="68667"/>
          <a:stretch/>
        </p:blipFill>
        <p:spPr bwMode="auto">
          <a:xfrm>
            <a:off x="7543800" y="76200"/>
            <a:ext cx="1475232"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18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Glance (Image Service)</a:t>
            </a:r>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r>
              <a:rPr lang="en-US" dirty="0"/>
              <a:t>First appeared in Bexar Release</a:t>
            </a:r>
          </a:p>
          <a:p>
            <a:r>
              <a:rPr lang="en-US" dirty="0"/>
              <a:t>Glance image services include discovering , registering and retrieving virtual machines images</a:t>
            </a:r>
          </a:p>
          <a:p>
            <a:r>
              <a:rPr lang="en-US" dirty="0"/>
              <a:t>Glance has a Restful API that allow querying of VM image metadata as well as retrieval of the actual image</a:t>
            </a:r>
          </a:p>
          <a:p>
            <a:r>
              <a:rPr lang="en-US" dirty="0"/>
              <a:t>VM images made available through Glance can be stored in a variety of locations from simple file systems to object storage system</a:t>
            </a:r>
          </a:p>
          <a:p>
            <a:r>
              <a:rPr lang="en-US" dirty="0"/>
              <a:t>It require following additional </a:t>
            </a:r>
            <a:r>
              <a:rPr lang="en-US" dirty="0" err="1"/>
              <a:t>Openstack</a:t>
            </a:r>
            <a:r>
              <a:rPr lang="en-US" dirty="0"/>
              <a:t> service for basic function</a:t>
            </a:r>
          </a:p>
          <a:p>
            <a:pPr marL="0" indent="0">
              <a:buNone/>
            </a:pPr>
            <a:r>
              <a:rPr lang="en-US" dirty="0"/>
              <a:t>1.Keystone</a:t>
            </a:r>
          </a:p>
        </p:txBody>
      </p:sp>
      <p:pic>
        <p:nvPicPr>
          <p:cNvPr id="4098" name="Picture 2" descr="Documentation - Infomaniak Openstack Public Cloud Guide">
            <a:extLst>
              <a:ext uri="{FF2B5EF4-FFF2-40B4-BE49-F238E27FC236}">
                <a16:creationId xmlns:a16="http://schemas.microsoft.com/office/drawing/2014/main" id="{3DBAE195-B668-3EBD-B70C-1496FC602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15240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1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Openstack</a:t>
            </a:r>
            <a:endParaRPr lang="en-US" b="1" dirty="0">
              <a:solidFill>
                <a:schemeClr val="accent1"/>
              </a:solidFill>
            </a:endParaRPr>
          </a:p>
        </p:txBody>
      </p:sp>
      <p:sp>
        <p:nvSpPr>
          <p:cNvPr id="3" name="Content Placeholder 2"/>
          <p:cNvSpPr>
            <a:spLocks noGrp="1"/>
          </p:cNvSpPr>
          <p:nvPr>
            <p:ph idx="1"/>
          </p:nvPr>
        </p:nvSpPr>
        <p:spPr/>
        <p:txBody>
          <a:bodyPr/>
          <a:lstStyle/>
          <a:p>
            <a:pPr algn="just"/>
            <a:r>
              <a:rPr lang="en-US" dirty="0" err="1"/>
              <a:t>Openstack</a:t>
            </a:r>
            <a:r>
              <a:rPr lang="en-US" dirty="0"/>
              <a:t> is a cloud service which offers primarily </a:t>
            </a:r>
            <a:r>
              <a:rPr lang="en-US" dirty="0" err="1"/>
              <a:t>IaaS</a:t>
            </a:r>
            <a:r>
              <a:rPr lang="en-US" dirty="0"/>
              <a:t> to users</a:t>
            </a:r>
          </a:p>
          <a:p>
            <a:pPr algn="just"/>
            <a:r>
              <a:rPr lang="en-US" dirty="0"/>
              <a:t>It is piece of software when installed on cluster of Physical machines , offers the users to create , run and manage VMs on top of it along with support to attach the connected storage along with networking services in a virtual format known as IaaS</a:t>
            </a:r>
          </a:p>
        </p:txBody>
      </p:sp>
    </p:spTree>
    <p:extLst>
      <p:ext uri="{BB962C8B-B14F-4D97-AF65-F5344CB8AC3E}">
        <p14:creationId xmlns:p14="http://schemas.microsoft.com/office/powerpoint/2010/main" val="977083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Horizon (GUI Service)</a:t>
            </a:r>
          </a:p>
        </p:txBody>
      </p:sp>
      <p:sp>
        <p:nvSpPr>
          <p:cNvPr id="3" name="Content Placeholder 2"/>
          <p:cNvSpPr>
            <a:spLocks noGrp="1"/>
          </p:cNvSpPr>
          <p:nvPr>
            <p:ph idx="1"/>
          </p:nvPr>
        </p:nvSpPr>
        <p:spPr/>
        <p:txBody>
          <a:bodyPr>
            <a:normAutofit fontScale="77500" lnSpcReduction="20000"/>
          </a:bodyPr>
          <a:lstStyle/>
          <a:p>
            <a:r>
              <a:rPr lang="en-US" dirty="0"/>
              <a:t>First  appeared in Essex Release</a:t>
            </a:r>
          </a:p>
          <a:p>
            <a:r>
              <a:rPr lang="en-US" dirty="0"/>
              <a:t>This is the first component that the user sees in the OpenStack. </a:t>
            </a:r>
          </a:p>
          <a:p>
            <a:r>
              <a:rPr lang="en-US" dirty="0"/>
              <a:t>Horizon is the web UI (user interface) component used to access the other back-end services. </a:t>
            </a:r>
          </a:p>
          <a:p>
            <a:r>
              <a:rPr lang="en-US" dirty="0"/>
              <a:t>Through individual API (Application programming interface), developers can access the OpenStack's components, but through the dashboard, system administrators can look at what is going on in the cloud and manage it as per their need.</a:t>
            </a:r>
          </a:p>
          <a:p>
            <a:r>
              <a:rPr lang="en-US" dirty="0"/>
              <a:t>It require following additional </a:t>
            </a:r>
            <a:r>
              <a:rPr lang="en-US" dirty="0" err="1"/>
              <a:t>Openstack</a:t>
            </a:r>
            <a:r>
              <a:rPr lang="en-US" dirty="0"/>
              <a:t> service for basic function</a:t>
            </a:r>
          </a:p>
          <a:p>
            <a:pPr marL="0" indent="0">
              <a:buNone/>
            </a:pPr>
            <a:r>
              <a:rPr lang="en-US" dirty="0"/>
              <a:t>1.Keystone</a:t>
            </a:r>
          </a:p>
          <a:p>
            <a:endParaRPr lang="en-US" dirty="0"/>
          </a:p>
        </p:txBody>
      </p:sp>
      <p:pic>
        <p:nvPicPr>
          <p:cNvPr id="5122" name="Picture 2" descr="cloud-infrastructure / horizon · GitLab">
            <a:extLst>
              <a:ext uri="{FF2B5EF4-FFF2-40B4-BE49-F238E27FC236}">
                <a16:creationId xmlns:a16="http://schemas.microsoft.com/office/drawing/2014/main" id="{66FD3951-40C0-F791-5EF0-D2971038B6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2780" y="3048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33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4B76-616C-1D1A-4E07-BDB857C8B221}"/>
              </a:ext>
            </a:extLst>
          </p:cNvPr>
          <p:cNvSpPr>
            <a:spLocks noGrp="1"/>
          </p:cNvSpPr>
          <p:nvPr>
            <p:ph type="title"/>
          </p:nvPr>
        </p:nvSpPr>
        <p:spPr/>
        <p:txBody>
          <a:bodyPr/>
          <a:lstStyle/>
          <a:p>
            <a:r>
              <a:rPr lang="en-US" b="1" dirty="0">
                <a:solidFill>
                  <a:schemeClr val="accent1"/>
                </a:solidFill>
              </a:rPr>
              <a:t>Swift (Object Storage)</a:t>
            </a:r>
            <a:endParaRPr lang="en-PK" b="1" dirty="0">
              <a:solidFill>
                <a:schemeClr val="accent1"/>
              </a:solidFill>
            </a:endParaRPr>
          </a:p>
        </p:txBody>
      </p:sp>
      <p:sp>
        <p:nvSpPr>
          <p:cNvPr id="3" name="Content Placeholder 2">
            <a:extLst>
              <a:ext uri="{FF2B5EF4-FFF2-40B4-BE49-F238E27FC236}">
                <a16:creationId xmlns:a16="http://schemas.microsoft.com/office/drawing/2014/main" id="{BB9D0563-FCF4-DBFC-230C-68B63467928C}"/>
              </a:ext>
            </a:extLst>
          </p:cNvPr>
          <p:cNvSpPr>
            <a:spLocks noGrp="1"/>
          </p:cNvSpPr>
          <p:nvPr>
            <p:ph idx="1"/>
          </p:nvPr>
        </p:nvSpPr>
        <p:spPr/>
        <p:txBody>
          <a:bodyPr>
            <a:normAutofit fontScale="92500" lnSpcReduction="10000"/>
          </a:bodyPr>
          <a:lstStyle/>
          <a:p>
            <a:r>
              <a:rPr lang="en-US" dirty="0"/>
              <a:t>First  appeared in Austin Release</a:t>
            </a:r>
          </a:p>
          <a:p>
            <a:r>
              <a:rPr lang="en-US" b="0" i="0" dirty="0">
                <a:solidFill>
                  <a:srgbClr val="333333"/>
                </a:solidFill>
                <a:effectLst/>
                <a:latin typeface="-apple-system"/>
              </a:rPr>
              <a:t>Swift is a highly available, distributed, eventually consistent object storage.</a:t>
            </a:r>
          </a:p>
          <a:p>
            <a:r>
              <a:rPr lang="en-US" b="0" i="0" dirty="0">
                <a:solidFill>
                  <a:srgbClr val="333333"/>
                </a:solidFill>
                <a:effectLst/>
                <a:latin typeface="-apple-system"/>
              </a:rPr>
              <a:t>Organizations can use Swift to store lots of data efficiently, safely, and cheaply</a:t>
            </a:r>
          </a:p>
          <a:p>
            <a:r>
              <a:rPr lang="en-US" dirty="0">
                <a:solidFill>
                  <a:srgbClr val="333333"/>
                </a:solidFill>
                <a:latin typeface="-apple-system"/>
              </a:rPr>
              <a:t>Swift is ideal for unstructured data</a:t>
            </a:r>
          </a:p>
          <a:p>
            <a:r>
              <a:rPr lang="en-US" dirty="0"/>
              <a:t>It require following additional </a:t>
            </a:r>
            <a:r>
              <a:rPr lang="en-US" dirty="0" err="1"/>
              <a:t>Openstack</a:t>
            </a:r>
            <a:r>
              <a:rPr lang="en-US" dirty="0"/>
              <a:t> service for basic function</a:t>
            </a:r>
          </a:p>
          <a:p>
            <a:pPr marL="0" indent="0">
              <a:buNone/>
            </a:pPr>
            <a:r>
              <a:rPr lang="en-US" dirty="0"/>
              <a:t>1.Keystone</a:t>
            </a:r>
          </a:p>
          <a:p>
            <a:endParaRPr lang="en-US" dirty="0"/>
          </a:p>
          <a:p>
            <a:endParaRPr lang="en-PK" dirty="0"/>
          </a:p>
        </p:txBody>
      </p:sp>
      <p:pic>
        <p:nvPicPr>
          <p:cNvPr id="6146" name="Picture 2" descr="Swift - Infomaniak Openstack Public Cloud Guide">
            <a:extLst>
              <a:ext uri="{FF2B5EF4-FFF2-40B4-BE49-F238E27FC236}">
                <a16:creationId xmlns:a16="http://schemas.microsoft.com/office/drawing/2014/main" id="{1BA0D5DA-7AC4-C9AD-5F91-6367037205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76200"/>
            <a:ext cx="1901913"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86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5C24-11C3-6CEA-C7BC-5B267546774F}"/>
              </a:ext>
            </a:extLst>
          </p:cNvPr>
          <p:cNvSpPr>
            <a:spLocks noGrp="1"/>
          </p:cNvSpPr>
          <p:nvPr>
            <p:ph type="title"/>
          </p:nvPr>
        </p:nvSpPr>
        <p:spPr/>
        <p:txBody>
          <a:bodyPr/>
          <a:lstStyle/>
          <a:p>
            <a:r>
              <a:rPr lang="en-US" b="1" dirty="0">
                <a:solidFill>
                  <a:schemeClr val="accent1"/>
                </a:solidFill>
              </a:rPr>
              <a:t>Cinder (block storage)</a:t>
            </a:r>
            <a:endParaRPr lang="en-PK" b="1" dirty="0">
              <a:solidFill>
                <a:schemeClr val="accent1"/>
              </a:solidFill>
            </a:endParaRPr>
          </a:p>
        </p:txBody>
      </p:sp>
      <p:sp>
        <p:nvSpPr>
          <p:cNvPr id="3" name="Content Placeholder 2">
            <a:extLst>
              <a:ext uri="{FF2B5EF4-FFF2-40B4-BE49-F238E27FC236}">
                <a16:creationId xmlns:a16="http://schemas.microsoft.com/office/drawing/2014/main" id="{B92E7696-BF03-27D0-EDD6-F954C9D34BB5}"/>
              </a:ext>
            </a:extLst>
          </p:cNvPr>
          <p:cNvSpPr>
            <a:spLocks noGrp="1"/>
          </p:cNvSpPr>
          <p:nvPr>
            <p:ph idx="1"/>
          </p:nvPr>
        </p:nvSpPr>
        <p:spPr/>
        <p:txBody>
          <a:bodyPr>
            <a:normAutofit fontScale="77500" lnSpcReduction="20000"/>
          </a:bodyPr>
          <a:lstStyle/>
          <a:p>
            <a:r>
              <a:rPr lang="en-US" dirty="0"/>
              <a:t>First  appeared in Folsom Release</a:t>
            </a:r>
          </a:p>
          <a:p>
            <a:r>
              <a:rPr lang="en-US" dirty="0"/>
              <a:t>Cinder is a Block Storage service for OpenStack. </a:t>
            </a:r>
          </a:p>
          <a:p>
            <a:r>
              <a:rPr lang="en-US" dirty="0"/>
              <a:t>It virtualizes the management of block storage devices and provides end users with a self service API to request and consume those resources without requiring any knowledge of where their storage is actually deployed or on what type of device. </a:t>
            </a:r>
          </a:p>
          <a:p>
            <a:r>
              <a:rPr lang="en-US" dirty="0"/>
              <a:t>This is done through the use of either a reference implementation (LVM) or plugin drivers for other storage</a:t>
            </a:r>
          </a:p>
          <a:p>
            <a:r>
              <a:rPr lang="en-US" dirty="0"/>
              <a:t>It require following additional </a:t>
            </a:r>
            <a:r>
              <a:rPr lang="en-US" dirty="0" err="1"/>
              <a:t>Openstack</a:t>
            </a:r>
            <a:r>
              <a:rPr lang="en-US" dirty="0"/>
              <a:t> service for basic function</a:t>
            </a:r>
          </a:p>
          <a:p>
            <a:pPr marL="0" indent="0">
              <a:buNone/>
            </a:pPr>
            <a:r>
              <a:rPr lang="en-US" dirty="0"/>
              <a:t>1.Keystone</a:t>
            </a:r>
          </a:p>
        </p:txBody>
      </p:sp>
      <p:pic>
        <p:nvPicPr>
          <p:cNvPr id="7170" name="Picture 2" descr="OpenStack Cinder – creating and using volumes – LeftAsExercise">
            <a:extLst>
              <a:ext uri="{FF2B5EF4-FFF2-40B4-BE49-F238E27FC236}">
                <a16:creationId xmlns:a16="http://schemas.microsoft.com/office/drawing/2014/main" id="{E969E97B-63DF-5AD9-496A-CE0B14127E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800"/>
          <a:stretch/>
        </p:blipFill>
        <p:spPr bwMode="auto">
          <a:xfrm>
            <a:off x="6705600" y="1524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422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OpenStack vs. AWS</a:t>
            </a:r>
          </a:p>
        </p:txBody>
      </p:sp>
      <p:sp>
        <p:nvSpPr>
          <p:cNvPr id="3" name="Content Placeholder 2"/>
          <p:cNvSpPr>
            <a:spLocks noGrp="1"/>
          </p:cNvSpPr>
          <p:nvPr>
            <p:ph idx="1"/>
          </p:nvPr>
        </p:nvSpPr>
        <p:spPr/>
        <p:txBody>
          <a:bodyPr/>
          <a:lstStyle/>
          <a:p>
            <a:r>
              <a:rPr lang="en-US" dirty="0" err="1"/>
              <a:t>OpenStack</a:t>
            </a:r>
            <a:r>
              <a:rPr lang="en-US" dirty="0"/>
              <a:t> and AWS are both cloud computing platforms. Both serve different purposes. </a:t>
            </a:r>
          </a:p>
          <a:p>
            <a:r>
              <a:rPr lang="en-US" dirty="0"/>
              <a:t>The AWS got introduced in 2006. And since 2006, the success of AWS has been rising rapidly. </a:t>
            </a:r>
          </a:p>
          <a:p>
            <a:r>
              <a:rPr lang="en-US" dirty="0"/>
              <a:t>Similarly, </a:t>
            </a:r>
            <a:r>
              <a:rPr lang="en-US" dirty="0" err="1"/>
              <a:t>OpenStack</a:t>
            </a:r>
            <a:r>
              <a:rPr lang="en-US" dirty="0"/>
              <a:t> had also grown since its beginning in 2010.</a:t>
            </a:r>
          </a:p>
        </p:txBody>
      </p:sp>
    </p:spTree>
    <p:extLst>
      <p:ext uri="{BB962C8B-B14F-4D97-AF65-F5344CB8AC3E}">
        <p14:creationId xmlns:p14="http://schemas.microsoft.com/office/powerpoint/2010/main" val="1102256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a:t>
            </a:r>
          </a:p>
        </p:txBody>
      </p:sp>
      <p:sp>
        <p:nvSpPr>
          <p:cNvPr id="3" name="Content Placeholder 2"/>
          <p:cNvSpPr>
            <a:spLocks noGrp="1"/>
          </p:cNvSpPr>
          <p:nvPr>
            <p:ph idx="1"/>
          </p:nvPr>
        </p:nvSpPr>
        <p:spPr/>
        <p:txBody>
          <a:bodyPr>
            <a:normAutofit lnSpcReduction="10000"/>
          </a:bodyPr>
          <a:lstStyle/>
          <a:p>
            <a:r>
              <a:rPr lang="en-US" dirty="0"/>
              <a:t>AWS (Amazon Web Services) is an on-demand cloud computing platform</a:t>
            </a:r>
          </a:p>
          <a:p>
            <a:r>
              <a:rPr lang="en-US" dirty="0"/>
              <a:t>AWS offers a processing unit, storage, Big Data platform, ML platform, </a:t>
            </a:r>
            <a:r>
              <a:rPr lang="en-US" dirty="0" err="1"/>
              <a:t>etc</a:t>
            </a:r>
            <a:endParaRPr lang="en-US" dirty="0"/>
          </a:p>
          <a:p>
            <a:r>
              <a:rPr lang="en-US" dirty="0"/>
              <a:t>Since AWS is an on-demand platform, It follows the concept of pay-as-you-go, you just pay for the things you are using.</a:t>
            </a:r>
          </a:p>
          <a:p>
            <a:r>
              <a:rPr lang="en-US" dirty="0"/>
              <a:t>Unlike </a:t>
            </a:r>
            <a:r>
              <a:rPr lang="en-US" dirty="0" err="1"/>
              <a:t>OpenStack</a:t>
            </a:r>
            <a:r>
              <a:rPr lang="en-US" dirty="0"/>
              <a:t>, AWS is not an open-source platform. Only as a user we can use it</a:t>
            </a:r>
          </a:p>
        </p:txBody>
      </p:sp>
    </p:spTree>
    <p:extLst>
      <p:ext uri="{BB962C8B-B14F-4D97-AF65-F5344CB8AC3E}">
        <p14:creationId xmlns:p14="http://schemas.microsoft.com/office/powerpoint/2010/main" val="1643115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OpenStack</a:t>
            </a:r>
            <a:br>
              <a:rPr lang="en-US" dirty="0"/>
            </a:br>
            <a:endParaRPr lang="en-US" dirty="0"/>
          </a:p>
        </p:txBody>
      </p:sp>
      <p:sp>
        <p:nvSpPr>
          <p:cNvPr id="3" name="Content Placeholder 2"/>
          <p:cNvSpPr>
            <a:spLocks noGrp="1"/>
          </p:cNvSpPr>
          <p:nvPr>
            <p:ph idx="1"/>
          </p:nvPr>
        </p:nvSpPr>
        <p:spPr/>
        <p:txBody>
          <a:bodyPr/>
          <a:lstStyle/>
          <a:p>
            <a:r>
              <a:rPr lang="en-US" dirty="0" err="1"/>
              <a:t>OpenStack</a:t>
            </a:r>
            <a:r>
              <a:rPr lang="en-US" dirty="0"/>
              <a:t> is an open-source platform. Using </a:t>
            </a:r>
            <a:r>
              <a:rPr lang="en-US" dirty="0" err="1"/>
              <a:t>OpenStack</a:t>
            </a:r>
            <a:r>
              <a:rPr lang="en-US" dirty="0"/>
              <a:t>, we can create our own cloud and configure the things as per our needs</a:t>
            </a:r>
          </a:p>
          <a:p>
            <a:r>
              <a:rPr lang="en-US" dirty="0"/>
              <a:t>We can deploy </a:t>
            </a:r>
            <a:r>
              <a:rPr lang="en-US" dirty="0" err="1"/>
              <a:t>OpenStack</a:t>
            </a:r>
            <a:r>
              <a:rPr lang="en-US" dirty="0"/>
              <a:t> in both private and public networks. Users can access the </a:t>
            </a:r>
            <a:r>
              <a:rPr lang="en-US" dirty="0" err="1"/>
              <a:t>OpenStack</a:t>
            </a:r>
            <a:r>
              <a:rPr lang="en-US"/>
              <a:t> via a web-based dashboard component or APIs</a:t>
            </a:r>
            <a:endParaRPr lang="en-US" dirty="0"/>
          </a:p>
        </p:txBody>
      </p:sp>
    </p:spTree>
    <p:extLst>
      <p:ext uri="{BB962C8B-B14F-4D97-AF65-F5344CB8AC3E}">
        <p14:creationId xmlns:p14="http://schemas.microsoft.com/office/powerpoint/2010/main" val="2829938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44FA-CFDC-43B1-6002-05B40FBACE40}"/>
              </a:ext>
            </a:extLst>
          </p:cNvPr>
          <p:cNvSpPr>
            <a:spLocks noGrp="1"/>
          </p:cNvSpPr>
          <p:nvPr>
            <p:ph type="title"/>
          </p:nvPr>
        </p:nvSpPr>
        <p:spPr/>
        <p:txBody>
          <a:bodyPr>
            <a:normAutofit fontScale="90000"/>
          </a:bodyPr>
          <a:lstStyle/>
          <a:p>
            <a:r>
              <a:rPr lang="en-US" b="0" i="0" dirty="0">
                <a:solidFill>
                  <a:srgbClr val="111111"/>
                </a:solidFill>
                <a:effectLst/>
                <a:latin typeface="Ubuntu" panose="020B0604020202020204" pitchFamily="34" charset="0"/>
              </a:rPr>
              <a:t>Who uses OpenStack?</a:t>
            </a:r>
            <a:br>
              <a:rPr lang="en-US" b="0" i="0" dirty="0">
                <a:solidFill>
                  <a:srgbClr val="111111"/>
                </a:solidFill>
                <a:effectLst/>
                <a:latin typeface="Ubuntu" panose="020B0604020202020204" pitchFamily="34" charset="0"/>
              </a:rPr>
            </a:br>
            <a:endParaRPr lang="en-PK" dirty="0"/>
          </a:p>
        </p:txBody>
      </p:sp>
      <p:sp>
        <p:nvSpPr>
          <p:cNvPr id="3" name="Content Placeholder 2">
            <a:extLst>
              <a:ext uri="{FF2B5EF4-FFF2-40B4-BE49-F238E27FC236}">
                <a16:creationId xmlns:a16="http://schemas.microsoft.com/office/drawing/2014/main" id="{26A80C09-5BC9-7856-3ECA-EAB3A051A9A9}"/>
              </a:ext>
            </a:extLst>
          </p:cNvPr>
          <p:cNvSpPr>
            <a:spLocks noGrp="1"/>
          </p:cNvSpPr>
          <p:nvPr>
            <p:ph idx="1"/>
          </p:nvPr>
        </p:nvSpPr>
        <p:spPr/>
        <p:txBody>
          <a:bodyPr/>
          <a:lstStyle/>
          <a:p>
            <a:r>
              <a:rPr lang="en-US" dirty="0"/>
              <a:t>There are thousands of OpenStack users across a broad range of industries. </a:t>
            </a:r>
          </a:p>
          <a:p>
            <a:pPr marL="0" indent="0">
              <a:buNone/>
            </a:pPr>
            <a:endParaRPr lang="en-PK" dirty="0"/>
          </a:p>
        </p:txBody>
      </p:sp>
    </p:spTree>
    <p:extLst>
      <p:ext uri="{BB962C8B-B14F-4D97-AF65-F5344CB8AC3E}">
        <p14:creationId xmlns:p14="http://schemas.microsoft.com/office/powerpoint/2010/main" val="3813144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7E8C-11A1-4424-DBDE-440CB2AEB337}"/>
              </a:ext>
            </a:extLst>
          </p:cNvPr>
          <p:cNvSpPr>
            <a:spLocks noGrp="1"/>
          </p:cNvSpPr>
          <p:nvPr>
            <p:ph type="title"/>
          </p:nvPr>
        </p:nvSpPr>
        <p:spPr/>
        <p:txBody>
          <a:bodyPr/>
          <a:lstStyle/>
          <a:p>
            <a:r>
              <a:rPr lang="en-US" dirty="0"/>
              <a:t> </a:t>
            </a:r>
            <a:endParaRPr lang="en-PK" dirty="0"/>
          </a:p>
        </p:txBody>
      </p:sp>
      <p:sp>
        <p:nvSpPr>
          <p:cNvPr id="3" name="Content Placeholder 2">
            <a:extLst>
              <a:ext uri="{FF2B5EF4-FFF2-40B4-BE49-F238E27FC236}">
                <a16:creationId xmlns:a16="http://schemas.microsoft.com/office/drawing/2014/main" id="{122C08D0-75DF-64F2-F28D-0F9787A7C7DD}"/>
              </a:ext>
            </a:extLst>
          </p:cNvPr>
          <p:cNvSpPr>
            <a:spLocks noGrp="1"/>
          </p:cNvSpPr>
          <p:nvPr>
            <p:ph idx="1"/>
          </p:nvPr>
        </p:nvSpPr>
        <p:spPr/>
        <p:txBody>
          <a:bodyPr/>
          <a:lstStyle/>
          <a:p>
            <a:r>
              <a:rPr lang="en-US" dirty="0"/>
              <a:t>In 2022, </a:t>
            </a:r>
            <a:r>
              <a:rPr lang="en-US" dirty="0" err="1"/>
              <a:t>Nayatel</a:t>
            </a:r>
            <a:r>
              <a:rPr lang="en-US" dirty="0"/>
              <a:t> — one of Pakistan’s leading telecom providers — announced that it completed the deployment of Pakistan’s first local public cloud. Aiming to meet the demand for a homegrown public cloud service, </a:t>
            </a:r>
            <a:r>
              <a:rPr lang="en-US" dirty="0" err="1"/>
              <a:t>Nayatel</a:t>
            </a:r>
            <a:r>
              <a:rPr lang="en-US" dirty="0"/>
              <a:t> partnered with Canonical to build an enterprise-grade OpenStack platform.</a:t>
            </a:r>
            <a:endParaRPr lang="en-PK" dirty="0"/>
          </a:p>
        </p:txBody>
      </p:sp>
      <p:pic>
        <p:nvPicPr>
          <p:cNvPr id="2050" name="Picture 2">
            <a:extLst>
              <a:ext uri="{FF2B5EF4-FFF2-40B4-BE49-F238E27FC236}">
                <a16:creationId xmlns:a16="http://schemas.microsoft.com/office/drawing/2014/main" id="{8FF26EE3-3928-CEBD-9E0C-EAC4DA7E4D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4700" y="186055"/>
            <a:ext cx="2514600" cy="132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389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C603B-DFF2-1A09-6739-B826BEF1D5F0}"/>
              </a:ext>
            </a:extLst>
          </p:cNvPr>
          <p:cNvSpPr>
            <a:spLocks noGrp="1"/>
          </p:cNvSpPr>
          <p:nvPr>
            <p:ph idx="1"/>
          </p:nvPr>
        </p:nvSpPr>
        <p:spPr/>
        <p:txBody>
          <a:bodyPr/>
          <a:lstStyle/>
          <a:p>
            <a:r>
              <a:rPr lang="en-US" dirty="0"/>
              <a:t>In 2022, Pacific Textiles Holdings Limited — one of the world’s largest fabric mills — announced that it’s going to use </a:t>
            </a:r>
            <a:r>
              <a:rPr lang="en-US" dirty="0" err="1"/>
              <a:t>Canonical’s</a:t>
            </a:r>
            <a:r>
              <a:rPr lang="en-US" dirty="0"/>
              <a:t> Charmed OpenStack and Charmed Kubernetes to give its developers easy access to technologies like cloud-native apps, Kubernetes, AI/ML, and others alike.</a:t>
            </a:r>
            <a:endParaRPr lang="en-PK" dirty="0"/>
          </a:p>
        </p:txBody>
      </p:sp>
      <p:pic>
        <p:nvPicPr>
          <p:cNvPr id="3076" name="Picture 4">
            <a:extLst>
              <a:ext uri="{FF2B5EF4-FFF2-40B4-BE49-F238E27FC236}">
                <a16:creationId xmlns:a16="http://schemas.microsoft.com/office/drawing/2014/main" id="{E1CDFA66-53AB-5B14-2434-AF71E1715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6558"/>
            <a:ext cx="2552700" cy="1021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9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Basic Principles of </a:t>
            </a:r>
            <a:r>
              <a:rPr lang="en-US" b="1" dirty="0" err="1">
                <a:solidFill>
                  <a:schemeClr val="accent1"/>
                </a:solidFill>
              </a:rPr>
              <a:t>OpenStack</a:t>
            </a:r>
            <a:endParaRPr lang="en-US" b="1" dirty="0">
              <a:solidFill>
                <a:schemeClr val="accent1"/>
              </a:solidFill>
            </a:endParaRPr>
          </a:p>
        </p:txBody>
      </p:sp>
      <p:sp>
        <p:nvSpPr>
          <p:cNvPr id="3" name="Content Placeholder 2"/>
          <p:cNvSpPr>
            <a:spLocks noGrp="1"/>
          </p:cNvSpPr>
          <p:nvPr>
            <p:ph idx="1"/>
          </p:nvPr>
        </p:nvSpPr>
        <p:spPr/>
        <p:txBody>
          <a:bodyPr>
            <a:normAutofit fontScale="85000" lnSpcReduction="10000"/>
          </a:bodyPr>
          <a:lstStyle/>
          <a:p>
            <a:pPr algn="just"/>
            <a:r>
              <a:rPr lang="en-US" b="1" dirty="0">
                <a:solidFill>
                  <a:srgbClr val="FF0000"/>
                </a:solidFill>
              </a:rPr>
              <a:t>Open Source:</a:t>
            </a:r>
            <a:r>
              <a:rPr lang="en-US" dirty="0">
                <a:solidFill>
                  <a:srgbClr val="FF0000"/>
                </a:solidFill>
              </a:rPr>
              <a:t> </a:t>
            </a:r>
            <a:r>
              <a:rPr lang="en-US" dirty="0"/>
              <a:t>Under the Apache 2.0 license, </a:t>
            </a:r>
            <a:r>
              <a:rPr lang="en-US" dirty="0" err="1"/>
              <a:t>OpenStack</a:t>
            </a:r>
            <a:r>
              <a:rPr lang="en-US" dirty="0"/>
              <a:t> is coded and published. Apache allows the community to use it for free.</a:t>
            </a:r>
          </a:p>
          <a:p>
            <a:pPr algn="just"/>
            <a:r>
              <a:rPr lang="en-US" b="1" dirty="0">
                <a:solidFill>
                  <a:srgbClr val="FF0000"/>
                </a:solidFill>
              </a:rPr>
              <a:t>Open Development:</a:t>
            </a:r>
            <a:r>
              <a:rPr lang="en-US" dirty="0">
                <a:solidFill>
                  <a:srgbClr val="FF0000"/>
                </a:solidFill>
              </a:rPr>
              <a:t> </a:t>
            </a:r>
            <a:r>
              <a:rPr lang="en-US" dirty="0"/>
              <a:t>The developers maintain a source code repository that is freely accessible through projects like the Ubuntu Linux distribution </a:t>
            </a:r>
          </a:p>
          <a:p>
            <a:pPr algn="just"/>
            <a:r>
              <a:rPr lang="en-US" b="1" dirty="0">
                <a:solidFill>
                  <a:srgbClr val="FF0000"/>
                </a:solidFill>
              </a:rPr>
              <a:t>Open Design:</a:t>
            </a:r>
            <a:r>
              <a:rPr lang="en-US" dirty="0">
                <a:solidFill>
                  <a:srgbClr val="FF0000"/>
                </a:solidFill>
              </a:rPr>
              <a:t> </a:t>
            </a:r>
            <a:r>
              <a:rPr lang="en-US" dirty="0"/>
              <a:t>For the forthcoming update, the development group holds a Design Summit every 6 months.</a:t>
            </a:r>
          </a:p>
          <a:p>
            <a:pPr algn="just"/>
            <a:r>
              <a:rPr lang="en-US" b="1" dirty="0">
                <a:solidFill>
                  <a:srgbClr val="FF0000"/>
                </a:solidFill>
              </a:rPr>
              <a:t>Open Community:</a:t>
            </a:r>
            <a:r>
              <a:rPr lang="en-US" dirty="0">
                <a:solidFill>
                  <a:srgbClr val="FF0000"/>
                </a:solidFill>
              </a:rPr>
              <a:t> </a:t>
            </a:r>
            <a:r>
              <a:rPr lang="en-US" dirty="0"/>
              <a:t>OpenStack allows open and transparent documentation for the community.</a:t>
            </a:r>
          </a:p>
          <a:p>
            <a:endParaRPr lang="en-US" dirty="0"/>
          </a:p>
        </p:txBody>
      </p:sp>
    </p:spTree>
    <p:extLst>
      <p:ext uri="{BB962C8B-B14F-4D97-AF65-F5344CB8AC3E}">
        <p14:creationId xmlns:p14="http://schemas.microsoft.com/office/powerpoint/2010/main" val="387674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8" y="638423"/>
            <a:ext cx="7772400" cy="581779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958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History</a:t>
            </a:r>
          </a:p>
        </p:txBody>
      </p:sp>
      <p:sp>
        <p:nvSpPr>
          <p:cNvPr id="3" name="Content Placeholder 2"/>
          <p:cNvSpPr>
            <a:spLocks noGrp="1"/>
          </p:cNvSpPr>
          <p:nvPr>
            <p:ph idx="1"/>
          </p:nvPr>
        </p:nvSpPr>
        <p:spPr>
          <a:xfrm>
            <a:off x="457200" y="1600200"/>
            <a:ext cx="8458200" cy="5105400"/>
          </a:xfrm>
        </p:spPr>
        <p:txBody>
          <a:bodyPr>
            <a:normAutofit fontScale="85000" lnSpcReduction="20000"/>
          </a:bodyPr>
          <a:lstStyle/>
          <a:p>
            <a:pPr algn="just"/>
            <a:r>
              <a:rPr lang="en-US" dirty="0"/>
              <a:t>2010: </a:t>
            </a:r>
            <a:r>
              <a:rPr lang="en-US" dirty="0" err="1"/>
              <a:t>OpenStack</a:t>
            </a:r>
            <a:r>
              <a:rPr lang="en-US" dirty="0"/>
              <a:t> Started as joint project of Rackspace Hosting &amp; NASA</a:t>
            </a:r>
          </a:p>
          <a:p>
            <a:pPr algn="just"/>
            <a:r>
              <a:rPr lang="en-US" dirty="0"/>
              <a:t>2012: </a:t>
            </a:r>
            <a:r>
              <a:rPr lang="en-US" dirty="0" err="1"/>
              <a:t>Nasa</a:t>
            </a:r>
            <a:r>
              <a:rPr lang="en-US" dirty="0"/>
              <a:t> Withdraw </a:t>
            </a:r>
            <a:r>
              <a:rPr lang="en-US" dirty="0" err="1"/>
              <a:t>Openstack</a:t>
            </a:r>
            <a:r>
              <a:rPr lang="en-US" dirty="0"/>
              <a:t> Project and adapted 	AWS.</a:t>
            </a:r>
          </a:p>
          <a:p>
            <a:pPr marL="0" indent="0" algn="just">
              <a:buNone/>
            </a:pPr>
            <a:r>
              <a:rPr lang="en-US" dirty="0"/>
              <a:t>	</a:t>
            </a:r>
            <a:r>
              <a:rPr lang="en-US" dirty="0" err="1"/>
              <a:t>Redhat</a:t>
            </a:r>
            <a:r>
              <a:rPr lang="en-US" dirty="0"/>
              <a:t> entered </a:t>
            </a:r>
            <a:r>
              <a:rPr lang="en-US" dirty="0" err="1"/>
              <a:t>Openstack</a:t>
            </a:r>
            <a:r>
              <a:rPr lang="en-US" dirty="0"/>
              <a:t> Project</a:t>
            </a:r>
          </a:p>
          <a:p>
            <a:pPr marL="0" indent="0" algn="just">
              <a:buNone/>
            </a:pPr>
            <a:r>
              <a:rPr lang="en-US" dirty="0"/>
              <a:t>	</a:t>
            </a:r>
            <a:r>
              <a:rPr lang="en-US" dirty="0" err="1"/>
              <a:t>Openstack</a:t>
            </a:r>
            <a:r>
              <a:rPr lang="en-US" dirty="0"/>
              <a:t> Foundation, a non-profit  corporate 	entity established </a:t>
            </a:r>
          </a:p>
          <a:p>
            <a:pPr algn="just"/>
            <a:r>
              <a:rPr lang="en-US" dirty="0"/>
              <a:t>2013: Oracle joined as sponsor</a:t>
            </a:r>
          </a:p>
          <a:p>
            <a:pPr algn="just"/>
            <a:r>
              <a:rPr lang="en-US" dirty="0"/>
              <a:t>2015: NASA still uses </a:t>
            </a:r>
            <a:r>
              <a:rPr lang="en-US" dirty="0" err="1"/>
              <a:t>openstack</a:t>
            </a:r>
            <a:r>
              <a:rPr lang="en-US" dirty="0"/>
              <a:t> private cloud as user</a:t>
            </a:r>
          </a:p>
          <a:p>
            <a:pPr algn="just"/>
            <a:r>
              <a:rPr lang="en-US" dirty="0"/>
              <a:t>2017: More than 500 companies had joined this project</a:t>
            </a:r>
          </a:p>
          <a:p>
            <a:pPr algn="just"/>
            <a:r>
              <a:rPr lang="en-US" dirty="0"/>
              <a:t>2020: renamed to Open Infrastructure Foundation from 2021</a:t>
            </a:r>
          </a:p>
        </p:txBody>
      </p:sp>
    </p:spTree>
    <p:extLst>
      <p:ext uri="{BB962C8B-B14F-4D97-AF65-F5344CB8AC3E}">
        <p14:creationId xmlns:p14="http://schemas.microsoft.com/office/powerpoint/2010/main" val="405695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Open Stack Releases</a:t>
            </a:r>
          </a:p>
        </p:txBody>
      </p:sp>
      <p:sp>
        <p:nvSpPr>
          <p:cNvPr id="3" name="Content Placeholder 2"/>
          <p:cNvSpPr>
            <a:spLocks noGrp="1"/>
          </p:cNvSpPr>
          <p:nvPr>
            <p:ph idx="1"/>
          </p:nvPr>
        </p:nvSpPr>
        <p:spPr>
          <a:xfrm>
            <a:off x="457200" y="1600200"/>
            <a:ext cx="8458200" cy="4525963"/>
          </a:xfrm>
        </p:spPr>
        <p:txBody>
          <a:bodyPr>
            <a:normAutofit fontScale="62500" lnSpcReduction="20000"/>
          </a:bodyPr>
          <a:lstStyle/>
          <a:p>
            <a:r>
              <a:rPr lang="en-US" dirty="0" err="1"/>
              <a:t>Openstack</a:t>
            </a:r>
            <a:r>
              <a:rPr lang="en-US" dirty="0"/>
              <a:t> release cycle is every 6 month</a:t>
            </a:r>
          </a:p>
          <a:p>
            <a:r>
              <a:rPr lang="en-US" dirty="0"/>
              <a:t>Release name are based on Alphabets (A...XY,Z)</a:t>
            </a:r>
          </a:p>
          <a:p>
            <a:endParaRPr lang="en-US" dirty="0"/>
          </a:p>
          <a:p>
            <a:r>
              <a:rPr lang="en-US" dirty="0"/>
              <a:t>Austin			21 October 2010</a:t>
            </a:r>
          </a:p>
          <a:p>
            <a:r>
              <a:rPr lang="en-US" dirty="0"/>
              <a:t>Juno				16 October 2014 </a:t>
            </a:r>
            <a:r>
              <a:rPr lang="en-US" dirty="0">
                <a:solidFill>
                  <a:srgbClr val="FF0000"/>
                </a:solidFill>
              </a:rPr>
              <a:t>(first enterprise software)</a:t>
            </a:r>
          </a:p>
          <a:p>
            <a:r>
              <a:rPr lang="en-US" dirty="0"/>
              <a:t>Pike	             			30 August 2017</a:t>
            </a:r>
          </a:p>
          <a:p>
            <a:r>
              <a:rPr lang="en-US" dirty="0"/>
              <a:t>Queens			28 February 2018</a:t>
            </a:r>
          </a:p>
          <a:p>
            <a:r>
              <a:rPr lang="en-US" dirty="0"/>
              <a:t>Ussuri			13 May 2020</a:t>
            </a:r>
          </a:p>
          <a:p>
            <a:r>
              <a:rPr lang="en-US" dirty="0"/>
              <a:t>Victoria			14 October 2020</a:t>
            </a:r>
          </a:p>
          <a:p>
            <a:r>
              <a:rPr lang="en-US" dirty="0"/>
              <a:t>Wallaby			14 April 2021</a:t>
            </a:r>
          </a:p>
          <a:p>
            <a:r>
              <a:rPr lang="en-US" dirty="0" err="1"/>
              <a:t>Xena</a:t>
            </a:r>
            <a:r>
              <a:rPr lang="en-US" dirty="0"/>
              <a:t>				06 October 2021</a:t>
            </a:r>
          </a:p>
          <a:p>
            <a:r>
              <a:rPr lang="en-US" dirty="0"/>
              <a:t>Zed				05 December 2022 </a:t>
            </a:r>
          </a:p>
          <a:p>
            <a:r>
              <a:rPr lang="en-US" dirty="0"/>
              <a:t>2023.1 Antelope		22 March 2023</a:t>
            </a:r>
          </a:p>
          <a:p>
            <a:r>
              <a:rPr lang="en-US" dirty="0"/>
              <a:t>2023.2 Bobcat			4 October 2023 </a:t>
            </a:r>
            <a:r>
              <a:rPr lang="en-US" dirty="0">
                <a:solidFill>
                  <a:srgbClr val="FF0000"/>
                </a:solidFill>
              </a:rPr>
              <a:t>(upcoming)</a:t>
            </a:r>
          </a:p>
        </p:txBody>
      </p:sp>
    </p:spTree>
    <p:extLst>
      <p:ext uri="{BB962C8B-B14F-4D97-AF65-F5344CB8AC3E}">
        <p14:creationId xmlns:p14="http://schemas.microsoft.com/office/powerpoint/2010/main" val="415098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roduction to OpenStack — Security Guide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8749146" cy="27666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itle 3"/>
          <p:cNvSpPr>
            <a:spLocks noGrp="1"/>
          </p:cNvSpPr>
          <p:nvPr>
            <p:ph type="title"/>
          </p:nvPr>
        </p:nvSpPr>
        <p:spPr/>
        <p:txBody>
          <a:bodyPr/>
          <a:lstStyle/>
          <a:p>
            <a:r>
              <a:rPr lang="en-US" b="1" dirty="0">
                <a:solidFill>
                  <a:schemeClr val="accent1"/>
                </a:solidFill>
              </a:rPr>
              <a:t>Open Stack Services</a:t>
            </a:r>
          </a:p>
        </p:txBody>
      </p:sp>
    </p:spTree>
    <p:extLst>
      <p:ext uri="{BB962C8B-B14F-4D97-AF65-F5344CB8AC3E}">
        <p14:creationId xmlns:p14="http://schemas.microsoft.com/office/powerpoint/2010/main" val="361646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838200"/>
            <a:ext cx="8762999" cy="4940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66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65963" y="4572000"/>
            <a:ext cx="4357255" cy="2031325"/>
          </a:xfrm>
          <a:prstGeom prst="rect">
            <a:avLst/>
          </a:prstGeom>
          <a:noFill/>
        </p:spPr>
        <p:txBody>
          <a:bodyPr wrap="square" rtlCol="0">
            <a:spAutoFit/>
          </a:bodyPr>
          <a:lstStyle/>
          <a:p>
            <a:r>
              <a:rPr lang="en-US" dirty="0">
                <a:solidFill>
                  <a:srgbClr val="FF0000"/>
                </a:solidFill>
              </a:rPr>
              <a:t>Controller Node:</a:t>
            </a:r>
            <a:r>
              <a:rPr lang="en-US" dirty="0"/>
              <a:t> Controls complete architecture of the solution</a:t>
            </a:r>
            <a:endParaRPr lang="en-US" dirty="0">
              <a:solidFill>
                <a:srgbClr val="FF0000"/>
              </a:solidFill>
            </a:endParaRPr>
          </a:p>
          <a:p>
            <a:r>
              <a:rPr lang="en-US" dirty="0">
                <a:solidFill>
                  <a:srgbClr val="FF0000"/>
                </a:solidFill>
              </a:rPr>
              <a:t>Compute Node:</a:t>
            </a:r>
            <a:r>
              <a:rPr lang="en-US" dirty="0"/>
              <a:t> Runs Virtual Machine</a:t>
            </a:r>
          </a:p>
          <a:p>
            <a:r>
              <a:rPr lang="en-US" dirty="0">
                <a:solidFill>
                  <a:srgbClr val="FF0000"/>
                </a:solidFill>
              </a:rPr>
              <a:t>Block Storage Node:</a:t>
            </a:r>
            <a:r>
              <a:rPr lang="en-US" dirty="0"/>
              <a:t> Provide Block Storage Service</a:t>
            </a:r>
          </a:p>
          <a:p>
            <a:r>
              <a:rPr lang="en-US" dirty="0">
                <a:solidFill>
                  <a:srgbClr val="FF0000"/>
                </a:solidFill>
              </a:rPr>
              <a:t>Object Storage Node:</a:t>
            </a:r>
            <a:r>
              <a:rPr lang="en-US" dirty="0"/>
              <a:t> Provide object Storage Service</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889"/>
          <a:stretch/>
        </p:blipFill>
        <p:spPr bwMode="auto">
          <a:xfrm>
            <a:off x="228600" y="1135975"/>
            <a:ext cx="6800850" cy="54673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3082E061-F97D-D566-82A0-BC6A5A619C77}"/>
              </a:ext>
            </a:extLst>
          </p:cNvPr>
          <p:cNvSpPr>
            <a:spLocks noGrp="1"/>
          </p:cNvSpPr>
          <p:nvPr>
            <p:ph type="title"/>
          </p:nvPr>
        </p:nvSpPr>
        <p:spPr>
          <a:xfrm>
            <a:off x="457200" y="274638"/>
            <a:ext cx="8229600" cy="715962"/>
          </a:xfrm>
        </p:spPr>
        <p:txBody>
          <a:bodyPr>
            <a:normAutofit fontScale="90000"/>
          </a:bodyPr>
          <a:lstStyle/>
          <a:p>
            <a:r>
              <a:rPr lang="en-US" b="1" dirty="0">
                <a:solidFill>
                  <a:schemeClr val="accent1"/>
                </a:solidFill>
              </a:rPr>
              <a:t>Hardware Requirements</a:t>
            </a:r>
            <a:endParaRPr lang="en-PK" b="1" dirty="0">
              <a:solidFill>
                <a:schemeClr val="accent1"/>
              </a:solidFill>
            </a:endParaRPr>
          </a:p>
        </p:txBody>
      </p:sp>
    </p:spTree>
    <p:extLst>
      <p:ext uri="{BB962C8B-B14F-4D97-AF65-F5344CB8AC3E}">
        <p14:creationId xmlns:p14="http://schemas.microsoft.com/office/powerpoint/2010/main" val="1789370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1805</Words>
  <Application>Microsoft Office PowerPoint</Application>
  <PresentationFormat>On-screen Show (4:3)</PresentationFormat>
  <Paragraphs>144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Openstack</vt:lpstr>
      <vt:lpstr>Basic Principles of OpenStack</vt:lpstr>
      <vt:lpstr>PowerPoint Presentation</vt:lpstr>
      <vt:lpstr>History</vt:lpstr>
      <vt:lpstr>Open Stack Releases</vt:lpstr>
      <vt:lpstr>Open Stack Services</vt:lpstr>
      <vt:lpstr>PowerPoint Presentation</vt:lpstr>
      <vt:lpstr>Hardware Requirements</vt:lpstr>
      <vt:lpstr>Service Layout</vt:lpstr>
      <vt:lpstr>Nova (Compute Service) </vt:lpstr>
      <vt:lpstr>Nova (Compute Service) </vt:lpstr>
      <vt:lpstr>PowerPoint Presentation</vt:lpstr>
      <vt:lpstr>Nova System Architecture</vt:lpstr>
      <vt:lpstr>PowerPoint Presentation</vt:lpstr>
      <vt:lpstr>PowerPoint Presentation</vt:lpstr>
      <vt:lpstr>Neutron (Networking)</vt:lpstr>
      <vt:lpstr>Keystone(Identity Service)</vt:lpstr>
      <vt:lpstr>Glance (Image Service)</vt:lpstr>
      <vt:lpstr>Horizon (GUI Service)</vt:lpstr>
      <vt:lpstr>Swift (Object Storage)</vt:lpstr>
      <vt:lpstr>Cinder (block storage)</vt:lpstr>
      <vt:lpstr>OpenStack vs. AWS</vt:lpstr>
      <vt:lpstr>AWS</vt:lpstr>
      <vt:lpstr>OpenStack </vt:lpstr>
      <vt:lpstr>Who uses OpenStack?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dc:creator>
  <cp:lastModifiedBy>Unknown User</cp:lastModifiedBy>
  <cp:revision>75</cp:revision>
  <dcterms:created xsi:type="dcterms:W3CDTF">2021-12-15T14:48:14Z</dcterms:created>
  <dcterms:modified xsi:type="dcterms:W3CDTF">2023-05-27T18:56:05Z</dcterms:modified>
</cp:coreProperties>
</file>