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59" r:id="rId6"/>
    <p:sldId id="288" r:id="rId7"/>
    <p:sldId id="289" r:id="rId8"/>
    <p:sldId id="315" r:id="rId9"/>
    <p:sldId id="316" r:id="rId10"/>
    <p:sldId id="318" r:id="rId11"/>
    <p:sldId id="317" r:id="rId12"/>
    <p:sldId id="319" r:id="rId13"/>
    <p:sldId id="260" r:id="rId14"/>
    <p:sldId id="320" r:id="rId15"/>
    <p:sldId id="261" r:id="rId16"/>
    <p:sldId id="262" r:id="rId17"/>
    <p:sldId id="263" r:id="rId18"/>
    <p:sldId id="264" r:id="rId19"/>
    <p:sldId id="265" r:id="rId20"/>
    <p:sldId id="266" r:id="rId21"/>
    <p:sldId id="267" r:id="rId22"/>
    <p:sldId id="268" r:id="rId23"/>
    <p:sldId id="269" r:id="rId24"/>
    <p:sldId id="32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15" autoAdjust="0"/>
  </p:normalViewPr>
  <p:slideViewPr>
    <p:cSldViewPr>
      <p:cViewPr varScale="1">
        <p:scale>
          <a:sx n="105" d="100"/>
          <a:sy n="105" d="100"/>
        </p:scale>
        <p:origin x="17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solidFill>
              </a:rPr>
              <a:t>Lecture 2</a:t>
            </a:r>
          </a:p>
        </p:txBody>
      </p:sp>
      <p:sp>
        <p:nvSpPr>
          <p:cNvPr id="3" name="Subtitle 2"/>
          <p:cNvSpPr>
            <a:spLocks noGrp="1"/>
          </p:cNvSpPr>
          <p:nvPr>
            <p:ph type="subTitle" idx="1"/>
          </p:nvPr>
        </p:nvSpPr>
        <p:spPr/>
        <p:txBody>
          <a:bodyPr>
            <a:normAutofit/>
          </a:bodyPr>
          <a:lstStyle/>
          <a:p>
            <a:r>
              <a:rPr lang="en-US" dirty="0"/>
              <a:t>Cloud Enabling Technologies </a:t>
            </a:r>
          </a:p>
          <a:p>
            <a:endParaRPr lang="en-US" dirty="0"/>
          </a:p>
        </p:txBody>
      </p:sp>
    </p:spTree>
    <p:extLst>
      <p:ext uri="{BB962C8B-B14F-4D97-AF65-F5344CB8AC3E}">
        <p14:creationId xmlns:p14="http://schemas.microsoft.com/office/powerpoint/2010/main" val="414986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8037-AD50-6B78-6CDD-E1A1B48E95EC}"/>
              </a:ext>
            </a:extLst>
          </p:cNvPr>
          <p:cNvSpPr>
            <a:spLocks noGrp="1"/>
          </p:cNvSpPr>
          <p:nvPr>
            <p:ph type="title"/>
          </p:nvPr>
        </p:nvSpPr>
        <p:spPr/>
        <p:txBody>
          <a:bodyPr/>
          <a:lstStyle/>
          <a:p>
            <a:r>
              <a:rPr lang="en-US" dirty="0">
                <a:solidFill>
                  <a:schemeClr val="accent1"/>
                </a:solidFill>
              </a:rPr>
              <a:t>Connectionless packet switching …</a:t>
            </a:r>
            <a:endParaRPr lang="en-PK" dirty="0">
              <a:solidFill>
                <a:schemeClr val="accent1"/>
              </a:solidFill>
            </a:endParaRPr>
          </a:p>
        </p:txBody>
      </p:sp>
      <p:sp>
        <p:nvSpPr>
          <p:cNvPr id="3" name="Content Placeholder 2">
            <a:extLst>
              <a:ext uri="{FF2B5EF4-FFF2-40B4-BE49-F238E27FC236}">
                <a16:creationId xmlns:a16="http://schemas.microsoft.com/office/drawing/2014/main" id="{AFB78220-8F85-B739-4BB4-852E2CBE8F01}"/>
              </a:ext>
            </a:extLst>
          </p:cNvPr>
          <p:cNvSpPr>
            <a:spLocks noGrp="1"/>
          </p:cNvSpPr>
          <p:nvPr>
            <p:ph idx="1"/>
          </p:nvPr>
        </p:nvSpPr>
        <p:spPr>
          <a:xfrm>
            <a:off x="457200" y="1600200"/>
            <a:ext cx="3733800" cy="4525963"/>
          </a:xfrm>
        </p:spPr>
        <p:txBody>
          <a:bodyPr>
            <a:normAutofit fontScale="85000" lnSpcReduction="10000"/>
          </a:bodyPr>
          <a:lstStyle/>
          <a:p>
            <a:r>
              <a:rPr lang="en-US" dirty="0"/>
              <a:t>Each packet carries the necessary location information, such as the Internet Protocol (IP) or Media Access Control (MAC) address, to be processed and routed at every source, intermediary, and destination node.</a:t>
            </a:r>
            <a:endParaRPr lang="en-PK" dirty="0"/>
          </a:p>
        </p:txBody>
      </p:sp>
      <p:pic>
        <p:nvPicPr>
          <p:cNvPr id="5" name="Picture 4">
            <a:extLst>
              <a:ext uri="{FF2B5EF4-FFF2-40B4-BE49-F238E27FC236}">
                <a16:creationId xmlns:a16="http://schemas.microsoft.com/office/drawing/2014/main" id="{1CA0F350-A767-59ED-9BB8-D0C5A902919F}"/>
              </a:ext>
            </a:extLst>
          </p:cNvPr>
          <p:cNvPicPr>
            <a:picLocks noChangeAspect="1"/>
          </p:cNvPicPr>
          <p:nvPr/>
        </p:nvPicPr>
        <p:blipFill>
          <a:blip r:embed="rId2"/>
          <a:stretch>
            <a:fillRect/>
          </a:stretch>
        </p:blipFill>
        <p:spPr>
          <a:xfrm>
            <a:off x="4495800" y="2362200"/>
            <a:ext cx="4361851" cy="3011034"/>
          </a:xfrm>
          <a:prstGeom prst="rect">
            <a:avLst/>
          </a:prstGeom>
        </p:spPr>
      </p:pic>
    </p:spTree>
    <p:extLst>
      <p:ext uri="{BB962C8B-B14F-4D97-AF65-F5344CB8AC3E}">
        <p14:creationId xmlns:p14="http://schemas.microsoft.com/office/powerpoint/2010/main" val="256818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EAFB-F7AD-328D-5CA5-FAAC770E7BA5}"/>
              </a:ext>
            </a:extLst>
          </p:cNvPr>
          <p:cNvSpPr>
            <a:spLocks noGrp="1"/>
          </p:cNvSpPr>
          <p:nvPr>
            <p:ph type="title"/>
          </p:nvPr>
        </p:nvSpPr>
        <p:spPr/>
        <p:txBody>
          <a:bodyPr>
            <a:normAutofit/>
          </a:bodyPr>
          <a:lstStyle/>
          <a:p>
            <a:r>
              <a:rPr lang="en-US" dirty="0">
                <a:solidFill>
                  <a:schemeClr val="accent1"/>
                </a:solidFill>
              </a:rPr>
              <a:t>Router-based interconnectivity</a:t>
            </a:r>
            <a:endParaRPr lang="en-PK" dirty="0">
              <a:solidFill>
                <a:schemeClr val="accent1"/>
              </a:solidFill>
            </a:endParaRPr>
          </a:p>
        </p:txBody>
      </p:sp>
      <p:sp>
        <p:nvSpPr>
          <p:cNvPr id="3" name="Content Placeholder 2">
            <a:extLst>
              <a:ext uri="{FF2B5EF4-FFF2-40B4-BE49-F238E27FC236}">
                <a16:creationId xmlns:a16="http://schemas.microsoft.com/office/drawing/2014/main" id="{F893C3CE-5027-AAAD-3E50-DC52E131B300}"/>
              </a:ext>
            </a:extLst>
          </p:cNvPr>
          <p:cNvSpPr>
            <a:spLocks noGrp="1"/>
          </p:cNvSpPr>
          <p:nvPr>
            <p:ph idx="1"/>
          </p:nvPr>
        </p:nvSpPr>
        <p:spPr>
          <a:xfrm>
            <a:off x="457200" y="1600200"/>
            <a:ext cx="5486400" cy="4525963"/>
          </a:xfrm>
        </p:spPr>
        <p:txBody>
          <a:bodyPr/>
          <a:lstStyle/>
          <a:p>
            <a:r>
              <a:rPr lang="en-US" dirty="0"/>
              <a:t>A router is a device that is connected to multiple networks through which it forwards packets </a:t>
            </a:r>
          </a:p>
          <a:p>
            <a:r>
              <a:rPr lang="en-US" dirty="0"/>
              <a:t>Each packet is individually processed</a:t>
            </a:r>
            <a:endParaRPr lang="en-PK" dirty="0"/>
          </a:p>
        </p:txBody>
      </p:sp>
      <p:pic>
        <p:nvPicPr>
          <p:cNvPr id="5" name="Picture 4">
            <a:extLst>
              <a:ext uri="{FF2B5EF4-FFF2-40B4-BE49-F238E27FC236}">
                <a16:creationId xmlns:a16="http://schemas.microsoft.com/office/drawing/2014/main" id="{121CEBB9-D740-A45F-A414-A8BDF1171B2A}"/>
              </a:ext>
            </a:extLst>
          </p:cNvPr>
          <p:cNvPicPr>
            <a:picLocks noChangeAspect="1"/>
          </p:cNvPicPr>
          <p:nvPr/>
        </p:nvPicPr>
        <p:blipFill>
          <a:blip r:embed="rId2"/>
          <a:stretch>
            <a:fillRect/>
          </a:stretch>
        </p:blipFill>
        <p:spPr>
          <a:xfrm>
            <a:off x="5486400" y="2209800"/>
            <a:ext cx="3359656" cy="3238918"/>
          </a:xfrm>
          <a:prstGeom prst="rect">
            <a:avLst/>
          </a:prstGeom>
        </p:spPr>
      </p:pic>
    </p:spTree>
    <p:extLst>
      <p:ext uri="{BB962C8B-B14F-4D97-AF65-F5344CB8AC3E}">
        <p14:creationId xmlns:p14="http://schemas.microsoft.com/office/powerpoint/2010/main" val="22444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EAFB-F7AD-328D-5CA5-FAAC770E7BA5}"/>
              </a:ext>
            </a:extLst>
          </p:cNvPr>
          <p:cNvSpPr>
            <a:spLocks noGrp="1"/>
          </p:cNvSpPr>
          <p:nvPr>
            <p:ph type="title"/>
          </p:nvPr>
        </p:nvSpPr>
        <p:spPr/>
        <p:txBody>
          <a:bodyPr>
            <a:normAutofit/>
          </a:bodyPr>
          <a:lstStyle/>
          <a:p>
            <a:r>
              <a:rPr lang="en-US" dirty="0">
                <a:solidFill>
                  <a:schemeClr val="accent1"/>
                </a:solidFill>
              </a:rPr>
              <a:t>Router-based interconnectivity …</a:t>
            </a:r>
            <a:endParaRPr lang="en-PK" dirty="0">
              <a:solidFill>
                <a:schemeClr val="accent1"/>
              </a:solidFill>
            </a:endParaRPr>
          </a:p>
        </p:txBody>
      </p:sp>
      <p:sp>
        <p:nvSpPr>
          <p:cNvPr id="3" name="Content Placeholder 2">
            <a:extLst>
              <a:ext uri="{FF2B5EF4-FFF2-40B4-BE49-F238E27FC236}">
                <a16:creationId xmlns:a16="http://schemas.microsoft.com/office/drawing/2014/main" id="{F893C3CE-5027-AAAD-3E50-DC52E131B300}"/>
              </a:ext>
            </a:extLst>
          </p:cNvPr>
          <p:cNvSpPr>
            <a:spLocks noGrp="1"/>
          </p:cNvSpPr>
          <p:nvPr>
            <p:ph idx="1"/>
          </p:nvPr>
        </p:nvSpPr>
        <p:spPr>
          <a:xfrm>
            <a:off x="457200" y="1600200"/>
            <a:ext cx="8382000" cy="4525963"/>
          </a:xfrm>
        </p:spPr>
        <p:txBody>
          <a:bodyPr>
            <a:normAutofit fontScale="92500" lnSpcReduction="20000"/>
          </a:bodyPr>
          <a:lstStyle/>
          <a:p>
            <a:r>
              <a:rPr lang="en-US" dirty="0"/>
              <a:t>The communication path that connects a cloud consumer with its cloud provider may involve multiple ISP networks</a:t>
            </a:r>
          </a:p>
          <a:p>
            <a:r>
              <a:rPr lang="en-US" dirty="0"/>
              <a:t>The Internet's mesh structure connects Internet hosts (endpoint systems) using multiple alternative network routes that are determined at runtime</a:t>
            </a:r>
          </a:p>
          <a:p>
            <a:r>
              <a:rPr lang="en-US" dirty="0"/>
              <a:t>Communication can therefore be sustained even during network failures, although using multiple network paths can cause routing fluctuations and latency. </a:t>
            </a:r>
          </a:p>
          <a:p>
            <a:endParaRPr lang="en-PK" dirty="0"/>
          </a:p>
        </p:txBody>
      </p:sp>
    </p:spTree>
    <p:extLst>
      <p:ext uri="{BB962C8B-B14F-4D97-AF65-F5344CB8AC3E}">
        <p14:creationId xmlns:p14="http://schemas.microsoft.com/office/powerpoint/2010/main" val="45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Virtualization </a:t>
            </a:r>
          </a:p>
        </p:txBody>
      </p:sp>
      <p:sp>
        <p:nvSpPr>
          <p:cNvPr id="3" name="Content Placeholder 2"/>
          <p:cNvSpPr>
            <a:spLocks noGrp="1"/>
          </p:cNvSpPr>
          <p:nvPr>
            <p:ph idx="1"/>
          </p:nvPr>
        </p:nvSpPr>
        <p:spPr/>
        <p:txBody>
          <a:bodyPr>
            <a:normAutofit fontScale="77500" lnSpcReduction="20000"/>
          </a:bodyPr>
          <a:lstStyle/>
          <a:p>
            <a:r>
              <a:rPr lang="en-US" dirty="0"/>
              <a:t>It is a process of creating virtual instance of physical resources </a:t>
            </a:r>
          </a:p>
          <a:p>
            <a:r>
              <a:rPr lang="en-US" dirty="0"/>
              <a:t>It is a technique which allow to share single physical instance of a resource among multiple customer or organization </a:t>
            </a:r>
          </a:p>
          <a:p>
            <a:endParaRPr lang="en-US" dirty="0"/>
          </a:p>
          <a:p>
            <a:r>
              <a:rPr lang="en-US" dirty="0"/>
              <a:t>Cloud Service Provider:</a:t>
            </a:r>
          </a:p>
          <a:p>
            <a:r>
              <a:rPr lang="en-US" dirty="0"/>
              <a:t>Server </a:t>
            </a:r>
          </a:p>
          <a:p>
            <a:r>
              <a:rPr lang="en-US" dirty="0"/>
              <a:t>Virtual server ↔ virtual machine</a:t>
            </a:r>
          </a:p>
          <a:p>
            <a:r>
              <a:rPr lang="en-US" dirty="0"/>
              <a:t>Storage</a:t>
            </a:r>
          </a:p>
          <a:p>
            <a:r>
              <a:rPr lang="en-US" dirty="0"/>
              <a:t>Network</a:t>
            </a:r>
            <a:br>
              <a:rPr lang="en-US" dirty="0"/>
            </a:br>
            <a:endParaRPr lang="en-US" dirty="0"/>
          </a:p>
        </p:txBody>
      </p:sp>
    </p:spTree>
    <p:extLst>
      <p:ext uri="{BB962C8B-B14F-4D97-AF65-F5344CB8AC3E}">
        <p14:creationId xmlns:p14="http://schemas.microsoft.com/office/powerpoint/2010/main" val="407855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Benefits of Virtualization …</a:t>
            </a:r>
          </a:p>
        </p:txBody>
      </p:sp>
      <p:sp>
        <p:nvSpPr>
          <p:cNvPr id="3" name="Content Placeholder 2"/>
          <p:cNvSpPr>
            <a:spLocks noGrp="1"/>
          </p:cNvSpPr>
          <p:nvPr>
            <p:ph idx="1"/>
          </p:nvPr>
        </p:nvSpPr>
        <p:spPr/>
        <p:txBody>
          <a:bodyPr>
            <a:normAutofit/>
          </a:bodyPr>
          <a:lstStyle/>
          <a:p>
            <a:pPr marL="914400" lvl="1" indent="-514350">
              <a:buFont typeface="+mj-lt"/>
              <a:buAutoNum type="arabicPeriod"/>
            </a:pPr>
            <a:r>
              <a:rPr lang="en-US" dirty="0"/>
              <a:t>No Capital Expenditure</a:t>
            </a:r>
          </a:p>
          <a:p>
            <a:pPr marL="914400" lvl="1" indent="-514350">
              <a:buFont typeface="+mj-lt"/>
              <a:buAutoNum type="arabicPeriod"/>
            </a:pPr>
            <a:r>
              <a:rPr lang="en-US" dirty="0"/>
              <a:t>Better resource utilization </a:t>
            </a:r>
          </a:p>
          <a:p>
            <a:pPr marL="914400" lvl="1" indent="-514350">
              <a:buFont typeface="+mj-lt"/>
              <a:buAutoNum type="arabicPeriod"/>
            </a:pPr>
            <a:r>
              <a:rPr lang="en-US" dirty="0"/>
              <a:t>Remote access</a:t>
            </a:r>
          </a:p>
          <a:p>
            <a:pPr marL="914400" lvl="1" indent="-514350">
              <a:buFont typeface="+mj-lt"/>
              <a:buAutoNum type="arabicPeriod"/>
            </a:pPr>
            <a:r>
              <a:rPr lang="en-US" dirty="0"/>
              <a:t>On Demand , Pay per use  </a:t>
            </a:r>
            <a:br>
              <a:rPr lang="en-US" dirty="0"/>
            </a:br>
            <a:endParaRPr lang="en-US" dirty="0"/>
          </a:p>
        </p:txBody>
      </p:sp>
    </p:spTree>
    <p:extLst>
      <p:ext uri="{BB962C8B-B14F-4D97-AF65-F5344CB8AC3E}">
        <p14:creationId xmlns:p14="http://schemas.microsoft.com/office/powerpoint/2010/main" val="407657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27" y="1447800"/>
            <a:ext cx="8229600" cy="1143000"/>
          </a:xfrm>
        </p:spPr>
        <p:txBody>
          <a:bodyPr>
            <a:normAutofit/>
          </a:bodyPr>
          <a:lstStyle/>
          <a:p>
            <a:r>
              <a:rPr lang="en-US" dirty="0">
                <a:solidFill>
                  <a:srgbClr val="FF0000"/>
                </a:solidFill>
              </a:rPr>
              <a:t>SOA?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202" y="3124200"/>
            <a:ext cx="4743450" cy="3124200"/>
          </a:xfrm>
          <a:prstGeom prst="rect">
            <a:avLst/>
          </a:prstGeom>
        </p:spPr>
      </p:pic>
    </p:spTree>
    <p:extLst>
      <p:ext uri="{BB962C8B-B14F-4D97-AF65-F5344CB8AC3E}">
        <p14:creationId xmlns:p14="http://schemas.microsoft.com/office/powerpoint/2010/main" val="111756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Case Study</a:t>
            </a:r>
            <a:endParaRPr lang="en-US" dirty="0">
              <a:solidFill>
                <a:schemeClr val="accent1"/>
              </a:solidFill>
            </a:endParaRPr>
          </a:p>
        </p:txBody>
      </p:sp>
      <p:sp>
        <p:nvSpPr>
          <p:cNvPr id="3" name="Content Placeholder 2"/>
          <p:cNvSpPr>
            <a:spLocks noGrp="1"/>
          </p:cNvSpPr>
          <p:nvPr>
            <p:ph idx="1"/>
          </p:nvPr>
        </p:nvSpPr>
        <p:spPr>
          <a:xfrm>
            <a:off x="457200" y="1600200"/>
            <a:ext cx="8229600" cy="4983162"/>
          </a:xfrm>
        </p:spPr>
        <p:txBody>
          <a:bodyPr>
            <a:normAutofit fontScale="85000" lnSpcReduction="20000"/>
          </a:bodyPr>
          <a:lstStyle/>
          <a:p>
            <a:pPr marL="0" indent="0">
              <a:buNone/>
            </a:pPr>
            <a:r>
              <a:rPr lang="en-US" b="1" i="1" dirty="0">
                <a:solidFill>
                  <a:srgbClr val="FF0000"/>
                </a:solidFill>
              </a:rPr>
              <a:t>Online Parking Ticket Application:</a:t>
            </a:r>
          </a:p>
          <a:p>
            <a:r>
              <a:rPr lang="en-US" dirty="0"/>
              <a:t>Maps, Payments, User login &amp; Authentication </a:t>
            </a:r>
          </a:p>
          <a:p>
            <a:r>
              <a:rPr lang="en-US" dirty="0"/>
              <a:t>Maps - Google Maps</a:t>
            </a:r>
          </a:p>
          <a:p>
            <a:r>
              <a:rPr lang="en-US" dirty="0"/>
              <a:t>Payments -Existing payment gateway </a:t>
            </a:r>
          </a:p>
          <a:p>
            <a:r>
              <a:rPr lang="en-US" dirty="0"/>
              <a:t>User Authentication – Facebook Gmail</a:t>
            </a:r>
          </a:p>
          <a:p>
            <a:pPr algn="just"/>
            <a:r>
              <a:rPr lang="en-US" dirty="0"/>
              <a:t>The building-block services might employ pre-existing components that are reused, and can also be updated or replaced without affecting the functionality or integrity of other independent services</a:t>
            </a:r>
          </a:p>
          <a:p>
            <a:pPr algn="just"/>
            <a:r>
              <a:rPr lang="en-US" dirty="0"/>
              <a:t>In the consumer Web, information and services may be programmatically aggregated, acting as building blocks of complex compositions, called service mashups. </a:t>
            </a:r>
          </a:p>
          <a:p>
            <a:endParaRPr lang="en-US" dirty="0"/>
          </a:p>
          <a:p>
            <a:endParaRPr lang="en-US" dirty="0"/>
          </a:p>
        </p:txBody>
      </p:sp>
    </p:spTree>
    <p:extLst>
      <p:ext uri="{BB962C8B-B14F-4D97-AF65-F5344CB8AC3E}">
        <p14:creationId xmlns:p14="http://schemas.microsoft.com/office/powerpoint/2010/main" val="2386518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Service</a:t>
            </a:r>
            <a:endParaRPr lang="en-US" dirty="0">
              <a:solidFill>
                <a:schemeClr val="accent1"/>
              </a:solidFill>
            </a:endParaRP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pPr algn="just"/>
            <a:r>
              <a:rPr lang="en-US" dirty="0"/>
              <a:t>Software component that provides a set of coherent functionalities that can be </a:t>
            </a:r>
            <a:r>
              <a:rPr lang="en-US" b="1" dirty="0"/>
              <a:t>reused </a:t>
            </a:r>
            <a:r>
              <a:rPr lang="en-US" dirty="0"/>
              <a:t>and </a:t>
            </a:r>
            <a:r>
              <a:rPr lang="en-US" b="1" dirty="0"/>
              <a:t>integrated </a:t>
            </a:r>
            <a:r>
              <a:rPr lang="en-US" dirty="0"/>
              <a:t>into bigger and more complex applications</a:t>
            </a:r>
          </a:p>
          <a:p>
            <a:pPr algn="just"/>
            <a:r>
              <a:rPr lang="en-US" dirty="0"/>
              <a:t>Services are most often built in a way that is independent of the context in which they are used</a:t>
            </a:r>
          </a:p>
          <a:p>
            <a:r>
              <a:rPr lang="en-US" dirty="0"/>
              <a:t>A service is supposed to be</a:t>
            </a:r>
          </a:p>
          <a:p>
            <a:pPr lvl="2"/>
            <a:r>
              <a:rPr lang="en-US" dirty="0"/>
              <a:t>Loosely coupled- allows  services  to serve different scenarios  more easily</a:t>
            </a:r>
          </a:p>
          <a:p>
            <a:pPr lvl="2"/>
            <a:r>
              <a:rPr lang="en-US" dirty="0"/>
              <a:t>Reusable</a:t>
            </a:r>
          </a:p>
          <a:p>
            <a:pPr lvl="2"/>
            <a:r>
              <a:rPr lang="en-US" dirty="0"/>
              <a:t>Programming  language independent-increases services  accessibility</a:t>
            </a:r>
          </a:p>
          <a:p>
            <a:pPr lvl="2"/>
            <a:r>
              <a:rPr lang="en-US" dirty="0"/>
              <a:t>location transparent</a:t>
            </a:r>
          </a:p>
          <a:p>
            <a:pPr lvl="2"/>
            <a:endParaRPr lang="en-US" dirty="0"/>
          </a:p>
        </p:txBody>
      </p:sp>
    </p:spTree>
    <p:extLst>
      <p:ext uri="{BB962C8B-B14F-4D97-AF65-F5344CB8AC3E}">
        <p14:creationId xmlns:p14="http://schemas.microsoft.com/office/powerpoint/2010/main" val="379439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SOA: Service Oriented Architecture</a:t>
            </a:r>
            <a:endParaRPr lang="en-US" dirty="0">
              <a:solidFill>
                <a:schemeClr val="accent1"/>
              </a:solidFill>
            </a:endParaRPr>
          </a:p>
        </p:txBody>
      </p:sp>
      <p:sp>
        <p:nvSpPr>
          <p:cNvPr id="3" name="Content Placeholder 2"/>
          <p:cNvSpPr>
            <a:spLocks noGrp="1"/>
          </p:cNvSpPr>
          <p:nvPr>
            <p:ph idx="1"/>
          </p:nvPr>
        </p:nvSpPr>
        <p:spPr/>
        <p:txBody>
          <a:bodyPr/>
          <a:lstStyle/>
          <a:p>
            <a:r>
              <a:rPr lang="en-US" dirty="0"/>
              <a:t>Service-orientation is a way of thinking in terms of services and service-based development and the outcomes of services</a:t>
            </a:r>
          </a:p>
          <a:p>
            <a:r>
              <a:rPr lang="en-US" dirty="0"/>
              <a:t>Service orientation approach adopts the concept of services as the main building blocks of application and system development</a:t>
            </a:r>
          </a:p>
          <a:p>
            <a:r>
              <a:rPr lang="en-US" dirty="0"/>
              <a:t>It defines a way to make software components reusable via service interfaces</a:t>
            </a:r>
          </a:p>
        </p:txBody>
      </p:sp>
    </p:spTree>
    <p:extLst>
      <p:ext uri="{BB962C8B-B14F-4D97-AF65-F5344CB8AC3E}">
        <p14:creationId xmlns:p14="http://schemas.microsoft.com/office/powerpoint/2010/main" val="424696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SOA: Service Oriented Architecture</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SOA is a logical way of designing a software system to provide services to either </a:t>
            </a:r>
            <a:r>
              <a:rPr lang="en-US" b="1" dirty="0"/>
              <a:t>end-user applications </a:t>
            </a:r>
            <a:r>
              <a:rPr lang="en-US" dirty="0"/>
              <a:t>or to other </a:t>
            </a:r>
            <a:r>
              <a:rPr lang="en-US" b="1" dirty="0"/>
              <a:t>services  </a:t>
            </a:r>
            <a:r>
              <a:rPr lang="en-US" dirty="0"/>
              <a:t>distributed in a network, via published and discoverable interfaces</a:t>
            </a:r>
          </a:p>
          <a:p>
            <a:r>
              <a:rPr lang="en-US" dirty="0"/>
              <a:t>This architectural approach is particularly applicable when multiple applications running on varied technologies and platforms need to communicate with each other</a:t>
            </a:r>
          </a:p>
        </p:txBody>
      </p:sp>
    </p:spTree>
    <p:extLst>
      <p:ext uri="{BB962C8B-B14F-4D97-AF65-F5344CB8AC3E}">
        <p14:creationId xmlns:p14="http://schemas.microsoft.com/office/powerpoint/2010/main" val="127957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Cloud Enabling Technologies</a:t>
            </a:r>
          </a:p>
        </p:txBody>
      </p:sp>
      <p:sp>
        <p:nvSpPr>
          <p:cNvPr id="3" name="Content Placeholder 2"/>
          <p:cNvSpPr>
            <a:spLocks noGrp="1"/>
          </p:cNvSpPr>
          <p:nvPr>
            <p:ph idx="1"/>
          </p:nvPr>
        </p:nvSpPr>
        <p:spPr/>
        <p:txBody>
          <a:bodyPr/>
          <a:lstStyle/>
          <a:p>
            <a:r>
              <a:rPr lang="en-US" dirty="0"/>
              <a:t>Broadband networks and internet architecture </a:t>
            </a:r>
          </a:p>
          <a:p>
            <a:r>
              <a:rPr lang="en-US" dirty="0"/>
              <a:t>Virtualization technology </a:t>
            </a:r>
          </a:p>
          <a:p>
            <a:r>
              <a:rPr lang="en-US" dirty="0"/>
              <a:t>SOA</a:t>
            </a:r>
          </a:p>
          <a:p>
            <a:r>
              <a:rPr lang="en-US" dirty="0"/>
              <a:t>Web Services  , Web 2.0,3.0</a:t>
            </a:r>
          </a:p>
          <a:p>
            <a:r>
              <a:rPr lang="en-US" dirty="0"/>
              <a:t>Multitenant technology </a:t>
            </a:r>
            <a:br>
              <a:rPr lang="en-US" dirty="0"/>
            </a:br>
            <a:endParaRPr lang="en-US" dirty="0"/>
          </a:p>
        </p:txBody>
      </p:sp>
    </p:spTree>
    <p:extLst>
      <p:ext uri="{BB962C8B-B14F-4D97-AF65-F5344CB8AC3E}">
        <p14:creationId xmlns:p14="http://schemas.microsoft.com/office/powerpoint/2010/main" val="3569832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Web services</a:t>
            </a:r>
          </a:p>
        </p:txBody>
      </p:sp>
      <p:sp>
        <p:nvSpPr>
          <p:cNvPr id="3" name="Content Placeholder 2"/>
          <p:cNvSpPr>
            <a:spLocks noGrp="1"/>
          </p:cNvSpPr>
          <p:nvPr>
            <p:ph idx="1"/>
          </p:nvPr>
        </p:nvSpPr>
        <p:spPr/>
        <p:txBody>
          <a:bodyPr>
            <a:normAutofit fontScale="85000" lnSpcReduction="20000"/>
          </a:bodyPr>
          <a:lstStyle/>
          <a:p>
            <a:r>
              <a:rPr lang="en-US" dirty="0"/>
              <a:t>Web services are the prominent technology for implementing SOA systems and applications </a:t>
            </a:r>
          </a:p>
          <a:p>
            <a:r>
              <a:rPr lang="en-US" dirty="0"/>
              <a:t>A Web service is a </a:t>
            </a:r>
            <a:r>
              <a:rPr lang="en-US" b="1" dirty="0"/>
              <a:t>self-describing, self-contained </a:t>
            </a:r>
            <a:r>
              <a:rPr lang="en-US" dirty="0"/>
              <a:t>software module available via a network, such as the Internet, which completes tasks, solves problems, or conducts transactions on behalf of a user or application. </a:t>
            </a:r>
          </a:p>
          <a:p>
            <a:pPr lvl="1"/>
            <a:r>
              <a:rPr lang="en-US" dirty="0"/>
              <a:t>Self-describing: It knows </a:t>
            </a:r>
            <a:r>
              <a:rPr lang="en-US" b="1" dirty="0"/>
              <a:t>what functions it can perform </a:t>
            </a:r>
            <a:r>
              <a:rPr lang="en-US" dirty="0"/>
              <a:t>and </a:t>
            </a:r>
            <a:r>
              <a:rPr lang="en-US" b="1" dirty="0"/>
              <a:t>what inputs   it requires </a:t>
            </a:r>
            <a:r>
              <a:rPr lang="en-US" dirty="0"/>
              <a:t>to produce its outputs.</a:t>
            </a:r>
          </a:p>
          <a:p>
            <a:pPr lvl="1"/>
            <a:r>
              <a:rPr lang="en-US" dirty="0"/>
              <a:t>It can also describe its non-functional properties like cost of invoking the service, the geographical areas the Web service covers etc.</a:t>
            </a:r>
          </a:p>
          <a:p>
            <a:pPr lvl="1"/>
            <a:r>
              <a:rPr lang="en-US" dirty="0"/>
              <a:t>It can describe this to potential users &amp; other Web services</a:t>
            </a:r>
          </a:p>
          <a:p>
            <a:endParaRPr lang="en-US" dirty="0"/>
          </a:p>
        </p:txBody>
      </p:sp>
    </p:spTree>
    <p:extLst>
      <p:ext uri="{BB962C8B-B14F-4D97-AF65-F5344CB8AC3E}">
        <p14:creationId xmlns:p14="http://schemas.microsoft.com/office/powerpoint/2010/main" val="315452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Web services …</a:t>
            </a:r>
          </a:p>
        </p:txBody>
      </p:sp>
      <p:sp>
        <p:nvSpPr>
          <p:cNvPr id="3" name="Content Placeholder 2"/>
          <p:cNvSpPr>
            <a:spLocks noGrp="1"/>
          </p:cNvSpPr>
          <p:nvPr>
            <p:ph idx="1"/>
          </p:nvPr>
        </p:nvSpPr>
        <p:spPr/>
        <p:txBody>
          <a:bodyPr>
            <a:normAutofit fontScale="92500" lnSpcReduction="20000"/>
          </a:bodyPr>
          <a:lstStyle/>
          <a:p>
            <a:r>
              <a:rPr lang="en-US" dirty="0"/>
              <a:t>A Web service can be:</a:t>
            </a:r>
          </a:p>
          <a:p>
            <a:pPr lvl="1"/>
            <a:r>
              <a:rPr lang="en-US" dirty="0"/>
              <a:t>Self-contained business task-funds withdrawal/deposit</a:t>
            </a:r>
          </a:p>
          <a:p>
            <a:pPr lvl="1"/>
            <a:r>
              <a:rPr lang="en-US" dirty="0"/>
              <a:t>Full-fledged business process- automated purchasing of office supplies</a:t>
            </a:r>
          </a:p>
          <a:p>
            <a:pPr lvl="1"/>
            <a:r>
              <a:rPr lang="en-US" dirty="0"/>
              <a:t>An application- life insurance application or demand forecasts and stock replenishment</a:t>
            </a:r>
          </a:p>
          <a:p>
            <a:r>
              <a:rPr lang="en-US" dirty="0"/>
              <a:t>Web services vary in function from </a:t>
            </a:r>
            <a:r>
              <a:rPr lang="en-US" b="1" dirty="0"/>
              <a:t>simple requests </a:t>
            </a:r>
            <a:r>
              <a:rPr lang="en-US" dirty="0"/>
              <a:t>(pricing enquiries, weather report) to </a:t>
            </a:r>
            <a:r>
              <a:rPr lang="en-US" b="1" dirty="0"/>
              <a:t>complete business applications ( </a:t>
            </a:r>
            <a:r>
              <a:rPr lang="en-US" dirty="0"/>
              <a:t>package tracking system) that access and combine information from multiple sources</a:t>
            </a:r>
          </a:p>
          <a:p>
            <a:endParaRPr lang="en-US" dirty="0"/>
          </a:p>
        </p:txBody>
      </p:sp>
    </p:spTree>
    <p:extLst>
      <p:ext uri="{BB962C8B-B14F-4D97-AF65-F5344CB8AC3E}">
        <p14:creationId xmlns:p14="http://schemas.microsoft.com/office/powerpoint/2010/main" val="920218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Web 2.0/3.0</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The Web is the primary interface through which cloud computing delivers its services.</a:t>
            </a:r>
          </a:p>
          <a:p>
            <a:r>
              <a:rPr lang="en-US" dirty="0"/>
              <a:t>Web encompasses a set of technologies and services that facilitate interactive information sharing, user-centered design, and application composition.</a:t>
            </a:r>
          </a:p>
          <a:p>
            <a:r>
              <a:rPr lang="en-US" dirty="0"/>
              <a:t>This evolution has transformed the Web into a rich platform for application development and is known as Web 3.0</a:t>
            </a:r>
          </a:p>
        </p:txBody>
      </p:sp>
    </p:spTree>
    <p:extLst>
      <p:ext uri="{BB962C8B-B14F-4D97-AF65-F5344CB8AC3E}">
        <p14:creationId xmlns:p14="http://schemas.microsoft.com/office/powerpoint/2010/main" val="2109927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Multitenant technology </a:t>
            </a:r>
          </a:p>
        </p:txBody>
      </p:sp>
      <p:sp>
        <p:nvSpPr>
          <p:cNvPr id="3" name="Content Placeholder 2"/>
          <p:cNvSpPr>
            <a:spLocks noGrp="1"/>
          </p:cNvSpPr>
          <p:nvPr>
            <p:ph idx="1"/>
          </p:nvPr>
        </p:nvSpPr>
        <p:spPr/>
        <p:txBody>
          <a:bodyPr>
            <a:normAutofit fontScale="92500" lnSpcReduction="20000"/>
          </a:bodyPr>
          <a:lstStyle/>
          <a:p>
            <a:r>
              <a:rPr lang="en-US" dirty="0"/>
              <a:t>What is Tenant? </a:t>
            </a:r>
          </a:p>
          <a:p>
            <a:pPr marL="0" indent="0">
              <a:buNone/>
            </a:pPr>
            <a:r>
              <a:rPr lang="en-US" dirty="0"/>
              <a:t>A person who occupies land or property rented from a landlord. </a:t>
            </a:r>
          </a:p>
          <a:p>
            <a:pPr marL="0" indent="0">
              <a:buNone/>
            </a:pPr>
            <a:r>
              <a:rPr lang="en-US" dirty="0"/>
              <a:t>A consumer who consumes services (as SaaS, </a:t>
            </a:r>
            <a:r>
              <a:rPr lang="en-US" dirty="0" err="1"/>
              <a:t>laaS</a:t>
            </a:r>
            <a:r>
              <a:rPr lang="en-US" dirty="0"/>
              <a:t> or PaaS) offered by Cloud Service Providers. </a:t>
            </a:r>
          </a:p>
          <a:p>
            <a:r>
              <a:rPr lang="en-US" dirty="0"/>
              <a:t>Multi-Tenancy </a:t>
            </a:r>
          </a:p>
          <a:p>
            <a:pPr marL="0" indent="0">
              <a:buNone/>
            </a:pPr>
            <a:r>
              <a:rPr lang="en-US" dirty="0"/>
              <a:t>Have multiple tenants/occupants. </a:t>
            </a:r>
          </a:p>
          <a:p>
            <a:pPr marL="0" indent="0">
              <a:buNone/>
            </a:pPr>
            <a:r>
              <a:rPr lang="en-US" dirty="0"/>
              <a:t>Software that is shared by several consumers </a:t>
            </a:r>
          </a:p>
          <a:p>
            <a:pPr marL="0" indent="0">
              <a:buNone/>
            </a:pPr>
            <a:r>
              <a:rPr lang="en-US" dirty="0"/>
              <a:t>Each consumer is unaware of the others </a:t>
            </a:r>
            <a:br>
              <a:rPr lang="en-US" dirty="0"/>
            </a:br>
            <a:endParaRPr lang="en-US" dirty="0"/>
          </a:p>
        </p:txBody>
      </p:sp>
    </p:spTree>
    <p:extLst>
      <p:ext uri="{BB962C8B-B14F-4D97-AF65-F5344CB8AC3E}">
        <p14:creationId xmlns:p14="http://schemas.microsoft.com/office/powerpoint/2010/main" val="4057663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 simple example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7" y="1981200"/>
            <a:ext cx="44291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23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Broadband networks &amp; Internet architecture </a:t>
            </a:r>
          </a:p>
        </p:txBody>
      </p:sp>
      <p:sp>
        <p:nvSpPr>
          <p:cNvPr id="3" name="Content Placeholder 2"/>
          <p:cNvSpPr>
            <a:spLocks noGrp="1"/>
          </p:cNvSpPr>
          <p:nvPr>
            <p:ph idx="1"/>
          </p:nvPr>
        </p:nvSpPr>
        <p:spPr/>
        <p:txBody>
          <a:bodyPr>
            <a:normAutofit/>
          </a:bodyPr>
          <a:lstStyle/>
          <a:p>
            <a:r>
              <a:rPr lang="en-US" dirty="0"/>
              <a:t>All cloud’s resources must be connected to a network</a:t>
            </a:r>
          </a:p>
          <a:p>
            <a:r>
              <a:rPr lang="en-US" dirty="0"/>
              <a:t>This inevitable requirement forms an inherent dependency on internetworking. </a:t>
            </a:r>
          </a:p>
          <a:p>
            <a:r>
              <a:rPr lang="en-US" dirty="0"/>
              <a:t>Internetworks, or the Internet, allow for the remote provisioning of IT resources and are directly supportive of ubiquitous network access.</a:t>
            </a:r>
          </a:p>
        </p:txBody>
      </p:sp>
    </p:spTree>
    <p:extLst>
      <p:ext uri="{BB962C8B-B14F-4D97-AF65-F5344CB8AC3E}">
        <p14:creationId xmlns:p14="http://schemas.microsoft.com/office/powerpoint/2010/main" val="178978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CCF8-462B-08C9-640C-C7C7DCE799AF}"/>
              </a:ext>
            </a:extLst>
          </p:cNvPr>
          <p:cNvSpPr>
            <a:spLocks noGrp="1"/>
          </p:cNvSpPr>
          <p:nvPr>
            <p:ph type="title"/>
          </p:nvPr>
        </p:nvSpPr>
        <p:spPr/>
        <p:txBody>
          <a:bodyPr>
            <a:normAutofit fontScale="90000"/>
          </a:bodyPr>
          <a:lstStyle/>
          <a:p>
            <a:r>
              <a:rPr lang="en-US" dirty="0">
                <a:solidFill>
                  <a:schemeClr val="accent1"/>
                </a:solidFill>
              </a:rPr>
              <a:t>Internet Service Providers (ISPs) </a:t>
            </a:r>
            <a:br>
              <a:rPr lang="en-US" dirty="0">
                <a:solidFill>
                  <a:schemeClr val="accent1"/>
                </a:solidFill>
              </a:rPr>
            </a:br>
            <a:endParaRPr lang="en-PK" dirty="0">
              <a:solidFill>
                <a:schemeClr val="accent1"/>
              </a:solidFill>
            </a:endParaRPr>
          </a:p>
        </p:txBody>
      </p:sp>
      <p:sp>
        <p:nvSpPr>
          <p:cNvPr id="3" name="Content Placeholder 2">
            <a:extLst>
              <a:ext uri="{FF2B5EF4-FFF2-40B4-BE49-F238E27FC236}">
                <a16:creationId xmlns:a16="http://schemas.microsoft.com/office/drawing/2014/main" id="{7DD82984-1802-F60F-77A9-AD76F89D4080}"/>
              </a:ext>
            </a:extLst>
          </p:cNvPr>
          <p:cNvSpPr>
            <a:spLocks noGrp="1"/>
          </p:cNvSpPr>
          <p:nvPr>
            <p:ph idx="1"/>
          </p:nvPr>
        </p:nvSpPr>
        <p:spPr/>
        <p:txBody>
          <a:bodyPr/>
          <a:lstStyle/>
          <a:p>
            <a:r>
              <a:rPr lang="en-US" dirty="0"/>
              <a:t>Established and deployed by ISPs, the Internet's largest backbone networks are strategically interconnected by core routers that connect the world's multinational networks.</a:t>
            </a:r>
            <a:endParaRPr lang="en-PK" dirty="0"/>
          </a:p>
        </p:txBody>
      </p:sp>
    </p:spTree>
    <p:extLst>
      <p:ext uri="{BB962C8B-B14F-4D97-AF65-F5344CB8AC3E}">
        <p14:creationId xmlns:p14="http://schemas.microsoft.com/office/powerpoint/2010/main" val="93626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7996"/>
            <a:ext cx="6176963" cy="659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51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C981-9BF0-BA5E-7CE5-24DFE764DB27}"/>
              </a:ext>
            </a:extLst>
          </p:cNvPr>
          <p:cNvSpPr>
            <a:spLocks noGrp="1"/>
          </p:cNvSpPr>
          <p:nvPr>
            <p:ph type="title"/>
          </p:nvPr>
        </p:nvSpPr>
        <p:spPr/>
        <p:txBody>
          <a:bodyPr/>
          <a:lstStyle/>
          <a:p>
            <a:r>
              <a:rPr lang="en-US" dirty="0">
                <a:solidFill>
                  <a:schemeClr val="accent1"/>
                </a:solidFill>
              </a:rPr>
              <a:t>Cont.</a:t>
            </a:r>
            <a:endParaRPr lang="en-PK" dirty="0">
              <a:solidFill>
                <a:schemeClr val="accent1"/>
              </a:solidFill>
            </a:endParaRPr>
          </a:p>
        </p:txBody>
      </p:sp>
      <p:sp>
        <p:nvSpPr>
          <p:cNvPr id="3" name="Content Placeholder 2">
            <a:extLst>
              <a:ext uri="{FF2B5EF4-FFF2-40B4-BE49-F238E27FC236}">
                <a16:creationId xmlns:a16="http://schemas.microsoft.com/office/drawing/2014/main" id="{0268D45C-8F28-6E23-999A-6FF9A147DA5F}"/>
              </a:ext>
            </a:extLst>
          </p:cNvPr>
          <p:cNvSpPr>
            <a:spLocks noGrp="1"/>
          </p:cNvSpPr>
          <p:nvPr>
            <p:ph idx="1"/>
          </p:nvPr>
        </p:nvSpPr>
        <p:spPr/>
        <p:txBody>
          <a:bodyPr>
            <a:normAutofit fontScale="92500"/>
          </a:bodyPr>
          <a:lstStyle/>
          <a:p>
            <a:r>
              <a:rPr lang="en-US" dirty="0"/>
              <a:t>Worldwide connectivity is enabled through a hierarchical topology composed of Tiers 1, 2, and 3  </a:t>
            </a:r>
          </a:p>
          <a:p>
            <a:r>
              <a:rPr lang="en-US" dirty="0"/>
              <a:t>The core </a:t>
            </a:r>
            <a:r>
              <a:rPr lang="en-US" dirty="0">
                <a:solidFill>
                  <a:srgbClr val="FF0000"/>
                </a:solidFill>
              </a:rPr>
              <a:t>Tier 1 is made of large-scale, international cloud providers that oversee massive interconnected global networks</a:t>
            </a:r>
            <a:r>
              <a:rPr lang="en-US" dirty="0"/>
              <a:t>, which are connected to </a:t>
            </a:r>
            <a:r>
              <a:rPr lang="en-US" dirty="0">
                <a:solidFill>
                  <a:srgbClr val="FF0000"/>
                </a:solidFill>
              </a:rPr>
              <a:t>Tier 2's large regional providers</a:t>
            </a:r>
          </a:p>
          <a:p>
            <a:r>
              <a:rPr lang="en-US" dirty="0"/>
              <a:t>The interconnected ISPs of Tier 2 connect with Tier 1 providers, as well as the </a:t>
            </a:r>
            <a:r>
              <a:rPr lang="en-US" dirty="0">
                <a:solidFill>
                  <a:srgbClr val="FF0000"/>
                </a:solidFill>
              </a:rPr>
              <a:t>local ISPs of Tier 3. </a:t>
            </a:r>
            <a:endParaRPr lang="en-PK" dirty="0">
              <a:solidFill>
                <a:srgbClr val="FF0000"/>
              </a:solidFill>
            </a:endParaRPr>
          </a:p>
        </p:txBody>
      </p:sp>
    </p:spTree>
    <p:extLst>
      <p:ext uri="{BB962C8B-B14F-4D97-AF65-F5344CB8AC3E}">
        <p14:creationId xmlns:p14="http://schemas.microsoft.com/office/powerpoint/2010/main" val="283225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9F243A-8E8B-7A53-A9E1-64329A1A8DD6}"/>
              </a:ext>
            </a:extLst>
          </p:cNvPr>
          <p:cNvPicPr>
            <a:picLocks noChangeAspect="1"/>
          </p:cNvPicPr>
          <p:nvPr/>
        </p:nvPicPr>
        <p:blipFill>
          <a:blip r:embed="rId2"/>
          <a:stretch>
            <a:fillRect/>
          </a:stretch>
        </p:blipFill>
        <p:spPr>
          <a:xfrm>
            <a:off x="228600" y="228600"/>
            <a:ext cx="4605867" cy="2590800"/>
          </a:xfrm>
          <a:prstGeom prst="rect">
            <a:avLst/>
          </a:prstGeom>
        </p:spPr>
      </p:pic>
      <p:pic>
        <p:nvPicPr>
          <p:cNvPr id="7" name="Picture 6">
            <a:extLst>
              <a:ext uri="{FF2B5EF4-FFF2-40B4-BE49-F238E27FC236}">
                <a16:creationId xmlns:a16="http://schemas.microsoft.com/office/drawing/2014/main" id="{407A1497-A834-A3FA-1A5A-D28C6341B4F9}"/>
              </a:ext>
            </a:extLst>
          </p:cNvPr>
          <p:cNvPicPr>
            <a:picLocks noChangeAspect="1"/>
          </p:cNvPicPr>
          <p:nvPr/>
        </p:nvPicPr>
        <p:blipFill>
          <a:blip r:embed="rId3"/>
          <a:stretch>
            <a:fillRect/>
          </a:stretch>
        </p:blipFill>
        <p:spPr>
          <a:xfrm>
            <a:off x="3352800" y="2971800"/>
            <a:ext cx="5409666" cy="3544056"/>
          </a:xfrm>
          <a:prstGeom prst="rect">
            <a:avLst/>
          </a:prstGeom>
        </p:spPr>
      </p:pic>
    </p:spTree>
    <p:extLst>
      <p:ext uri="{BB962C8B-B14F-4D97-AF65-F5344CB8AC3E}">
        <p14:creationId xmlns:p14="http://schemas.microsoft.com/office/powerpoint/2010/main" val="341170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6829-DF56-20AD-154F-079CFAB0CA4B}"/>
              </a:ext>
            </a:extLst>
          </p:cNvPr>
          <p:cNvSpPr>
            <a:spLocks noGrp="1"/>
          </p:cNvSpPr>
          <p:nvPr>
            <p:ph type="title"/>
          </p:nvPr>
        </p:nvSpPr>
        <p:spPr/>
        <p:txBody>
          <a:bodyPr/>
          <a:lstStyle/>
          <a:p>
            <a:r>
              <a:rPr lang="en-US" dirty="0">
                <a:solidFill>
                  <a:schemeClr val="accent1"/>
                </a:solidFill>
              </a:rPr>
              <a:t>Internet Service Providers (ISPs) …</a:t>
            </a:r>
            <a:endParaRPr lang="en-PK" dirty="0"/>
          </a:p>
        </p:txBody>
      </p:sp>
      <p:sp>
        <p:nvSpPr>
          <p:cNvPr id="3" name="Content Placeholder 2">
            <a:extLst>
              <a:ext uri="{FF2B5EF4-FFF2-40B4-BE49-F238E27FC236}">
                <a16:creationId xmlns:a16="http://schemas.microsoft.com/office/drawing/2014/main" id="{92383FCF-BDD9-327E-2AA2-0AE4D51400A6}"/>
              </a:ext>
            </a:extLst>
          </p:cNvPr>
          <p:cNvSpPr>
            <a:spLocks noGrp="1"/>
          </p:cNvSpPr>
          <p:nvPr>
            <p:ph idx="1"/>
          </p:nvPr>
        </p:nvSpPr>
        <p:spPr/>
        <p:txBody>
          <a:bodyPr>
            <a:normAutofit fontScale="92500"/>
          </a:bodyPr>
          <a:lstStyle/>
          <a:p>
            <a:pPr algn="just"/>
            <a:r>
              <a:rPr lang="en-US" dirty="0"/>
              <a:t>The communication links and routers of the Internet and ISP networks are IT resources that are distributed among countless traffic generation paths. </a:t>
            </a:r>
          </a:p>
          <a:p>
            <a:r>
              <a:rPr lang="en-US" dirty="0"/>
              <a:t>Two fundamental components used to construct the internetworking architecture are:</a:t>
            </a:r>
          </a:p>
          <a:p>
            <a:pPr marL="914400" lvl="1" indent="-514350">
              <a:buFont typeface="+mj-lt"/>
              <a:buAutoNum type="arabicPeriod"/>
            </a:pPr>
            <a:r>
              <a:rPr lang="en-US" dirty="0"/>
              <a:t>connectionless packet switching (datagram networks)</a:t>
            </a:r>
          </a:p>
          <a:p>
            <a:pPr marL="914400" lvl="1" indent="-514350">
              <a:buFont typeface="+mj-lt"/>
              <a:buAutoNum type="arabicPeriod"/>
            </a:pPr>
            <a:r>
              <a:rPr lang="en-US" dirty="0"/>
              <a:t>router-based interconnectivity</a:t>
            </a:r>
            <a:endParaRPr lang="en-PK" dirty="0"/>
          </a:p>
        </p:txBody>
      </p:sp>
    </p:spTree>
    <p:extLst>
      <p:ext uri="{BB962C8B-B14F-4D97-AF65-F5344CB8AC3E}">
        <p14:creationId xmlns:p14="http://schemas.microsoft.com/office/powerpoint/2010/main" val="104644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8037-AD50-6B78-6CDD-E1A1B48E95EC}"/>
              </a:ext>
            </a:extLst>
          </p:cNvPr>
          <p:cNvSpPr>
            <a:spLocks noGrp="1"/>
          </p:cNvSpPr>
          <p:nvPr>
            <p:ph type="title"/>
          </p:nvPr>
        </p:nvSpPr>
        <p:spPr/>
        <p:txBody>
          <a:bodyPr/>
          <a:lstStyle/>
          <a:p>
            <a:r>
              <a:rPr lang="en-US" dirty="0">
                <a:solidFill>
                  <a:schemeClr val="accent1"/>
                </a:solidFill>
              </a:rPr>
              <a:t>Connectionless packet switching</a:t>
            </a:r>
            <a:endParaRPr lang="en-PK" dirty="0">
              <a:solidFill>
                <a:schemeClr val="accent1"/>
              </a:solidFill>
            </a:endParaRPr>
          </a:p>
        </p:txBody>
      </p:sp>
      <p:sp>
        <p:nvSpPr>
          <p:cNvPr id="3" name="Content Placeholder 2">
            <a:extLst>
              <a:ext uri="{FF2B5EF4-FFF2-40B4-BE49-F238E27FC236}">
                <a16:creationId xmlns:a16="http://schemas.microsoft.com/office/drawing/2014/main" id="{AFB78220-8F85-B739-4BB4-852E2CBE8F01}"/>
              </a:ext>
            </a:extLst>
          </p:cNvPr>
          <p:cNvSpPr>
            <a:spLocks noGrp="1"/>
          </p:cNvSpPr>
          <p:nvPr>
            <p:ph idx="1"/>
          </p:nvPr>
        </p:nvSpPr>
        <p:spPr>
          <a:xfrm>
            <a:off x="457200" y="1600200"/>
            <a:ext cx="3733800" cy="4525963"/>
          </a:xfrm>
        </p:spPr>
        <p:txBody>
          <a:bodyPr>
            <a:normAutofit fontScale="92500" lnSpcReduction="20000"/>
          </a:bodyPr>
          <a:lstStyle/>
          <a:p>
            <a:r>
              <a:rPr lang="en-US" dirty="0"/>
              <a:t>End-to-end (sender-receiver pair) </a:t>
            </a:r>
            <a:r>
              <a:rPr lang="en-US" dirty="0">
                <a:solidFill>
                  <a:srgbClr val="FF0000"/>
                </a:solidFill>
              </a:rPr>
              <a:t>data flows are divided into packets</a:t>
            </a:r>
            <a:r>
              <a:rPr lang="en-US" dirty="0"/>
              <a:t> that are received and processed through network switches and routers, then queued and forwarded from one intermediary node to the next.</a:t>
            </a:r>
            <a:endParaRPr lang="en-PK" dirty="0"/>
          </a:p>
        </p:txBody>
      </p:sp>
      <p:pic>
        <p:nvPicPr>
          <p:cNvPr id="5" name="Picture 4">
            <a:extLst>
              <a:ext uri="{FF2B5EF4-FFF2-40B4-BE49-F238E27FC236}">
                <a16:creationId xmlns:a16="http://schemas.microsoft.com/office/drawing/2014/main" id="{1CA0F350-A767-59ED-9BB8-D0C5A902919F}"/>
              </a:ext>
            </a:extLst>
          </p:cNvPr>
          <p:cNvPicPr>
            <a:picLocks noChangeAspect="1"/>
          </p:cNvPicPr>
          <p:nvPr/>
        </p:nvPicPr>
        <p:blipFill>
          <a:blip r:embed="rId2"/>
          <a:stretch>
            <a:fillRect/>
          </a:stretch>
        </p:blipFill>
        <p:spPr>
          <a:xfrm>
            <a:off x="4495800" y="2362200"/>
            <a:ext cx="4361851" cy="3011034"/>
          </a:xfrm>
          <a:prstGeom prst="rect">
            <a:avLst/>
          </a:prstGeom>
        </p:spPr>
      </p:pic>
    </p:spTree>
    <p:extLst>
      <p:ext uri="{BB962C8B-B14F-4D97-AF65-F5344CB8AC3E}">
        <p14:creationId xmlns:p14="http://schemas.microsoft.com/office/powerpoint/2010/main" val="2158350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999</Words>
  <Application>Microsoft Office PowerPoint</Application>
  <PresentationFormat>On-screen Show (4:3)</PresentationFormat>
  <Paragraphs>97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Lecture 2</vt:lpstr>
      <vt:lpstr>Cloud Enabling Technologies</vt:lpstr>
      <vt:lpstr>Broadband networks &amp; Internet architecture </vt:lpstr>
      <vt:lpstr>Internet Service Providers (ISPs)  </vt:lpstr>
      <vt:lpstr>PowerPoint Presentation</vt:lpstr>
      <vt:lpstr>Cont.</vt:lpstr>
      <vt:lpstr>PowerPoint Presentation</vt:lpstr>
      <vt:lpstr>Internet Service Providers (ISPs) …</vt:lpstr>
      <vt:lpstr>Connectionless packet switching</vt:lpstr>
      <vt:lpstr>Connectionless packet switching …</vt:lpstr>
      <vt:lpstr>Router-based interconnectivity</vt:lpstr>
      <vt:lpstr>Router-based interconnectivity …</vt:lpstr>
      <vt:lpstr>Virtualization </vt:lpstr>
      <vt:lpstr>Benefits of Virtualization …</vt:lpstr>
      <vt:lpstr>SOA?</vt:lpstr>
      <vt:lpstr>Case Study</vt:lpstr>
      <vt:lpstr>Service</vt:lpstr>
      <vt:lpstr>SOA: Service Oriented Architecture</vt:lpstr>
      <vt:lpstr>SOA: Service Oriented Architecture</vt:lpstr>
      <vt:lpstr>Web services</vt:lpstr>
      <vt:lpstr>Web services …</vt:lpstr>
      <vt:lpstr>Web 2.0/3.0</vt:lpstr>
      <vt:lpstr>Multitenant technology </vt:lpstr>
      <vt:lpstr>A simple 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Fahad</dc:creator>
  <cp:lastModifiedBy>Faisal</cp:lastModifiedBy>
  <cp:revision>87</cp:revision>
  <dcterms:created xsi:type="dcterms:W3CDTF">2006-08-16T00:00:00Z</dcterms:created>
  <dcterms:modified xsi:type="dcterms:W3CDTF">2023-02-04T08:52:02Z</dcterms:modified>
</cp:coreProperties>
</file>