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90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1" r:id="rId19"/>
    <p:sldId id="286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Deployment Models</a:t>
            </a:r>
          </a:p>
          <a:p>
            <a:r>
              <a:rPr lang="en-US" dirty="0"/>
              <a:t>Cloud Service Models</a:t>
            </a:r>
          </a:p>
          <a:p>
            <a:r>
              <a:rPr lang="fi-FI" dirty="0"/>
              <a:t>IaaS vs. PaaS vs. SaaS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6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5D2E-8856-55ED-942D-2792E88C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Private Cloud …</a:t>
            </a:r>
            <a:endParaRPr lang="en-PK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700BC1-4DFB-E19A-02C8-2C801416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33" y="1417638"/>
            <a:ext cx="4509733" cy="47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9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Benefits of Private Cloud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security, privacy and reliability, as only authorized persons can access resources</a:t>
            </a:r>
          </a:p>
          <a:p>
            <a:r>
              <a:rPr lang="en-US" dirty="0"/>
              <a:t>It allows companies to customize their infrastructures in accordance with their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9804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 of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disadvantage of the private cloud deployment model is its cost, as it requires considerable expense on hardware, software and staff training</a:t>
            </a:r>
          </a:p>
          <a:p>
            <a:r>
              <a:rPr lang="en-US" dirty="0"/>
              <a:t>That is why this secure and flexible computing deployment model is not the right choice for small companies.</a:t>
            </a:r>
          </a:p>
        </p:txBody>
      </p:sp>
    </p:spTree>
    <p:extLst>
      <p:ext uri="{BB962C8B-B14F-4D97-AF65-F5344CB8AC3E}">
        <p14:creationId xmlns:p14="http://schemas.microsoft.com/office/powerpoint/2010/main" val="238060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Community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community deployment model largely resembles the private one; the only difference is the set of users</a:t>
            </a:r>
          </a:p>
          <a:p>
            <a:r>
              <a:rPr lang="en-US" dirty="0"/>
              <a:t>Whereas only one company owns the private cloud server, several organizations with similar backgrounds share the infrastructure and related resources of a community cloud</a:t>
            </a:r>
          </a:p>
        </p:txBody>
      </p:sp>
    </p:spTree>
    <p:extLst>
      <p:ext uri="{BB962C8B-B14F-4D97-AF65-F5344CB8AC3E}">
        <p14:creationId xmlns:p14="http://schemas.microsoft.com/office/powerpoint/2010/main" val="62211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/>
              <a:t>If all the participating organizations have uniform security, privacy and performance requirements, this multi-tenant data center architecture helps these companies enhance their efficiency, as in the case of joint projects</a:t>
            </a:r>
          </a:p>
          <a:p>
            <a:r>
              <a:rPr lang="en-US" dirty="0"/>
              <a:t>The costs are shared by all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43489-BFB9-BB9F-C12B-5BDB05EBB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3" t="13487"/>
          <a:stretch/>
        </p:blipFill>
        <p:spPr>
          <a:xfrm>
            <a:off x="1676400" y="3648255"/>
            <a:ext cx="6019800" cy="32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6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Benefits of Community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Investment - A community cloud is much cheaper than the private cloud and provides great performance</a:t>
            </a:r>
          </a:p>
          <a:p>
            <a:endParaRPr lang="en-US" dirty="0"/>
          </a:p>
          <a:p>
            <a:r>
              <a:rPr lang="en-US" dirty="0"/>
              <a:t>Ease of data sharing and collaboration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7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 of Community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cost compared to the public deployment model</a:t>
            </a:r>
          </a:p>
          <a:p>
            <a:r>
              <a:rPr lang="en-US" dirty="0"/>
              <a:t>Shared Resources - Due to fixed bandwidth and storage capacity, community resources often pose challenges.</a:t>
            </a:r>
          </a:p>
          <a:p>
            <a:r>
              <a:rPr lang="en-US" dirty="0"/>
              <a:t>Not as Popular - Since this is a recently introduced model, it is not that popular or available across industries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9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Hybrid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the name suggests, a hybrid cloud is a combination of two or more cloud architectures. </a:t>
            </a:r>
          </a:p>
          <a:p>
            <a:r>
              <a:rPr lang="en-US" dirty="0"/>
              <a:t>As an example, a company can balance its load by locating mission-critical workloads on a secure private cloud and deploying less sensitive ones to a public one</a:t>
            </a:r>
          </a:p>
          <a:p>
            <a:r>
              <a:rPr lang="en-US" dirty="0"/>
              <a:t>The hybrid cloud deployment model not only safeguards and controls strategically important assets but does so in a cost- and resource-effective way</a:t>
            </a:r>
          </a:p>
        </p:txBody>
      </p:sp>
    </p:spTree>
    <p:extLst>
      <p:ext uri="{BB962C8B-B14F-4D97-AF65-F5344CB8AC3E}">
        <p14:creationId xmlns:p14="http://schemas.microsoft.com/office/powerpoint/2010/main" val="401990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0607-2DCD-6831-B9A1-F471AA1E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Hybrid Cloud …</a:t>
            </a:r>
            <a:endParaRPr lang="en-PK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CD4BB-8C1E-FC71-C4A7-7A8C8E1A0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67" t="19846"/>
          <a:stretch/>
        </p:blipFill>
        <p:spPr>
          <a:xfrm>
            <a:off x="2590800" y="1221806"/>
            <a:ext cx="5660136" cy="53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4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Comparison of Top Cloud Deployment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157834"/>
              </p:ext>
            </p:extLst>
          </p:nvPr>
        </p:nvGraphicFramePr>
        <p:xfrm>
          <a:off x="1591487" y="1600200"/>
          <a:ext cx="5961025" cy="4525963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19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395">
                <a:tc>
                  <a:txBody>
                    <a:bodyPr/>
                    <a:lstStyle/>
                    <a:p>
                      <a:pPr rtl="0"/>
                      <a:br>
                        <a:rPr lang="en-US" sz="1300" dirty="0">
                          <a:effectLst/>
                        </a:rPr>
                      </a:br>
                      <a:endParaRPr lang="en-US" sz="1300" dirty="0">
                        <a:effectLst/>
                      </a:endParaRP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dirty="0">
                          <a:effectLst/>
                        </a:rPr>
                        <a:t>Public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Private</a:t>
                      </a:r>
                    </a:p>
                    <a:p>
                      <a:pPr rtl="0"/>
                      <a:endParaRPr lang="en-US" sz="1300" dirty="0">
                        <a:effectLst/>
                      </a:endParaRP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Community</a:t>
                      </a:r>
                    </a:p>
                    <a:p>
                      <a:pPr rtl="0"/>
                      <a:endParaRPr lang="en-US" sz="1300" dirty="0">
                        <a:effectLst/>
                      </a:endParaRP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Hybrid</a:t>
                      </a:r>
                    </a:p>
                    <a:p>
                      <a:endParaRPr lang="en-US" sz="1300" dirty="0"/>
                    </a:p>
                  </a:txBody>
                  <a:tcPr marL="66234" marR="66234" marT="33117" marB="331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Ease of setup and use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Easy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Requires IT proficiency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Requires IT proficiency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Requires IT proficiency</a:t>
                      </a:r>
                    </a:p>
                  </a:txBody>
                  <a:tcPr marL="68993" marR="68993" marT="34497" marB="344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Data security and privacy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Low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High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Comparatively high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High</a:t>
                      </a:r>
                    </a:p>
                  </a:txBody>
                  <a:tcPr marL="68993" marR="68993" marT="34497" marB="344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Data control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dirty="0">
                          <a:effectLst/>
                        </a:rPr>
                        <a:t>Little to none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High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Comparatively high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Comparatively high</a:t>
                      </a:r>
                    </a:p>
                  </a:txBody>
                  <a:tcPr marL="68993" marR="68993" marT="34497" marB="344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Reliability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Low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High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Comparatively high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High</a:t>
                      </a:r>
                    </a:p>
                  </a:txBody>
                  <a:tcPr marL="68993" marR="68993" marT="34497" marB="3449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395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Scalability and flexibility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High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High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Fixed capacity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High</a:t>
                      </a:r>
                    </a:p>
                  </a:txBody>
                  <a:tcPr marL="68993" marR="68993" marT="34497" marB="3449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2497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Cost-effectiveness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The cheapest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Cost-intensive; the most expensive model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Cost is shared among community members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Cheaper than a private model but more costly than a public one</a:t>
                      </a:r>
                    </a:p>
                  </a:txBody>
                  <a:tcPr marL="68993" marR="68993" marT="34497" marB="3449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096"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Demand for in-house hardware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Depends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>
                          <a:effectLst/>
                        </a:rPr>
                        <a:t>Depends</a:t>
                      </a:r>
                    </a:p>
                  </a:txBody>
                  <a:tcPr marL="68993" marR="68993" marT="34497" marB="3449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dirty="0">
                          <a:effectLst/>
                        </a:rPr>
                        <a:t>Depends</a:t>
                      </a:r>
                    </a:p>
                  </a:txBody>
                  <a:tcPr marL="68993" marR="68993" marT="34497" marB="3449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Cloud Deployment Models</a:t>
            </a:r>
          </a:p>
        </p:txBody>
      </p:sp>
    </p:spTree>
    <p:extLst>
      <p:ext uri="{BB962C8B-B14F-4D97-AF65-F5344CB8AC3E}">
        <p14:creationId xmlns:p14="http://schemas.microsoft.com/office/powerpoint/2010/main" val="387170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are </a:t>
            </a:r>
            <a:r>
              <a:rPr lang="en-US" dirty="0" err="1">
                <a:solidFill>
                  <a:schemeClr val="accent1"/>
                </a:solidFill>
              </a:rPr>
              <a:t>Iaas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Paas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Saas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IaaS</a:t>
            </a:r>
            <a:r>
              <a:rPr lang="en-US" dirty="0"/>
              <a:t>, </a:t>
            </a:r>
            <a:r>
              <a:rPr lang="en-US" dirty="0" err="1"/>
              <a:t>PaaS</a:t>
            </a:r>
            <a:r>
              <a:rPr lang="en-US" dirty="0"/>
              <a:t> and </a:t>
            </a:r>
            <a:r>
              <a:rPr lang="en-US" dirty="0" err="1"/>
              <a:t>SaaS</a:t>
            </a:r>
            <a:r>
              <a:rPr lang="en-US" dirty="0"/>
              <a:t> are the three most popular  cloud service 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IaaS</a:t>
            </a:r>
            <a:r>
              <a:rPr lang="en-US" dirty="0"/>
              <a:t>, or infrastructure as a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PaaS</a:t>
            </a:r>
            <a:r>
              <a:rPr lang="en-US" dirty="0"/>
              <a:t>, or platform as a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SaaS</a:t>
            </a:r>
            <a:r>
              <a:rPr lang="en-US" dirty="0"/>
              <a:t>, or software as a service</a:t>
            </a:r>
          </a:p>
          <a:p>
            <a:r>
              <a:rPr lang="en-US" dirty="0" err="1"/>
              <a:t>IaaS</a:t>
            </a:r>
            <a:r>
              <a:rPr lang="en-US" dirty="0"/>
              <a:t>, </a:t>
            </a:r>
            <a:r>
              <a:rPr lang="en-US" dirty="0" err="1"/>
              <a:t>PaaS</a:t>
            </a:r>
            <a:r>
              <a:rPr lang="en-US" dirty="0"/>
              <a:t> and </a:t>
            </a:r>
            <a:r>
              <a:rPr lang="en-US" dirty="0" err="1"/>
              <a:t>SaaS</a:t>
            </a:r>
            <a:r>
              <a:rPr lang="en-US" dirty="0"/>
              <a:t> are not </a:t>
            </a:r>
            <a:r>
              <a:rPr lang="en-US" dirty="0">
                <a:solidFill>
                  <a:srgbClr val="FF0000"/>
                </a:solidFill>
              </a:rPr>
              <a:t>mutually exclusive</a:t>
            </a:r>
            <a:r>
              <a:rPr lang="en-US" dirty="0"/>
              <a:t>. Many mid-sized businesses use more than one, and most large enterprises use all three.</a:t>
            </a:r>
          </a:p>
        </p:txBody>
      </p:sp>
    </p:spTree>
    <p:extLst>
      <p:ext uri="{BB962C8B-B14F-4D97-AF65-F5344CB8AC3E}">
        <p14:creationId xmlns:p14="http://schemas.microsoft.com/office/powerpoint/2010/main" val="61848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'As a service' </a:t>
            </a:r>
            <a:r>
              <a:rPr lang="en-US" dirty="0"/>
              <a:t>refers to the way IT assets are consumed in these offerings - and to the essential difference between cloud computing and traditional IT</a:t>
            </a:r>
          </a:p>
          <a:p>
            <a:r>
              <a:rPr lang="en-US" dirty="0"/>
              <a:t>In traditional IT, an organization consumes IT assets - hardware, system software, development tools, applications - by purchasing them, installing them, managing them and maintaining them in its own on-premises data center</a:t>
            </a:r>
          </a:p>
          <a:p>
            <a:r>
              <a:rPr lang="en-US" dirty="0"/>
              <a:t>In cloud computing, the cloud service provider owns, manages and maintains the assets; the customer consumes them via an Internet connection, and pays for them on a subscription or pay-as-you-go basis.</a:t>
            </a:r>
          </a:p>
        </p:txBody>
      </p:sp>
    </p:spTree>
    <p:extLst>
      <p:ext uri="{BB962C8B-B14F-4D97-AF65-F5344CB8AC3E}">
        <p14:creationId xmlns:p14="http://schemas.microsoft.com/office/powerpoint/2010/main" val="923152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IaaS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IaaS</a:t>
            </a:r>
            <a:r>
              <a:rPr lang="en-US" dirty="0"/>
              <a:t> is on-demand access to cloud-hosted computing infrastructure - servers, storage capacity and networking resources - that customers can provision, configure and use in much the same way as they use on-premises hardware.</a:t>
            </a:r>
          </a:p>
          <a:p>
            <a:r>
              <a:rPr lang="en-US" dirty="0"/>
              <a:t>The difference is that the cloud service provider hosts, manages and maintains the hardware and computing resources in its own data centers</a:t>
            </a:r>
          </a:p>
          <a:p>
            <a:r>
              <a:rPr lang="en-US" dirty="0" err="1"/>
              <a:t>IaaS</a:t>
            </a:r>
            <a:r>
              <a:rPr lang="en-US" dirty="0"/>
              <a:t> customers use the hardware via an internet connection, and pay for that use on a subscription or pay-as-you-go basis.</a:t>
            </a:r>
          </a:p>
        </p:txBody>
      </p:sp>
    </p:spTree>
    <p:extLst>
      <p:ext uri="{BB962C8B-B14F-4D97-AF65-F5344CB8AC3E}">
        <p14:creationId xmlns:p14="http://schemas.microsoft.com/office/powerpoint/2010/main" val="67929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Customers can provision, configure and operate the servers and infrastructure resources via a graphical dashboard, or programmatically through application programming interfaces (APIs).</a:t>
            </a:r>
          </a:p>
          <a:p>
            <a:r>
              <a:rPr lang="en-US" dirty="0"/>
              <a:t>In </a:t>
            </a:r>
            <a:r>
              <a:rPr lang="en-US" dirty="0" err="1"/>
              <a:t>IaaS</a:t>
            </a:r>
            <a:r>
              <a:rPr lang="en-US" dirty="0"/>
              <a:t>, user can dynamically choose a CPU, memory storage configuration according to need.</a:t>
            </a:r>
          </a:p>
          <a:p>
            <a:r>
              <a:rPr lang="en-US" dirty="0"/>
              <a:t>Users can easily access the vast computing power available on </a:t>
            </a:r>
            <a:r>
              <a:rPr lang="en-US" dirty="0" err="1"/>
              <a:t>IaaS</a:t>
            </a:r>
            <a:r>
              <a:rPr lang="en-US" dirty="0"/>
              <a:t> Cloud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PaaS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PaaS</a:t>
            </a:r>
            <a:r>
              <a:rPr lang="en-US" dirty="0"/>
              <a:t> provides a cloud-based platform for developing, running, managing applications. </a:t>
            </a:r>
          </a:p>
          <a:p>
            <a:r>
              <a:rPr lang="en-US" dirty="0"/>
              <a:t>The cloud services provider hosts, manages and maintains all the hardware and software included in the platform</a:t>
            </a:r>
          </a:p>
          <a:p>
            <a:r>
              <a:rPr lang="en-US" dirty="0"/>
              <a:t>We can say </a:t>
            </a:r>
            <a:r>
              <a:rPr lang="en-US" dirty="0" err="1"/>
              <a:t>PaaS</a:t>
            </a:r>
            <a:r>
              <a:rPr lang="en-US" dirty="0"/>
              <a:t> is a programming platform for developers. This platform is generated for the programmers to create, test, run and manage the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8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/>
              <a:t>Users access the </a:t>
            </a:r>
            <a:r>
              <a:rPr lang="en-US" dirty="0" err="1"/>
              <a:t>PaaS</a:t>
            </a:r>
            <a:r>
              <a:rPr lang="en-US" dirty="0"/>
              <a:t> through a graphical user interface (GUI), where development or </a:t>
            </a:r>
            <a:r>
              <a:rPr lang="en-US" dirty="0" err="1"/>
              <a:t>DevOps</a:t>
            </a:r>
            <a:r>
              <a:rPr lang="en-US" dirty="0"/>
              <a:t> teams can collaborate on all their work across the entire application lifecycle including coding, integration, testing, delivery, deployment, and feedback. </a:t>
            </a:r>
          </a:p>
          <a:p>
            <a:r>
              <a:rPr lang="en-US" dirty="0"/>
              <a:t>Examples of </a:t>
            </a:r>
            <a:r>
              <a:rPr lang="en-US" dirty="0" err="1"/>
              <a:t>PaaS</a:t>
            </a:r>
            <a:r>
              <a:rPr lang="en-US" dirty="0"/>
              <a:t> solutions include  AWS Elastic Beanstalk, Google App Engine, Microsoft Windows Azure, and Red Hat </a:t>
            </a:r>
            <a:r>
              <a:rPr lang="en-US" dirty="0" err="1"/>
              <a:t>OpenShift</a:t>
            </a:r>
            <a:r>
              <a:rPr lang="en-US" dirty="0"/>
              <a:t> on IBM Cloud</a:t>
            </a:r>
          </a:p>
        </p:txBody>
      </p:sp>
    </p:spTree>
    <p:extLst>
      <p:ext uri="{BB962C8B-B14F-4D97-AF65-F5344CB8AC3E}">
        <p14:creationId xmlns:p14="http://schemas.microsoft.com/office/powerpoint/2010/main" val="112729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SaaS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SaaS</a:t>
            </a:r>
            <a:r>
              <a:rPr lang="en-US" dirty="0"/>
              <a:t> is cloud-hosted, ready-to-use application software.</a:t>
            </a:r>
          </a:p>
          <a:p>
            <a:r>
              <a:rPr lang="en-US" dirty="0"/>
              <a:t>Companies like Google, Microsoft provide their applications as a service to the end users.</a:t>
            </a:r>
          </a:p>
          <a:p>
            <a:r>
              <a:rPr lang="en-US" dirty="0"/>
              <a:t>Users pay a monthly or annual fee to use a complete application from within a web browser, desktop client or mobile app. </a:t>
            </a:r>
          </a:p>
          <a:p>
            <a:r>
              <a:rPr lang="en-US" dirty="0"/>
              <a:t>The application and all of the infrastructure required to deliver it - servers, storage, networking, middleware, application software, data storage - are hosted and managed by the </a:t>
            </a:r>
            <a:r>
              <a:rPr lang="en-US" dirty="0" err="1"/>
              <a:t>SaaS</a:t>
            </a:r>
            <a:r>
              <a:rPr lang="en-US" dirty="0"/>
              <a:t> vendor. </a:t>
            </a:r>
          </a:p>
        </p:txBody>
      </p:sp>
    </p:spTree>
    <p:extLst>
      <p:ext uri="{BB962C8B-B14F-4D97-AF65-F5344CB8AC3E}">
        <p14:creationId xmlns:p14="http://schemas.microsoft.com/office/powerpoint/2010/main" val="171563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n-US" dirty="0"/>
              <a:t>Today, anyone who uses a or mobile phone almost certainly uses some form of </a:t>
            </a:r>
            <a:r>
              <a:rPr lang="en-US" dirty="0" err="1"/>
              <a:t>SaaS</a:t>
            </a:r>
            <a:r>
              <a:rPr lang="en-US" dirty="0"/>
              <a:t>.</a:t>
            </a:r>
          </a:p>
          <a:p>
            <a:r>
              <a:rPr lang="en-US" dirty="0"/>
              <a:t>Email, social media, and cloud file storage solutions (such as </a:t>
            </a:r>
            <a:r>
              <a:rPr lang="en-US" dirty="0" err="1"/>
              <a:t>Dropbox</a:t>
            </a:r>
            <a:r>
              <a:rPr lang="en-US" dirty="0"/>
              <a:t> or </a:t>
            </a:r>
            <a:r>
              <a:rPr lang="en-US" dirty="0" err="1"/>
              <a:t>Onedrive</a:t>
            </a:r>
            <a:r>
              <a:rPr lang="en-US" dirty="0"/>
              <a:t>) are examples of </a:t>
            </a:r>
            <a:r>
              <a:rPr lang="en-US" dirty="0" err="1"/>
              <a:t>SaaS</a:t>
            </a:r>
            <a:r>
              <a:rPr lang="en-US" dirty="0"/>
              <a:t> applications people use every day in their personal lives.</a:t>
            </a:r>
          </a:p>
        </p:txBody>
      </p:sp>
    </p:spTree>
    <p:extLst>
      <p:ext uri="{BB962C8B-B14F-4D97-AF65-F5344CB8AC3E}">
        <p14:creationId xmlns:p14="http://schemas.microsoft.com/office/powerpoint/2010/main" val="29496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Saas</a:t>
            </a:r>
            <a:r>
              <a:rPr lang="en-US" dirty="0">
                <a:solidFill>
                  <a:schemeClr val="accent1"/>
                </a:solidFill>
              </a:rPr>
              <a:t> vs. </a:t>
            </a:r>
            <a:r>
              <a:rPr lang="en-US" dirty="0" err="1">
                <a:solidFill>
                  <a:schemeClr val="accent1"/>
                </a:solidFill>
              </a:rPr>
              <a:t>PaaS</a:t>
            </a:r>
            <a:r>
              <a:rPr lang="en-US" dirty="0">
                <a:solidFill>
                  <a:schemeClr val="accent1"/>
                </a:solidFill>
              </a:rPr>
              <a:t> vs. </a:t>
            </a:r>
            <a:r>
              <a:rPr lang="en-US" dirty="0" err="1">
                <a:solidFill>
                  <a:schemeClr val="accent1"/>
                </a:solidFill>
              </a:rPr>
              <a:t>IaaS</a:t>
            </a:r>
            <a:r>
              <a:rPr lang="en-US" dirty="0">
                <a:solidFill>
                  <a:schemeClr val="accent1"/>
                </a:solidFill>
              </a:rPr>
              <a:t>: Management Ease vs. Complete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SaaS</a:t>
            </a:r>
            <a:r>
              <a:rPr lang="en-US" dirty="0"/>
              <a:t>, </a:t>
            </a:r>
            <a:r>
              <a:rPr lang="en-US" dirty="0" err="1"/>
              <a:t>Paas</a:t>
            </a:r>
            <a:r>
              <a:rPr lang="en-US" dirty="0"/>
              <a:t>, </a:t>
            </a:r>
            <a:r>
              <a:rPr lang="en-US" dirty="0" err="1"/>
              <a:t>IaaS</a:t>
            </a:r>
            <a:r>
              <a:rPr lang="en-US" dirty="0"/>
              <a:t> are not mutually exclusive; most organizations use more than one, and many larger organizations today use all three, often in combination with traditional IT</a:t>
            </a:r>
          </a:p>
          <a:p>
            <a:r>
              <a:rPr lang="en-US" dirty="0"/>
              <a:t>Obviously, the as-a-service solution a customer chooses depends first on the functionality the customer requires, and the expertise it has on staff</a:t>
            </a:r>
          </a:p>
          <a:p>
            <a:r>
              <a:rPr lang="en-US" dirty="0"/>
              <a:t>For example, an organization without the in-house IT expertise for configuring and operating remote servers isn't well matched to </a:t>
            </a:r>
            <a:r>
              <a:rPr lang="en-US" dirty="0" err="1"/>
              <a:t>IaaS</a:t>
            </a:r>
            <a:endParaRPr lang="en-US" dirty="0"/>
          </a:p>
          <a:p>
            <a:r>
              <a:rPr lang="en-US" dirty="0"/>
              <a:t>An organization without a development team has no need for PaaS. </a:t>
            </a:r>
          </a:p>
        </p:txBody>
      </p:sp>
    </p:spTree>
    <p:extLst>
      <p:ext uri="{BB962C8B-B14F-4D97-AF65-F5344CB8AC3E}">
        <p14:creationId xmlns:p14="http://schemas.microsoft.com/office/powerpoint/2010/main" val="3872258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/>
          </a:bodyPr>
          <a:lstStyle/>
          <a:p>
            <a:r>
              <a:rPr lang="en-US" dirty="0"/>
              <a:t>But in some cases, any of the three 'as-a-service' models will offer a viable solution</a:t>
            </a:r>
          </a:p>
          <a:p>
            <a:r>
              <a:rPr lang="en-US" dirty="0"/>
              <a:t>In these cases, organizations typically compare the alternatives based on the management ease they offer, vs. the control they give up. </a:t>
            </a:r>
          </a:p>
          <a:p>
            <a:r>
              <a:rPr lang="en-US" i="1" dirty="0"/>
              <a:t>For example, suppose a large organization wants to deliver a customer relationship management (CRM) application to its sales team</a:t>
            </a:r>
            <a:r>
              <a:rPr lang="en-US" dirty="0"/>
              <a:t>. It could:</a:t>
            </a:r>
          </a:p>
          <a:p>
            <a:r>
              <a:rPr lang="en-US" i="1" dirty="0">
                <a:solidFill>
                  <a:srgbClr val="FF0000"/>
                </a:solidFill>
              </a:rPr>
              <a:t>Choose a SaaS CRM solution</a:t>
            </a:r>
            <a:r>
              <a:rPr lang="en-US" dirty="0"/>
              <a:t>, offloading all day-to-day management to the third-party vendor, but also giving up all control over features and functionality, data storage, user access and security.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0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Cloud 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 cloud deployment models: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Hybrid</a:t>
            </a:r>
          </a:p>
          <a:p>
            <a:r>
              <a:rPr lang="en-US" dirty="0"/>
              <a:t>Each deployment model is defined according to where the deployment infrastructure is located</a:t>
            </a:r>
          </a:p>
        </p:txBody>
      </p:sp>
    </p:spTree>
    <p:extLst>
      <p:ext uri="{BB962C8B-B14F-4D97-AF65-F5344CB8AC3E}">
        <p14:creationId xmlns:p14="http://schemas.microsoft.com/office/powerpoint/2010/main" val="1646087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Choose a </a:t>
            </a:r>
            <a:r>
              <a:rPr lang="en-US" i="1" dirty="0" err="1">
                <a:solidFill>
                  <a:srgbClr val="FF0000"/>
                </a:solidFill>
              </a:rPr>
              <a:t>PaaS</a:t>
            </a:r>
            <a:r>
              <a:rPr lang="en-US" i="1" dirty="0">
                <a:solidFill>
                  <a:srgbClr val="FF0000"/>
                </a:solidFill>
              </a:rPr>
              <a:t> solution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i="1" dirty="0"/>
              <a:t>and build a custom CRM application</a:t>
            </a:r>
            <a:r>
              <a:rPr lang="en-US" dirty="0"/>
              <a:t>. </a:t>
            </a:r>
          </a:p>
          <a:p>
            <a:r>
              <a:rPr lang="en-US" dirty="0"/>
              <a:t>In this case, the company would offload management of infrastructure and application development resources to the cloud service provider. </a:t>
            </a:r>
          </a:p>
          <a:p>
            <a:r>
              <a:rPr lang="en-US" dirty="0"/>
              <a:t>The customer would retain complete control over application features, but it would also assume responsibility for managing the application and associated data</a:t>
            </a:r>
          </a:p>
        </p:txBody>
      </p:sp>
    </p:spTree>
    <p:extLst>
      <p:ext uri="{BB962C8B-B14F-4D97-AF65-F5344CB8AC3E}">
        <p14:creationId xmlns:p14="http://schemas.microsoft.com/office/powerpoint/2010/main" val="2610539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 out backend IT infrastructure on the cloud using </a:t>
            </a:r>
            <a:r>
              <a:rPr lang="en-US" dirty="0" err="1">
                <a:solidFill>
                  <a:srgbClr val="FF0000"/>
                </a:solidFill>
              </a:rPr>
              <a:t>IaaS</a:t>
            </a:r>
            <a:r>
              <a:rPr lang="en-US" dirty="0"/>
              <a:t>, and use it to build its own development platform and application.</a:t>
            </a:r>
          </a:p>
          <a:p>
            <a:r>
              <a:rPr lang="en-US" dirty="0"/>
              <a:t> The organization's IT team would have complete control over operating systems and server configurations</a:t>
            </a:r>
          </a:p>
          <a:p>
            <a:r>
              <a:rPr lang="en-US" dirty="0"/>
              <a:t>But it also bear the burden of managing and maintaining them, along with the development platform and applications that run on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0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Cloud Computing Services: Who Manages What 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BEA32-C3C4-324C-6041-530BAFDAF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58" y="1905000"/>
            <a:ext cx="71302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0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visual breakdown </a:t>
            </a:r>
          </a:p>
        </p:txBody>
      </p:sp>
      <p:pic>
        <p:nvPicPr>
          <p:cNvPr id="4" name="Picture 2" descr="saas vs paas vs iaas Pizza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18" y="1295400"/>
            <a:ext cx="661035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56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are the differences between </a:t>
            </a:r>
            <a:r>
              <a:rPr lang="en-US" dirty="0" err="1">
                <a:solidFill>
                  <a:schemeClr val="accent1"/>
                </a:solidFill>
              </a:rPr>
              <a:t>IaaS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PaaS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dirty="0" err="1">
                <a:solidFill>
                  <a:schemeClr val="accent1"/>
                </a:solidFill>
              </a:rPr>
              <a:t>SaaS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IaaS</a:t>
            </a:r>
            <a:r>
              <a:rPr lang="en-US" dirty="0"/>
              <a:t> is there to provide you with maximum flexibility when it comes to hosting custom-built apps, as well as a providing a general data center for data storage.</a:t>
            </a:r>
          </a:p>
          <a:p>
            <a:r>
              <a:rPr lang="en-US" dirty="0" err="1"/>
              <a:t>PaaS</a:t>
            </a:r>
            <a:r>
              <a:rPr lang="en-US" dirty="0"/>
              <a:t> is most often built on top of an </a:t>
            </a:r>
            <a:r>
              <a:rPr lang="en-US" dirty="0" err="1"/>
              <a:t>IaaS</a:t>
            </a:r>
            <a:r>
              <a:rPr lang="en-US" dirty="0"/>
              <a:t> platform to reduce the need for system administration. It allows you to focus on app development instead of infrastructure management.</a:t>
            </a:r>
          </a:p>
          <a:p>
            <a:r>
              <a:rPr lang="en-US" dirty="0" err="1"/>
              <a:t>SaaS</a:t>
            </a:r>
            <a:r>
              <a:rPr lang="en-US" dirty="0"/>
              <a:t> offers ready-to-use, out-of-the-box solutions that meet a particular business need (such as website or email).</a:t>
            </a:r>
          </a:p>
          <a:p>
            <a:r>
              <a:rPr lang="en-US" dirty="0"/>
              <a:t>You might choose to start with one cloud computing service model or find a need for all three: that depends on the size and complexity of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3125694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r>
              <a:rPr lang="en-US" dirty="0" err="1"/>
              <a:t>SaaS</a:t>
            </a:r>
            <a:r>
              <a:rPr lang="en-US" dirty="0"/>
              <a:t> accounts for approximately 24% of all enterprise workloads (up from 14% in 2016)</a:t>
            </a:r>
          </a:p>
          <a:p>
            <a:r>
              <a:rPr lang="en-US" dirty="0" err="1"/>
              <a:t>IaaS</a:t>
            </a:r>
            <a:r>
              <a:rPr lang="en-US" dirty="0"/>
              <a:t> is hovering around 12% </a:t>
            </a:r>
          </a:p>
          <a:p>
            <a:r>
              <a:rPr lang="en-US" dirty="0" err="1"/>
              <a:t>PaaS</a:t>
            </a:r>
            <a:r>
              <a:rPr lang="en-US" dirty="0"/>
              <a:t> is currently the most popular model, hovering around 32% and expected to grow in 2022.</a:t>
            </a:r>
          </a:p>
        </p:txBody>
      </p:sp>
    </p:spTree>
    <p:extLst>
      <p:ext uri="{BB962C8B-B14F-4D97-AF65-F5344CB8AC3E}">
        <p14:creationId xmlns:p14="http://schemas.microsoft.com/office/powerpoint/2010/main" val="1517482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Some Top Vendors of Cloud Computing</a:t>
            </a:r>
          </a:p>
        </p:txBody>
      </p:sp>
      <p:pic>
        <p:nvPicPr>
          <p:cNvPr id="8194" name="Picture 2" descr="Top 10 Cloud Computing Challenges in 2020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734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72000"/>
            <a:ext cx="1172441" cy="82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756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Mcqs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31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r>
              <a:rPr lang="en-US" b="1" dirty="0"/>
              <a:t>Which one of the following can be considered as the most complete cloud computing service model?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IaaS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8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Which one of the following can be considered as the most complete cloud computing service model?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IaaS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Correct Answer: 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Explanation: </a:t>
            </a:r>
            <a:r>
              <a:rPr lang="en-US" dirty="0">
                <a:solidFill>
                  <a:srgbClr val="FF0000"/>
                </a:solidFill>
              </a:rPr>
              <a:t>The most complete cloud computing service model must contain the computing hardware and software, as well as the solution itself. Hence the </a:t>
            </a:r>
            <a:r>
              <a:rPr lang="en-US" dirty="0" err="1">
                <a:solidFill>
                  <a:srgbClr val="FF0000"/>
                </a:solidFill>
              </a:rPr>
              <a:t>SaaS</a:t>
            </a:r>
            <a:r>
              <a:rPr lang="en-US" dirty="0">
                <a:solidFill>
                  <a:srgbClr val="FF0000"/>
                </a:solidFill>
              </a:rPr>
              <a:t> model has all these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0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Public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name speaks for itself: public clouds are available to the general public, and data are created and stored on third-party servers.</a:t>
            </a:r>
          </a:p>
          <a:p>
            <a:r>
              <a:rPr lang="en-US" dirty="0"/>
              <a:t>Server infrastructure belongs to service providers that manage it and administer pool resources, which is why there is no need for user companies to buy and maintain their own hardware</a:t>
            </a:r>
          </a:p>
          <a:p>
            <a:r>
              <a:rPr lang="en-US" dirty="0"/>
              <a:t>Provider companies offer resources as a service both free of charge or on a pay-per-use basis via the Internet</a:t>
            </a:r>
          </a:p>
          <a:p>
            <a:r>
              <a:rPr lang="en-US" dirty="0"/>
              <a:t>Users can scale resources as required.</a:t>
            </a:r>
          </a:p>
        </p:txBody>
      </p:sp>
    </p:spTree>
    <p:extLst>
      <p:ext uri="{BB962C8B-B14F-4D97-AF65-F5344CB8AC3E}">
        <p14:creationId xmlns:p14="http://schemas.microsoft.com/office/powerpoint/2010/main" val="1021369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/>
              <a:t>Which one of the following provides the resources or services such as virtual infrastructure, virtual machines, virtual storage, and several other hardware assets?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IaaS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80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/>
              <a:t>You plan to provide Infrastructure as a Service (</a:t>
            </a:r>
            <a:r>
              <a:rPr lang="en-US" b="1" dirty="0" err="1"/>
              <a:t>IaaS</a:t>
            </a:r>
            <a:r>
              <a:rPr lang="en-US" b="1" dirty="0"/>
              <a:t>) resources in Azure. Which resource is an example of </a:t>
            </a:r>
            <a:r>
              <a:rPr lang="en-US" b="1" dirty="0" err="1"/>
              <a:t>IaaS</a:t>
            </a:r>
            <a:r>
              <a:rPr lang="en-US" b="1" dirty="0"/>
              <a:t>?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Azure web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Azure virtual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Azure logic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Azure SQL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9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CD625-E5E8-3983-0615-59F3D26FA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3" t="14445"/>
          <a:stretch/>
        </p:blipFill>
        <p:spPr>
          <a:xfrm>
            <a:off x="2590800" y="1676400"/>
            <a:ext cx="4495800" cy="44005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488F64-4337-95F7-F989-E0101198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Public Cloud …</a:t>
            </a:r>
            <a:endParaRPr lang="en-PK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1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Benefits of Public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Minimal Investment - As a pay-per-use service, there is no large upfront cost and is ideal for businesses who need quick access to resources</a:t>
            </a:r>
          </a:p>
          <a:p>
            <a:r>
              <a:rPr lang="en-US" b="1" dirty="0"/>
              <a:t>High scalability.</a:t>
            </a:r>
            <a:r>
              <a:rPr lang="en-US" dirty="0"/>
              <a:t> You can easily extend the cloud’s capacity as your company requirements increase</a:t>
            </a:r>
          </a:p>
          <a:p>
            <a:r>
              <a:rPr lang="en-US" b="1" dirty="0"/>
              <a:t>24/7 uptime.</a:t>
            </a:r>
            <a:r>
              <a:rPr lang="en-US" dirty="0"/>
              <a:t> The extensive network of your provider’s servers ensures your infrastructure is constantly available and has improved operation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1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 of Public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Security and Privacy Concerns - Since it is accessible to all, it does not fully protect against cyber-attacks and could lead to vulnerabilities.</a:t>
            </a:r>
          </a:p>
          <a:p>
            <a:r>
              <a:rPr lang="en-US" dirty="0"/>
              <a:t>Reliability Issues - Since the same server network is open to a wide range of users, it can lead to malfunction and outages </a:t>
            </a:r>
            <a:r>
              <a:rPr lang="en-US" dirty="0">
                <a:solidFill>
                  <a:srgbClr val="FF0000"/>
                </a:solidFill>
              </a:rPr>
              <a:t>Example:2016 </a:t>
            </a:r>
            <a:r>
              <a:rPr lang="en-US" dirty="0" err="1">
                <a:solidFill>
                  <a:srgbClr val="FF0000"/>
                </a:solidFill>
              </a:rPr>
              <a:t>Salesforce</a:t>
            </a:r>
            <a:r>
              <a:rPr lang="en-US" dirty="0">
                <a:solidFill>
                  <a:srgbClr val="FF0000"/>
                </a:solidFill>
              </a:rPr>
              <a:t> CRM disruption that caused a storage collapse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3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little to no difference between a public and a private model from the technical point of view, as their architectures are very similar</a:t>
            </a:r>
          </a:p>
          <a:p>
            <a:r>
              <a:rPr lang="en-US" dirty="0"/>
              <a:t>However, as opposed to a public cloud that is available to the general public, only one specific company owns a private cloud</a:t>
            </a:r>
          </a:p>
          <a:p>
            <a:r>
              <a:rPr lang="en-US" dirty="0"/>
              <a:t>That is why it is also called an </a:t>
            </a:r>
            <a:r>
              <a:rPr lang="en-US" i="1" dirty="0">
                <a:solidFill>
                  <a:srgbClr val="FF0000"/>
                </a:solidFill>
              </a:rPr>
              <a:t>internal</a:t>
            </a:r>
            <a:r>
              <a:rPr lang="en-US" dirty="0">
                <a:solidFill>
                  <a:srgbClr val="FF0000"/>
                </a:solidFill>
              </a:rPr>
              <a:t> or </a:t>
            </a:r>
            <a:r>
              <a:rPr lang="en-US" i="1" dirty="0">
                <a:solidFill>
                  <a:srgbClr val="FF0000"/>
                </a:solidFill>
              </a:rPr>
              <a:t>corporate</a:t>
            </a:r>
            <a:r>
              <a:rPr lang="en-US" dirty="0">
                <a:solidFill>
                  <a:srgbClr val="FF0000"/>
                </a:solidFill>
              </a:rPr>
              <a:t> 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03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636"/>
            <a:ext cx="8229600" cy="65947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server can be hosted externally or on the premises of the owner company</a:t>
            </a:r>
          </a:p>
          <a:p>
            <a:r>
              <a:rPr lang="en-US" dirty="0"/>
              <a:t>Regardless of their physical location, these infrastructures are maintained on a designated private network and use software and hardware that are intended for use only by the owner company</a:t>
            </a:r>
          </a:p>
          <a:p>
            <a:r>
              <a:rPr lang="en-US" dirty="0"/>
              <a:t>A clearly defined scope of people have access to the information kept in a private repository, which prevents the general public from using it</a:t>
            </a:r>
          </a:p>
          <a:p>
            <a:r>
              <a:rPr lang="en-US" dirty="0"/>
              <a:t>In light of numerous breaches in recent years, a growing number of large corporations has decided on a closed private cloud model, as this minimizes data security issues</a:t>
            </a:r>
          </a:p>
          <a:p>
            <a:r>
              <a:rPr lang="en-US" dirty="0"/>
              <a:t>Multiple public cloud service providers, including Amazon, IBM, Cisco, Dell and Red Hat, also provide private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7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2083</Words>
  <Application>Microsoft Office PowerPoint</Application>
  <PresentationFormat>On-screen Show (4:3)</PresentationFormat>
  <Paragraphs>176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Lecture 3</vt:lpstr>
      <vt:lpstr>Cloud Deployment Models</vt:lpstr>
      <vt:lpstr>Cloud Deployment Models</vt:lpstr>
      <vt:lpstr>Public Cloud</vt:lpstr>
      <vt:lpstr>Public Cloud …</vt:lpstr>
      <vt:lpstr>Benefits of Public Cloud</vt:lpstr>
      <vt:lpstr>Limitations of Public Cloud</vt:lpstr>
      <vt:lpstr>Private Cloud</vt:lpstr>
      <vt:lpstr>PowerPoint Presentation</vt:lpstr>
      <vt:lpstr>Private Cloud …</vt:lpstr>
      <vt:lpstr>Benefits of Private Cloud </vt:lpstr>
      <vt:lpstr>Limitations of Private Cloud</vt:lpstr>
      <vt:lpstr>Community Cloud</vt:lpstr>
      <vt:lpstr>PowerPoint Presentation</vt:lpstr>
      <vt:lpstr>Benefits of Community Cloud</vt:lpstr>
      <vt:lpstr>Limitations of Community Cloud</vt:lpstr>
      <vt:lpstr>Hybrid Cloud</vt:lpstr>
      <vt:lpstr>Hybrid Cloud …</vt:lpstr>
      <vt:lpstr>The Comparison of Top Cloud Deployment Models</vt:lpstr>
      <vt:lpstr>What are Iaas, Paas and Saas?</vt:lpstr>
      <vt:lpstr>PowerPoint Presentation</vt:lpstr>
      <vt:lpstr>IaaS</vt:lpstr>
      <vt:lpstr>PowerPoint Presentation</vt:lpstr>
      <vt:lpstr>PaaS</vt:lpstr>
      <vt:lpstr>PowerPoint Presentation</vt:lpstr>
      <vt:lpstr>SaaS</vt:lpstr>
      <vt:lpstr>PowerPoint Presentation</vt:lpstr>
      <vt:lpstr>Saas vs. PaaS vs. IaaS: Management Ease vs. Complete Control</vt:lpstr>
      <vt:lpstr>PowerPoint Presentation</vt:lpstr>
      <vt:lpstr>PowerPoint Presentation</vt:lpstr>
      <vt:lpstr>PowerPoint Presentation</vt:lpstr>
      <vt:lpstr>Cloud Computing Services: Who Manages What ?</vt:lpstr>
      <vt:lpstr>Another visual breakdown </vt:lpstr>
      <vt:lpstr>What are the differences between IaaS, PaaS, and SaaS?</vt:lpstr>
      <vt:lpstr>PowerPoint Presentation</vt:lpstr>
      <vt:lpstr>Some Top Vendors of Cloud Computing</vt:lpstr>
      <vt:lpstr>Mcqs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Fahad</dc:creator>
  <cp:lastModifiedBy>Faisal</cp:lastModifiedBy>
  <cp:revision>64</cp:revision>
  <dcterms:created xsi:type="dcterms:W3CDTF">2006-08-16T00:00:00Z</dcterms:created>
  <dcterms:modified xsi:type="dcterms:W3CDTF">2023-02-07T10:42:58Z</dcterms:modified>
</cp:coreProperties>
</file>