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support/legal/sla/summary/" TargetMode="External"/><Relationship Id="rId2" Type="http://schemas.openxmlformats.org/officeDocument/2006/relationships/hyperlink" Target="https://aws.amazon.com/legal/service-level-agreements/" TargetMode="External"/><Relationship Id="rId1" Type="http://schemas.openxmlformats.org/officeDocument/2006/relationships/slideLayout" Target="../slideLayouts/slideLayout2.xml"/><Relationship Id="rId4" Type="http://schemas.openxmlformats.org/officeDocument/2006/relationships/hyperlink" Target="https://cloud.google.com/terms/sl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rvice level agre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309528"/>
            <a:ext cx="6896100" cy="4619626"/>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044A2B4-F6DC-C346-23ED-A9D6C00B6271}"/>
              </a:ext>
            </a:extLst>
          </p:cNvPr>
          <p:cNvSpPr>
            <a:spLocks noGrp="1"/>
          </p:cNvSpPr>
          <p:nvPr>
            <p:ph type="subTitle" idx="1"/>
          </p:nvPr>
        </p:nvSpPr>
        <p:spPr>
          <a:xfrm>
            <a:off x="1371600" y="4920548"/>
            <a:ext cx="6400800" cy="1752600"/>
          </a:xfrm>
        </p:spPr>
        <p:txBody>
          <a:bodyPr>
            <a:normAutofit fontScale="92500" lnSpcReduction="20000"/>
          </a:bodyPr>
          <a:lstStyle/>
          <a:p>
            <a:r>
              <a:rPr lang="en-US" dirty="0" err="1">
                <a:solidFill>
                  <a:schemeClr val="tx2"/>
                </a:solidFill>
              </a:rPr>
              <a:t>Lec</a:t>
            </a:r>
            <a:r>
              <a:rPr lang="en-US" dirty="0">
                <a:solidFill>
                  <a:schemeClr val="tx2"/>
                </a:solidFill>
              </a:rPr>
              <a:t> 6</a:t>
            </a:r>
          </a:p>
          <a:p>
            <a:r>
              <a:rPr lang="en-US" dirty="0">
                <a:solidFill>
                  <a:schemeClr val="tx2"/>
                </a:solidFill>
              </a:rPr>
              <a:t>Sla </a:t>
            </a:r>
            <a:r>
              <a:rPr lang="en-US" dirty="0" err="1">
                <a:solidFill>
                  <a:schemeClr val="tx2"/>
                </a:solidFill>
              </a:rPr>
              <a:t>Contd</a:t>
            </a:r>
            <a:endParaRPr lang="en-US" dirty="0">
              <a:solidFill>
                <a:schemeClr val="tx2"/>
              </a:solidFill>
            </a:endParaRPr>
          </a:p>
          <a:p>
            <a:r>
              <a:rPr lang="en-US" dirty="0">
                <a:solidFill>
                  <a:schemeClr val="tx2"/>
                </a:solidFill>
              </a:rPr>
              <a:t>Enabling Desktop / RDP on Ubuntu LTS Server</a:t>
            </a:r>
            <a:endParaRPr lang="en-PK" dirty="0">
              <a:solidFill>
                <a:schemeClr val="tx2"/>
              </a:solidFill>
            </a:endParaRPr>
          </a:p>
        </p:txBody>
      </p:sp>
    </p:spTree>
    <p:extLst>
      <p:ext uri="{BB962C8B-B14F-4D97-AF65-F5344CB8AC3E}">
        <p14:creationId xmlns:p14="http://schemas.microsoft.com/office/powerpoint/2010/main" val="218971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Internal SLA</a:t>
            </a:r>
          </a:p>
        </p:txBody>
      </p:sp>
      <p:sp>
        <p:nvSpPr>
          <p:cNvPr id="3" name="Content Placeholder 2"/>
          <p:cNvSpPr>
            <a:spLocks noGrp="1"/>
          </p:cNvSpPr>
          <p:nvPr>
            <p:ph idx="1"/>
          </p:nvPr>
        </p:nvSpPr>
        <p:spPr/>
        <p:txBody>
          <a:bodyPr>
            <a:normAutofit fontScale="92500" lnSpcReduction="20000"/>
          </a:bodyPr>
          <a:lstStyle/>
          <a:p>
            <a:r>
              <a:rPr lang="en-US" dirty="0"/>
              <a:t>An internal SLA could be an agreement between multiple departments within your organization.</a:t>
            </a:r>
          </a:p>
          <a:p>
            <a:r>
              <a:rPr lang="en-US" dirty="0"/>
              <a:t>Internal SLAs could simply be standards that you set as objectives for your organization but don’t formally guarantee to clients. </a:t>
            </a:r>
          </a:p>
          <a:p>
            <a:r>
              <a:rPr lang="en-US" dirty="0"/>
              <a:t>For example, you might set a company goal for initial replies or resolution times. </a:t>
            </a:r>
          </a:p>
          <a:p>
            <a:r>
              <a:rPr lang="en-US" dirty="0"/>
              <a:t>If your team hits the target, then you can start promising customers a specific response rate. </a:t>
            </a:r>
            <a:r>
              <a:rPr lang="en-US" dirty="0">
                <a:solidFill>
                  <a:srgbClr val="FF0000"/>
                </a:solidFill>
              </a:rPr>
              <a:t>(Note that it’s always a good idea to privately test all proposed SLAs before taking them public)</a:t>
            </a:r>
          </a:p>
        </p:txBody>
      </p:sp>
    </p:spTree>
    <p:extLst>
      <p:ext uri="{BB962C8B-B14F-4D97-AF65-F5344CB8AC3E}">
        <p14:creationId xmlns:p14="http://schemas.microsoft.com/office/powerpoint/2010/main" val="3631397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External SLA</a:t>
            </a:r>
          </a:p>
        </p:txBody>
      </p:sp>
      <p:sp>
        <p:nvSpPr>
          <p:cNvPr id="3" name="Content Placeholder 2"/>
          <p:cNvSpPr>
            <a:spLocks noGrp="1"/>
          </p:cNvSpPr>
          <p:nvPr>
            <p:ph idx="1"/>
          </p:nvPr>
        </p:nvSpPr>
        <p:spPr/>
        <p:txBody>
          <a:bodyPr/>
          <a:lstStyle/>
          <a:p>
            <a:r>
              <a:rPr lang="en-US" b="1" dirty="0"/>
              <a:t>External SLAs </a:t>
            </a:r>
            <a:r>
              <a:rPr lang="en-US" dirty="0"/>
              <a:t>are used between a service provider and its customers. </a:t>
            </a:r>
          </a:p>
          <a:p>
            <a:r>
              <a:rPr lang="en-US" dirty="0"/>
              <a:t>It states the expected services and other requirements for the business relationship</a:t>
            </a:r>
          </a:p>
        </p:txBody>
      </p:sp>
    </p:spTree>
    <p:extLst>
      <p:ext uri="{BB962C8B-B14F-4D97-AF65-F5344CB8AC3E}">
        <p14:creationId xmlns:p14="http://schemas.microsoft.com/office/powerpoint/2010/main" val="204543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SLA Example</a:t>
            </a:r>
          </a:p>
        </p:txBody>
      </p:sp>
      <p:sp>
        <p:nvSpPr>
          <p:cNvPr id="3" name="Content Placeholder 2"/>
          <p:cNvSpPr>
            <a:spLocks noGrp="1"/>
          </p:cNvSpPr>
          <p:nvPr>
            <p:ph idx="1"/>
          </p:nvPr>
        </p:nvSpPr>
        <p:spPr/>
        <p:txBody>
          <a:bodyPr>
            <a:normAutofit fontScale="85000" lnSpcReduction="10000"/>
          </a:bodyPr>
          <a:lstStyle/>
          <a:p>
            <a:r>
              <a:rPr lang="en-US" dirty="0"/>
              <a:t>Say we are a beverages provider, with tea, coffee, and juices in our service portfolio</a:t>
            </a:r>
          </a:p>
          <a:p>
            <a:r>
              <a:rPr lang="en-US" dirty="0"/>
              <a:t> If customer A wants the tea to be provided every morning and evening, coffee before and after lunch, and juices during lunch hours, that’s the customer-specific SLA we have signed with that particular customer, and that’s how we price the offering</a:t>
            </a:r>
          </a:p>
          <a:p>
            <a:r>
              <a:rPr lang="en-US" dirty="0"/>
              <a:t>On the other hand, if we also have a stand where we offer juices throughout the day but at fixed prices and where customers B and C can source their needs, this is a service-based SLA</a:t>
            </a:r>
          </a:p>
        </p:txBody>
      </p:sp>
    </p:spTree>
    <p:extLst>
      <p:ext uri="{BB962C8B-B14F-4D97-AF65-F5344CB8AC3E}">
        <p14:creationId xmlns:p14="http://schemas.microsoft.com/office/powerpoint/2010/main" val="310561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An SLA document typically consists of:</a:t>
            </a:r>
          </a:p>
        </p:txBody>
      </p:sp>
      <p:sp>
        <p:nvSpPr>
          <p:cNvPr id="3" name="Content Placeholder 2"/>
          <p:cNvSpPr>
            <a:spLocks noGrp="1"/>
          </p:cNvSpPr>
          <p:nvPr>
            <p:ph idx="1"/>
          </p:nvPr>
        </p:nvSpPr>
        <p:spPr/>
        <p:txBody>
          <a:bodyPr>
            <a:normAutofit fontScale="70000" lnSpcReduction="20000"/>
          </a:bodyPr>
          <a:lstStyle/>
          <a:p>
            <a:r>
              <a:rPr lang="en-US" dirty="0"/>
              <a:t>An </a:t>
            </a:r>
            <a:r>
              <a:rPr lang="en-US" dirty="0">
                <a:solidFill>
                  <a:srgbClr val="FF0000"/>
                </a:solidFill>
              </a:rPr>
              <a:t>introduction</a:t>
            </a:r>
            <a:r>
              <a:rPr lang="en-US" dirty="0"/>
              <a:t> to the SLA, what does this agreement propose</a:t>
            </a:r>
          </a:p>
          <a:p>
            <a:r>
              <a:rPr lang="en-US" dirty="0"/>
              <a:t>A </a:t>
            </a:r>
            <a:r>
              <a:rPr lang="en-US" dirty="0">
                <a:solidFill>
                  <a:srgbClr val="FF0000"/>
                </a:solidFill>
              </a:rPr>
              <a:t>Service description</a:t>
            </a:r>
            <a:r>
              <a:rPr lang="en-US" dirty="0"/>
              <a:t>, what service this SLA supports, and details of the service</a:t>
            </a:r>
          </a:p>
          <a:p>
            <a:r>
              <a:rPr lang="en-US" dirty="0">
                <a:solidFill>
                  <a:srgbClr val="FF0000"/>
                </a:solidFill>
              </a:rPr>
              <a:t>Mutual responsibilities</a:t>
            </a:r>
            <a:r>
              <a:rPr lang="en-US" dirty="0"/>
              <a:t>, who’s responsible for what part of the service</a:t>
            </a:r>
          </a:p>
          <a:p>
            <a:r>
              <a:rPr lang="en-US" dirty="0">
                <a:solidFill>
                  <a:srgbClr val="FF0000"/>
                </a:solidFill>
              </a:rPr>
              <a:t>Applicable service hours</a:t>
            </a:r>
            <a:r>
              <a:rPr lang="en-US" dirty="0"/>
              <a:t>, from what time till what time is the service available according to the agreement</a:t>
            </a:r>
          </a:p>
          <a:p>
            <a:r>
              <a:rPr lang="en-US" dirty="0">
                <a:solidFill>
                  <a:srgbClr val="FF0000"/>
                </a:solidFill>
              </a:rPr>
              <a:t>Service availability</a:t>
            </a:r>
            <a:r>
              <a:rPr lang="en-US" dirty="0"/>
              <a:t>, how much is the service available during the service window and outside of the service window</a:t>
            </a:r>
          </a:p>
          <a:p>
            <a:r>
              <a:rPr lang="en-US" dirty="0"/>
              <a:t>Customer support arrangements</a:t>
            </a:r>
          </a:p>
          <a:p>
            <a:r>
              <a:rPr lang="en-US" dirty="0"/>
              <a:t>Service performance</a:t>
            </a:r>
          </a:p>
          <a:p>
            <a:r>
              <a:rPr lang="en-US" dirty="0"/>
              <a:t>Security</a:t>
            </a:r>
          </a:p>
          <a:p>
            <a:r>
              <a:rPr lang="en-US" dirty="0"/>
              <a:t>Costs and charging method used</a:t>
            </a:r>
          </a:p>
          <a:p>
            <a:endParaRPr lang="en-US" dirty="0"/>
          </a:p>
        </p:txBody>
      </p:sp>
    </p:spTree>
    <p:extLst>
      <p:ext uri="{BB962C8B-B14F-4D97-AF65-F5344CB8AC3E}">
        <p14:creationId xmlns:p14="http://schemas.microsoft.com/office/powerpoint/2010/main" val="2382875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5 Things to Look For in a Cloud Service Level Agreement</a:t>
            </a:r>
          </a:p>
        </p:txBody>
      </p:sp>
      <p:sp>
        <p:nvSpPr>
          <p:cNvPr id="3" name="Content Placeholder 2"/>
          <p:cNvSpPr>
            <a:spLocks noGrp="1"/>
          </p:cNvSpPr>
          <p:nvPr>
            <p:ph idx="1"/>
          </p:nvPr>
        </p:nvSpPr>
        <p:spPr/>
        <p:txBody>
          <a:bodyPr/>
          <a:lstStyle/>
          <a:p>
            <a:r>
              <a:rPr lang="en-US" dirty="0"/>
              <a:t>Availability</a:t>
            </a:r>
          </a:p>
          <a:p>
            <a:r>
              <a:rPr lang="en-US" dirty="0"/>
              <a:t>Data ownership</a:t>
            </a:r>
          </a:p>
          <a:p>
            <a:r>
              <a:rPr lang="en-US" dirty="0"/>
              <a:t>Cloud hardware and software</a:t>
            </a:r>
          </a:p>
          <a:p>
            <a:r>
              <a:rPr lang="en-US" dirty="0"/>
              <a:t>Disaster recovery and backup</a:t>
            </a:r>
          </a:p>
          <a:p>
            <a:r>
              <a:rPr lang="en-US" dirty="0"/>
              <a:t>Customer responsibilities</a:t>
            </a:r>
          </a:p>
          <a:p>
            <a:endParaRPr lang="en-US" dirty="0"/>
          </a:p>
        </p:txBody>
      </p:sp>
    </p:spTree>
    <p:extLst>
      <p:ext uri="{BB962C8B-B14F-4D97-AF65-F5344CB8AC3E}">
        <p14:creationId xmlns:p14="http://schemas.microsoft.com/office/powerpoint/2010/main" val="3004209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Availability</a:t>
            </a:r>
          </a:p>
        </p:txBody>
      </p:sp>
      <p:sp>
        <p:nvSpPr>
          <p:cNvPr id="3" name="Content Placeholder 2"/>
          <p:cNvSpPr>
            <a:spLocks noGrp="1"/>
          </p:cNvSpPr>
          <p:nvPr>
            <p:ph idx="1"/>
          </p:nvPr>
        </p:nvSpPr>
        <p:spPr/>
        <p:txBody>
          <a:bodyPr>
            <a:normAutofit fontScale="92500" lnSpcReduction="20000"/>
          </a:bodyPr>
          <a:lstStyle/>
          <a:p>
            <a:r>
              <a:rPr lang="en-US" dirty="0"/>
              <a:t>The biggest quality-of-service (</a:t>
            </a:r>
            <a:r>
              <a:rPr lang="en-US" dirty="0" err="1"/>
              <a:t>QoS</a:t>
            </a:r>
            <a:r>
              <a:rPr lang="en-US" dirty="0"/>
              <a:t>) concept that should be covered in any Cloud SLA is the provider’s promised availability</a:t>
            </a:r>
          </a:p>
          <a:p>
            <a:r>
              <a:rPr lang="en-US" dirty="0"/>
              <a:t>Providers might break down availability depending on time frame</a:t>
            </a:r>
          </a:p>
          <a:p>
            <a:r>
              <a:rPr lang="en-US" dirty="0"/>
              <a:t> – for example, they might promise 99.99% availability </a:t>
            </a:r>
            <a:r>
              <a:rPr lang="en-US" dirty="0">
                <a:solidFill>
                  <a:srgbClr val="FF0000"/>
                </a:solidFill>
              </a:rPr>
              <a:t>during business hours</a:t>
            </a:r>
          </a:p>
          <a:p>
            <a:r>
              <a:rPr lang="en-US" dirty="0"/>
              <a:t>These terms should also include the </a:t>
            </a:r>
            <a:r>
              <a:rPr lang="en-US" dirty="0">
                <a:solidFill>
                  <a:srgbClr val="FF0000"/>
                </a:solidFill>
              </a:rPr>
              <a:t>provider’s plan for unexpected downtime</a:t>
            </a:r>
            <a:r>
              <a:rPr lang="en-US" dirty="0"/>
              <a:t>, including alerting its users and providing updates on maintenance and service repairs.</a:t>
            </a:r>
          </a:p>
        </p:txBody>
      </p:sp>
    </p:spTree>
    <p:extLst>
      <p:ext uri="{BB962C8B-B14F-4D97-AF65-F5344CB8AC3E}">
        <p14:creationId xmlns:p14="http://schemas.microsoft.com/office/powerpoint/2010/main" val="240965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Data ownership</a:t>
            </a:r>
          </a:p>
        </p:txBody>
      </p:sp>
      <p:sp>
        <p:nvSpPr>
          <p:cNvPr id="3" name="Content Placeholder 2"/>
          <p:cNvSpPr>
            <a:spLocks noGrp="1"/>
          </p:cNvSpPr>
          <p:nvPr>
            <p:ph idx="1"/>
          </p:nvPr>
        </p:nvSpPr>
        <p:spPr/>
        <p:txBody>
          <a:bodyPr>
            <a:normAutofit fontScale="85000" lnSpcReduction="10000"/>
          </a:bodyPr>
          <a:lstStyle/>
          <a:p>
            <a:r>
              <a:rPr lang="en-US" dirty="0"/>
              <a:t>Who owns your data in the cloud? </a:t>
            </a:r>
          </a:p>
          <a:p>
            <a:r>
              <a:rPr lang="en-US" dirty="0"/>
              <a:t>That </a:t>
            </a:r>
            <a:r>
              <a:rPr lang="en-US" dirty="0">
                <a:solidFill>
                  <a:srgbClr val="FF0000"/>
                </a:solidFill>
              </a:rPr>
              <a:t>question prevents many enterprises </a:t>
            </a:r>
            <a:r>
              <a:rPr lang="en-US" dirty="0"/>
              <a:t>from making the jump to the cloud, especially when they consider sensitive data</a:t>
            </a:r>
          </a:p>
          <a:p>
            <a:r>
              <a:rPr lang="en-US" dirty="0"/>
              <a:t>An SLA should specifically outline its data ownership policies so that everything is transparent and clear</a:t>
            </a:r>
          </a:p>
          <a:p>
            <a:r>
              <a:rPr lang="en-US" dirty="0">
                <a:solidFill>
                  <a:srgbClr val="FF0000"/>
                </a:solidFill>
              </a:rPr>
              <a:t>Ideally, an SLA should state that all ownership rights stick with the user</a:t>
            </a:r>
          </a:p>
          <a:p>
            <a:r>
              <a:rPr lang="en-US" dirty="0"/>
              <a:t>However, if the provider doesn’t explicitly state its data ownership policies in the SLA, you can’t guarantee the safety of your information.</a:t>
            </a:r>
          </a:p>
        </p:txBody>
      </p:sp>
    </p:spTree>
    <p:extLst>
      <p:ext uri="{BB962C8B-B14F-4D97-AF65-F5344CB8AC3E}">
        <p14:creationId xmlns:p14="http://schemas.microsoft.com/office/powerpoint/2010/main" val="455020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Cloud hardware and software</a:t>
            </a:r>
          </a:p>
        </p:txBody>
      </p:sp>
      <p:sp>
        <p:nvSpPr>
          <p:cNvPr id="3" name="Content Placeholder 2"/>
          <p:cNvSpPr>
            <a:spLocks noGrp="1"/>
          </p:cNvSpPr>
          <p:nvPr>
            <p:ph idx="1"/>
          </p:nvPr>
        </p:nvSpPr>
        <p:spPr/>
        <p:txBody>
          <a:bodyPr>
            <a:normAutofit fontScale="92500" lnSpcReduction="10000"/>
          </a:bodyPr>
          <a:lstStyle/>
          <a:p>
            <a:r>
              <a:rPr lang="en-US" dirty="0"/>
              <a:t>Your cloud provider requires the use of hardware and (potentially) software to operate its services</a:t>
            </a:r>
          </a:p>
          <a:p>
            <a:r>
              <a:rPr lang="en-US" dirty="0"/>
              <a:t>The </a:t>
            </a:r>
            <a:r>
              <a:rPr lang="en-US" dirty="0">
                <a:solidFill>
                  <a:srgbClr val="FF0000"/>
                </a:solidFill>
              </a:rPr>
              <a:t>provider should outline the hardware that the cloud services rely on, including servers and other devices</a:t>
            </a:r>
          </a:p>
          <a:p>
            <a:r>
              <a:rPr lang="en-US" dirty="0"/>
              <a:t>Knowing your cloud’s equipment and software specifications will help you understand the specifics behind your cloud environment’s construction and what you’ll need to educate your staff on</a:t>
            </a:r>
          </a:p>
        </p:txBody>
      </p:sp>
    </p:spTree>
    <p:extLst>
      <p:ext uri="{BB962C8B-B14F-4D97-AF65-F5344CB8AC3E}">
        <p14:creationId xmlns:p14="http://schemas.microsoft.com/office/powerpoint/2010/main" val="239453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Disaster recovery and backup</a:t>
            </a:r>
          </a:p>
        </p:txBody>
      </p:sp>
      <p:sp>
        <p:nvSpPr>
          <p:cNvPr id="3" name="Content Placeholder 2"/>
          <p:cNvSpPr>
            <a:spLocks noGrp="1"/>
          </p:cNvSpPr>
          <p:nvPr>
            <p:ph idx="1"/>
          </p:nvPr>
        </p:nvSpPr>
        <p:spPr/>
        <p:txBody>
          <a:bodyPr>
            <a:normAutofit fontScale="85000" lnSpcReduction="20000"/>
          </a:bodyPr>
          <a:lstStyle/>
          <a:p>
            <a:r>
              <a:rPr lang="en-US" dirty="0"/>
              <a:t>In the </a:t>
            </a:r>
            <a:r>
              <a:rPr lang="en-US" dirty="0">
                <a:solidFill>
                  <a:srgbClr val="FF0000"/>
                </a:solidFill>
              </a:rPr>
              <a:t>event of a disaster, your cloud provider should have a plan in place to prevent total loss of your data</a:t>
            </a:r>
          </a:p>
          <a:p>
            <a:r>
              <a:rPr lang="en-US" dirty="0"/>
              <a:t>Cloud providers should have a section of the SLA that describes their </a:t>
            </a:r>
            <a:r>
              <a:rPr lang="en-US" dirty="0">
                <a:solidFill>
                  <a:srgbClr val="FF0000"/>
                </a:solidFill>
              </a:rPr>
              <a:t>disaster recovery and backup solutions in detail</a:t>
            </a:r>
          </a:p>
          <a:p>
            <a:r>
              <a:rPr lang="en-US" dirty="0"/>
              <a:t>Depending on the provider, they may provide automatic backups and snapshots of your data</a:t>
            </a:r>
          </a:p>
          <a:p>
            <a:r>
              <a:rPr lang="en-US" dirty="0"/>
              <a:t>If the </a:t>
            </a:r>
            <a:r>
              <a:rPr lang="en-US" dirty="0">
                <a:solidFill>
                  <a:srgbClr val="FF0000"/>
                </a:solidFill>
              </a:rPr>
              <a:t>user is required to set up backup and recovery systems</a:t>
            </a:r>
            <a:r>
              <a:rPr lang="en-US" dirty="0"/>
              <a:t>, the SLA should outline that</a:t>
            </a:r>
          </a:p>
          <a:p>
            <a:r>
              <a:rPr lang="en-US" dirty="0"/>
              <a:t>It may not specifically state how to activate them, but you should be aware if you need to activate them or not.</a:t>
            </a:r>
          </a:p>
        </p:txBody>
      </p:sp>
    </p:spTree>
    <p:extLst>
      <p:ext uri="{BB962C8B-B14F-4D97-AF65-F5344CB8AC3E}">
        <p14:creationId xmlns:p14="http://schemas.microsoft.com/office/powerpoint/2010/main" val="308722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Customer responsibilities</a:t>
            </a:r>
          </a:p>
        </p:txBody>
      </p:sp>
      <p:sp>
        <p:nvSpPr>
          <p:cNvPr id="3" name="Content Placeholder 2"/>
          <p:cNvSpPr>
            <a:spLocks noGrp="1"/>
          </p:cNvSpPr>
          <p:nvPr>
            <p:ph idx="1"/>
          </p:nvPr>
        </p:nvSpPr>
        <p:spPr/>
        <p:txBody>
          <a:bodyPr>
            <a:normAutofit lnSpcReduction="10000"/>
          </a:bodyPr>
          <a:lstStyle/>
          <a:p>
            <a:r>
              <a:rPr lang="en-US" dirty="0"/>
              <a:t>The SLA is a contract that outlines responsibilities that both the provider and customer agree to</a:t>
            </a:r>
          </a:p>
          <a:p>
            <a:r>
              <a:rPr lang="en-US" dirty="0"/>
              <a:t>Your cloud provider needs to inform you of what you’re liable for when you enter the agreement</a:t>
            </a:r>
          </a:p>
          <a:p>
            <a:r>
              <a:rPr lang="en-US" dirty="0"/>
              <a:t>Make sure you consider over the entirety of the SLA to know </a:t>
            </a:r>
            <a:r>
              <a:rPr lang="en-US" dirty="0">
                <a:solidFill>
                  <a:srgbClr val="FF0000"/>
                </a:solidFill>
              </a:rPr>
              <a:t>what your provider will manage and what you need to as a customer</a:t>
            </a:r>
          </a:p>
        </p:txBody>
      </p:sp>
    </p:spTree>
    <p:extLst>
      <p:ext uri="{BB962C8B-B14F-4D97-AF65-F5344CB8AC3E}">
        <p14:creationId xmlns:p14="http://schemas.microsoft.com/office/powerpoint/2010/main" val="222097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1143000"/>
          </a:xfrm>
        </p:spPr>
        <p:txBody>
          <a:bodyPr>
            <a:normAutofit fontScale="90000"/>
          </a:bodyPr>
          <a:lstStyle/>
          <a:p>
            <a:r>
              <a:rPr lang="en-US" b="1" dirty="0">
                <a:solidFill>
                  <a:schemeClr val="accent1"/>
                </a:solidFill>
              </a:rPr>
              <a:t>why you should create service-level agreements?</a:t>
            </a:r>
            <a:br>
              <a:rPr lang="en-US" b="1" dirty="0">
                <a:solidFill>
                  <a:schemeClr val="accent1"/>
                </a:solidFill>
              </a:rPr>
            </a:br>
            <a:endParaRPr lang="en-US" dirty="0">
              <a:solidFill>
                <a:schemeClr val="accent1"/>
              </a:solidFill>
            </a:endParaRPr>
          </a:p>
        </p:txBody>
      </p:sp>
    </p:spTree>
    <p:extLst>
      <p:ext uri="{BB962C8B-B14F-4D97-AF65-F5344CB8AC3E}">
        <p14:creationId xmlns:p14="http://schemas.microsoft.com/office/powerpoint/2010/main" val="106566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How often should we revise our SLAs?</a:t>
            </a:r>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dirty="0"/>
              <a:t>Most SLAs are negotiated to meet the customer's </a:t>
            </a:r>
            <a:r>
              <a:rPr lang="en-US" dirty="0">
                <a:solidFill>
                  <a:srgbClr val="FF0000"/>
                </a:solidFill>
              </a:rPr>
              <a:t>current needs</a:t>
            </a:r>
            <a:r>
              <a:rPr lang="en-US" dirty="0"/>
              <a:t>, but many businesses </a:t>
            </a:r>
            <a:r>
              <a:rPr lang="en-US" dirty="0">
                <a:solidFill>
                  <a:srgbClr val="FF0000"/>
                </a:solidFill>
              </a:rPr>
              <a:t>change dramatically in size over time</a:t>
            </a:r>
          </a:p>
          <a:p>
            <a:r>
              <a:rPr lang="en-US" dirty="0"/>
              <a:t>A solid cloud service-level agreement </a:t>
            </a:r>
            <a:r>
              <a:rPr lang="en-US" dirty="0">
                <a:solidFill>
                  <a:srgbClr val="FF0000"/>
                </a:solidFill>
              </a:rPr>
              <a:t>outlines intervals where the contract is reviewed </a:t>
            </a:r>
            <a:r>
              <a:rPr lang="en-US" dirty="0"/>
              <a:t>and </a:t>
            </a:r>
            <a:r>
              <a:rPr lang="en-US" dirty="0">
                <a:solidFill>
                  <a:srgbClr val="FF0000"/>
                </a:solidFill>
              </a:rPr>
              <a:t>potentially adjusted to meet an organization's changing needs</a:t>
            </a:r>
            <a:r>
              <a:rPr lang="en-US" dirty="0"/>
              <a:t>.</a:t>
            </a:r>
          </a:p>
          <a:p>
            <a:r>
              <a:rPr lang="en-US" dirty="0"/>
              <a:t>Some </a:t>
            </a:r>
            <a:r>
              <a:rPr lang="en-US" dirty="0">
                <a:solidFill>
                  <a:srgbClr val="FF0000"/>
                </a:solidFill>
              </a:rPr>
              <a:t>vendors build in notification workflows </a:t>
            </a:r>
            <a:r>
              <a:rPr lang="en-US" dirty="0"/>
              <a:t>that trigger when a cloud service-level agreement is </a:t>
            </a:r>
            <a:r>
              <a:rPr lang="en-US" dirty="0">
                <a:solidFill>
                  <a:srgbClr val="FF0000"/>
                </a:solidFill>
              </a:rPr>
              <a:t>close to being breached</a:t>
            </a:r>
            <a:r>
              <a:rPr lang="en-US" dirty="0"/>
              <a:t>, so new negotiations can be initiated </a:t>
            </a:r>
            <a:r>
              <a:rPr lang="en-US" dirty="0">
                <a:solidFill>
                  <a:srgbClr val="FF0000"/>
                </a:solidFill>
              </a:rPr>
              <a:t>based on the changes in scale</a:t>
            </a:r>
            <a:r>
              <a:rPr lang="en-US" dirty="0"/>
              <a:t>. This can cover </a:t>
            </a:r>
            <a:r>
              <a:rPr lang="en-US" dirty="0">
                <a:solidFill>
                  <a:srgbClr val="FF0000"/>
                </a:solidFill>
              </a:rPr>
              <a:t>uptime availability levels or usage that exceeds criteria and might warrant an upgrade to a new service tier</a:t>
            </a:r>
          </a:p>
        </p:txBody>
      </p:sp>
    </p:spTree>
    <p:extLst>
      <p:ext uri="{BB962C8B-B14F-4D97-AF65-F5344CB8AC3E}">
        <p14:creationId xmlns:p14="http://schemas.microsoft.com/office/powerpoint/2010/main" val="271435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Cloud SLA examples</a:t>
            </a:r>
          </a:p>
        </p:txBody>
      </p:sp>
      <p:sp>
        <p:nvSpPr>
          <p:cNvPr id="3" name="Content Placeholder 2"/>
          <p:cNvSpPr>
            <a:spLocks noGrp="1"/>
          </p:cNvSpPr>
          <p:nvPr>
            <p:ph idx="1"/>
          </p:nvPr>
        </p:nvSpPr>
        <p:spPr/>
        <p:txBody>
          <a:bodyPr/>
          <a:lstStyle/>
          <a:p>
            <a:pPr marL="0" indent="0">
              <a:buNone/>
            </a:pPr>
            <a:r>
              <a:rPr lang="en-US" dirty="0"/>
              <a:t>SLA summary for AWS</a:t>
            </a:r>
          </a:p>
          <a:p>
            <a:pPr marL="0" indent="0">
              <a:buNone/>
            </a:pPr>
            <a:r>
              <a:rPr lang="en-US" dirty="0">
                <a:hlinkClick r:id="rId2"/>
              </a:rPr>
              <a:t>https://aws.amazon.com/legal/service-level-agreements/</a:t>
            </a:r>
            <a:endParaRPr lang="en-US" dirty="0"/>
          </a:p>
          <a:p>
            <a:pPr marL="0" indent="0">
              <a:buNone/>
            </a:pPr>
            <a:r>
              <a:rPr lang="en-US" dirty="0"/>
              <a:t>SLA summary for Azure services</a:t>
            </a:r>
          </a:p>
          <a:p>
            <a:pPr marL="0" indent="0">
              <a:buNone/>
            </a:pPr>
            <a:r>
              <a:rPr lang="en-US" dirty="0">
                <a:hlinkClick r:id="rId3"/>
              </a:rPr>
              <a:t>https://azure.microsoft.com/en-us/support/legal/sla/summary/</a:t>
            </a:r>
            <a:endParaRPr lang="en-US" dirty="0"/>
          </a:p>
          <a:p>
            <a:pPr marL="0" indent="0">
              <a:buNone/>
            </a:pPr>
            <a:r>
              <a:rPr lang="en-US" dirty="0"/>
              <a:t>SLA summary for Google Cloud</a:t>
            </a:r>
          </a:p>
          <a:p>
            <a:pPr marL="0" indent="0">
              <a:buNone/>
            </a:pPr>
            <a:r>
              <a:rPr lang="en-US" dirty="0">
                <a:hlinkClick r:id="rId4"/>
              </a:rPr>
              <a:t>https://cloud.google.com/terms/sla</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165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3173-1426-28B8-6E3C-86E312C6F589}"/>
              </a:ext>
            </a:extLst>
          </p:cNvPr>
          <p:cNvSpPr>
            <a:spLocks noGrp="1"/>
          </p:cNvSpPr>
          <p:nvPr>
            <p:ph type="title"/>
          </p:nvPr>
        </p:nvSpPr>
        <p:spPr/>
        <p:txBody>
          <a:bodyPr>
            <a:normAutofit fontScale="90000"/>
          </a:bodyPr>
          <a:lstStyle/>
          <a:p>
            <a:r>
              <a:rPr lang="en-US" dirty="0">
                <a:solidFill>
                  <a:schemeClr val="accent1"/>
                </a:solidFill>
              </a:rPr>
              <a:t>Enabling Desktop , RDP on Linux LTS Server</a:t>
            </a:r>
            <a:endParaRPr lang="en-PK" dirty="0">
              <a:solidFill>
                <a:schemeClr val="accent1"/>
              </a:solidFill>
            </a:endParaRPr>
          </a:p>
        </p:txBody>
      </p:sp>
      <p:sp>
        <p:nvSpPr>
          <p:cNvPr id="3" name="Content Placeholder 2">
            <a:extLst>
              <a:ext uri="{FF2B5EF4-FFF2-40B4-BE49-F238E27FC236}">
                <a16:creationId xmlns:a16="http://schemas.microsoft.com/office/drawing/2014/main" id="{D8570A39-0E87-87E6-6287-A1D09046271E}"/>
              </a:ext>
            </a:extLst>
          </p:cNvPr>
          <p:cNvSpPr>
            <a:spLocks noGrp="1"/>
          </p:cNvSpPr>
          <p:nvPr>
            <p:ph idx="1"/>
          </p:nvPr>
        </p:nvSpPr>
        <p:spPr/>
        <p:txBody>
          <a:bodyPr/>
          <a:lstStyle/>
          <a:p>
            <a:r>
              <a:rPr lang="en-US" dirty="0" err="1"/>
              <a:t>sudo</a:t>
            </a:r>
            <a:r>
              <a:rPr lang="en-US" dirty="0"/>
              <a:t> apt install ubuntu-desktop –y </a:t>
            </a:r>
            <a:r>
              <a:rPr lang="en-US" dirty="0">
                <a:solidFill>
                  <a:srgbClr val="FF0000"/>
                </a:solidFill>
              </a:rPr>
              <a:t>(Latest GUI)</a:t>
            </a:r>
          </a:p>
          <a:p>
            <a:r>
              <a:rPr lang="en-US" dirty="0" err="1"/>
              <a:t>sudo</a:t>
            </a:r>
            <a:r>
              <a:rPr lang="en-US" dirty="0"/>
              <a:t> apt-get -y install </a:t>
            </a:r>
            <a:r>
              <a:rPr lang="en-US" dirty="0" err="1"/>
              <a:t>xrdp</a:t>
            </a:r>
            <a:r>
              <a:rPr lang="en-US" dirty="0"/>
              <a:t> </a:t>
            </a:r>
            <a:r>
              <a:rPr lang="en-US" dirty="0">
                <a:solidFill>
                  <a:srgbClr val="FF0000"/>
                </a:solidFill>
              </a:rPr>
              <a:t>(Install Remote Desktop)</a:t>
            </a:r>
          </a:p>
          <a:p>
            <a:r>
              <a:rPr lang="en-US" dirty="0" err="1"/>
              <a:t>sudo</a:t>
            </a:r>
            <a:r>
              <a:rPr lang="en-US" dirty="0"/>
              <a:t> </a:t>
            </a:r>
            <a:r>
              <a:rPr lang="en-US" dirty="0" err="1"/>
              <a:t>systemctl</a:t>
            </a:r>
            <a:r>
              <a:rPr lang="en-US" dirty="0"/>
              <a:t> enable </a:t>
            </a:r>
            <a:r>
              <a:rPr lang="en-US" dirty="0" err="1"/>
              <a:t>xrdp</a:t>
            </a:r>
            <a:r>
              <a:rPr lang="en-US" dirty="0"/>
              <a:t> </a:t>
            </a:r>
            <a:r>
              <a:rPr lang="en-US">
                <a:solidFill>
                  <a:srgbClr val="FF0000"/>
                </a:solidFill>
              </a:rPr>
              <a:t>(Enable Remote </a:t>
            </a:r>
            <a:r>
              <a:rPr lang="en-US" dirty="0">
                <a:solidFill>
                  <a:srgbClr val="FF0000"/>
                </a:solidFill>
              </a:rPr>
              <a:t>Desktop)</a:t>
            </a:r>
          </a:p>
          <a:p>
            <a:endParaRPr lang="en-PK" dirty="0"/>
          </a:p>
        </p:txBody>
      </p:sp>
    </p:spTree>
    <p:extLst>
      <p:ext uri="{BB962C8B-B14F-4D97-AF65-F5344CB8AC3E}">
        <p14:creationId xmlns:p14="http://schemas.microsoft.com/office/powerpoint/2010/main" val="244958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Ever ordered pizza from a particular restaurant because they guaranteed your food would be delivered in 30 minutes or less? </a:t>
            </a:r>
          </a:p>
          <a:p>
            <a:r>
              <a:rPr lang="en-US" dirty="0"/>
              <a:t>Then you already understand the appeal of a robust service-level agreement (SLA).</a:t>
            </a:r>
          </a:p>
          <a:p>
            <a:r>
              <a:rPr lang="en-US" dirty="0"/>
              <a:t>Sure, </a:t>
            </a:r>
            <a:r>
              <a:rPr lang="en-US" dirty="0">
                <a:solidFill>
                  <a:srgbClr val="FF0000"/>
                </a:solidFill>
              </a:rPr>
              <a:t>most SLAs are printed on contracts rather than on takeout menus.</a:t>
            </a:r>
          </a:p>
          <a:p>
            <a:r>
              <a:rPr lang="en-US" dirty="0"/>
              <a:t>But the basic premise remains the same—it’s a </a:t>
            </a:r>
            <a:r>
              <a:rPr lang="en-US" dirty="0">
                <a:solidFill>
                  <a:srgbClr val="FF0000"/>
                </a:solidFill>
              </a:rPr>
              <a:t>promise to provide a baseline level of service.</a:t>
            </a:r>
          </a:p>
          <a:p>
            <a:endParaRPr lang="en-US" dirty="0"/>
          </a:p>
        </p:txBody>
      </p:sp>
      <p:sp>
        <p:nvSpPr>
          <p:cNvPr id="4" name="Title 3"/>
          <p:cNvSpPr>
            <a:spLocks noGrp="1"/>
          </p:cNvSpPr>
          <p:nvPr>
            <p:ph type="title"/>
          </p:nvPr>
        </p:nvSpPr>
        <p:spPr/>
        <p:txBody>
          <a:bodyPr>
            <a:normAutofit fontScale="90000"/>
          </a:bodyPr>
          <a:lstStyle/>
          <a:p>
            <a:r>
              <a:rPr lang="en-US" b="1" dirty="0">
                <a:solidFill>
                  <a:schemeClr val="accent1"/>
                </a:solidFill>
              </a:rPr>
              <a:t> why you should create service-level agreements</a:t>
            </a:r>
            <a:br>
              <a:rPr lang="en-US" b="1" dirty="0">
                <a:solidFill>
                  <a:schemeClr val="accent1"/>
                </a:solidFill>
              </a:rPr>
            </a:br>
            <a:endParaRPr lang="en-US" dirty="0">
              <a:solidFill>
                <a:schemeClr val="accent1"/>
              </a:solidFill>
            </a:endParaRPr>
          </a:p>
        </p:txBody>
      </p:sp>
    </p:spTree>
    <p:extLst>
      <p:ext uri="{BB962C8B-B14F-4D97-AF65-F5344CB8AC3E}">
        <p14:creationId xmlns:p14="http://schemas.microsoft.com/office/powerpoint/2010/main" val="173818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248400"/>
          </a:xfrm>
        </p:spPr>
        <p:txBody>
          <a:bodyPr>
            <a:normAutofit/>
          </a:bodyPr>
          <a:lstStyle/>
          <a:p>
            <a:r>
              <a:rPr lang="en-US" dirty="0"/>
              <a:t>You don’t know exactly how soon your pizza will arrive, but it’s guaranteed to get there before the game starts.</a:t>
            </a:r>
          </a:p>
          <a:p>
            <a:r>
              <a:rPr lang="en-US" dirty="0"/>
              <a:t>Your marketing team probably shouldn’t promise people a free pizza in SLA, but making other types of guarantees could really pay off.</a:t>
            </a:r>
          </a:p>
          <a:p>
            <a:r>
              <a:rPr lang="en-US" dirty="0"/>
              <a:t>The </a:t>
            </a:r>
            <a:r>
              <a:rPr lang="en-US" dirty="0">
                <a:solidFill>
                  <a:srgbClr val="FF0000"/>
                </a:solidFill>
              </a:rPr>
              <a:t>SLAs help define your team’s goals and establish your company’s reputation  </a:t>
            </a:r>
          </a:p>
        </p:txBody>
      </p:sp>
    </p:spTree>
    <p:extLst>
      <p:ext uri="{BB962C8B-B14F-4D97-AF65-F5344CB8AC3E}">
        <p14:creationId xmlns:p14="http://schemas.microsoft.com/office/powerpoint/2010/main" val="21382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a:normAutofit fontScale="92500" lnSpcReduction="10000"/>
          </a:bodyPr>
          <a:lstStyle/>
          <a:p>
            <a:r>
              <a:rPr lang="en-US" dirty="0"/>
              <a:t>SLAs are an </a:t>
            </a:r>
            <a:r>
              <a:rPr lang="en-US" dirty="0">
                <a:solidFill>
                  <a:srgbClr val="FF0000"/>
                </a:solidFill>
              </a:rPr>
              <a:t>integral part of an IT vendor contract</a:t>
            </a:r>
          </a:p>
          <a:p>
            <a:r>
              <a:rPr lang="en-US" dirty="0"/>
              <a:t>An SLA pulls together information on </a:t>
            </a:r>
            <a:r>
              <a:rPr lang="en-US" dirty="0">
                <a:solidFill>
                  <a:srgbClr val="FF0000"/>
                </a:solidFill>
              </a:rPr>
              <a:t>all of the contracted services and their agreed-upon expected reliability into a single document</a:t>
            </a:r>
          </a:p>
          <a:p>
            <a:r>
              <a:rPr lang="en-US" dirty="0"/>
              <a:t>They clearly state </a:t>
            </a:r>
            <a:r>
              <a:rPr lang="en-US" dirty="0">
                <a:solidFill>
                  <a:srgbClr val="FF0000"/>
                </a:solidFill>
              </a:rPr>
              <a:t>metrics, responsibilities and expectations</a:t>
            </a:r>
            <a:r>
              <a:rPr lang="en-US" dirty="0"/>
              <a:t> so that, in the event of issues with the service, </a:t>
            </a:r>
            <a:r>
              <a:rPr lang="en-US" dirty="0">
                <a:solidFill>
                  <a:srgbClr val="FF0000"/>
                </a:solidFill>
              </a:rPr>
              <a:t>neither party can plead ignorance</a:t>
            </a:r>
          </a:p>
          <a:p>
            <a:r>
              <a:rPr lang="en-US" dirty="0"/>
              <a:t>It ensures both sides have the same understanding of requirements</a:t>
            </a:r>
          </a:p>
          <a:p>
            <a:r>
              <a:rPr lang="en-US" dirty="0"/>
              <a:t>Any significant contract without an associated SLA is open to deliberate or inadvertent misinterpretation</a:t>
            </a:r>
          </a:p>
          <a:p>
            <a:r>
              <a:rPr lang="en-US" dirty="0"/>
              <a:t>The </a:t>
            </a:r>
            <a:r>
              <a:rPr lang="en-US" dirty="0">
                <a:solidFill>
                  <a:srgbClr val="FF0000"/>
                </a:solidFill>
              </a:rPr>
              <a:t>SLA protects both parties in the agreement</a:t>
            </a:r>
          </a:p>
          <a:p>
            <a:endParaRPr lang="en-US" dirty="0"/>
          </a:p>
        </p:txBody>
      </p:sp>
    </p:spTree>
    <p:extLst>
      <p:ext uri="{BB962C8B-B14F-4D97-AF65-F5344CB8AC3E}">
        <p14:creationId xmlns:p14="http://schemas.microsoft.com/office/powerpoint/2010/main" val="386135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Types of SLA</a:t>
            </a:r>
          </a:p>
        </p:txBody>
      </p:sp>
      <p:sp>
        <p:nvSpPr>
          <p:cNvPr id="3" name="Content Placeholder 2"/>
          <p:cNvSpPr>
            <a:spLocks noGrp="1"/>
          </p:cNvSpPr>
          <p:nvPr>
            <p:ph idx="1"/>
          </p:nvPr>
        </p:nvSpPr>
        <p:spPr/>
        <p:txBody>
          <a:bodyPr/>
          <a:lstStyle/>
          <a:p>
            <a:r>
              <a:rPr lang="en-US" dirty="0"/>
              <a:t>Corporate Level SLA</a:t>
            </a:r>
          </a:p>
          <a:p>
            <a:r>
              <a:rPr lang="en-US" dirty="0"/>
              <a:t>Customer Level SLA</a:t>
            </a:r>
          </a:p>
          <a:p>
            <a:r>
              <a:rPr lang="en-US" dirty="0"/>
              <a:t>Service Level SLA</a:t>
            </a:r>
          </a:p>
          <a:p>
            <a:r>
              <a:rPr lang="en-US" dirty="0"/>
              <a:t>Internal SLA</a:t>
            </a:r>
          </a:p>
          <a:p>
            <a:r>
              <a:rPr lang="en-US" dirty="0"/>
              <a:t>external SLA</a:t>
            </a:r>
          </a:p>
        </p:txBody>
      </p:sp>
    </p:spTree>
    <p:extLst>
      <p:ext uri="{BB962C8B-B14F-4D97-AF65-F5344CB8AC3E}">
        <p14:creationId xmlns:p14="http://schemas.microsoft.com/office/powerpoint/2010/main" val="375467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Corporate Level SLA</a:t>
            </a:r>
          </a:p>
        </p:txBody>
      </p:sp>
      <p:sp>
        <p:nvSpPr>
          <p:cNvPr id="3" name="Content Placeholder 2"/>
          <p:cNvSpPr>
            <a:spLocks noGrp="1"/>
          </p:cNvSpPr>
          <p:nvPr>
            <p:ph idx="1"/>
          </p:nvPr>
        </p:nvSpPr>
        <p:spPr/>
        <p:txBody>
          <a:bodyPr>
            <a:normAutofit lnSpcReduction="10000"/>
          </a:bodyPr>
          <a:lstStyle/>
          <a:p>
            <a:r>
              <a:rPr lang="en-US" dirty="0"/>
              <a:t> A </a:t>
            </a:r>
            <a:r>
              <a:rPr lang="en-US" dirty="0">
                <a:solidFill>
                  <a:srgbClr val="FF0000"/>
                </a:solidFill>
              </a:rPr>
              <a:t>business agreement with an organization and service provider</a:t>
            </a:r>
          </a:p>
          <a:p>
            <a:r>
              <a:rPr lang="en-US" dirty="0"/>
              <a:t>All of the general issues relevant to the organization are covered, and they are the </a:t>
            </a:r>
            <a:r>
              <a:rPr lang="en-US" dirty="0">
                <a:solidFill>
                  <a:srgbClr val="FF0000"/>
                </a:solidFill>
              </a:rPr>
              <a:t>same throughout the entire organization</a:t>
            </a:r>
            <a:r>
              <a:rPr lang="en-US" dirty="0"/>
              <a:t>. </a:t>
            </a:r>
          </a:p>
          <a:p>
            <a:r>
              <a:rPr lang="en-US" dirty="0"/>
              <a:t>For example, with security SLA at the organization level, every employee needs to create passwords of 8 characters and must change them every thirty days</a:t>
            </a:r>
          </a:p>
        </p:txBody>
      </p:sp>
    </p:spTree>
    <p:extLst>
      <p:ext uri="{BB962C8B-B14F-4D97-AF65-F5344CB8AC3E}">
        <p14:creationId xmlns:p14="http://schemas.microsoft.com/office/powerpoint/2010/main" val="360382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Customer Level SLA</a:t>
            </a:r>
          </a:p>
        </p:txBody>
      </p:sp>
      <p:sp>
        <p:nvSpPr>
          <p:cNvPr id="3" name="Content Placeholder 2"/>
          <p:cNvSpPr>
            <a:spLocks noGrp="1"/>
          </p:cNvSpPr>
          <p:nvPr>
            <p:ph idx="1"/>
          </p:nvPr>
        </p:nvSpPr>
        <p:spPr/>
        <p:txBody>
          <a:bodyPr/>
          <a:lstStyle/>
          <a:p>
            <a:r>
              <a:rPr lang="en-US" dirty="0"/>
              <a:t>A business agreement with </a:t>
            </a:r>
            <a:r>
              <a:rPr lang="en-US" dirty="0">
                <a:solidFill>
                  <a:srgbClr val="FF0000"/>
                </a:solidFill>
              </a:rPr>
              <a:t>an individual client or group that sets a specific standard</a:t>
            </a:r>
          </a:p>
          <a:p>
            <a:r>
              <a:rPr lang="en-US" dirty="0"/>
              <a:t>For example</a:t>
            </a:r>
          </a:p>
          <a:p>
            <a:r>
              <a:rPr lang="en-US" dirty="0"/>
              <a:t> Security requirements of one or more departments within the organization are higher, the financial department needs more top security measures by virtue of its crucial role and handling of financial resources.</a:t>
            </a:r>
          </a:p>
        </p:txBody>
      </p:sp>
    </p:spTree>
    <p:extLst>
      <p:ext uri="{BB962C8B-B14F-4D97-AF65-F5344CB8AC3E}">
        <p14:creationId xmlns:p14="http://schemas.microsoft.com/office/powerpoint/2010/main" val="347013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Service Level SLA</a:t>
            </a:r>
          </a:p>
        </p:txBody>
      </p:sp>
      <p:sp>
        <p:nvSpPr>
          <p:cNvPr id="3" name="Content Placeholder 2"/>
          <p:cNvSpPr>
            <a:spLocks noGrp="1"/>
          </p:cNvSpPr>
          <p:nvPr>
            <p:ph idx="1"/>
          </p:nvPr>
        </p:nvSpPr>
        <p:spPr/>
        <p:txBody>
          <a:bodyPr/>
          <a:lstStyle/>
          <a:p>
            <a:r>
              <a:rPr lang="en-US" dirty="0"/>
              <a:t> Specific standard for support that’s promised to all customers who are using a particular service or product.</a:t>
            </a:r>
          </a:p>
          <a:p>
            <a:r>
              <a:rPr lang="en-US" dirty="0"/>
              <a:t>If the telecom company guarantees a specific uptime to all clients or offers a free routine service to every customer, that would be a service-based SLA.</a:t>
            </a:r>
          </a:p>
          <a:p>
            <a:endParaRPr lang="en-US" dirty="0"/>
          </a:p>
        </p:txBody>
      </p:sp>
    </p:spTree>
    <p:extLst>
      <p:ext uri="{BB962C8B-B14F-4D97-AF65-F5344CB8AC3E}">
        <p14:creationId xmlns:p14="http://schemas.microsoft.com/office/powerpoint/2010/main" val="2136357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1339</Words>
  <Application>Microsoft Office PowerPoint</Application>
  <PresentationFormat>On-screen Show (4:3)</PresentationFormat>
  <Paragraphs>103</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PowerPoint Presentation</vt:lpstr>
      <vt:lpstr>why you should create service-level agreements? </vt:lpstr>
      <vt:lpstr> why you should create service-level agreements </vt:lpstr>
      <vt:lpstr>PowerPoint Presentation</vt:lpstr>
      <vt:lpstr>PowerPoint Presentation</vt:lpstr>
      <vt:lpstr>Types of SLA</vt:lpstr>
      <vt:lpstr>Corporate Level SLA</vt:lpstr>
      <vt:lpstr>Customer Level SLA</vt:lpstr>
      <vt:lpstr>Service Level SLA</vt:lpstr>
      <vt:lpstr>Internal SLA</vt:lpstr>
      <vt:lpstr>External SLA</vt:lpstr>
      <vt:lpstr>SLA Example</vt:lpstr>
      <vt:lpstr>An SLA document typically consists of:</vt:lpstr>
      <vt:lpstr>5 Things to Look For in a Cloud Service Level Agreement</vt:lpstr>
      <vt:lpstr>Availability</vt:lpstr>
      <vt:lpstr>Data ownership</vt:lpstr>
      <vt:lpstr>Cloud hardware and software</vt:lpstr>
      <vt:lpstr>Disaster recovery and backup</vt:lpstr>
      <vt:lpstr>Customer responsibilities</vt:lpstr>
      <vt:lpstr>How often should we revise our SLAs?</vt:lpstr>
      <vt:lpstr>Cloud SLA examples</vt:lpstr>
      <vt:lpstr>Enabling Desktop , RDP on Linux LTS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c:title>
  <dc:creator>Fahad</dc:creator>
  <cp:lastModifiedBy>Faisal</cp:lastModifiedBy>
  <cp:revision>33</cp:revision>
  <dcterms:created xsi:type="dcterms:W3CDTF">2006-08-16T00:00:00Z</dcterms:created>
  <dcterms:modified xsi:type="dcterms:W3CDTF">2023-02-17T09:54:10Z</dcterms:modified>
</cp:coreProperties>
</file>