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1" r:id="rId3"/>
    <p:sldId id="257" r:id="rId4"/>
    <p:sldId id="258" r:id="rId5"/>
    <p:sldId id="259" r:id="rId6"/>
    <p:sldId id="260" r:id="rId7"/>
    <p:sldId id="261" r:id="rId8"/>
    <p:sldId id="262" r:id="rId9"/>
    <p:sldId id="267" r:id="rId10"/>
    <p:sldId id="263" r:id="rId11"/>
    <p:sldId id="264" r:id="rId12"/>
    <p:sldId id="266" r:id="rId13"/>
    <p:sldId id="265"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br>
              <a:rPr lang="en-US" dirty="0"/>
            </a:br>
            <a:r>
              <a:rPr lang="en-US" dirty="0"/>
              <a:t>Lecture 8</a:t>
            </a:r>
          </a:p>
        </p:txBody>
      </p:sp>
      <p:sp>
        <p:nvSpPr>
          <p:cNvPr id="3" name="Subtitle 2"/>
          <p:cNvSpPr>
            <a:spLocks noGrp="1"/>
          </p:cNvSpPr>
          <p:nvPr>
            <p:ph type="subTitle" idx="1"/>
          </p:nvPr>
        </p:nvSpPr>
        <p:spPr/>
        <p:txBody>
          <a:bodyPr>
            <a:normAutofit/>
          </a:bodyPr>
          <a:lstStyle/>
          <a:p>
            <a:r>
              <a:rPr lang="en-US" dirty="0"/>
              <a:t>Para Virtualization</a:t>
            </a:r>
          </a:p>
          <a:p>
            <a:r>
              <a:rPr lang="en-US" dirty="0"/>
              <a:t>Full Virtualization</a:t>
            </a:r>
          </a:p>
        </p:txBody>
      </p:sp>
    </p:spTree>
    <p:extLst>
      <p:ext uri="{BB962C8B-B14F-4D97-AF65-F5344CB8AC3E}">
        <p14:creationId xmlns:p14="http://schemas.microsoft.com/office/powerpoint/2010/main" val="619163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Trap and Emulate Strategy</a:t>
            </a:r>
            <a:endParaRPr lang="en-US" dirty="0"/>
          </a:p>
        </p:txBody>
      </p:sp>
      <p:sp>
        <p:nvSpPr>
          <p:cNvPr id="3" name="Content Placeholder 2"/>
          <p:cNvSpPr>
            <a:spLocks noGrp="1"/>
          </p:cNvSpPr>
          <p:nvPr>
            <p:ph idx="1"/>
          </p:nvPr>
        </p:nvSpPr>
        <p:spPr/>
        <p:txBody>
          <a:bodyPr>
            <a:normAutofit fontScale="92500"/>
          </a:bodyPr>
          <a:lstStyle/>
          <a:p>
            <a:r>
              <a:rPr lang="en-US" dirty="0"/>
              <a:t>Operating systems running on top of the hypervisor are run as user-level processes. They are not running at the same level of privilege as a host operating system that is running on bare metal as though running in ring 0 of the CPU.</a:t>
            </a:r>
          </a:p>
          <a:p>
            <a:r>
              <a:rPr lang="en-US" dirty="0"/>
              <a:t> But if the operating system code is unchanged, it doesn’t know that it does not have the privilege for doing certain things that it would do normally on bare metal hardware. </a:t>
            </a:r>
          </a:p>
        </p:txBody>
      </p:sp>
    </p:spTree>
    <p:extLst>
      <p:ext uri="{BB962C8B-B14F-4D97-AF65-F5344CB8AC3E}">
        <p14:creationId xmlns:p14="http://schemas.microsoft.com/office/powerpoint/2010/main" val="912285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8229600" cy="4525963"/>
          </a:xfrm>
        </p:spPr>
        <p:txBody>
          <a:bodyPr>
            <a:normAutofit fontScale="92500" lnSpcReduction="20000"/>
          </a:bodyPr>
          <a:lstStyle/>
          <a:p>
            <a:r>
              <a:rPr lang="en-US" dirty="0"/>
              <a:t> In other words, when the operating system executes some privileged instructions, meaning they have to be in a privileged mode or kernel mode to run on bare metal in order to execute those instructions</a:t>
            </a:r>
          </a:p>
          <a:p>
            <a:r>
              <a:rPr lang="en-US" dirty="0"/>
              <a:t>Those instructions will create a trap that goes into the hypervisor and the hypervisor will then emulate the intended functionality of the operating system. </a:t>
            </a:r>
          </a:p>
          <a:p>
            <a:r>
              <a:rPr lang="en-US" dirty="0"/>
              <a:t>This is what is called the trap and emulate strategy.</a:t>
            </a:r>
          </a:p>
        </p:txBody>
      </p:sp>
    </p:spTree>
    <p:extLst>
      <p:ext uri="{BB962C8B-B14F-4D97-AF65-F5344CB8AC3E}">
        <p14:creationId xmlns:p14="http://schemas.microsoft.com/office/powerpoint/2010/main" val="3309153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Trap and Emulate Strategy </a:t>
            </a:r>
            <a:r>
              <a:rPr lang="en-US" b="1" dirty="0" err="1"/>
              <a:t>contd</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a:t>Attempting a privileged instruction when in user mode causes an error to occur thus leading to </a:t>
            </a:r>
            <a:r>
              <a:rPr lang="en-US" b="1" dirty="0"/>
              <a:t>trap state</a:t>
            </a:r>
            <a:r>
              <a:rPr lang="en-US" dirty="0"/>
              <a:t>.</a:t>
            </a:r>
          </a:p>
          <a:p>
            <a:pPr fontAlgn="base"/>
            <a:r>
              <a:rPr lang="en-US" dirty="0"/>
              <a:t>And after this the </a:t>
            </a:r>
            <a:r>
              <a:rPr lang="en-US" b="1" dirty="0"/>
              <a:t>VMM (Virtual Machine Manager)</a:t>
            </a:r>
            <a:r>
              <a:rPr lang="en-US" dirty="0"/>
              <a:t> gets control and analyzed the error , executes the operation as attempted by the guest and then return the control back to guest in user mode.</a:t>
            </a:r>
          </a:p>
          <a:p>
            <a:pPr fontAlgn="base"/>
            <a:r>
              <a:rPr lang="en-US" b="1" dirty="0"/>
              <a:t>Note : Kernel mode privileged command runs slower due to trap and emulate</a:t>
            </a:r>
            <a:endParaRPr lang="en-US" dirty="0"/>
          </a:p>
          <a:p>
            <a:endParaRPr lang="en-US" dirty="0"/>
          </a:p>
        </p:txBody>
      </p:sp>
    </p:spTree>
    <p:extLst>
      <p:ext uri="{BB962C8B-B14F-4D97-AF65-F5344CB8AC3E}">
        <p14:creationId xmlns:p14="http://schemas.microsoft.com/office/powerpoint/2010/main" val="393410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4525963"/>
          </a:xfrm>
        </p:spPr>
        <p:txBody>
          <a:bodyPr>
            <a:normAutofit lnSpcReduction="10000"/>
          </a:bodyPr>
          <a:lstStyle/>
          <a:p>
            <a:r>
              <a:rPr lang="en-US" dirty="0"/>
              <a:t>The guest operating system makes system calls to the emulated hardware.</a:t>
            </a:r>
          </a:p>
          <a:p>
            <a:r>
              <a:rPr lang="en-US" dirty="0"/>
              <a:t>These calls, which would actually interact with underlying hardware, are intercepted by the virtualization hypervisor through “trap” which maps them onto the real underlying hardware.</a:t>
            </a:r>
          </a:p>
          <a:p>
            <a:r>
              <a:rPr lang="en-US" dirty="0"/>
              <a:t> The products support this virtualization are VMware, Microsoft, and KVM.</a:t>
            </a:r>
          </a:p>
        </p:txBody>
      </p:sp>
    </p:spTree>
    <p:extLst>
      <p:ext uri="{BB962C8B-B14F-4D97-AF65-F5344CB8AC3E}">
        <p14:creationId xmlns:p14="http://schemas.microsoft.com/office/powerpoint/2010/main" val="3002970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ifference Between Full Virtualization and Paravirtualization in Cloud - Comparison Summa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0"/>
            <a:ext cx="5185293" cy="678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0457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Understanding </a:t>
            </a:r>
            <a:r>
              <a:rPr lang="en-US" b="1" dirty="0" err="1"/>
              <a:t>Paravirtualization</a:t>
            </a:r>
            <a:r>
              <a:rPr lang="en-US" b="1" dirty="0"/>
              <a:t> and Full virtualization</a:t>
            </a:r>
            <a:br>
              <a:rPr lang="en-US" b="1" dirty="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90708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OS Recap</a:t>
            </a:r>
            <a:endParaRPr lang="en-US" dirty="0"/>
          </a:p>
        </p:txBody>
      </p:sp>
      <p:sp>
        <p:nvSpPr>
          <p:cNvPr id="3" name="Content Placeholder 2"/>
          <p:cNvSpPr>
            <a:spLocks noGrp="1"/>
          </p:cNvSpPr>
          <p:nvPr>
            <p:ph idx="1"/>
          </p:nvPr>
        </p:nvSpPr>
        <p:spPr/>
        <p:txBody>
          <a:bodyPr>
            <a:normAutofit fontScale="92500"/>
          </a:bodyPr>
          <a:lstStyle/>
          <a:p>
            <a:r>
              <a:rPr lang="en-US" dirty="0"/>
              <a:t>In order to understand how a Para virtualization and Full virtualization works, we need to know how operating systems manage the underlying hardware</a:t>
            </a:r>
          </a:p>
          <a:p>
            <a:r>
              <a:rPr lang="en-US" dirty="0"/>
              <a:t>Think about a simple application task like browsing  a website </a:t>
            </a:r>
          </a:p>
          <a:p>
            <a:r>
              <a:rPr lang="en-US" dirty="0"/>
              <a:t>If you want to browse a website, your browser application has to use the network card and it has to make a system call in order for that to occur</a:t>
            </a:r>
          </a:p>
        </p:txBody>
      </p:sp>
    </p:spTree>
    <p:extLst>
      <p:ext uri="{BB962C8B-B14F-4D97-AF65-F5344CB8AC3E}">
        <p14:creationId xmlns:p14="http://schemas.microsoft.com/office/powerpoint/2010/main" val="1190630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229600" cy="5867400"/>
          </a:xfrm>
        </p:spPr>
        <p:txBody>
          <a:bodyPr>
            <a:normAutofit lnSpcReduction="10000"/>
          </a:bodyPr>
          <a:lstStyle/>
          <a:p>
            <a:r>
              <a:rPr lang="en-US" dirty="0"/>
              <a:t>Some operating system components can directly access your hardware</a:t>
            </a:r>
          </a:p>
          <a:p>
            <a:r>
              <a:rPr lang="en-US" dirty="0"/>
              <a:t>In order to manage these different privilege levels, modern x86 CPUs have different execution privilege groups called rings </a:t>
            </a:r>
          </a:p>
          <a:p>
            <a:r>
              <a:rPr lang="en-US" dirty="0"/>
              <a:t>Each ring has different restrictions on the type of operations that can be performed by the CPU </a:t>
            </a:r>
          </a:p>
          <a:p>
            <a:r>
              <a:rPr lang="en-US" dirty="0"/>
              <a:t>For example, device drivers and the kernel usually run in Ring 0 which grants the highest permission level, while user applications always run in the least privilege ring</a:t>
            </a:r>
          </a:p>
        </p:txBody>
      </p:sp>
    </p:spTree>
    <p:extLst>
      <p:ext uri="{BB962C8B-B14F-4D97-AF65-F5344CB8AC3E}">
        <p14:creationId xmlns:p14="http://schemas.microsoft.com/office/powerpoint/2010/main" val="2623852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334000"/>
          </a:xfrm>
        </p:spPr>
        <p:txBody>
          <a:bodyPr>
            <a:normAutofit/>
          </a:bodyPr>
          <a:lstStyle/>
          <a:p>
            <a:r>
              <a:rPr lang="en-US" dirty="0"/>
              <a:t>This also applies to virtual machine themselves. Virtual machines require an operating system and this OS requires Ring 0 authority</a:t>
            </a:r>
          </a:p>
          <a:p>
            <a:r>
              <a:rPr lang="en-US" dirty="0"/>
              <a:t>As a guest OS unable to access Ring 0 directly, it must obtain Ring 0 privilege </a:t>
            </a:r>
          </a:p>
          <a:p>
            <a:r>
              <a:rPr lang="en-US" dirty="0"/>
              <a:t>Hypervisors usually solve this problem with either Para or Full Virtualization.</a:t>
            </a:r>
          </a:p>
        </p:txBody>
      </p:sp>
    </p:spTree>
    <p:extLst>
      <p:ext uri="{BB962C8B-B14F-4D97-AF65-F5344CB8AC3E}">
        <p14:creationId xmlns:p14="http://schemas.microsoft.com/office/powerpoint/2010/main" val="1878550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Para virtualization</a:t>
            </a:r>
            <a:endParaRPr lang="en-US" dirty="0"/>
          </a:p>
        </p:txBody>
      </p:sp>
      <p:sp>
        <p:nvSpPr>
          <p:cNvPr id="3" name="Content Placeholder 2"/>
          <p:cNvSpPr>
            <a:spLocks noGrp="1"/>
          </p:cNvSpPr>
          <p:nvPr>
            <p:ph idx="1"/>
          </p:nvPr>
        </p:nvSpPr>
        <p:spPr/>
        <p:txBody>
          <a:bodyPr/>
          <a:lstStyle/>
          <a:p>
            <a:r>
              <a:rPr lang="en-US" dirty="0"/>
              <a:t>In the Para virtualization method when a privilege command must be executed on the Guest OS</a:t>
            </a:r>
          </a:p>
          <a:p>
            <a:r>
              <a:rPr lang="en-US" dirty="0"/>
              <a:t>it is delivered to the hypervisor through a </a:t>
            </a:r>
            <a:r>
              <a:rPr lang="en-US" dirty="0" err="1"/>
              <a:t>hypercall</a:t>
            </a:r>
            <a:r>
              <a:rPr lang="en-US" dirty="0"/>
              <a:t>, a kind of system call</a:t>
            </a:r>
          </a:p>
          <a:p>
            <a:r>
              <a:rPr lang="en-US" dirty="0"/>
              <a:t>When the hypervisor receives this </a:t>
            </a:r>
            <a:r>
              <a:rPr lang="en-US" dirty="0" err="1"/>
              <a:t>hypercall</a:t>
            </a:r>
            <a:r>
              <a:rPr lang="en-US" dirty="0"/>
              <a:t>, it accesses the hardware and returns the result.</a:t>
            </a:r>
          </a:p>
        </p:txBody>
      </p:sp>
    </p:spTree>
    <p:extLst>
      <p:ext uri="{BB962C8B-B14F-4D97-AF65-F5344CB8AC3E}">
        <p14:creationId xmlns:p14="http://schemas.microsoft.com/office/powerpoint/2010/main" val="2438171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fontScale="85000" lnSpcReduction="10000"/>
          </a:bodyPr>
          <a:lstStyle/>
          <a:p>
            <a:r>
              <a:rPr lang="en-US" dirty="0"/>
              <a:t>Para virtualization requires some modifications to the guest operating system kernel in order to use the </a:t>
            </a:r>
            <a:r>
              <a:rPr lang="en-US" dirty="0" err="1"/>
              <a:t>hypercall</a:t>
            </a:r>
            <a:r>
              <a:rPr lang="en-US" dirty="0"/>
              <a:t> mechanism. </a:t>
            </a:r>
          </a:p>
          <a:p>
            <a:r>
              <a:rPr lang="en-US" dirty="0"/>
              <a:t>Thanks to </a:t>
            </a:r>
            <a:r>
              <a:rPr lang="en-US" dirty="0" err="1"/>
              <a:t>hypercalls</a:t>
            </a:r>
            <a:r>
              <a:rPr lang="en-US" dirty="0"/>
              <a:t>, virtual machines applications and operating systems run in CPU Ring 3, the least privileged CPU mode.</a:t>
            </a:r>
          </a:p>
          <a:p>
            <a:r>
              <a:rPr lang="en-US" dirty="0"/>
              <a:t>Therefor a guest OS is recompiled prior to installation inside a virtual machine. In para-virtualization, the guest OS is modified to enable communication with the hypervisor to improve performance and efficiency.</a:t>
            </a:r>
          </a:p>
          <a:p>
            <a:r>
              <a:rPr lang="en-US" dirty="0"/>
              <a:t>As paravirtualization cannot support unmodified operating sys (e.g. Windows 2000/XP), its compatibility and portability is poor</a:t>
            </a:r>
          </a:p>
          <a:p>
            <a:r>
              <a:rPr lang="en-US" dirty="0"/>
              <a:t>VMware and </a:t>
            </a:r>
            <a:r>
              <a:rPr lang="en-US" dirty="0" err="1"/>
              <a:t>Xen</a:t>
            </a:r>
            <a:r>
              <a:rPr lang="en-US" dirty="0"/>
              <a:t> are supported by this type of virtualization.</a:t>
            </a:r>
          </a:p>
          <a:p>
            <a:endParaRPr lang="en-US" dirty="0"/>
          </a:p>
        </p:txBody>
      </p:sp>
    </p:spTree>
    <p:extLst>
      <p:ext uri="{BB962C8B-B14F-4D97-AF65-F5344CB8AC3E}">
        <p14:creationId xmlns:p14="http://schemas.microsoft.com/office/powerpoint/2010/main" val="2122017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Virtualization</a:t>
            </a:r>
          </a:p>
        </p:txBody>
      </p:sp>
      <p:sp>
        <p:nvSpPr>
          <p:cNvPr id="3" name="Content Placeholder 2"/>
          <p:cNvSpPr>
            <a:spLocks noGrp="1"/>
          </p:cNvSpPr>
          <p:nvPr>
            <p:ph idx="1"/>
          </p:nvPr>
        </p:nvSpPr>
        <p:spPr/>
        <p:txBody>
          <a:bodyPr>
            <a:normAutofit fontScale="92500" lnSpcReduction="10000"/>
          </a:bodyPr>
          <a:lstStyle/>
          <a:p>
            <a:r>
              <a:rPr lang="en-US" dirty="0"/>
              <a:t>In full virtualization the idea is to leave the operating system pretty much unmodified so you can run the guest operating system on top of the hypervisor, as it will run natively on the real hardware</a:t>
            </a:r>
          </a:p>
          <a:p>
            <a:r>
              <a:rPr lang="en-US" dirty="0"/>
              <a:t>This is called full virtualization because the operating system is completely untouched.</a:t>
            </a:r>
          </a:p>
          <a:p>
            <a:r>
              <a:rPr lang="en-US" dirty="0"/>
              <a:t>Nothing has been changed. Not even a single line of code is modified in these operating systems in order to run on the hypervisor simultaneously.</a:t>
            </a:r>
          </a:p>
        </p:txBody>
      </p:sp>
    </p:spTree>
    <p:extLst>
      <p:ext uri="{BB962C8B-B14F-4D97-AF65-F5344CB8AC3E}">
        <p14:creationId xmlns:p14="http://schemas.microsoft.com/office/powerpoint/2010/main" val="2441872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ifference Between Full Virtualization and Paravirtualization in 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828800"/>
            <a:ext cx="7191375"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772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877</TotalTime>
  <Words>729</Words>
  <Application>Microsoft Office PowerPoint</Application>
  <PresentationFormat>On-screen Show (4:3)</PresentationFormat>
  <Paragraphs>41</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 Lecture 8</vt:lpstr>
      <vt:lpstr>Understanding Paravirtualization and Full virtualization </vt:lpstr>
      <vt:lpstr>OS Recap</vt:lpstr>
      <vt:lpstr>PowerPoint Presentation</vt:lpstr>
      <vt:lpstr>PowerPoint Presentation</vt:lpstr>
      <vt:lpstr>Para virtualization</vt:lpstr>
      <vt:lpstr>PowerPoint Presentation</vt:lpstr>
      <vt:lpstr>Full Virtualization</vt:lpstr>
      <vt:lpstr>PowerPoint Presentation</vt:lpstr>
      <vt:lpstr>The Trap and Emulate Strategy</vt:lpstr>
      <vt:lpstr>PowerPoint Presentation</vt:lpstr>
      <vt:lpstr>Trap and Emulate Strategy contd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Fahad</dc:creator>
  <cp:lastModifiedBy>Faisal</cp:lastModifiedBy>
  <cp:revision>85</cp:revision>
  <dcterms:created xsi:type="dcterms:W3CDTF">2006-08-16T00:00:00Z</dcterms:created>
  <dcterms:modified xsi:type="dcterms:W3CDTF">2023-03-03T09:33:41Z</dcterms:modified>
</cp:coreProperties>
</file>