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31" r:id="rId2"/>
    <p:sldId id="257" r:id="rId3"/>
    <p:sldId id="265" r:id="rId4"/>
    <p:sldId id="328" r:id="rId5"/>
    <p:sldId id="329" r:id="rId6"/>
    <p:sldId id="258" r:id="rId7"/>
    <p:sldId id="259" r:id="rId8"/>
    <p:sldId id="260" r:id="rId9"/>
    <p:sldId id="261" r:id="rId10"/>
    <p:sldId id="262" r:id="rId11"/>
    <p:sldId id="263" r:id="rId12"/>
    <p:sldId id="273" r:id="rId13"/>
    <p:sldId id="274" r:id="rId14"/>
    <p:sldId id="275" r:id="rId15"/>
    <p:sldId id="276" r:id="rId16"/>
    <p:sldId id="266" r:id="rId17"/>
    <p:sldId id="277" r:id="rId18"/>
    <p:sldId id="267" r:id="rId19"/>
    <p:sldId id="295" r:id="rId20"/>
    <p:sldId id="324" r:id="rId21"/>
    <p:sldId id="325" r:id="rId22"/>
    <p:sldId id="326" r:id="rId23"/>
    <p:sldId id="323" r:id="rId24"/>
    <p:sldId id="315" r:id="rId25"/>
    <p:sldId id="316" r:id="rId26"/>
    <p:sldId id="317" r:id="rId27"/>
    <p:sldId id="271" r:id="rId28"/>
    <p:sldId id="272" r:id="rId29"/>
    <p:sldId id="327" r:id="rId30"/>
    <p:sldId id="33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3FF8BA-F03D-409F-B6B2-D81F038AD3E1}" type="datetimeFigureOut">
              <a:rPr lang="en-PK" smtClean="0"/>
              <a:t>06/03/2023</a:t>
            </a:fld>
            <a:endParaRPr lang="en-PK"/>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4C73A9-B800-4DD0-96E7-DF9DE31C6C00}" type="slidenum">
              <a:rPr lang="en-PK" smtClean="0"/>
              <a:t>‹#›</a:t>
            </a:fld>
            <a:endParaRPr lang="en-PK"/>
          </a:p>
        </p:txBody>
      </p:sp>
    </p:spTree>
    <p:extLst>
      <p:ext uri="{BB962C8B-B14F-4D97-AF65-F5344CB8AC3E}">
        <p14:creationId xmlns:p14="http://schemas.microsoft.com/office/powerpoint/2010/main" val="3842554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325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37891" name="Slide Number Placeholder 3"/>
          <p:cNvSpPr>
            <a:spLocks noGrp="1"/>
          </p:cNvSpPr>
          <p:nvPr>
            <p:ph type="sldNum" sz="quarter" idx="5"/>
          </p:nvPr>
        </p:nvSpPr>
        <p:spPr bwMode="auto">
          <a:ln>
            <a:miter lim="800000"/>
            <a:headEnd/>
            <a:tailEnd/>
          </a:ln>
        </p:spPr>
        <p:txBody>
          <a:bodyPr/>
          <a:lstStyle>
            <a:lvl1pPr>
              <a:defRPr>
                <a:solidFill>
                  <a:schemeClr val="tx1"/>
                </a:solidFill>
                <a:latin typeface="Arial" charset="0"/>
                <a:ea typeface="ＭＳ Ｐゴシック" charset="0"/>
              </a:defRPr>
            </a:lvl1pPr>
            <a:lvl2pPr marL="742883" indent="-285724">
              <a:defRPr>
                <a:solidFill>
                  <a:schemeClr val="tx1"/>
                </a:solidFill>
                <a:latin typeface="Arial" charset="0"/>
                <a:ea typeface="ＭＳ Ｐゴシック" charset="0"/>
              </a:defRPr>
            </a:lvl2pPr>
            <a:lvl3pPr marL="1142898" indent="-228580">
              <a:defRPr>
                <a:solidFill>
                  <a:schemeClr val="tx1"/>
                </a:solidFill>
                <a:latin typeface="Arial" charset="0"/>
                <a:ea typeface="ＭＳ Ｐゴシック" charset="0"/>
              </a:defRPr>
            </a:lvl3pPr>
            <a:lvl4pPr marL="1600057" indent="-228580">
              <a:defRPr>
                <a:solidFill>
                  <a:schemeClr val="tx1"/>
                </a:solidFill>
                <a:latin typeface="Arial" charset="0"/>
                <a:ea typeface="ＭＳ Ｐゴシック" charset="0"/>
              </a:defRPr>
            </a:lvl4pPr>
            <a:lvl5pPr marL="2057217" indent="-228580">
              <a:defRPr>
                <a:solidFill>
                  <a:schemeClr val="tx1"/>
                </a:solidFill>
                <a:latin typeface="Arial" charset="0"/>
                <a:ea typeface="ＭＳ Ｐゴシック" charset="0"/>
              </a:defRPr>
            </a:lvl5pPr>
            <a:lvl6pPr marL="2514376" indent="-228580" fontAlgn="base">
              <a:spcBef>
                <a:spcPct val="0"/>
              </a:spcBef>
              <a:spcAft>
                <a:spcPct val="0"/>
              </a:spcAft>
              <a:defRPr>
                <a:solidFill>
                  <a:schemeClr val="tx1"/>
                </a:solidFill>
                <a:latin typeface="Arial" charset="0"/>
                <a:ea typeface="ＭＳ Ｐゴシック" charset="0"/>
              </a:defRPr>
            </a:lvl6pPr>
            <a:lvl7pPr marL="2971535" indent="-228580" fontAlgn="base">
              <a:spcBef>
                <a:spcPct val="0"/>
              </a:spcBef>
              <a:spcAft>
                <a:spcPct val="0"/>
              </a:spcAft>
              <a:defRPr>
                <a:solidFill>
                  <a:schemeClr val="tx1"/>
                </a:solidFill>
                <a:latin typeface="Arial" charset="0"/>
                <a:ea typeface="ＭＳ Ｐゴシック" charset="0"/>
              </a:defRPr>
            </a:lvl7pPr>
            <a:lvl8pPr marL="3428695" indent="-228580" fontAlgn="base">
              <a:spcBef>
                <a:spcPct val="0"/>
              </a:spcBef>
              <a:spcAft>
                <a:spcPct val="0"/>
              </a:spcAft>
              <a:defRPr>
                <a:solidFill>
                  <a:schemeClr val="tx1"/>
                </a:solidFill>
                <a:latin typeface="Arial" charset="0"/>
                <a:ea typeface="ＭＳ Ｐゴシック" charset="0"/>
              </a:defRPr>
            </a:lvl8pPr>
            <a:lvl9pPr marL="3885854" indent="-228580" fontAlgn="base">
              <a:spcBef>
                <a:spcPct val="0"/>
              </a:spcBef>
              <a:spcAft>
                <a:spcPct val="0"/>
              </a:spcAft>
              <a:defRPr>
                <a:solidFill>
                  <a:schemeClr val="tx1"/>
                </a:solidFill>
                <a:latin typeface="Arial" charset="0"/>
                <a:ea typeface="ＭＳ Ｐゴシック" charset="0"/>
              </a:defRPr>
            </a:lvl9pPr>
          </a:lstStyle>
          <a:p>
            <a:fld id="{E3B8FE69-190F-6E4B-AABD-687F6A0F95AB}" type="slidenum">
              <a:rPr lang="en-US">
                <a:latin typeface="Calibri" charset="0"/>
              </a:rPr>
              <a:pPr/>
              <a:t>24</a:t>
            </a:fld>
            <a:endParaRPr lang="en-US">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529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7346"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AB8535-E9C3-40A4-8F23-0535F40AE772}"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1701372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AB8535-E9C3-40A4-8F23-0535F40AE772}"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47369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AB8535-E9C3-40A4-8F23-0535F40AE772}"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907467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AB8535-E9C3-40A4-8F23-0535F40AE772}"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2376919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AB8535-E9C3-40A4-8F23-0535F40AE772}"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1156397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AB8535-E9C3-40A4-8F23-0535F40AE772}"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3720864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AB8535-E9C3-40A4-8F23-0535F40AE772}" type="datetimeFigureOut">
              <a:rPr lang="en-US" smtClean="0"/>
              <a:t>3/6/2023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2549111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AB8535-E9C3-40A4-8F23-0535F40AE772}" type="datetimeFigureOut">
              <a:rPr lang="en-US" smtClean="0"/>
              <a:t>3/6/2023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3313400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AB8535-E9C3-40A4-8F23-0535F40AE772}" type="datetimeFigureOut">
              <a:rPr lang="en-US" smtClean="0"/>
              <a:t>3/6/2023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2942802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AB8535-E9C3-40A4-8F23-0535F40AE772}"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2766539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AB8535-E9C3-40A4-8F23-0535F40AE772}"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836219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B8535-E9C3-40A4-8F23-0535F40AE772}" type="datetimeFigureOut">
              <a:rPr lang="en-US" smtClean="0"/>
              <a:t>3/6/2023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51A5F5-9913-4CA6-BD18-BD7567E3E264}" type="slidenum">
              <a:rPr lang="en-US" smtClean="0"/>
              <a:t>‹#›</a:t>
            </a:fld>
            <a:endParaRPr lang="en-US"/>
          </a:p>
        </p:txBody>
      </p:sp>
    </p:spTree>
    <p:extLst>
      <p:ext uri="{BB962C8B-B14F-4D97-AF65-F5344CB8AC3E}">
        <p14:creationId xmlns:p14="http://schemas.microsoft.com/office/powerpoint/2010/main" val="1950593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br>
              <a:rPr lang="en-US" dirty="0">
                <a:solidFill>
                  <a:schemeClr val="accent1"/>
                </a:solidFill>
              </a:rPr>
            </a:br>
            <a:r>
              <a:rPr lang="en-US" dirty="0">
                <a:solidFill>
                  <a:schemeClr val="accent1"/>
                </a:solidFill>
              </a:rPr>
              <a:t>Lecture 9</a:t>
            </a:r>
          </a:p>
        </p:txBody>
      </p:sp>
      <p:sp>
        <p:nvSpPr>
          <p:cNvPr id="3" name="Subtitle 2"/>
          <p:cNvSpPr>
            <a:spLocks noGrp="1"/>
          </p:cNvSpPr>
          <p:nvPr>
            <p:ph type="subTitle" idx="1"/>
          </p:nvPr>
        </p:nvSpPr>
        <p:spPr/>
        <p:txBody>
          <a:bodyPr>
            <a:normAutofit/>
          </a:bodyPr>
          <a:lstStyle/>
          <a:p>
            <a:r>
              <a:rPr lang="en-US" dirty="0"/>
              <a:t>SDN</a:t>
            </a:r>
          </a:p>
          <a:p>
            <a:r>
              <a:rPr lang="en-US" dirty="0"/>
              <a:t>OpenFlow</a:t>
            </a:r>
          </a:p>
        </p:txBody>
      </p:sp>
    </p:spTree>
    <p:extLst>
      <p:ext uri="{BB962C8B-B14F-4D97-AF65-F5344CB8AC3E}">
        <p14:creationId xmlns:p14="http://schemas.microsoft.com/office/powerpoint/2010/main" val="619163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rPr>
              <a:t>Zodiac FX: The world's smallest </a:t>
            </a:r>
            <a:r>
              <a:rPr lang="en-US" dirty="0" err="1">
                <a:solidFill>
                  <a:schemeClr val="accent1"/>
                </a:solidFill>
              </a:rPr>
              <a:t>OpenFlow</a:t>
            </a:r>
            <a:r>
              <a:rPr lang="en-US" dirty="0">
                <a:solidFill>
                  <a:schemeClr val="accent1"/>
                </a:solidFill>
              </a:rPr>
              <a:t> SDN switch</a:t>
            </a:r>
          </a:p>
        </p:txBody>
      </p:sp>
      <p:sp>
        <p:nvSpPr>
          <p:cNvPr id="3" name="Content Placeholder 2"/>
          <p:cNvSpPr>
            <a:spLocks noGrp="1"/>
          </p:cNvSpPr>
          <p:nvPr>
            <p:ph idx="1"/>
          </p:nvPr>
        </p:nvSpPr>
        <p:spPr>
          <a:xfrm>
            <a:off x="0" y="1600200"/>
            <a:ext cx="1586345" cy="3124200"/>
          </a:xfrm>
        </p:spPr>
        <p:txBody>
          <a:bodyPr>
            <a:normAutofit fontScale="55000" lnSpcReduction="20000"/>
          </a:bodyPr>
          <a:lstStyle/>
          <a:p>
            <a:pPr marL="0" indent="0">
              <a:buNone/>
            </a:pPr>
            <a:endParaRPr lang="en-US" dirty="0"/>
          </a:p>
          <a:p>
            <a:pPr marL="0" indent="0">
              <a:buNone/>
            </a:pPr>
            <a:r>
              <a:rPr lang="en-US" dirty="0"/>
              <a:t>TCAM:</a:t>
            </a:r>
          </a:p>
          <a:p>
            <a:pPr marL="0" indent="0">
              <a:buNone/>
            </a:pPr>
            <a:r>
              <a:rPr lang="en-US" dirty="0"/>
              <a:t>Ternary Content Addressable Memory  it's </a:t>
            </a:r>
            <a:r>
              <a:rPr lang="en-US" b="1" dirty="0"/>
              <a:t>used for faster address lookup that enables fast routing/switching</a:t>
            </a:r>
            <a:r>
              <a:rPr lang="en-US" dirty="0"/>
              <a:t>. </a:t>
            </a:r>
          </a:p>
        </p:txBody>
      </p:sp>
      <p:pic>
        <p:nvPicPr>
          <p:cNvPr id="3074" name="Picture 2" descr="Zodiac FX: The world&amp;#39;s smallest OpenFlow SDN switch by Northbound Networks  » The Next Generation of Zodiac OpenFlow Devices — Kickstar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38274"/>
            <a:ext cx="6667500" cy="549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208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SDN Controller </a:t>
            </a:r>
          </a:p>
        </p:txBody>
      </p:sp>
      <p:sp>
        <p:nvSpPr>
          <p:cNvPr id="3" name="Content Placeholder 2"/>
          <p:cNvSpPr>
            <a:spLocks noGrp="1"/>
          </p:cNvSpPr>
          <p:nvPr>
            <p:ph idx="1"/>
          </p:nvPr>
        </p:nvSpPr>
        <p:spPr/>
        <p:txBody>
          <a:bodyPr/>
          <a:lstStyle/>
          <a:p>
            <a:r>
              <a:rPr lang="en-US" dirty="0">
                <a:solidFill>
                  <a:srgbClr val="FF0000"/>
                </a:solidFill>
              </a:rPr>
              <a:t>Brains</a:t>
            </a:r>
            <a:r>
              <a:rPr lang="en-US" dirty="0"/>
              <a:t> of the Network</a:t>
            </a:r>
          </a:p>
          <a:p>
            <a:r>
              <a:rPr lang="en-US" dirty="0"/>
              <a:t>All Policies , routing logic are placed in the controller </a:t>
            </a:r>
          </a:p>
          <a:p>
            <a:r>
              <a:rPr lang="en-US" dirty="0">
                <a:solidFill>
                  <a:srgbClr val="FF0000"/>
                </a:solidFill>
              </a:rPr>
              <a:t>Instruct</a:t>
            </a:r>
            <a:r>
              <a:rPr lang="en-US" dirty="0"/>
              <a:t> the switches what to do with an unknown packet</a:t>
            </a:r>
          </a:p>
        </p:txBody>
      </p:sp>
    </p:spTree>
    <p:extLst>
      <p:ext uri="{BB962C8B-B14F-4D97-AF65-F5344CB8AC3E}">
        <p14:creationId xmlns:p14="http://schemas.microsoft.com/office/powerpoint/2010/main" val="377267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57F07-873C-74E0-D54E-CB98C1CDB73C}"/>
              </a:ext>
            </a:extLst>
          </p:cNvPr>
          <p:cNvSpPr>
            <a:spLocks noGrp="1"/>
          </p:cNvSpPr>
          <p:nvPr>
            <p:ph type="title"/>
          </p:nvPr>
        </p:nvSpPr>
        <p:spPr/>
        <p:txBody>
          <a:bodyPr/>
          <a:lstStyle/>
          <a:p>
            <a:r>
              <a:rPr lang="en-US" dirty="0">
                <a:solidFill>
                  <a:schemeClr val="accent1"/>
                </a:solidFill>
              </a:rPr>
              <a:t>A scenario from h1 to h3 in SDN</a:t>
            </a:r>
            <a:endParaRPr lang="en-PK" dirty="0">
              <a:solidFill>
                <a:schemeClr val="accent1"/>
              </a:solidFill>
            </a:endParaRPr>
          </a:p>
        </p:txBody>
      </p:sp>
      <p:pic>
        <p:nvPicPr>
          <p:cNvPr id="5" name="Picture 4">
            <a:extLst>
              <a:ext uri="{FF2B5EF4-FFF2-40B4-BE49-F238E27FC236}">
                <a16:creationId xmlns:a16="http://schemas.microsoft.com/office/drawing/2014/main" id="{FB87AC59-0249-4B23-5C0D-2BF4CBE34FD8}"/>
              </a:ext>
            </a:extLst>
          </p:cNvPr>
          <p:cNvPicPr>
            <a:picLocks noChangeAspect="1"/>
          </p:cNvPicPr>
          <p:nvPr/>
        </p:nvPicPr>
        <p:blipFill>
          <a:blip r:embed="rId2"/>
          <a:stretch>
            <a:fillRect/>
          </a:stretch>
        </p:blipFill>
        <p:spPr>
          <a:xfrm>
            <a:off x="1066800" y="1417638"/>
            <a:ext cx="6198060" cy="4700297"/>
          </a:xfrm>
          <a:prstGeom prst="rect">
            <a:avLst/>
          </a:prstGeom>
        </p:spPr>
      </p:pic>
      <p:sp>
        <p:nvSpPr>
          <p:cNvPr id="6" name="Flowchart: Process 5">
            <a:extLst>
              <a:ext uri="{FF2B5EF4-FFF2-40B4-BE49-F238E27FC236}">
                <a16:creationId xmlns:a16="http://schemas.microsoft.com/office/drawing/2014/main" id="{92D817DF-A152-AB53-A730-595EBDC977DE}"/>
              </a:ext>
            </a:extLst>
          </p:cNvPr>
          <p:cNvSpPr/>
          <p:nvPr/>
        </p:nvSpPr>
        <p:spPr>
          <a:xfrm>
            <a:off x="2667000" y="3124200"/>
            <a:ext cx="1143000" cy="762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Miss ?</a:t>
            </a:r>
            <a:endParaRPr lang="en-PK" dirty="0"/>
          </a:p>
        </p:txBody>
      </p:sp>
      <p:sp>
        <p:nvSpPr>
          <p:cNvPr id="7" name="Arrow: Up 6">
            <a:extLst>
              <a:ext uri="{FF2B5EF4-FFF2-40B4-BE49-F238E27FC236}">
                <a16:creationId xmlns:a16="http://schemas.microsoft.com/office/drawing/2014/main" id="{A8930908-41CA-B000-457B-CBCF501280D8}"/>
              </a:ext>
            </a:extLst>
          </p:cNvPr>
          <p:cNvSpPr/>
          <p:nvPr/>
        </p:nvSpPr>
        <p:spPr>
          <a:xfrm>
            <a:off x="4800602" y="2209800"/>
            <a:ext cx="533400" cy="1143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Packet in</a:t>
            </a:r>
            <a:endParaRPr lang="en-PK" sz="700" dirty="0"/>
          </a:p>
        </p:txBody>
      </p:sp>
      <p:sp>
        <p:nvSpPr>
          <p:cNvPr id="8" name="Arrow: Down 7">
            <a:extLst>
              <a:ext uri="{FF2B5EF4-FFF2-40B4-BE49-F238E27FC236}">
                <a16:creationId xmlns:a16="http://schemas.microsoft.com/office/drawing/2014/main" id="{82640E65-B035-841E-73BB-8DCB67AF3AE1}"/>
              </a:ext>
            </a:extLst>
          </p:cNvPr>
          <p:cNvSpPr/>
          <p:nvPr/>
        </p:nvSpPr>
        <p:spPr>
          <a:xfrm>
            <a:off x="5458970" y="236220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Pakett</a:t>
            </a:r>
            <a:r>
              <a:rPr lang="en-US" sz="800" dirty="0"/>
              <a:t> out</a:t>
            </a:r>
            <a:endParaRPr lang="en-PK" sz="800" dirty="0"/>
          </a:p>
        </p:txBody>
      </p:sp>
      <p:sp>
        <p:nvSpPr>
          <p:cNvPr id="3" name="Flowchart: Process 2">
            <a:extLst>
              <a:ext uri="{FF2B5EF4-FFF2-40B4-BE49-F238E27FC236}">
                <a16:creationId xmlns:a16="http://schemas.microsoft.com/office/drawing/2014/main" id="{E1844A5A-1608-8A58-4F47-FC940E1CEA04}"/>
              </a:ext>
            </a:extLst>
          </p:cNvPr>
          <p:cNvSpPr/>
          <p:nvPr/>
        </p:nvSpPr>
        <p:spPr>
          <a:xfrm>
            <a:off x="6312360" y="3657600"/>
            <a:ext cx="1905000" cy="914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Packet is buffered at Switch s1</a:t>
            </a:r>
            <a:endParaRPr lang="en-PK" dirty="0"/>
          </a:p>
        </p:txBody>
      </p:sp>
      <p:sp>
        <p:nvSpPr>
          <p:cNvPr id="4" name="TextBox 3">
            <a:extLst>
              <a:ext uri="{FF2B5EF4-FFF2-40B4-BE49-F238E27FC236}">
                <a16:creationId xmlns:a16="http://schemas.microsoft.com/office/drawing/2014/main" id="{B67813B8-06DE-1EA1-7C81-763A6B732B9C}"/>
              </a:ext>
            </a:extLst>
          </p:cNvPr>
          <p:cNvSpPr txBox="1"/>
          <p:nvPr/>
        </p:nvSpPr>
        <p:spPr>
          <a:xfrm rot="19067413">
            <a:off x="4502059" y="3601409"/>
            <a:ext cx="391454" cy="369332"/>
          </a:xfrm>
          <a:prstGeom prst="rect">
            <a:avLst/>
          </a:prstGeom>
          <a:noFill/>
        </p:spPr>
        <p:txBody>
          <a:bodyPr wrap="none" rtlCol="0">
            <a:spAutoFit/>
          </a:bodyPr>
          <a:lstStyle/>
          <a:p>
            <a:r>
              <a:rPr lang="en-US" dirty="0"/>
              <a:t>s1</a:t>
            </a:r>
            <a:endParaRPr lang="en-PK" dirty="0"/>
          </a:p>
        </p:txBody>
      </p:sp>
    </p:spTree>
    <p:extLst>
      <p:ext uri="{BB962C8B-B14F-4D97-AF65-F5344CB8AC3E}">
        <p14:creationId xmlns:p14="http://schemas.microsoft.com/office/powerpoint/2010/main" val="2684896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3DF8F-E5DE-4C29-C3E5-1AD0A1DA51B0}"/>
              </a:ext>
            </a:extLst>
          </p:cNvPr>
          <p:cNvSpPr>
            <a:spLocks noGrp="1"/>
          </p:cNvSpPr>
          <p:nvPr>
            <p:ph idx="1"/>
          </p:nvPr>
        </p:nvSpPr>
        <p:spPr>
          <a:xfrm>
            <a:off x="457200" y="228600"/>
            <a:ext cx="8229600" cy="6477000"/>
          </a:xfrm>
        </p:spPr>
        <p:txBody>
          <a:bodyPr>
            <a:normAutofit fontScale="85000" lnSpcReduction="20000"/>
          </a:bodyPr>
          <a:lstStyle/>
          <a:p>
            <a:r>
              <a:rPr lang="en-US" dirty="0"/>
              <a:t>So, you want to forward a packet from h1 to h3</a:t>
            </a:r>
          </a:p>
          <a:p>
            <a:r>
              <a:rPr lang="en-US" dirty="0"/>
              <a:t>the host forwards the packet to switch s1</a:t>
            </a:r>
          </a:p>
          <a:p>
            <a:r>
              <a:rPr lang="en-US" dirty="0"/>
              <a:t>Now whenever the packet comes to switch s1, initially this switch does not have any information</a:t>
            </a:r>
          </a:p>
          <a:p>
            <a:r>
              <a:rPr lang="en-US" dirty="0"/>
              <a:t>It just have a TCAM hardware, so it does not know how to forward the packet</a:t>
            </a:r>
          </a:p>
          <a:p>
            <a:r>
              <a:rPr lang="en-US" dirty="0"/>
              <a:t>So, what the switch does? </a:t>
            </a:r>
          </a:p>
          <a:p>
            <a:r>
              <a:rPr lang="en-US" dirty="0"/>
              <a:t>The switch sent an “packet in” event to the controller; that means, the switch informs the controller that I have received a packet. </a:t>
            </a:r>
          </a:p>
          <a:p>
            <a:r>
              <a:rPr lang="en-US" dirty="0"/>
              <a:t>With this packet in message, it sends the packet information the packet metadata to the controller. </a:t>
            </a:r>
          </a:p>
          <a:p>
            <a:r>
              <a:rPr lang="en-US" dirty="0"/>
              <a:t>And then the controller actually decides that what to do with that packet and return back the information to the switch in a “packet out” event. </a:t>
            </a:r>
          </a:p>
          <a:p>
            <a:r>
              <a:rPr lang="en-US" dirty="0"/>
              <a:t>And till that time the packet is buffered at s1, buffered at the switch. </a:t>
            </a:r>
            <a:endParaRPr lang="en-PK" dirty="0"/>
          </a:p>
        </p:txBody>
      </p:sp>
    </p:spTree>
    <p:extLst>
      <p:ext uri="{BB962C8B-B14F-4D97-AF65-F5344CB8AC3E}">
        <p14:creationId xmlns:p14="http://schemas.microsoft.com/office/powerpoint/2010/main" val="1693248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7DC57-75E9-F4B1-1C1D-AF6433D3273D}"/>
              </a:ext>
            </a:extLst>
          </p:cNvPr>
          <p:cNvSpPr>
            <a:spLocks noGrp="1"/>
          </p:cNvSpPr>
          <p:nvPr>
            <p:ph idx="1"/>
          </p:nvPr>
        </p:nvSpPr>
        <p:spPr>
          <a:xfrm>
            <a:off x="457200" y="228600"/>
            <a:ext cx="8229600" cy="4525963"/>
          </a:xfrm>
        </p:spPr>
        <p:txBody>
          <a:bodyPr>
            <a:normAutofit/>
          </a:bodyPr>
          <a:lstStyle/>
          <a:p>
            <a:r>
              <a:rPr lang="en-US" dirty="0"/>
              <a:t>Now, the controller sends to rule &lt;match , action&gt; to the switch then this rule is installed in that TCAM hardware of the switch. </a:t>
            </a:r>
          </a:p>
          <a:p>
            <a:r>
              <a:rPr lang="en-US" dirty="0"/>
              <a:t>So, relevant rule is generated by the controller. And it is installed in the TCAM hardware of the switch.</a:t>
            </a:r>
          </a:p>
          <a:p>
            <a:r>
              <a:rPr lang="en-US" dirty="0"/>
              <a:t>And for all the subsequent packet follow the same rule</a:t>
            </a:r>
            <a:endParaRPr lang="en-PK" dirty="0"/>
          </a:p>
        </p:txBody>
      </p:sp>
    </p:spTree>
    <p:extLst>
      <p:ext uri="{BB962C8B-B14F-4D97-AF65-F5344CB8AC3E}">
        <p14:creationId xmlns:p14="http://schemas.microsoft.com/office/powerpoint/2010/main" val="3717343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rPr>
              <a:t>Traditional network architecture vs. SDN</a:t>
            </a:r>
          </a:p>
        </p:txBody>
      </p:sp>
      <p:sp>
        <p:nvSpPr>
          <p:cNvPr id="3" name="Content Placeholder 2"/>
          <p:cNvSpPr>
            <a:spLocks noGrp="1"/>
          </p:cNvSpPr>
          <p:nvPr>
            <p:ph idx="1"/>
          </p:nvPr>
        </p:nvSpPr>
        <p:spPr/>
        <p:txBody>
          <a:bodyPr/>
          <a:lstStyle/>
          <a:p>
            <a:endParaRPr lang="en-US"/>
          </a:p>
        </p:txBody>
      </p:sp>
      <p:pic>
        <p:nvPicPr>
          <p:cNvPr id="410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818" y="1600200"/>
            <a:ext cx="6572357"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7865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SDN Architecture</a:t>
            </a:r>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179258"/>
            <a:ext cx="7010209"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8570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788874-B186-3ACE-1EEE-54436B82D10A}"/>
              </a:ext>
            </a:extLst>
          </p:cNvPr>
          <p:cNvSpPr>
            <a:spLocks noGrp="1"/>
          </p:cNvSpPr>
          <p:nvPr>
            <p:ph idx="1"/>
          </p:nvPr>
        </p:nvSpPr>
        <p:spPr>
          <a:xfrm>
            <a:off x="457200" y="457200"/>
            <a:ext cx="8229600" cy="5867400"/>
          </a:xfrm>
        </p:spPr>
        <p:txBody>
          <a:bodyPr>
            <a:normAutofit fontScale="70000" lnSpcReduction="20000"/>
          </a:bodyPr>
          <a:lstStyle/>
          <a:p>
            <a:pPr marL="0" indent="0" algn="ctr">
              <a:buNone/>
            </a:pPr>
            <a:r>
              <a:rPr lang="en-US" dirty="0">
                <a:solidFill>
                  <a:srgbClr val="FF0000"/>
                </a:solidFill>
              </a:rPr>
              <a:t>Summary</a:t>
            </a:r>
          </a:p>
          <a:p>
            <a:pPr marL="0" indent="0" algn="ctr">
              <a:buNone/>
            </a:pPr>
            <a:endParaRPr lang="en-US" dirty="0">
              <a:solidFill>
                <a:srgbClr val="FF0000"/>
              </a:solidFill>
            </a:endParaRPr>
          </a:p>
          <a:p>
            <a:r>
              <a:rPr lang="en-US" dirty="0"/>
              <a:t>The network operating system and the corresponding infrastructure, we require an open interface to the hardware. </a:t>
            </a:r>
          </a:p>
          <a:p>
            <a:r>
              <a:rPr lang="en-US" dirty="0"/>
              <a:t>We do not depend on the corresponding vendors to program our network, we require a open interface to the hardware for that. </a:t>
            </a:r>
          </a:p>
          <a:p>
            <a:r>
              <a:rPr lang="en-US" dirty="0"/>
              <a:t>The second thing is that we require an open API for the application development so, that any application developer can develop a network application. </a:t>
            </a:r>
          </a:p>
          <a:p>
            <a:r>
              <a:rPr lang="en-US" dirty="0"/>
              <a:t>And the third thing is that, we require an extensible operating system to convert the programs to the rules. </a:t>
            </a:r>
          </a:p>
          <a:p>
            <a:r>
              <a:rPr lang="en-US" dirty="0"/>
              <a:t>So, these applications they are nothing but a program. </a:t>
            </a:r>
          </a:p>
          <a:p>
            <a:r>
              <a:rPr lang="en-US" dirty="0"/>
              <a:t>From that program, we need to map it to the corresponding rule, which will be executed at that TCAM hardware of the packet forwarding engine, which is inside the switches</a:t>
            </a:r>
            <a:endParaRPr lang="en-PK" dirty="0"/>
          </a:p>
        </p:txBody>
      </p:sp>
    </p:spTree>
    <p:extLst>
      <p:ext uri="{BB962C8B-B14F-4D97-AF65-F5344CB8AC3E}">
        <p14:creationId xmlns:p14="http://schemas.microsoft.com/office/powerpoint/2010/main" val="1690990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What is Open Flow</a:t>
            </a:r>
          </a:p>
        </p:txBody>
      </p:sp>
      <p:sp>
        <p:nvSpPr>
          <p:cNvPr id="3" name="Content Placeholder 2"/>
          <p:cNvSpPr>
            <a:spLocks noGrp="1"/>
          </p:cNvSpPr>
          <p:nvPr>
            <p:ph idx="1"/>
          </p:nvPr>
        </p:nvSpPr>
        <p:spPr/>
        <p:txBody>
          <a:bodyPr/>
          <a:lstStyle/>
          <a:p>
            <a:r>
              <a:rPr lang="en-US" dirty="0" err="1"/>
              <a:t>OpenFlow</a:t>
            </a:r>
            <a:r>
              <a:rPr lang="en-US" dirty="0"/>
              <a:t> (OF) is considered one of the first software-defined networking (SDN) standards</a:t>
            </a:r>
          </a:p>
          <a:p>
            <a:r>
              <a:rPr lang="en-US" dirty="0"/>
              <a:t>it originally defined the communication protocol in SDN architectures that enabled the SDN controller to directly interact with the forwarding plane of network devices such as switches and routers</a:t>
            </a:r>
          </a:p>
          <a:p>
            <a:endParaRPr lang="en-US" dirty="0"/>
          </a:p>
        </p:txBody>
      </p:sp>
    </p:spTree>
    <p:extLst>
      <p:ext uri="{BB962C8B-B14F-4D97-AF65-F5344CB8AC3E}">
        <p14:creationId xmlns:p14="http://schemas.microsoft.com/office/powerpoint/2010/main" val="1041416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Is OpenFlow SDN?</a:t>
            </a:r>
          </a:p>
        </p:txBody>
      </p:sp>
      <p:sp>
        <p:nvSpPr>
          <p:cNvPr id="3" name="Content Placeholder 2"/>
          <p:cNvSpPr>
            <a:spLocks noGrp="1"/>
          </p:cNvSpPr>
          <p:nvPr>
            <p:ph idx="1"/>
          </p:nvPr>
        </p:nvSpPr>
        <p:spPr/>
        <p:txBody>
          <a:bodyPr/>
          <a:lstStyle/>
          <a:p>
            <a:pPr lvl="1"/>
            <a:r>
              <a:rPr lang="en-US" dirty="0"/>
              <a:t>No. </a:t>
            </a:r>
            <a:r>
              <a:rPr lang="en-US" dirty="0" err="1"/>
              <a:t>OpenFlow</a:t>
            </a:r>
            <a:r>
              <a:rPr lang="en-US" dirty="0"/>
              <a:t> is an API that is standardized between control plane and data plane. </a:t>
            </a:r>
            <a:r>
              <a:rPr lang="en-US" dirty="0" err="1"/>
              <a:t>OpenFlow</a:t>
            </a:r>
            <a:r>
              <a:rPr lang="en-US" dirty="0"/>
              <a:t> is an enabling technology for SDN. SDN may build over other enabling technology.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rPr>
              <a:t>Software Defined Networking (SDN)</a:t>
            </a:r>
          </a:p>
        </p:txBody>
      </p:sp>
      <p:sp>
        <p:nvSpPr>
          <p:cNvPr id="3" name="Content Placeholder 2"/>
          <p:cNvSpPr>
            <a:spLocks noGrp="1"/>
          </p:cNvSpPr>
          <p:nvPr>
            <p:ph idx="1"/>
          </p:nvPr>
        </p:nvSpPr>
        <p:spPr/>
        <p:txBody>
          <a:bodyPr/>
          <a:lstStyle/>
          <a:p>
            <a:r>
              <a:rPr lang="en-US" dirty="0"/>
              <a:t>Software Defined Networking is a network framework which involves in </a:t>
            </a:r>
            <a:r>
              <a:rPr lang="en-US" dirty="0">
                <a:solidFill>
                  <a:srgbClr val="FF0000"/>
                </a:solidFill>
              </a:rPr>
              <a:t>separating a network's control function</a:t>
            </a:r>
            <a:r>
              <a:rPr lang="en-US" dirty="0"/>
              <a:t> from its </a:t>
            </a:r>
            <a:r>
              <a:rPr lang="en-US" dirty="0">
                <a:solidFill>
                  <a:srgbClr val="FF0000"/>
                </a:solidFill>
              </a:rPr>
              <a:t>data forwarding functions</a:t>
            </a:r>
            <a:r>
              <a:rPr lang="en-US" dirty="0"/>
              <a:t>, </a:t>
            </a:r>
            <a:r>
              <a:rPr lang="en-US" dirty="0">
                <a:solidFill>
                  <a:srgbClr val="00B050"/>
                </a:solidFill>
              </a:rPr>
              <a:t>centralizing its intelligence</a:t>
            </a:r>
            <a:r>
              <a:rPr lang="en-US" dirty="0"/>
              <a:t> and </a:t>
            </a:r>
            <a:r>
              <a:rPr lang="en-US" dirty="0">
                <a:solidFill>
                  <a:srgbClr val="0070C0"/>
                </a:solidFill>
              </a:rPr>
              <a:t>abstracting its underlying architecture from application and services</a:t>
            </a:r>
            <a:r>
              <a:rPr lang="en-US" dirty="0"/>
              <a:t>. </a:t>
            </a:r>
          </a:p>
        </p:txBody>
      </p:sp>
    </p:spTree>
    <p:extLst>
      <p:ext uri="{BB962C8B-B14F-4D97-AF65-F5344CB8AC3E}">
        <p14:creationId xmlns:p14="http://schemas.microsoft.com/office/powerpoint/2010/main" val="3255042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CC45B-515D-24A9-16B5-C0FDEA722600}"/>
              </a:ext>
            </a:extLst>
          </p:cNvPr>
          <p:cNvSpPr>
            <a:spLocks noGrp="1"/>
          </p:cNvSpPr>
          <p:nvPr>
            <p:ph type="title"/>
          </p:nvPr>
        </p:nvSpPr>
        <p:spPr/>
        <p:txBody>
          <a:bodyPr/>
          <a:lstStyle/>
          <a:p>
            <a:r>
              <a:rPr lang="en-US" dirty="0">
                <a:solidFill>
                  <a:schemeClr val="accent1"/>
                </a:solidFill>
              </a:rPr>
              <a:t>OpenFlow has Two Components </a:t>
            </a:r>
            <a:endParaRPr lang="en-PK" dirty="0">
              <a:solidFill>
                <a:schemeClr val="accent1"/>
              </a:solidFill>
            </a:endParaRPr>
          </a:p>
        </p:txBody>
      </p:sp>
      <p:sp>
        <p:nvSpPr>
          <p:cNvPr id="3" name="Content Placeholder 2">
            <a:extLst>
              <a:ext uri="{FF2B5EF4-FFF2-40B4-BE49-F238E27FC236}">
                <a16:creationId xmlns:a16="http://schemas.microsoft.com/office/drawing/2014/main" id="{F242B720-C008-163E-7525-2FC6B455E276}"/>
              </a:ext>
            </a:extLst>
          </p:cNvPr>
          <p:cNvSpPr>
            <a:spLocks noGrp="1"/>
          </p:cNvSpPr>
          <p:nvPr>
            <p:ph idx="1"/>
          </p:nvPr>
        </p:nvSpPr>
        <p:spPr/>
        <p:txBody>
          <a:bodyPr>
            <a:normAutofit fontScale="85000" lnSpcReduction="20000"/>
          </a:bodyPr>
          <a:lstStyle/>
          <a:p>
            <a:pPr marL="0" indent="0">
              <a:buNone/>
            </a:pPr>
            <a:r>
              <a:rPr lang="en-US" dirty="0">
                <a:solidFill>
                  <a:srgbClr val="FF0000"/>
                </a:solidFill>
              </a:rPr>
              <a:t>OpenFlow Controller </a:t>
            </a:r>
          </a:p>
          <a:p>
            <a:r>
              <a:rPr lang="en-US" dirty="0"/>
              <a:t>Control one or more switches </a:t>
            </a:r>
          </a:p>
          <a:p>
            <a:r>
              <a:rPr lang="en-US" dirty="0"/>
              <a:t>Formulates Flows </a:t>
            </a:r>
          </a:p>
          <a:p>
            <a:r>
              <a:rPr lang="en-US" dirty="0"/>
              <a:t>Programs switches </a:t>
            </a:r>
          </a:p>
          <a:p>
            <a:r>
              <a:rPr lang="en-US" dirty="0"/>
              <a:t>Directives may come from external applications via REST API </a:t>
            </a:r>
          </a:p>
          <a:p>
            <a:pPr marL="0" indent="0">
              <a:buNone/>
            </a:pPr>
            <a:r>
              <a:rPr lang="en-US" dirty="0">
                <a:solidFill>
                  <a:srgbClr val="FF0000"/>
                </a:solidFill>
              </a:rPr>
              <a:t>OpenFlow Switch </a:t>
            </a:r>
          </a:p>
          <a:p>
            <a:r>
              <a:rPr lang="en-US" dirty="0"/>
              <a:t>OpenFlow agent (client) runs on switch to communicate with the controller </a:t>
            </a:r>
          </a:p>
          <a:p>
            <a:r>
              <a:rPr lang="en-US" dirty="0"/>
              <a:t>Processes commands from controller to populate the flow table </a:t>
            </a:r>
            <a:endParaRPr lang="en-PK" dirty="0"/>
          </a:p>
        </p:txBody>
      </p:sp>
    </p:spTree>
    <p:extLst>
      <p:ext uri="{BB962C8B-B14F-4D97-AF65-F5344CB8AC3E}">
        <p14:creationId xmlns:p14="http://schemas.microsoft.com/office/powerpoint/2010/main" val="837961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A62CA-6847-37FE-80D2-543BB0986F79}"/>
              </a:ext>
            </a:extLst>
          </p:cNvPr>
          <p:cNvSpPr>
            <a:spLocks noGrp="1"/>
          </p:cNvSpPr>
          <p:nvPr>
            <p:ph type="title"/>
          </p:nvPr>
        </p:nvSpPr>
        <p:spPr/>
        <p:txBody>
          <a:bodyPr/>
          <a:lstStyle/>
          <a:p>
            <a:r>
              <a:rPr lang="en-US" dirty="0">
                <a:solidFill>
                  <a:schemeClr val="accent1"/>
                </a:solidFill>
              </a:rPr>
              <a:t>Controllers </a:t>
            </a:r>
            <a:endParaRPr lang="en-PK" dirty="0">
              <a:solidFill>
                <a:schemeClr val="accent1"/>
              </a:solidFill>
            </a:endParaRPr>
          </a:p>
        </p:txBody>
      </p:sp>
      <p:sp>
        <p:nvSpPr>
          <p:cNvPr id="3" name="Content Placeholder 2">
            <a:extLst>
              <a:ext uri="{FF2B5EF4-FFF2-40B4-BE49-F238E27FC236}">
                <a16:creationId xmlns:a16="http://schemas.microsoft.com/office/drawing/2014/main" id="{C44BA572-E93A-45EF-FADB-16207E288E99}"/>
              </a:ext>
            </a:extLst>
          </p:cNvPr>
          <p:cNvSpPr>
            <a:spLocks noGrp="1"/>
          </p:cNvSpPr>
          <p:nvPr>
            <p:ph idx="1"/>
          </p:nvPr>
        </p:nvSpPr>
        <p:spPr>
          <a:xfrm>
            <a:off x="457200" y="1600200"/>
            <a:ext cx="3352800" cy="4525963"/>
          </a:xfrm>
        </p:spPr>
        <p:txBody>
          <a:bodyPr>
            <a:normAutofit fontScale="85000" lnSpcReduction="20000"/>
          </a:bodyPr>
          <a:lstStyle/>
          <a:p>
            <a:pPr marL="0" indent="0">
              <a:buNone/>
            </a:pPr>
            <a:r>
              <a:rPr lang="en-US" dirty="0">
                <a:solidFill>
                  <a:srgbClr val="FF0000"/>
                </a:solidFill>
              </a:rPr>
              <a:t>Variety of Controllers:  </a:t>
            </a:r>
          </a:p>
          <a:p>
            <a:r>
              <a:rPr lang="en-US" dirty="0"/>
              <a:t>NOX / P0X  </a:t>
            </a:r>
          </a:p>
          <a:p>
            <a:r>
              <a:rPr lang="en-US" dirty="0"/>
              <a:t>Ryu </a:t>
            </a:r>
          </a:p>
          <a:p>
            <a:r>
              <a:rPr lang="en-US" dirty="0"/>
              <a:t>Floodlight</a:t>
            </a:r>
          </a:p>
          <a:p>
            <a:r>
              <a:rPr lang="en-US" dirty="0" err="1"/>
              <a:t>OpenDaylight</a:t>
            </a:r>
            <a:r>
              <a:rPr lang="en-US" dirty="0"/>
              <a:t> </a:t>
            </a:r>
          </a:p>
          <a:p>
            <a:r>
              <a:rPr lang="en-US" dirty="0"/>
              <a:t>Pyretic </a:t>
            </a:r>
          </a:p>
          <a:p>
            <a:r>
              <a:rPr lang="en-US" dirty="0"/>
              <a:t>Frenetic </a:t>
            </a:r>
          </a:p>
          <a:p>
            <a:r>
              <a:rPr lang="en-US" dirty="0" err="1"/>
              <a:t>Procera</a:t>
            </a:r>
            <a:r>
              <a:rPr lang="en-US" dirty="0"/>
              <a:t> </a:t>
            </a:r>
          </a:p>
          <a:p>
            <a:r>
              <a:rPr lang="en-US" dirty="0" err="1"/>
              <a:t>RouteFlow</a:t>
            </a:r>
            <a:r>
              <a:rPr lang="en-US" dirty="0"/>
              <a:t> </a:t>
            </a:r>
          </a:p>
          <a:p>
            <a:r>
              <a:rPr lang="en-US" dirty="0"/>
              <a:t>Trema </a:t>
            </a:r>
            <a:endParaRPr lang="en-PK" dirty="0"/>
          </a:p>
        </p:txBody>
      </p:sp>
      <p:sp>
        <p:nvSpPr>
          <p:cNvPr id="4" name="Content Placeholder 2">
            <a:extLst>
              <a:ext uri="{FF2B5EF4-FFF2-40B4-BE49-F238E27FC236}">
                <a16:creationId xmlns:a16="http://schemas.microsoft.com/office/drawing/2014/main" id="{3BC2F300-7722-4957-26D8-C990AFC498B4}"/>
              </a:ext>
            </a:extLst>
          </p:cNvPr>
          <p:cNvSpPr txBox="1">
            <a:spLocks/>
          </p:cNvSpPr>
          <p:nvPr/>
        </p:nvSpPr>
        <p:spPr>
          <a:xfrm>
            <a:off x="4535424" y="1588008"/>
            <a:ext cx="3352800" cy="4525963"/>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solidFill>
                  <a:srgbClr val="FF0000"/>
                </a:solidFill>
              </a:rPr>
              <a:t>Considerations :</a:t>
            </a:r>
          </a:p>
          <a:p>
            <a:pPr marL="0" indent="0">
              <a:buFont typeface="Arial" pitchFamily="34" charset="0"/>
              <a:buNone/>
            </a:pPr>
            <a:r>
              <a:rPr lang="en-US" dirty="0"/>
              <a:t>Programming Language </a:t>
            </a:r>
          </a:p>
          <a:p>
            <a:pPr marL="0" indent="0">
              <a:buFont typeface="Arial" pitchFamily="34" charset="0"/>
              <a:buNone/>
            </a:pPr>
            <a:r>
              <a:rPr lang="en-US" dirty="0"/>
              <a:t>Performance  </a:t>
            </a:r>
          </a:p>
          <a:p>
            <a:pPr marL="0" indent="0">
              <a:buFont typeface="Arial" pitchFamily="34" charset="0"/>
              <a:buNone/>
            </a:pPr>
            <a:r>
              <a:rPr lang="en-US" dirty="0"/>
              <a:t>User base and support </a:t>
            </a:r>
          </a:p>
          <a:p>
            <a:pPr marL="0" indent="0">
              <a:buFont typeface="Arial" pitchFamily="34" charset="0"/>
              <a:buNone/>
            </a:pPr>
            <a:r>
              <a:rPr lang="en-US" dirty="0"/>
              <a:t>Focus :</a:t>
            </a:r>
          </a:p>
          <a:p>
            <a:pPr marL="0" indent="0">
              <a:buFont typeface="Arial" pitchFamily="34" charset="0"/>
              <a:buNone/>
            </a:pPr>
            <a:r>
              <a:rPr lang="en-US" dirty="0"/>
              <a:t>Southbound API Northbound API </a:t>
            </a:r>
          </a:p>
          <a:p>
            <a:pPr marL="0" indent="0">
              <a:buFont typeface="Arial" pitchFamily="34" charset="0"/>
              <a:buNone/>
            </a:pPr>
            <a:r>
              <a:rPr lang="en-US" dirty="0"/>
              <a:t>Production, Education, Research? </a:t>
            </a:r>
            <a:endParaRPr lang="en-PK" dirty="0"/>
          </a:p>
        </p:txBody>
      </p:sp>
    </p:spTree>
    <p:extLst>
      <p:ext uri="{BB962C8B-B14F-4D97-AF65-F5344CB8AC3E}">
        <p14:creationId xmlns:p14="http://schemas.microsoft.com/office/powerpoint/2010/main" val="4209542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4DECD-5F72-5235-B46D-8D6F658C3579}"/>
              </a:ext>
            </a:extLst>
          </p:cNvPr>
          <p:cNvSpPr>
            <a:spLocks noGrp="1"/>
          </p:cNvSpPr>
          <p:nvPr>
            <p:ph type="title"/>
          </p:nvPr>
        </p:nvSpPr>
        <p:spPr/>
        <p:txBody>
          <a:bodyPr/>
          <a:lstStyle/>
          <a:p>
            <a:r>
              <a:rPr lang="en-US" dirty="0">
                <a:solidFill>
                  <a:schemeClr val="accent1"/>
                </a:solidFill>
              </a:rPr>
              <a:t>Controller Summary</a:t>
            </a:r>
            <a:endParaRPr lang="en-PK" dirty="0">
              <a:solidFill>
                <a:schemeClr val="accent1"/>
              </a:solidFill>
            </a:endParaRPr>
          </a:p>
        </p:txBody>
      </p:sp>
      <p:pic>
        <p:nvPicPr>
          <p:cNvPr id="5" name="Picture 4">
            <a:extLst>
              <a:ext uri="{FF2B5EF4-FFF2-40B4-BE49-F238E27FC236}">
                <a16:creationId xmlns:a16="http://schemas.microsoft.com/office/drawing/2014/main" id="{3B642BA9-BFC7-5F05-384D-8C538D966C30}"/>
              </a:ext>
            </a:extLst>
          </p:cNvPr>
          <p:cNvPicPr>
            <a:picLocks noChangeAspect="1"/>
          </p:cNvPicPr>
          <p:nvPr/>
        </p:nvPicPr>
        <p:blipFill>
          <a:blip r:embed="rId2"/>
          <a:stretch>
            <a:fillRect/>
          </a:stretch>
        </p:blipFill>
        <p:spPr>
          <a:xfrm>
            <a:off x="1072000" y="2214714"/>
            <a:ext cx="7000000" cy="2428571"/>
          </a:xfrm>
          <a:prstGeom prst="rect">
            <a:avLst/>
          </a:prstGeom>
        </p:spPr>
      </p:pic>
    </p:spTree>
    <p:extLst>
      <p:ext uri="{BB962C8B-B14F-4D97-AF65-F5344CB8AC3E}">
        <p14:creationId xmlns:p14="http://schemas.microsoft.com/office/powerpoint/2010/main" val="1541855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chemeClr val="accent1"/>
                </a:solidFill>
              </a:rPr>
              <a:t>OpenFlow</a:t>
            </a:r>
            <a:r>
              <a:rPr lang="en-US" dirty="0">
                <a:solidFill>
                  <a:schemeClr val="accent1"/>
                </a:solidFill>
              </a:rPr>
              <a:t> switch</a:t>
            </a:r>
          </a:p>
        </p:txBody>
      </p:sp>
      <p:pic>
        <p:nvPicPr>
          <p:cNvPr id="1029" name="Picture 5" descr="http://www.openflow.org/wp/wp-content/uploads/2011/11/ibm-G8264.png"/>
          <p:cNvPicPr>
            <a:picLocks noChangeAspect="1" noChangeArrowheads="1"/>
          </p:cNvPicPr>
          <p:nvPr/>
        </p:nvPicPr>
        <p:blipFill>
          <a:blip r:embed="rId2" cstate="print"/>
          <a:srcRect/>
          <a:stretch>
            <a:fillRect/>
          </a:stretch>
        </p:blipFill>
        <p:spPr bwMode="auto">
          <a:xfrm>
            <a:off x="3886200" y="5257800"/>
            <a:ext cx="762000" cy="190500"/>
          </a:xfrm>
          <a:prstGeom prst="rect">
            <a:avLst/>
          </a:prstGeom>
          <a:noFill/>
        </p:spPr>
      </p:pic>
      <p:sp>
        <p:nvSpPr>
          <p:cNvPr id="7" name="TextBox 6"/>
          <p:cNvSpPr txBox="1"/>
          <p:nvPr/>
        </p:nvSpPr>
        <p:spPr>
          <a:xfrm>
            <a:off x="5334000" y="2286000"/>
            <a:ext cx="2107628" cy="369332"/>
          </a:xfrm>
          <a:prstGeom prst="rect">
            <a:avLst/>
          </a:prstGeom>
          <a:noFill/>
          <a:ln>
            <a:solidFill>
              <a:schemeClr val="tx1"/>
            </a:solidFill>
          </a:ln>
        </p:spPr>
        <p:txBody>
          <a:bodyPr wrap="square" rtlCol="0">
            <a:spAutoFit/>
          </a:bodyPr>
          <a:lstStyle/>
          <a:p>
            <a:r>
              <a:rPr lang="en-US" dirty="0" err="1"/>
              <a:t>OpenFlow</a:t>
            </a:r>
            <a:r>
              <a:rPr lang="en-US" dirty="0"/>
              <a:t> controller</a:t>
            </a:r>
          </a:p>
        </p:txBody>
      </p:sp>
      <p:sp>
        <p:nvSpPr>
          <p:cNvPr id="8" name="TextBox 7"/>
          <p:cNvSpPr txBox="1"/>
          <p:nvPr/>
        </p:nvSpPr>
        <p:spPr>
          <a:xfrm>
            <a:off x="2057400" y="3200400"/>
            <a:ext cx="1734962" cy="369332"/>
          </a:xfrm>
          <a:prstGeom prst="rect">
            <a:avLst/>
          </a:prstGeom>
          <a:noFill/>
          <a:ln>
            <a:solidFill>
              <a:schemeClr val="tx1"/>
            </a:solidFill>
          </a:ln>
        </p:spPr>
        <p:txBody>
          <a:bodyPr wrap="none" rtlCol="0">
            <a:spAutoFit/>
          </a:bodyPr>
          <a:lstStyle/>
          <a:p>
            <a:r>
              <a:rPr lang="en-US" dirty="0" err="1"/>
              <a:t>OpenFlow</a:t>
            </a:r>
            <a:r>
              <a:rPr lang="en-US" dirty="0"/>
              <a:t> Client</a:t>
            </a:r>
          </a:p>
        </p:txBody>
      </p:sp>
      <p:sp>
        <p:nvSpPr>
          <p:cNvPr id="9" name="TextBox 8"/>
          <p:cNvSpPr txBox="1"/>
          <p:nvPr/>
        </p:nvSpPr>
        <p:spPr>
          <a:xfrm>
            <a:off x="2133600" y="4267200"/>
            <a:ext cx="1157176" cy="369332"/>
          </a:xfrm>
          <a:prstGeom prst="rect">
            <a:avLst/>
          </a:prstGeom>
          <a:noFill/>
          <a:ln>
            <a:solidFill>
              <a:schemeClr val="tx1"/>
            </a:solidFill>
          </a:ln>
        </p:spPr>
        <p:txBody>
          <a:bodyPr wrap="none" rtlCol="0">
            <a:spAutoFit/>
          </a:bodyPr>
          <a:lstStyle/>
          <a:p>
            <a:r>
              <a:rPr lang="en-US" dirty="0"/>
              <a:t>Flow table</a:t>
            </a:r>
          </a:p>
        </p:txBody>
      </p:sp>
      <p:sp>
        <p:nvSpPr>
          <p:cNvPr id="10" name="Rounded Rectangle 9"/>
          <p:cNvSpPr/>
          <p:nvPr/>
        </p:nvSpPr>
        <p:spPr>
          <a:xfrm>
            <a:off x="1676400" y="2971800"/>
            <a:ext cx="2514600" cy="1828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8" idx="0"/>
            <a:endCxn id="7" idx="1"/>
          </p:cNvCxnSpPr>
          <p:nvPr/>
        </p:nvCxnSpPr>
        <p:spPr>
          <a:xfrm flipV="1">
            <a:off x="2924881" y="2470666"/>
            <a:ext cx="2409119" cy="7297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1"/>
            <a:endCxn id="8" idx="0"/>
          </p:cNvCxnSpPr>
          <p:nvPr/>
        </p:nvCxnSpPr>
        <p:spPr>
          <a:xfrm flipH="1">
            <a:off x="2924881" y="2470666"/>
            <a:ext cx="2409119" cy="7297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9394" name="Picture 2"/>
          <p:cNvPicPr>
            <a:picLocks noChangeAspect="1" noChangeArrowheads="1"/>
          </p:cNvPicPr>
          <p:nvPr/>
        </p:nvPicPr>
        <p:blipFill>
          <a:blip r:embed="rId3"/>
          <a:srcRect/>
          <a:stretch>
            <a:fillRect/>
          </a:stretch>
        </p:blipFill>
        <p:spPr bwMode="auto">
          <a:xfrm>
            <a:off x="4643438" y="2662238"/>
            <a:ext cx="9525" cy="9525"/>
          </a:xfrm>
          <a:prstGeom prst="rect">
            <a:avLst/>
          </a:prstGeom>
          <a:noFill/>
          <a:ln w="9525">
            <a:noFill/>
            <a:miter lim="800000"/>
            <a:headEnd/>
            <a:tailEnd/>
          </a:ln>
        </p:spPr>
      </p:pic>
      <p:pic>
        <p:nvPicPr>
          <p:cNvPr id="59395" name="Picture 3"/>
          <p:cNvPicPr>
            <a:picLocks noChangeAspect="1" noChangeArrowheads="1"/>
          </p:cNvPicPr>
          <p:nvPr/>
        </p:nvPicPr>
        <p:blipFill>
          <a:blip r:embed="rId3"/>
          <a:srcRect/>
          <a:stretch>
            <a:fillRect/>
          </a:stretch>
        </p:blipFill>
        <p:spPr bwMode="auto">
          <a:xfrm>
            <a:off x="4643438" y="2662238"/>
            <a:ext cx="9525" cy="9525"/>
          </a:xfrm>
          <a:prstGeom prst="rect">
            <a:avLst/>
          </a:prstGeom>
          <a:noFill/>
          <a:ln w="9525">
            <a:noFill/>
            <a:miter lim="800000"/>
            <a:headEnd/>
            <a:tailEnd/>
          </a:ln>
        </p:spPr>
      </p:pic>
      <p:pic>
        <p:nvPicPr>
          <p:cNvPr id="59396" name="Picture 4"/>
          <p:cNvPicPr>
            <a:picLocks noChangeAspect="1" noChangeArrowheads="1"/>
          </p:cNvPicPr>
          <p:nvPr/>
        </p:nvPicPr>
        <p:blipFill>
          <a:blip r:embed="rId4" cstate="print"/>
          <a:srcRect/>
          <a:stretch>
            <a:fillRect/>
          </a:stretch>
        </p:blipFill>
        <p:spPr bwMode="auto">
          <a:xfrm>
            <a:off x="4572000" y="3886200"/>
            <a:ext cx="4381500" cy="1009650"/>
          </a:xfrm>
          <a:prstGeom prst="rect">
            <a:avLst/>
          </a:prstGeom>
          <a:noFill/>
          <a:ln w="9525">
            <a:noFill/>
            <a:miter lim="800000"/>
            <a:headEnd/>
            <a:tailEnd/>
          </a:ln>
        </p:spPr>
      </p:pic>
      <p:cxnSp>
        <p:nvCxnSpPr>
          <p:cNvPr id="21" name="Straight Connector 20"/>
          <p:cNvCxnSpPr/>
          <p:nvPr/>
        </p:nvCxnSpPr>
        <p:spPr>
          <a:xfrm flipV="1">
            <a:off x="3276600" y="3886200"/>
            <a:ext cx="12954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276600" y="4648200"/>
            <a:ext cx="1371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828800" y="4800600"/>
            <a:ext cx="2286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667000" y="48006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352800" y="48006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810000" y="4800600"/>
            <a:ext cx="30480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524000" y="4800600"/>
            <a:ext cx="747512" cy="369332"/>
          </a:xfrm>
          <a:prstGeom prst="rect">
            <a:avLst/>
          </a:prstGeom>
          <a:noFill/>
        </p:spPr>
        <p:txBody>
          <a:bodyPr wrap="none" rtlCol="0">
            <a:spAutoFit/>
          </a:bodyPr>
          <a:lstStyle/>
          <a:p>
            <a:r>
              <a:rPr lang="en-US" dirty="0"/>
              <a:t>Port 1</a:t>
            </a:r>
          </a:p>
        </p:txBody>
      </p:sp>
      <p:sp>
        <p:nvSpPr>
          <p:cNvPr id="36" name="TextBox 35"/>
          <p:cNvSpPr txBox="1"/>
          <p:nvPr/>
        </p:nvSpPr>
        <p:spPr>
          <a:xfrm>
            <a:off x="2286000" y="4800600"/>
            <a:ext cx="747512" cy="369332"/>
          </a:xfrm>
          <a:prstGeom prst="rect">
            <a:avLst/>
          </a:prstGeom>
          <a:noFill/>
        </p:spPr>
        <p:txBody>
          <a:bodyPr wrap="none" rtlCol="0">
            <a:spAutoFit/>
          </a:bodyPr>
          <a:lstStyle/>
          <a:p>
            <a:r>
              <a:rPr lang="en-US" dirty="0"/>
              <a:t>Port 2</a:t>
            </a:r>
          </a:p>
        </p:txBody>
      </p:sp>
      <p:sp>
        <p:nvSpPr>
          <p:cNvPr id="37" name="TextBox 36"/>
          <p:cNvSpPr txBox="1"/>
          <p:nvPr/>
        </p:nvSpPr>
        <p:spPr>
          <a:xfrm>
            <a:off x="3048000" y="4800600"/>
            <a:ext cx="747512" cy="369332"/>
          </a:xfrm>
          <a:prstGeom prst="rect">
            <a:avLst/>
          </a:prstGeom>
          <a:noFill/>
        </p:spPr>
        <p:txBody>
          <a:bodyPr wrap="none" rtlCol="0">
            <a:spAutoFit/>
          </a:bodyPr>
          <a:lstStyle/>
          <a:p>
            <a:r>
              <a:rPr lang="en-US" dirty="0"/>
              <a:t>Port 3</a:t>
            </a:r>
          </a:p>
        </p:txBody>
      </p:sp>
      <p:sp>
        <p:nvSpPr>
          <p:cNvPr id="38" name="TextBox 37"/>
          <p:cNvSpPr txBox="1"/>
          <p:nvPr/>
        </p:nvSpPr>
        <p:spPr>
          <a:xfrm>
            <a:off x="3733800" y="4876800"/>
            <a:ext cx="747512" cy="369332"/>
          </a:xfrm>
          <a:prstGeom prst="rect">
            <a:avLst/>
          </a:prstGeom>
          <a:noFill/>
        </p:spPr>
        <p:txBody>
          <a:bodyPr wrap="none" rtlCol="0">
            <a:spAutoFit/>
          </a:bodyPr>
          <a:lstStyle/>
          <a:p>
            <a:r>
              <a:rPr lang="en-US" dirty="0"/>
              <a:t>Port 4</a:t>
            </a:r>
          </a:p>
        </p:txBody>
      </p:sp>
      <p:cxnSp>
        <p:nvCxnSpPr>
          <p:cNvPr id="40" name="Straight Connector 39"/>
          <p:cNvCxnSpPr>
            <a:stCxn id="10" idx="1"/>
            <a:endCxn id="10" idx="3"/>
          </p:cNvCxnSpPr>
          <p:nvPr/>
        </p:nvCxnSpPr>
        <p:spPr>
          <a:xfrm>
            <a:off x="1676400" y="3886200"/>
            <a:ext cx="2514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33400" y="3124200"/>
            <a:ext cx="1009444" cy="369332"/>
          </a:xfrm>
          <a:prstGeom prst="rect">
            <a:avLst/>
          </a:prstGeom>
          <a:noFill/>
        </p:spPr>
        <p:txBody>
          <a:bodyPr wrap="none" rtlCol="0">
            <a:spAutoFit/>
          </a:bodyPr>
          <a:lstStyle/>
          <a:p>
            <a:r>
              <a:rPr lang="en-US" dirty="0"/>
              <a:t>software</a:t>
            </a:r>
          </a:p>
        </p:txBody>
      </p:sp>
      <p:sp>
        <p:nvSpPr>
          <p:cNvPr id="42" name="TextBox 41"/>
          <p:cNvSpPr txBox="1"/>
          <p:nvPr/>
        </p:nvSpPr>
        <p:spPr>
          <a:xfrm>
            <a:off x="533400" y="4114800"/>
            <a:ext cx="1081643" cy="369332"/>
          </a:xfrm>
          <a:prstGeom prst="rect">
            <a:avLst/>
          </a:prstGeom>
          <a:noFill/>
        </p:spPr>
        <p:txBody>
          <a:bodyPr wrap="none" rtlCol="0">
            <a:spAutoFit/>
          </a:bodyPr>
          <a:lstStyle/>
          <a:p>
            <a:r>
              <a:rPr lang="en-US" dirty="0"/>
              <a:t>hardware</a:t>
            </a:r>
          </a:p>
        </p:txBody>
      </p:sp>
      <p:pic>
        <p:nvPicPr>
          <p:cNvPr id="43" name="Picture 5" descr="http://www.openflow.org/wp/wp-content/uploads/2011/11/ibm-G8264.png"/>
          <p:cNvPicPr>
            <a:picLocks noChangeAspect="1" noChangeArrowheads="1"/>
          </p:cNvPicPr>
          <p:nvPr/>
        </p:nvPicPr>
        <p:blipFill>
          <a:blip r:embed="rId5" cstate="print"/>
          <a:srcRect/>
          <a:stretch>
            <a:fillRect/>
          </a:stretch>
        </p:blipFill>
        <p:spPr bwMode="auto">
          <a:xfrm>
            <a:off x="1066800" y="1676400"/>
            <a:ext cx="3048000" cy="762000"/>
          </a:xfrm>
          <a:prstGeom prst="rect">
            <a:avLst/>
          </a:prstGeom>
          <a:noFill/>
        </p:spPr>
      </p:pic>
      <p:pic>
        <p:nvPicPr>
          <p:cNvPr id="44" name="Picture 5" descr="http://www.openflow.org/wp/wp-content/uploads/2011/11/ibm-G8264.png"/>
          <p:cNvPicPr>
            <a:picLocks noChangeAspect="1" noChangeArrowheads="1"/>
          </p:cNvPicPr>
          <p:nvPr/>
        </p:nvPicPr>
        <p:blipFill>
          <a:blip r:embed="rId2" cstate="print"/>
          <a:srcRect/>
          <a:stretch>
            <a:fillRect/>
          </a:stretch>
        </p:blipFill>
        <p:spPr bwMode="auto">
          <a:xfrm>
            <a:off x="1295400" y="5181600"/>
            <a:ext cx="762000" cy="190500"/>
          </a:xfrm>
          <a:prstGeom prst="rect">
            <a:avLst/>
          </a:prstGeom>
          <a:noFill/>
        </p:spPr>
      </p:pic>
      <p:sp>
        <p:nvSpPr>
          <p:cNvPr id="59398" name="AutoShape 6" descr="Image result for computer pict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9400" name="AutoShape 8" descr="Image result for computer pict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9402" name="AutoShape 10" descr="data:image/jpeg;base64,/9j/4AAQSkZJRgABAQAAAQABAAD/2wCEAAkGBxAQDxAPEBAQFQ8VDw8QDg8PDw8QEA8QFREWFhYVFxUYHSkgGBolHRUWLTEhJSkrLi4uFx8zODMtNygtLisBCgoKDg0OGhAQGS0gHh8tLS0tLTcrLy8rKy0tKy0tLS0tLy0tKy0tLSsrLS0tLSsvLy0tLS0tLS0tLi0wLy0rK//AABEIALkBEQMBIgACEQEDEQH/xAAcAAEAAQUBAQAAAAAAAAAAAAAABAIDBQYIBwH/xABUEAABAwIBBQYODA0EAwEAAAABAAIDBBEFBhIhMUEHE1FxkbIUIiNSVGFyc4GSk7Gz0yQyNUJTdHWCobTR0hUWMzRDYmOUoqPBwvBEg6ThF8PEJf/EABkBAQADAQEAAAAAAAAAAAAAAAACAwQBBf/EADERAQACAAQCCAQGAwAAAAAAAAABAgMEETESQRQhMjNRcYGhE0LB4SJSYZGx8AUj0f/aAAwDAQACEQMRAD8A9xREQEREBERAREQEREBERAREQEREBEWj5b7ptLhc4pnwzyzmNshbGGNY1riQLucdeg6gUG8IvDa3dxqXX3iihZwGWR8x5GhqwVZun4tN+nDBwRMYy3htnfSg6Oc4AXJAHCdCx1Tj1JH7eoivtAeHEeBtyuaKnH6yY3knkceF73PP8RKjmqmOuR3LZB0NiWX9DCxz85z7W9qA0aTYa+PgWqV26q+RnsWHOe6ZsETWPGcXFrnkl5aQLADRmkkuGq2nxnEs4xOu5x1ayT74LLZBmxpu1iX/AMyswqxa8VnnKGJaa0mY8HpI3QMXYenw+UjhMsZ+jeG+dXBuo1g9vQyD/ajf/wC9vmUmpnusXUyL0IyuFPKf3+zHOPiRzj9vuyEe64R7ejqe2RAwD6JnFSo912nOunlb3cdUObC5ahUvWNlKn0DCnaZ9v+I9LxI8P76vSY91vD/f5w+ZUN/ikjY0eEhbzh1dHURMnhcHRvGcxw27D4QQeRc4yO2bNNxwhex7j3uLR9wVkzWWjB0mJ1119tGjL404msTGzdERFjaRERAREQEREBERARY/KHEDS0VXVNaHOhpZ52tJsHGOJzwD2jZc41eUVW5zpp62pu52kiaZrbnY1jTZo7QACDp5FzFFlPw1lR5WqUyPKhvZc/j1Slwy5xQ6RRc5tyoZ2XP41Ur0eVMe2qn5ar7F3glzih0Mi8Cjyqg21M3JVfYpMeVlLtqZfFqvupwScUPdEXikeVtHtqH+JVfdUPHssYN6DKeaUvceme1lSCxo4DbWftXOCTijxe7ouaW5SO7JqvGq1W3KbhqqnxqpOCTih0mudN3Ft8ad8UpvPIrYyoHZVRy1X2K07GqVz99e/Oltm74+OZz83gzi29l2KeJNvBqMcakxxLZpcYoXiz3MIvcZ0MhsfC1UtxLDf2X7u/7q7NOvqci3iwbIlebEtooIqSoYXxMjczOLC5sZYQ4NBIBsDqcOVYeSnzXObrzXObfhAJCjNdEtWIxKPqL/AJvOCmZI6N4+UL/8Yr7ikfUX/N54XzJ/Q2G1r9Gk6Tb/AE5VuX72vnCvG7u3k9DlnUGeZRn1LuBvjn7FiMTrapp6lAyRur8q1rho7a9nThjWXna69SfPIoMrljXYjV7aM+CaMqUC8jpmBrut3yM28N1Ot4tt/EozSY3USO/qvatyEf8A4lF3s84rxGQHSdGo+/jJ1cAK9y3KBbBaHvb/AEr1g/yO1PX6NWT3t6fVtqIi8tuEREBERAREQEREGDy79ycT+Tq36u9c0Yu3qLe+M8xXTGXHuViXyfWfV3rmzGh1FvfWeYqVN4RtshMCkMCtsCkRhb6Qx3lcY1X2NVLGqQxq1UqzWsNYrrWqpjVdaxaK1Z7WWwxQqk3d2hoCyM3St7eoKAWLtquVsilituYpharTmquarIshuarL2qY9qsPaqbVXVlEe1R3hTHhR5AqLQurLc8gvzST43L6GBXJo7ySd8k5xVvIT81k+Ny+hgU0su5/fJOeVitu2V2YrFouoP+Zz2qFhehkXxt31crM4vF1B/wAzntWJgGayL4y4/wAhyll++r5wjjd1bylmXSq0+RRzKrbpF7zy9F2SRRpHql8ijySLjr69+vidzSvf9y9tsHoh+zf6V655J0O7l/NK6K3OG2wmjH7N3pHLzP8AITrw+v0bMpvb0+rZURF5raIiICIiAiIgIiIMJlv7lYj8n1noHrm7GfyLe+s8xXSOXPuViXyfW/V3rmzFz1JvfWeYqdO1CNtpWYwpMYUeNSo16VIefeV+MKQwKzGFJjC10hlvK6xqkNaqIwrr3ZrSduoca1VhmtKJUm5tsGjwqyWK4vi7wORdZc1WXtUtwVh4VVoW1lEe1R3hS3hRnhZ7QvrKK8KPIFKeo8iz2hfVtuQ/5rJ8bl9DAsrG3S7u5OeViciz7Gk+Ny+hgWaphr7uTnlefbeW+u0I+LR9Qfxs9I1YGcWZF395/kuWz4ozqD+OP0jVrOKi0cffH+hcrMHva+cI4vd28lkyq26ZRLp/msL2eJ52i66VUXVP+bEXOsfXHQ7uJOYV0nkC22GUg/Zf3OXNMh6V/e5OYV01kULYdSj9l/cV52f+X1+jXlefp9WbREXnNgiIgIiICIiAiIgwWXfuTifydW/V3rmrE3dTb31vmK6Vy79ycT+Tq36u9cx1z+kb3xvmKlTtQjbsyvxqTGosakxlenR590uNSY1EjKkxlbKMl0yNW6h9zbYPOvhksL/5dWGuWmLM8wrRfLpdW8caKuHrCrEiuuKsPKotK+sLL1GkUh5UZ5WazRVYeo8ivvKjyLPZoq2nI4+xn/G5fQwLO0h0Hun88rX8kT7Gf8al9DAs3Sv0fOfzyvOneW+u0JGJHqDuOP0jVrONe0i74/0LlsFe/qTuNnPatfxw9JF3b/ROVmD3lfOEcXsT5MNnL4SqbqmU6Lg2sRc9aL6T4P6L1LTpGrDEdaS+nka3PcwhunTnMJ0a9AN/s2q1dZLFG1D4wHucGs6YNDXZrGMBDSDqseltbXnWWLtbQde1ciLR2nItS8a0Jz1OTvUvMK6gyQFqCmH7Mecrl2Y9Tk71JzCupslxaipu9NWHPb1a8rzZRERYGoREQEREBERAREQYLLv3JxP5Orfq71y5VP6VvdjzFdR5d+5OJ/J1b9XeuVJX3De7HmKlXtQ5baWTjKkxlQ2FSGFejSWC8JsZUhjlCY5Xt8sLrVSzNaq7NLptwedfGuURr1cDldFlU1Sw9C9Rw9M9S4kOFcc5WnuVJcrbnKE2Tir49yjvKre5WHuVNpXVhQ8qPIVceVYeVRaV9YbRkofYz/jUvoYFlYH6D3T+eVhslnexnfGpvQwKfHJr7p/OK8+28t1doTKuTqZ42c8LC42ekj7t/onKdVS9IeNnOCxmLOvHH3x/onKeDP8Asr5wji9ifJibr6HW0qi6XXrMCY6pG9saC64LrsLnmJg0ZpYwmzTr1DkUW6pul0IgmPSSd6k5pXVeTotR0/eY+auUZz1OTvb/ADLrHAxalg7yzmhefnd6tWW5pyIiwtQiIgIiICIiAiIgwWXfuTifydW/V3rkoye17oeYrsbGKBtTTVFM8kMmglgc5usNkYWEjt2K5wqtyPG4ZSIoGyNaTmTxVELA4cIDnBzTZdidJ1JayyqZ17fGCvsrI+vZ4wWxM3OModtPL++wesUqLc8x4a6eX97p/WK6MeY5KZwYlrTK2P4RnjBJq1hsA9tu6C29mQWNgfm0hPB0VT6f5iif+Pcfvc08v73T+sVkZuY5ITlonm1ptUzr2+MFWKtnXs8Zq2Vu59j3Y8v73T+sWJpMOqjIGSmeNlyHv6aTNsD70O03It4bqcZ2fBDokeKF0Wzr2eO1Oi2dezx2rYm4OLn2XU2sLexpr3236b/LoMJGaPZVRn3F/Y81gNvvtY413p0/lc6HHi1s1bOvZ4zVQ6qZ17PGatgxCikY4by+okabk3Y9hbwDSemWWiyJxhwDhTSWIBHsiDURcfpFzps+DvRI8WiOqWde3xgrTqlnXt8YL0UZD4x2NJ+8U/rFr+OOloZuh6oPjmzGvzM4P6V17G7SRsKjObmeSUZaI5tTfUM65vjBWXzt65vKFs8WMNcbB777NelSBXHhfy/9qE5iZ5JxgxCNku72KSOypvRQKSJNJ7p/OKSVxtpEh12GsXPbvbYFCEvDrJJPhN1RM6rojRLqpekPG3nBQq594md8f6JyVMvSH5vOCsSuvE3vr/QlWYE/7K+aGL2JQ19bba4DjBPmVF1chcdNi4dwLr12B9s3r+Rh+1UKRd37c/Qot12RUW3DhwtI5SAussH/ADaDvMfNC5QphdwHCWjle1dYYP8Am1P3iLmBedne1Hk1ZfaUtERYmkREQEREBERAREQEREBERARQ8WqjFC57QC/QGA6s4m2la1+Hqzgh8U/eQbivPpMQobnQb3N9XCsgcfrOCHxT9q1o4PfSQL7dIXRk/wAIUPAfoT8IUPAfoWM/A3aHKE/A3aHKEGTOIUPAfoW/0xBYwjVmttxWXlv4G7Q5QtigxqsYxrBvRDWhoJabkAW02KDdF5bum7mc2I1fRsFVEx28xxOina4Alhcbh7b2vnas3Yth/D9ZwQ+KfvKfS1Rnj6o20gJD8w2bbYQNP+BcHOWUOTFXh0jY5xGSWl7HwyZ7SGmx1gEEaNm0KxOyph/KxzM7csbgPGcF0ZNhEbtN3X2ZwBso8mEP2Oae0dHnQc+R4if1T29pUhuIDUW6O0b/AEL2KvyUhk0y0kTj129tzvGGla/Wbn9G6+a2aI/qSEjkeCg86q6hhjdYWPS20frBR87qI76/0JW5V25w8g7zUg8DZYyNvXNP9FrFFg8zw2LpQ8yEsDt8IdZjmvacxpcCLX1bCrMK0VvEyheJmsxDFXVyEE3sHHuXZvKtljyHqjtpwNtxXk8hhAPKpbMgJtsg420rCP46gH6F6PSsOObJ8G/g1MsG1o+dM1R7rf4tz3VeeTt2jp4vWJVZECMtzRUy3Di7MqoWNaRawI3gHTfYdijOcw/19kowL/o0nDheWPtywjllYF1bg/5tT94i5gXmuS25/Qg09RM8CUCOV0DpJ5DFLYG2e6TMcWnbmbLi2gr1SMtsM21gLC1rALHj4sYkxML8Kk0jrVIiKhaIiICIiAiIgIiICIsXimOR07gwtke6wJEeZ0oN7XznDXY6uDiQZRFg48pGO1U9R/x/WK4MeHY8/LTesQZCuY10bmvY17SLOY8AtI7YWvjAaTsWLwZ/3lkjjQOjoeflpvWKkYi3sWblp/WIIbcIpxqgYOJ0o/uVYw6Eaox4JJvvqYK0dizeNT+sVvf3djzeNTesQWegYus/mz/fToGLrP5s/wB9Xt+f2PN41N6xN+f2PN41N6xBYNBF8H/Mn++qDhUB1wtPG+U/3KVv7+x5vGpvWKvo0D/TTeNT+sQY52B0p100R498P9yyVDRxsZmxxMY0HUwWBPCeEqg4i3sWblp/WL6MZAFuhp7cdN6xBIMKoMKsHHG9jz8tN6xWZMoGDXT1H/G9YglGJUOivrAPGAVFpcpYHysiLJYy9wax0gjzC86m3a42J2X22GshZowoMPJQRnWweDQo34vwjqgABuRoaM4njWeMKpki0Djd/RBhBhUf6yuDC4utd4yyohVQhQYtuGxfB8pKuNoIvg2+G5/qskIVUIUEBlKwao2D5qyVKel1AcS+CJXWNsgqREQEREBERAREQEREEevqmwxukdqA0AWu5xNmtF9pJA8K8hyqx6UOaI3Df5Hl5eGlwbG0jPcBmn9RrbjVbXZbRlxjWdIIGHQ0kG212lrz4NLeMycAXkM2JsfPNJIbOzzExjmuuyKMkDRvZsSS4/OHAgytTlRiMb22nLIQC6WR8MJFhbQDvOg69NthVVTlhiLXtPRBZABnSSSQw2cOtad50HjGxYaevhzHanaD0rWG50bOpKzTyRgWLhvZaekdG9zw5xubvMenWg2GoyyxJsgvUmOIWznyQQdUJJAa07zoOrWNqqly0xNsgBqTHGC0EyQQEykmwDCIdGm2sbVrEEzWvMR0wb3dpLHk5xfc3cYyTr+jiSCdoeYj+QEYLHFjyc7P2uMZJOrkKDan5cYoJGg1JjZnhlpKeAulJtbMIh0aSBpC+uy7xXfGA1JjbnFmZJT05fKc24zCIbDwjYVrMRjHSF4MQaAxu9yZ4IN7l5iudiRmMDMLwYg1oYN7kzwQTpL96udFvp4UGzHLvFs9gNSWAl7d6kp6cyyEA2LCIbAaNvAUOXmKmRg6KzL594X09PvsmaDYtIhsBovxLWmZlixzwY81rWDe5A9tr6S/ernRb6eFGtYQWOe0x5rWsAZIJG2BBu/e7k2tp40Gyfj3ipewdElt2vLoH09PvzraLgiGwGo7dBXx2XGKl7LVJHSFz6d1PT7/AOA7zYWJF9a13NYQ5j3tMeaGssx7Xt0EG797udFtPaVmqlaGuDuqM6VrGxMc2RgNwSXb3p0W5EGyvy2xMvGbUE9Tz3028U+/6th3m2gkDw618myyxPP6SoLgGZ0kAgg34XBsQTCBrC1uplbZwd07DmtaI2OZIwE2JLt706wdHAVdc6N2cJHtLdGYWMex7R23CLSg2JuVWIulIbVgsaOqR7xFvgJvY33jQLg7NisV+U+IskYXVBMDjmO6jEHMcdRvvOq/aWIjr43F1xmkWALmXDgRe4tFq06u0rDKtkkb2SloN3NvmEBzTpadEfAbHTrBQbPR4tM6beah5cyRvUX5uY9krdNrtY0adh2EDhXsOSGNdFQWeR0RGQycas4+9kA4HAX7RzhsXOsdWx0Ia94bI06HWs7OabteLRa9R16+JbvkllI+F8FYQQHAsqWAGz486zi0bbEZze1o2lB7gqS1fIZWva17SC1zQ5rgbhzSLgg8FlWgj1kzYo3yuDi1rS4hjS9xA4ANa8xqt1Wnkfmsm3tl7AthmcTxyZluTlXqrm3FlomVu57DUl00XU5zpc9rRmyH9du3jFjx6lbg/D10xNdEMTi0/DuqwmqZUtEscwlaToe2TPF9ovfX2lnoqZzRdrnDiJC8O9lYHWRzSMcyMvDagNu6Coj2kG3tgLkXs7RqsTf3IVwzbX0KzHwuCfwzrE7Sjh34o640lfosROcI5NuhrtWngKyi06tm2jXsW2U0mexj+uY13KLqiYWQuoiKLoiIgIiICIiAvhK+r44XQcv1eMYgysmpqmRjJ43727Oi9tmgAOGnURY323vtWQixiubqmi8gPtXrOX2QVPibQ53U6prbRVLBdwGsNePftvs1jTYi5v4xjOTuKYcSJoXSQjVPCDJGRwm2lvzgF6mVvlbRpiV62LMVx9dcO3ozMeU+It1TReQH2q9+OeJD9ND+7t+1aVHjN1c/CQK9D4GUnarDOJmo3luX484iP0sXkG/avv4/4iP0kXkWrTOjbql1VwkDjNlycDL/AJYIxcxzs3UbouIj9JF5FquN3RsR+Ei8i1adRU80/wCRilkvqMbCWeP7UeErY8PyHr5bEiKMfrOMjx81gzf4lRacnTeI/lbEZm20yyQ3RsR+Ei8i1P8AyNiPwkXkWqbS7l8xHTzvv+zhYwfxFymM3KOGaqPzqcD0SpnMZOPk9vusjAzU/P7/AGYN26LiPwkXkWq0/dFxH4SLyLVsbtygfC1Xgkg9Uo8m5SRqlqfDvB8zAudIyk/J7fdL4OZj5/7+zXn7ouI9fF5Fqsv3RsR6+LyLVmajculHtZpB3UAd5nBY6bc0qhqmYe6hkZ5iU+LlJ5ezsUzEc0Vu6BiR/SQ+Rb9qpflfiT/0sPkR9qtybnuIN9qYD/uSjzsVk5GYq3Uxh4pW/wBbKVbZPnDlq5nlJLj2IO1yQ+SH2rH1mK1oBc6SK3e/+1kBkhjR1U48tB95TaDcsxWqcBUPhhi98S/fH27TGaCeNwS98nEdUO0rmtfxTGjftwjKGarop4ZtPQ8wbG8CwMcgLg3wEHwEcC9NWCyPyagw2mbTU7Tm3znvdYvlkIAL3Hh0DiAAWdXk2mJnWG8REXBBxTCYahjo5WNc1ws5rmhzXDtg61rMWQEceiGprY27GNq5XMaOAB+dYLdEXYtMbOTGrT3ZBQSaJ5quVu1jquZjTxiMtutsghbGxsbAAxrWsY0amtaLADwBXEXbWm28kREbCIii6IiICIiAiIgIiIPhCsSUjSpCINaxPIyjqDeWmp3u650TM7xrXWDn3KcNcb9DAdxPUMHI14C9BRdi0xs5pDz2Hcqw9uqnHz5Z5Oc4rK0OQFFEbsghaeFsTM7ltdbaiTMzuREQx0GCwN97fjU5kTW6gBxBVouOiIiAiIgL4QF9RBQYWn3o5AqDSx9Y3kV5EFkUsfWhVtjaNQCrRAREQEREBERAREQEREBERAREQf/Z"/>
          <p:cNvSpPr>
            <a:spLocks noChangeAspect="1" noChangeArrowheads="1"/>
          </p:cNvSpPr>
          <p:nvPr/>
        </p:nvSpPr>
        <p:spPr bwMode="auto">
          <a:xfrm>
            <a:off x="155575" y="-2590800"/>
            <a:ext cx="7962900" cy="54006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9404" name="AutoShape 12" descr="data:image/jpeg;base64,/9j/4AAQSkZJRgABAQAAAQABAAD/2wCEAAkGBxAQDxAPEBAQFQ8VDw8QDg8PDw8QEA8QFREWFhYVFxUYHSkgGBolHRUWLTEhJSkrLi4uFx8zODMtNygtLisBCgoKDg0OGhAQGS0gHh8tLS0tLTcrLy8rKy0tKy0tLS0tLy0tKy0tLSsrLS0tLSsvLy0tLS0tLS0tLi0wLy0rK//AABEIALkBEQMBIgACEQEDEQH/xAAcAAEAAQUBAQAAAAAAAAAAAAAABAIDBQYIBwH/xABUEAABAwIBBQYODA0EAwEAAAABAAIDBBEFBhIhMUEHE1FxkbIUIiNSVGFyc4GSk7Gz0yQyNUJTdHWCobTR0hUWMzRDYmOUoqPBwvBEg6ThF8PEJf/EABkBAQADAQEAAAAAAAAAAAAAAAACAwQBBf/EADERAQACAAQCCAQGAwAAAAAAAAABAgMEETESQRQhMjNRcYGhE0LB4SJSYZGx8AUj0f/aAAwDAQACEQMRAD8A9xREQEREBERAREQEREBERAREQEREBEWj5b7ptLhc4pnwzyzmNshbGGNY1riQLucdeg6gUG8IvDa3dxqXX3iihZwGWR8x5GhqwVZun4tN+nDBwRMYy3htnfSg6Oc4AXJAHCdCx1Tj1JH7eoivtAeHEeBtyuaKnH6yY3knkceF73PP8RKjmqmOuR3LZB0NiWX9DCxz85z7W9qA0aTYa+PgWqV26q+RnsWHOe6ZsETWPGcXFrnkl5aQLADRmkkuGq2nxnEs4xOu5x1ayT74LLZBmxpu1iX/AMyswqxa8VnnKGJaa0mY8HpI3QMXYenw+UjhMsZ+jeG+dXBuo1g9vQyD/ajf/wC9vmUmpnusXUyL0IyuFPKf3+zHOPiRzj9vuyEe64R7ejqe2RAwD6JnFSo912nOunlb3cdUObC5ahUvWNlKn0DCnaZ9v+I9LxI8P76vSY91vD/f5w+ZUN/ikjY0eEhbzh1dHURMnhcHRvGcxw27D4QQeRc4yO2bNNxwhex7j3uLR9wVkzWWjB0mJ1119tGjL404msTGzdERFjaRERAREQEREBERARY/KHEDS0VXVNaHOhpZ52tJsHGOJzwD2jZc41eUVW5zpp62pu52kiaZrbnY1jTZo7QACDp5FzFFlPw1lR5WqUyPKhvZc/j1Slwy5xQ6RRc5tyoZ2XP41Ur0eVMe2qn5ar7F3glzih0Mi8Cjyqg21M3JVfYpMeVlLtqZfFqvupwScUPdEXikeVtHtqH+JVfdUPHssYN6DKeaUvceme1lSCxo4DbWftXOCTijxe7ouaW5SO7JqvGq1W3KbhqqnxqpOCTih0mudN3Ft8ad8UpvPIrYyoHZVRy1X2K07GqVz99e/Oltm74+OZz83gzi29l2KeJNvBqMcakxxLZpcYoXiz3MIvcZ0MhsfC1UtxLDf2X7u/7q7NOvqci3iwbIlebEtooIqSoYXxMjczOLC5sZYQ4NBIBsDqcOVYeSnzXObrzXObfhAJCjNdEtWIxKPqL/AJvOCmZI6N4+UL/8Yr7ikfUX/N54XzJ/Q2G1r9Gk6Tb/AE5VuX72vnCvG7u3k9DlnUGeZRn1LuBvjn7FiMTrapp6lAyRur8q1rho7a9nThjWXna69SfPIoMrljXYjV7aM+CaMqUC8jpmBrut3yM28N1Ot4tt/EozSY3USO/qvatyEf8A4lF3s84rxGQHSdGo+/jJ1cAK9y3KBbBaHvb/AEr1g/yO1PX6NWT3t6fVtqIi8tuEREBERAREQEREGDy79ycT+Tq36u9c0Yu3qLe+M8xXTGXHuViXyfWfV3rmzGh1FvfWeYqVN4RtshMCkMCtsCkRhb6Qx3lcY1X2NVLGqQxq1UqzWsNYrrWqpjVdaxaK1Z7WWwxQqk3d2hoCyM3St7eoKAWLtquVsilituYpharTmquarIshuarL2qY9qsPaqbVXVlEe1R3hTHhR5AqLQurLc8gvzST43L6GBXJo7ySd8k5xVvIT81k+Ny+hgU0su5/fJOeVitu2V2YrFouoP+Zz2qFhehkXxt31crM4vF1B/wAzntWJgGayL4y4/wAhyll++r5wjjd1bylmXSq0+RRzKrbpF7zy9F2SRRpHql8ijySLjr69+vidzSvf9y9tsHoh+zf6V655J0O7l/NK6K3OG2wmjH7N3pHLzP8AITrw+v0bMpvb0+rZURF5raIiICIiAiIgIiIMJlv7lYj8n1noHrm7GfyLe+s8xXSOXPuViXyfW/V3rmzFz1JvfWeYqdO1CNtpWYwpMYUeNSo16VIefeV+MKQwKzGFJjC10hlvK6xqkNaqIwrr3ZrSduoca1VhmtKJUm5tsGjwqyWK4vi7wORdZc1WXtUtwVh4VVoW1lEe1R3hS3hRnhZ7QvrKK8KPIFKeo8iz2hfVtuQ/5rJ8bl9DAsrG3S7u5OeViciz7Gk+Ny+hgWaphr7uTnlefbeW+u0I+LR9Qfxs9I1YGcWZF395/kuWz4ozqD+OP0jVrOKi0cffH+hcrMHva+cI4vd28lkyq26ZRLp/msL2eJ52i66VUXVP+bEXOsfXHQ7uJOYV0nkC22GUg/Zf3OXNMh6V/e5OYV01kULYdSj9l/cV52f+X1+jXlefp9WbREXnNgiIgIiICIiAiIgwWXfuTifydW/V3rmrE3dTb31vmK6Vy79ycT+Tq36u9cx1z+kb3xvmKlTtQjbsyvxqTGosakxlenR590uNSY1EjKkxlbKMl0yNW6h9zbYPOvhksL/5dWGuWmLM8wrRfLpdW8caKuHrCrEiuuKsPKotK+sLL1GkUh5UZ5WazRVYeo8ivvKjyLPZoq2nI4+xn/G5fQwLO0h0Hun88rX8kT7Gf8al9DAs3Sv0fOfzyvOneW+u0JGJHqDuOP0jVrONe0i74/0LlsFe/qTuNnPatfxw9JF3b/ROVmD3lfOEcXsT5MNnL4SqbqmU6Lg2sRc9aL6T4P6L1LTpGrDEdaS+nka3PcwhunTnMJ0a9AN/s2q1dZLFG1D4wHucGs6YNDXZrGMBDSDqseltbXnWWLtbQde1ciLR2nItS8a0Jz1OTvUvMK6gyQFqCmH7Mecrl2Y9Tk71JzCupslxaipu9NWHPb1a8rzZRERYGoREQEREBERAREQYLLv3JxP5Orfq71y5VP6VvdjzFdR5d+5OJ/J1b9XeuVJX3De7HmKlXtQ5baWTjKkxlQ2FSGFejSWC8JsZUhjlCY5Xt8sLrVSzNaq7NLptwedfGuURr1cDldFlU1Sw9C9Rw9M9S4kOFcc5WnuVJcrbnKE2Tir49yjvKre5WHuVNpXVhQ8qPIVceVYeVRaV9YbRkofYz/jUvoYFlYH6D3T+eVhslnexnfGpvQwKfHJr7p/OK8+28t1doTKuTqZ42c8LC42ekj7t/onKdVS9IeNnOCxmLOvHH3x/onKeDP8Asr5wji9ifJibr6HW0qi6XXrMCY6pG9saC64LrsLnmJg0ZpYwmzTr1DkUW6pul0IgmPSSd6k5pXVeTotR0/eY+auUZz1OTvb/ADLrHAxalg7yzmhefnd6tWW5pyIiwtQiIgIiICIiAiIgwWXfuTifydW/V3rkoye17oeYrsbGKBtTTVFM8kMmglgc5usNkYWEjt2K5wqtyPG4ZSIoGyNaTmTxVELA4cIDnBzTZdidJ1JayyqZ17fGCvsrI+vZ4wWxM3OModtPL++wesUqLc8x4a6eX97p/WK6MeY5KZwYlrTK2P4RnjBJq1hsA9tu6C29mQWNgfm0hPB0VT6f5iif+Pcfvc08v73T+sVkZuY5ITlonm1ptUzr2+MFWKtnXs8Zq2Vu59j3Y8v73T+sWJpMOqjIGSmeNlyHv6aTNsD70O03It4bqcZ2fBDokeKF0Wzr2eO1Oi2dezx2rYm4OLn2XU2sLexpr3236b/LoMJGaPZVRn3F/Y81gNvvtY413p0/lc6HHi1s1bOvZ4zVQ6qZ17PGatgxCikY4by+okabk3Y9hbwDSemWWiyJxhwDhTSWIBHsiDURcfpFzps+DvRI8WiOqWde3xgrTqlnXt8YL0UZD4x2NJ+8U/rFr+OOloZuh6oPjmzGvzM4P6V17G7SRsKjObmeSUZaI5tTfUM65vjBWXzt65vKFs8WMNcbB777NelSBXHhfy/9qE5iZ5JxgxCNku72KSOypvRQKSJNJ7p/OKSVxtpEh12GsXPbvbYFCEvDrJJPhN1RM6rojRLqpekPG3nBQq594md8f6JyVMvSH5vOCsSuvE3vr/QlWYE/7K+aGL2JQ19bba4DjBPmVF1chcdNi4dwLr12B9s3r+Rh+1UKRd37c/Qot12RUW3DhwtI5SAussH/ADaDvMfNC5QphdwHCWjle1dYYP8Am1P3iLmBedne1Hk1ZfaUtERYmkREQEREBERAREQEREBERARQ8WqjFC57QC/QGA6s4m2la1+Hqzgh8U/eQbivPpMQobnQb3N9XCsgcfrOCHxT9q1o4PfSQL7dIXRk/wAIUPAfoT8IUPAfoWM/A3aHKE/A3aHKEGTOIUPAfoW/0xBYwjVmttxWXlv4G7Q5QtigxqsYxrBvRDWhoJabkAW02KDdF5bum7mc2I1fRsFVEx28xxOina4Alhcbh7b2vnas3Yth/D9ZwQ+KfvKfS1Rnj6o20gJD8w2bbYQNP+BcHOWUOTFXh0jY5xGSWl7HwyZ7SGmx1gEEaNm0KxOyph/KxzM7csbgPGcF0ZNhEbtN3X2ZwBso8mEP2Oae0dHnQc+R4if1T29pUhuIDUW6O0b/AEL2KvyUhk0y0kTj129tzvGGla/Wbn9G6+a2aI/qSEjkeCg86q6hhjdYWPS20frBR87qI76/0JW5V25w8g7zUg8DZYyNvXNP9FrFFg8zw2LpQ8yEsDt8IdZjmvacxpcCLX1bCrMK0VvEyheJmsxDFXVyEE3sHHuXZvKtljyHqjtpwNtxXk8hhAPKpbMgJtsg420rCP46gH6F6PSsOObJ8G/g1MsG1o+dM1R7rf4tz3VeeTt2jp4vWJVZECMtzRUy3Di7MqoWNaRawI3gHTfYdijOcw/19kowL/o0nDheWPtywjllYF1bg/5tT94i5gXmuS25/Qg09RM8CUCOV0DpJ5DFLYG2e6TMcWnbmbLi2gr1SMtsM21gLC1rALHj4sYkxML8Kk0jrVIiKhaIiICIiAiIgIiICIsXimOR07gwtke6wJEeZ0oN7XznDXY6uDiQZRFg48pGO1U9R/x/WK4MeHY8/LTesQZCuY10bmvY17SLOY8AtI7YWvjAaTsWLwZ/3lkjjQOjoeflpvWKkYi3sWblp/WIIbcIpxqgYOJ0o/uVYw6Eaox4JJvvqYK0dizeNT+sVvf3djzeNTesQWegYus/mz/fToGLrP5s/wB9Xt+f2PN41N6xN+f2PN41N6xBYNBF8H/Mn++qDhUB1wtPG+U/3KVv7+x5vGpvWKvo0D/TTeNT+sQY52B0p100R498P9yyVDRxsZmxxMY0HUwWBPCeEqg4i3sWblp/WL6MZAFuhp7cdN6xBIMKoMKsHHG9jz8tN6xWZMoGDXT1H/G9YglGJUOivrAPGAVFpcpYHysiLJYy9wax0gjzC86m3a42J2X22GshZowoMPJQRnWweDQo34vwjqgABuRoaM4njWeMKpki0Djd/RBhBhUf6yuDC4utd4yyohVQhQYtuGxfB8pKuNoIvg2+G5/qskIVUIUEBlKwao2D5qyVKel1AcS+CJXWNsgqREQEREBERAREQEREEevqmwxukdqA0AWu5xNmtF9pJA8K8hyqx6UOaI3Df5Hl5eGlwbG0jPcBmn9RrbjVbXZbRlxjWdIIGHQ0kG212lrz4NLeMycAXkM2JsfPNJIbOzzExjmuuyKMkDRvZsSS4/OHAgytTlRiMb22nLIQC6WR8MJFhbQDvOg69NthVVTlhiLXtPRBZABnSSSQw2cOtad50HjGxYaevhzHanaD0rWG50bOpKzTyRgWLhvZaekdG9zw5xubvMenWg2GoyyxJsgvUmOIWznyQQdUJJAa07zoOrWNqqly0xNsgBqTHGC0EyQQEykmwDCIdGm2sbVrEEzWvMR0wb3dpLHk5xfc3cYyTr+jiSCdoeYj+QEYLHFjyc7P2uMZJOrkKDan5cYoJGg1JjZnhlpKeAulJtbMIh0aSBpC+uy7xXfGA1JjbnFmZJT05fKc24zCIbDwjYVrMRjHSF4MQaAxu9yZ4IN7l5iudiRmMDMLwYg1oYN7kzwQTpL96udFvp4UGzHLvFs9gNSWAl7d6kp6cyyEA2LCIbAaNvAUOXmKmRg6KzL594X09PvsmaDYtIhsBovxLWmZlixzwY81rWDe5A9tr6S/ernRb6eFGtYQWOe0x5rWsAZIJG2BBu/e7k2tp40Gyfj3ipewdElt2vLoH09PvzraLgiGwGo7dBXx2XGKl7LVJHSFz6d1PT7/AOA7zYWJF9a13NYQ5j3tMeaGssx7Xt0EG797udFtPaVmqlaGuDuqM6VrGxMc2RgNwSXb3p0W5EGyvy2xMvGbUE9Tz3028U+/6th3m2gkDw618myyxPP6SoLgGZ0kAgg34XBsQTCBrC1uplbZwd07DmtaI2OZIwE2JLt706wdHAVdc6N2cJHtLdGYWMex7R23CLSg2JuVWIulIbVgsaOqR7xFvgJvY33jQLg7NisV+U+IskYXVBMDjmO6jEHMcdRvvOq/aWIjr43F1xmkWALmXDgRe4tFq06u0rDKtkkb2SloN3NvmEBzTpadEfAbHTrBQbPR4tM6beah5cyRvUX5uY9krdNrtY0adh2EDhXsOSGNdFQWeR0RGQycas4+9kA4HAX7RzhsXOsdWx0Ia94bI06HWs7OabteLRa9R16+JbvkllI+F8FYQQHAsqWAGz486zi0bbEZze1o2lB7gqS1fIZWva17SC1zQ5rgbhzSLgg8FlWgj1kzYo3yuDi1rS4hjS9xA4ANa8xqt1Wnkfmsm3tl7AthmcTxyZluTlXqrm3FlomVu57DUl00XU5zpc9rRmyH9du3jFjx6lbg/D10xNdEMTi0/DuqwmqZUtEscwlaToe2TPF9ovfX2lnoqZzRdrnDiJC8O9lYHWRzSMcyMvDagNu6Coj2kG3tgLkXs7RqsTf3IVwzbX0KzHwuCfwzrE7Sjh34o640lfosROcI5NuhrtWngKyi06tm2jXsW2U0mexj+uY13KLqiYWQuoiKLoiIgIiICIiAvhK+r44XQcv1eMYgysmpqmRjJ43727Oi9tmgAOGnURY323vtWQixiubqmi8gPtXrOX2QVPibQ53U6prbRVLBdwGsNePftvs1jTYi5v4xjOTuKYcSJoXSQjVPCDJGRwm2lvzgF6mVvlbRpiV62LMVx9dcO3ozMeU+It1TReQH2q9+OeJD9ND+7t+1aVHjN1c/CQK9D4GUnarDOJmo3luX484iP0sXkG/avv4/4iP0kXkWrTOjbql1VwkDjNlycDL/AJYIxcxzs3UbouIj9JF5FquN3RsR+Ei8i1adRU80/wCRilkvqMbCWeP7UeErY8PyHr5bEiKMfrOMjx81gzf4lRacnTeI/lbEZm20yyQ3RsR+Ei8i1P8AyNiPwkXkWqbS7l8xHTzvv+zhYwfxFymM3KOGaqPzqcD0SpnMZOPk9vusjAzU/P7/AGYN26LiPwkXkWq0/dFxH4SLyLVsbtygfC1Xgkg9Uo8m5SRqlqfDvB8zAudIyk/J7fdL4OZj5/7+zXn7ouI9fF5Fqsv3RsR6+LyLVmajculHtZpB3UAd5nBY6bc0qhqmYe6hkZ5iU+LlJ5ezsUzEc0Vu6BiR/SQ+Rb9qpflfiT/0sPkR9qtybnuIN9qYD/uSjzsVk5GYq3Uxh4pW/wBbKVbZPnDlq5nlJLj2IO1yQ+SH2rH1mK1oBc6SK3e/+1kBkhjR1U48tB95TaDcsxWqcBUPhhi98S/fH27TGaCeNwS98nEdUO0rmtfxTGjftwjKGarop4ZtPQ8wbG8CwMcgLg3wEHwEcC9NWCyPyagw2mbTU7Tm3znvdYvlkIAL3Hh0DiAAWdXk2mJnWG8REXBBxTCYahjo5WNc1ws5rmhzXDtg61rMWQEceiGprY27GNq5XMaOAB+dYLdEXYtMbOTGrT3ZBQSaJ5quVu1jquZjTxiMtutsghbGxsbAAxrWsY0amtaLADwBXEXbWm28kREbCIii6IiICIiAiIgIiIPhCsSUjSpCINaxPIyjqDeWmp3u650TM7xrXWDn3KcNcb9DAdxPUMHI14C9BRdi0xs5pDz2Hcqw9uqnHz5Z5Oc4rK0OQFFEbsghaeFsTM7ltdbaiTMzuREQx0GCwN97fjU5kTW6gBxBVouOiIiAiIgL4QF9RBQYWn3o5AqDSx9Y3kV5EFkUsfWhVtjaNQCrRAREQEREBERAREQEREBERAREQf/Z"/>
          <p:cNvSpPr>
            <a:spLocks noChangeAspect="1" noChangeArrowheads="1"/>
          </p:cNvSpPr>
          <p:nvPr/>
        </p:nvSpPr>
        <p:spPr bwMode="auto">
          <a:xfrm>
            <a:off x="155575" y="-2590800"/>
            <a:ext cx="7962900" cy="54006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9406" name="Picture 14" descr="http://www.c2cis.com/uploads/2/1/4/6/21468406/1733734.png"/>
          <p:cNvPicPr>
            <a:picLocks noChangeAspect="1" noChangeArrowheads="1"/>
          </p:cNvPicPr>
          <p:nvPr/>
        </p:nvPicPr>
        <p:blipFill>
          <a:blip r:embed="rId6" cstate="print"/>
          <a:srcRect/>
          <a:stretch>
            <a:fillRect/>
          </a:stretch>
        </p:blipFill>
        <p:spPr bwMode="auto">
          <a:xfrm>
            <a:off x="2514600" y="5334000"/>
            <a:ext cx="381000" cy="381000"/>
          </a:xfrm>
          <a:prstGeom prst="rect">
            <a:avLst/>
          </a:prstGeom>
          <a:noFill/>
        </p:spPr>
      </p:pic>
      <p:pic>
        <p:nvPicPr>
          <p:cNvPr id="50" name="Picture 14" descr="http://www.c2cis.com/uploads/2/1/4/6/21468406/1733734.png"/>
          <p:cNvPicPr>
            <a:picLocks noChangeAspect="1" noChangeArrowheads="1"/>
          </p:cNvPicPr>
          <p:nvPr/>
        </p:nvPicPr>
        <p:blipFill>
          <a:blip r:embed="rId6" cstate="print"/>
          <a:srcRect/>
          <a:stretch>
            <a:fillRect/>
          </a:stretch>
        </p:blipFill>
        <p:spPr bwMode="auto">
          <a:xfrm>
            <a:off x="3200400" y="5334000"/>
            <a:ext cx="381000" cy="381000"/>
          </a:xfrm>
          <a:prstGeom prst="rect">
            <a:avLst/>
          </a:prstGeom>
          <a:noFill/>
        </p:spPr>
      </p:pic>
      <p:pic>
        <p:nvPicPr>
          <p:cNvPr id="55" name="Picture 14" descr="http://www.c2cis.com/uploads/2/1/4/6/21468406/1733734.png"/>
          <p:cNvPicPr>
            <a:picLocks noChangeAspect="1" noChangeArrowheads="1"/>
          </p:cNvPicPr>
          <p:nvPr/>
        </p:nvPicPr>
        <p:blipFill>
          <a:blip r:embed="rId6" cstate="print"/>
          <a:srcRect/>
          <a:stretch>
            <a:fillRect/>
          </a:stretch>
        </p:blipFill>
        <p:spPr bwMode="auto">
          <a:xfrm>
            <a:off x="4953000" y="2286000"/>
            <a:ext cx="381000" cy="3810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ChangeArrowheads="1"/>
          </p:cNvSpPr>
          <p:nvPr>
            <p:ph type="title"/>
          </p:nvPr>
        </p:nvSpPr>
        <p:spPr/>
        <p:txBody>
          <a:bodyPr/>
          <a:lstStyle/>
          <a:p>
            <a:pPr eaLnBrk="1" hangingPunct="1"/>
            <a:r>
              <a:rPr lang="en-US" sz="3900" dirty="0">
                <a:solidFill>
                  <a:schemeClr val="accent1"/>
                </a:solidFill>
                <a:latin typeface="Calibri" charset="0"/>
              </a:rPr>
              <a:t>OpenFlow</a:t>
            </a:r>
            <a:br>
              <a:rPr lang="en-US" sz="3900" dirty="0">
                <a:solidFill>
                  <a:schemeClr val="accent1"/>
                </a:solidFill>
                <a:latin typeface="Calibri" charset="0"/>
              </a:rPr>
            </a:br>
            <a:r>
              <a:rPr lang="en-US" sz="2700" dirty="0">
                <a:solidFill>
                  <a:schemeClr val="accent1"/>
                </a:solidFill>
                <a:latin typeface="Calibri" charset="0"/>
              </a:rPr>
              <a:t>Flow Table Entries</a:t>
            </a:r>
          </a:p>
        </p:txBody>
      </p:sp>
      <p:sp>
        <p:nvSpPr>
          <p:cNvPr id="52226" name="Rectangle 2"/>
          <p:cNvSpPr>
            <a:spLocks/>
          </p:cNvSpPr>
          <p:nvPr/>
        </p:nvSpPr>
        <p:spPr bwMode="auto">
          <a:xfrm>
            <a:off x="768350" y="5353050"/>
            <a:ext cx="698500" cy="471488"/>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2227" name="Rectangle 3"/>
          <p:cNvSpPr>
            <a:spLocks/>
          </p:cNvSpPr>
          <p:nvPr/>
        </p:nvSpPr>
        <p:spPr bwMode="auto">
          <a:xfrm>
            <a:off x="814388" y="5308600"/>
            <a:ext cx="579437"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spAutoFit/>
          </a:bodyPr>
          <a:lstStyle/>
          <a:p>
            <a:r>
              <a:rPr lang="en-US" sz="1700">
                <a:latin typeface="Calibri" charset="0"/>
                <a:cs typeface="Gill Sans" charset="0"/>
              </a:rPr>
              <a:t>Switch</a:t>
            </a:r>
          </a:p>
          <a:p>
            <a:r>
              <a:rPr lang="en-US" sz="1700">
                <a:latin typeface="Calibri" charset="0"/>
                <a:cs typeface="Gill Sans" charset="0"/>
              </a:rPr>
              <a:t>Port</a:t>
            </a:r>
          </a:p>
        </p:txBody>
      </p:sp>
      <p:sp>
        <p:nvSpPr>
          <p:cNvPr id="52228" name="Rectangle 4"/>
          <p:cNvSpPr>
            <a:spLocks/>
          </p:cNvSpPr>
          <p:nvPr/>
        </p:nvSpPr>
        <p:spPr bwMode="auto">
          <a:xfrm>
            <a:off x="2169160" y="5354638"/>
            <a:ext cx="700088" cy="471487"/>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2229" name="Rectangle 5"/>
          <p:cNvSpPr>
            <a:spLocks/>
          </p:cNvSpPr>
          <p:nvPr/>
        </p:nvSpPr>
        <p:spPr bwMode="auto">
          <a:xfrm>
            <a:off x="2305685" y="5348288"/>
            <a:ext cx="425450"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sz="1700" dirty="0">
                <a:latin typeface="Calibri" charset="0"/>
                <a:cs typeface="Gill Sans" charset="0"/>
              </a:rPr>
              <a:t>MAC</a:t>
            </a:r>
          </a:p>
          <a:p>
            <a:r>
              <a:rPr lang="en-US" sz="1700" dirty="0" err="1">
                <a:latin typeface="Calibri" charset="0"/>
                <a:cs typeface="Gill Sans" charset="0"/>
              </a:rPr>
              <a:t>src</a:t>
            </a:r>
            <a:endParaRPr lang="en-US" sz="1700" dirty="0">
              <a:latin typeface="Calibri" charset="0"/>
              <a:cs typeface="Gill Sans" charset="0"/>
            </a:endParaRPr>
          </a:p>
        </p:txBody>
      </p:sp>
      <p:sp>
        <p:nvSpPr>
          <p:cNvPr id="52230" name="Rectangle 6"/>
          <p:cNvSpPr>
            <a:spLocks/>
          </p:cNvSpPr>
          <p:nvPr/>
        </p:nvSpPr>
        <p:spPr bwMode="auto">
          <a:xfrm>
            <a:off x="2869248" y="5354638"/>
            <a:ext cx="698500" cy="471487"/>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2231" name="Rectangle 7"/>
          <p:cNvSpPr>
            <a:spLocks/>
          </p:cNvSpPr>
          <p:nvPr/>
        </p:nvSpPr>
        <p:spPr bwMode="auto">
          <a:xfrm>
            <a:off x="2975610" y="5348288"/>
            <a:ext cx="425450"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sz="1700">
                <a:latin typeface="Calibri" charset="0"/>
                <a:cs typeface="Gill Sans" charset="0"/>
              </a:rPr>
              <a:t>MAC</a:t>
            </a:r>
          </a:p>
          <a:p>
            <a:r>
              <a:rPr lang="en-US" sz="1700">
                <a:latin typeface="Calibri" charset="0"/>
                <a:cs typeface="Gill Sans" charset="0"/>
              </a:rPr>
              <a:t>dst</a:t>
            </a:r>
          </a:p>
        </p:txBody>
      </p:sp>
      <p:sp>
        <p:nvSpPr>
          <p:cNvPr id="52232" name="Rectangle 8"/>
          <p:cNvSpPr>
            <a:spLocks/>
          </p:cNvSpPr>
          <p:nvPr/>
        </p:nvSpPr>
        <p:spPr bwMode="auto">
          <a:xfrm>
            <a:off x="3540760" y="5354638"/>
            <a:ext cx="698500" cy="471487"/>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2233" name="Rectangle 9"/>
          <p:cNvSpPr>
            <a:spLocks/>
          </p:cNvSpPr>
          <p:nvPr/>
        </p:nvSpPr>
        <p:spPr bwMode="auto">
          <a:xfrm>
            <a:off x="3713798" y="5300663"/>
            <a:ext cx="392112"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sz="1700">
                <a:latin typeface="Calibri" charset="0"/>
                <a:cs typeface="Gill Sans" charset="0"/>
              </a:rPr>
              <a:t>Eth</a:t>
            </a:r>
          </a:p>
          <a:p>
            <a:r>
              <a:rPr lang="en-US" sz="1700">
                <a:latin typeface="Calibri" charset="0"/>
                <a:cs typeface="Gill Sans" charset="0"/>
              </a:rPr>
              <a:t>type</a:t>
            </a:r>
          </a:p>
        </p:txBody>
      </p:sp>
      <p:sp>
        <p:nvSpPr>
          <p:cNvPr id="52234" name="Rectangle 10"/>
          <p:cNvSpPr>
            <a:spLocks/>
          </p:cNvSpPr>
          <p:nvPr/>
        </p:nvSpPr>
        <p:spPr bwMode="auto">
          <a:xfrm>
            <a:off x="1458913" y="5354638"/>
            <a:ext cx="698500" cy="471487"/>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2235" name="Rectangle 11"/>
          <p:cNvSpPr>
            <a:spLocks/>
          </p:cNvSpPr>
          <p:nvPr/>
        </p:nvSpPr>
        <p:spPr bwMode="auto">
          <a:xfrm>
            <a:off x="1533525" y="5349875"/>
            <a:ext cx="477838" cy="515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sz="1700">
                <a:latin typeface="Calibri" charset="0"/>
                <a:cs typeface="Gill Sans" charset="0"/>
              </a:rPr>
              <a:t>VLAN</a:t>
            </a:r>
          </a:p>
          <a:p>
            <a:r>
              <a:rPr lang="en-US" sz="1700">
                <a:latin typeface="Calibri" charset="0"/>
                <a:cs typeface="Gill Sans" charset="0"/>
              </a:rPr>
              <a:t>ID</a:t>
            </a:r>
          </a:p>
        </p:txBody>
      </p:sp>
      <p:sp>
        <p:nvSpPr>
          <p:cNvPr id="52236" name="Rectangle 12"/>
          <p:cNvSpPr>
            <a:spLocks/>
          </p:cNvSpPr>
          <p:nvPr/>
        </p:nvSpPr>
        <p:spPr bwMode="auto">
          <a:xfrm>
            <a:off x="4231323" y="5354638"/>
            <a:ext cx="590550" cy="471487"/>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2237" name="Rectangle 13"/>
          <p:cNvSpPr>
            <a:spLocks/>
          </p:cNvSpPr>
          <p:nvPr/>
        </p:nvSpPr>
        <p:spPr bwMode="auto">
          <a:xfrm>
            <a:off x="4420235" y="5332413"/>
            <a:ext cx="265113" cy="515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sz="1700">
                <a:latin typeface="Calibri" charset="0"/>
                <a:cs typeface="Gill Sans" charset="0"/>
              </a:rPr>
              <a:t>IP</a:t>
            </a:r>
          </a:p>
          <a:p>
            <a:r>
              <a:rPr lang="en-US" sz="1700">
                <a:latin typeface="Calibri" charset="0"/>
                <a:cs typeface="Gill Sans" charset="0"/>
              </a:rPr>
              <a:t>Src</a:t>
            </a:r>
          </a:p>
        </p:txBody>
      </p:sp>
      <p:sp>
        <p:nvSpPr>
          <p:cNvPr id="52238" name="Rectangle 14"/>
          <p:cNvSpPr>
            <a:spLocks/>
          </p:cNvSpPr>
          <p:nvPr/>
        </p:nvSpPr>
        <p:spPr bwMode="auto">
          <a:xfrm>
            <a:off x="4823460" y="5354638"/>
            <a:ext cx="577850" cy="471487"/>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2239" name="Rectangle 15"/>
          <p:cNvSpPr>
            <a:spLocks/>
          </p:cNvSpPr>
          <p:nvPr/>
        </p:nvSpPr>
        <p:spPr bwMode="auto">
          <a:xfrm>
            <a:off x="4986973" y="5332413"/>
            <a:ext cx="290512" cy="515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sz="1700">
                <a:latin typeface="Calibri" charset="0"/>
                <a:cs typeface="Gill Sans" charset="0"/>
              </a:rPr>
              <a:t>IP</a:t>
            </a:r>
          </a:p>
          <a:p>
            <a:r>
              <a:rPr lang="en-US" sz="1700">
                <a:latin typeface="Calibri" charset="0"/>
                <a:cs typeface="Gill Sans" charset="0"/>
              </a:rPr>
              <a:t>Dst</a:t>
            </a:r>
          </a:p>
        </p:txBody>
      </p:sp>
      <p:sp>
        <p:nvSpPr>
          <p:cNvPr id="52240" name="Rectangle 16"/>
          <p:cNvSpPr>
            <a:spLocks/>
          </p:cNvSpPr>
          <p:nvPr/>
        </p:nvSpPr>
        <p:spPr bwMode="auto">
          <a:xfrm>
            <a:off x="5991860" y="5354638"/>
            <a:ext cx="558800" cy="471487"/>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2241" name="Rectangle 17"/>
          <p:cNvSpPr>
            <a:spLocks/>
          </p:cNvSpPr>
          <p:nvPr/>
        </p:nvSpPr>
        <p:spPr bwMode="auto">
          <a:xfrm>
            <a:off x="6074410" y="5332413"/>
            <a:ext cx="373063" cy="515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sz="1700">
                <a:latin typeface="Calibri" charset="0"/>
                <a:cs typeface="Gill Sans" charset="0"/>
              </a:rPr>
              <a:t>IP</a:t>
            </a:r>
          </a:p>
          <a:p>
            <a:r>
              <a:rPr lang="en-US" sz="1700">
                <a:latin typeface="Calibri" charset="0"/>
                <a:cs typeface="Gill Sans" charset="0"/>
              </a:rPr>
              <a:t>Prot</a:t>
            </a:r>
          </a:p>
        </p:txBody>
      </p:sp>
      <p:sp>
        <p:nvSpPr>
          <p:cNvPr id="52242" name="Rectangle 18"/>
          <p:cNvSpPr>
            <a:spLocks/>
          </p:cNvSpPr>
          <p:nvPr/>
        </p:nvSpPr>
        <p:spPr bwMode="auto">
          <a:xfrm>
            <a:off x="6550660" y="5354638"/>
            <a:ext cx="698500" cy="471487"/>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2243" name="Rectangle 19"/>
          <p:cNvSpPr>
            <a:spLocks/>
          </p:cNvSpPr>
          <p:nvPr/>
        </p:nvSpPr>
        <p:spPr bwMode="auto">
          <a:xfrm>
            <a:off x="6650673" y="5328772"/>
            <a:ext cx="463268"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sz="1700" dirty="0">
                <a:latin typeface="Calibri" charset="0"/>
                <a:cs typeface="Gill Sans" charset="0"/>
              </a:rPr>
              <a:t>TCP</a:t>
            </a:r>
          </a:p>
          <a:p>
            <a:r>
              <a:rPr lang="en-US" sz="1700" dirty="0">
                <a:latin typeface="Calibri" charset="0"/>
                <a:cs typeface="Gill Sans" charset="0"/>
              </a:rPr>
              <a:t>sport</a:t>
            </a:r>
          </a:p>
        </p:txBody>
      </p:sp>
      <p:sp>
        <p:nvSpPr>
          <p:cNvPr id="52244" name="Rectangle 20"/>
          <p:cNvSpPr>
            <a:spLocks/>
          </p:cNvSpPr>
          <p:nvPr/>
        </p:nvSpPr>
        <p:spPr bwMode="auto">
          <a:xfrm>
            <a:off x="7258685" y="5354638"/>
            <a:ext cx="698500" cy="471487"/>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2245" name="Rectangle 21"/>
          <p:cNvSpPr>
            <a:spLocks/>
          </p:cNvSpPr>
          <p:nvPr/>
        </p:nvSpPr>
        <p:spPr bwMode="auto">
          <a:xfrm>
            <a:off x="7339648" y="5328772"/>
            <a:ext cx="49212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sz="1700" dirty="0">
                <a:latin typeface="Calibri" charset="0"/>
                <a:cs typeface="Gill Sans" charset="0"/>
              </a:rPr>
              <a:t>TCP</a:t>
            </a:r>
          </a:p>
          <a:p>
            <a:r>
              <a:rPr lang="en-US" sz="1700" dirty="0" err="1">
                <a:latin typeface="Calibri" charset="0"/>
                <a:cs typeface="Gill Sans" charset="0"/>
              </a:rPr>
              <a:t>dport</a:t>
            </a:r>
            <a:endParaRPr lang="en-US" sz="1700" dirty="0">
              <a:latin typeface="Calibri" charset="0"/>
              <a:cs typeface="Gill Sans" charset="0"/>
            </a:endParaRPr>
          </a:p>
        </p:txBody>
      </p:sp>
      <p:sp>
        <p:nvSpPr>
          <p:cNvPr id="52246" name="Rectangle 22"/>
          <p:cNvSpPr>
            <a:spLocks/>
          </p:cNvSpPr>
          <p:nvPr/>
        </p:nvSpPr>
        <p:spPr bwMode="auto">
          <a:xfrm>
            <a:off x="785813" y="1687513"/>
            <a:ext cx="1446212" cy="687387"/>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2247" name="Rectangle 23"/>
          <p:cNvSpPr>
            <a:spLocks/>
          </p:cNvSpPr>
          <p:nvPr/>
        </p:nvSpPr>
        <p:spPr bwMode="auto">
          <a:xfrm>
            <a:off x="1127125" y="1892300"/>
            <a:ext cx="411163"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a:latin typeface="Calibri" charset="0"/>
                <a:cs typeface="Gill Sans" charset="0"/>
              </a:rPr>
              <a:t>Rule</a:t>
            </a:r>
          </a:p>
        </p:txBody>
      </p:sp>
      <p:sp>
        <p:nvSpPr>
          <p:cNvPr id="52248" name="Rectangle 24"/>
          <p:cNvSpPr>
            <a:spLocks/>
          </p:cNvSpPr>
          <p:nvPr/>
        </p:nvSpPr>
        <p:spPr bwMode="auto">
          <a:xfrm>
            <a:off x="2232025" y="1687513"/>
            <a:ext cx="1446213" cy="687387"/>
          </a:xfrm>
          <a:prstGeom prst="rect">
            <a:avLst/>
          </a:prstGeom>
          <a:solidFill>
            <a:srgbClr val="CBE97B"/>
          </a:solidFill>
          <a:ln w="12700">
            <a:solidFill>
              <a:srgbClr val="697D3A"/>
            </a:solidFill>
            <a:miter lim="800000"/>
            <a:headEnd/>
            <a:tailEnd/>
          </a:ln>
        </p:spPr>
        <p:txBody>
          <a:bodyPr lIns="0" tIns="0" rIns="0" bIns="0"/>
          <a:lstStyle/>
          <a:p>
            <a:endParaRPr lang="en-US">
              <a:latin typeface="Calibri" charset="0"/>
            </a:endParaRPr>
          </a:p>
        </p:txBody>
      </p:sp>
      <p:sp>
        <p:nvSpPr>
          <p:cNvPr id="52249" name="Rectangle 25"/>
          <p:cNvSpPr>
            <a:spLocks/>
          </p:cNvSpPr>
          <p:nvPr/>
        </p:nvSpPr>
        <p:spPr bwMode="auto">
          <a:xfrm>
            <a:off x="2405063" y="1892300"/>
            <a:ext cx="598487"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a:latin typeface="Calibri" charset="0"/>
                <a:cs typeface="Gill Sans" charset="0"/>
              </a:rPr>
              <a:t>Action</a:t>
            </a:r>
          </a:p>
        </p:txBody>
      </p:sp>
      <p:sp>
        <p:nvSpPr>
          <p:cNvPr id="52250" name="Rectangle 26"/>
          <p:cNvSpPr>
            <a:spLocks/>
          </p:cNvSpPr>
          <p:nvPr/>
        </p:nvSpPr>
        <p:spPr bwMode="auto">
          <a:xfrm>
            <a:off x="3678238" y="1687513"/>
            <a:ext cx="1447800" cy="687387"/>
          </a:xfrm>
          <a:prstGeom prst="rect">
            <a:avLst/>
          </a:prstGeom>
          <a:solidFill>
            <a:srgbClr val="FA90AB"/>
          </a:solidFill>
          <a:ln w="12700">
            <a:solidFill>
              <a:srgbClr val="800000"/>
            </a:solidFill>
            <a:miter lim="800000"/>
            <a:headEnd/>
            <a:tailEnd/>
          </a:ln>
        </p:spPr>
        <p:txBody>
          <a:bodyPr lIns="0" tIns="0" rIns="0" bIns="0"/>
          <a:lstStyle/>
          <a:p>
            <a:endParaRPr lang="en-US">
              <a:latin typeface="Calibri" charset="0"/>
            </a:endParaRPr>
          </a:p>
        </p:txBody>
      </p:sp>
      <p:sp>
        <p:nvSpPr>
          <p:cNvPr id="52251" name="Rectangle 27"/>
          <p:cNvSpPr>
            <a:spLocks/>
          </p:cNvSpPr>
          <p:nvPr/>
        </p:nvSpPr>
        <p:spPr bwMode="auto">
          <a:xfrm>
            <a:off x="3998913" y="1892300"/>
            <a:ext cx="455612"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a:latin typeface="Calibri" charset="0"/>
                <a:cs typeface="Gill Sans" charset="0"/>
              </a:rPr>
              <a:t>Stats</a:t>
            </a:r>
          </a:p>
        </p:txBody>
      </p:sp>
      <p:sp>
        <p:nvSpPr>
          <p:cNvPr id="52252" name="Rectangle 28"/>
          <p:cNvSpPr>
            <a:spLocks/>
          </p:cNvSpPr>
          <p:nvPr/>
        </p:nvSpPr>
        <p:spPr bwMode="auto">
          <a:xfrm>
            <a:off x="1884363" y="3152775"/>
            <a:ext cx="5634037" cy="1776413"/>
          </a:xfrm>
          <a:prstGeom prst="rect">
            <a:avLst/>
          </a:prstGeom>
          <a:solidFill>
            <a:srgbClr val="CBE97B"/>
          </a:solidFill>
          <a:ln w="12700">
            <a:solidFill>
              <a:srgbClr val="697D3A"/>
            </a:solidFill>
            <a:miter lim="800000"/>
            <a:headEnd/>
            <a:tailEnd/>
          </a:ln>
        </p:spPr>
        <p:txBody>
          <a:bodyPr lIns="0" tIns="0" rIns="0" bIns="0" anchor="ctr"/>
          <a:lstStyle/>
          <a:p>
            <a:pPr marL="357188" indent="-330200">
              <a:buFontTx/>
              <a:buAutoNum type="arabicPeriod"/>
            </a:pPr>
            <a:r>
              <a:rPr lang="en-US" sz="2200" dirty="0">
                <a:latin typeface="Calibri" charset="0"/>
                <a:cs typeface="Gill Sans" charset="0"/>
              </a:rPr>
              <a:t>Forward packet to zero or more ports</a:t>
            </a:r>
          </a:p>
          <a:p>
            <a:pPr marL="357188" indent="-330200">
              <a:buFontTx/>
              <a:buAutoNum type="arabicPeriod"/>
            </a:pPr>
            <a:r>
              <a:rPr lang="en-US" sz="2200" dirty="0">
                <a:latin typeface="Calibri" charset="0"/>
                <a:cs typeface="Gill Sans" charset="0"/>
              </a:rPr>
              <a:t>Encapsulate and forward to controller</a:t>
            </a:r>
          </a:p>
          <a:p>
            <a:pPr marL="357188" indent="-330200">
              <a:buFontTx/>
              <a:buAutoNum type="arabicPeriod"/>
            </a:pPr>
            <a:r>
              <a:rPr lang="en-US" sz="2200" dirty="0">
                <a:latin typeface="Calibri" charset="0"/>
                <a:cs typeface="Gill Sans" charset="0"/>
              </a:rPr>
              <a:t>Send to normal processing pipeline</a:t>
            </a:r>
          </a:p>
          <a:p>
            <a:pPr marL="357188" indent="-330200">
              <a:buFontTx/>
              <a:buAutoNum type="arabicPeriod"/>
            </a:pPr>
            <a:r>
              <a:rPr lang="en-US" sz="2200" dirty="0">
                <a:latin typeface="Calibri" charset="0"/>
                <a:cs typeface="Gill Sans" charset="0"/>
              </a:rPr>
              <a:t>Modify Fields</a:t>
            </a:r>
          </a:p>
          <a:p>
            <a:pPr marL="357188" indent="-330200">
              <a:buFontTx/>
              <a:buAutoNum type="arabicPeriod"/>
            </a:pPr>
            <a:r>
              <a:rPr lang="en-US" sz="2200" dirty="0">
                <a:solidFill>
                  <a:schemeClr val="hlink"/>
                </a:solidFill>
                <a:latin typeface="Calibri" charset="0"/>
                <a:cs typeface="Gill Sans" charset="0"/>
              </a:rPr>
              <a:t>Any extensions you add!</a:t>
            </a:r>
          </a:p>
        </p:txBody>
      </p:sp>
      <p:sp>
        <p:nvSpPr>
          <p:cNvPr id="52254" name="Line 30"/>
          <p:cNvSpPr>
            <a:spLocks noChangeShapeType="1"/>
          </p:cNvSpPr>
          <p:nvPr/>
        </p:nvSpPr>
        <p:spPr bwMode="auto">
          <a:xfrm>
            <a:off x="785813" y="2455863"/>
            <a:ext cx="1587" cy="2892425"/>
          </a:xfrm>
          <a:prstGeom prst="line">
            <a:avLst/>
          </a:prstGeom>
          <a:noFill/>
          <a:ln w="38100">
            <a:solidFill>
              <a:schemeClr val="tx1"/>
            </a:solidFill>
            <a:prstDash val="sysDot"/>
            <a:round/>
            <a:headEnd/>
            <a:tailEnd/>
          </a:ln>
          <a:extLst>
            <a:ext uri="{909E8E84-426E-40dd-AFC4-6F175D3DCCD1}">
              <a14:hiddenFill xmlns="" xmlns:a14="http://schemas.microsoft.com/office/drawing/2010/main">
                <a:noFill/>
              </a14:hiddenFill>
            </a:ext>
          </a:extLst>
        </p:spPr>
        <p:txBody>
          <a:bodyPr lIns="64291" tIns="32146" rIns="64291" bIns="32146"/>
          <a:lstStyle/>
          <a:p>
            <a:endParaRPr lang="en-US"/>
          </a:p>
        </p:txBody>
      </p:sp>
      <p:sp>
        <p:nvSpPr>
          <p:cNvPr id="52255" name="Line 31"/>
          <p:cNvSpPr>
            <a:spLocks noChangeShapeType="1"/>
          </p:cNvSpPr>
          <p:nvPr/>
        </p:nvSpPr>
        <p:spPr bwMode="auto">
          <a:xfrm>
            <a:off x="2759075" y="2374900"/>
            <a:ext cx="1588" cy="758825"/>
          </a:xfrm>
          <a:prstGeom prst="line">
            <a:avLst/>
          </a:prstGeom>
          <a:noFill/>
          <a:ln w="38100">
            <a:solidFill>
              <a:schemeClr val="tx1"/>
            </a:solidFill>
            <a:prstDash val="sysDot"/>
            <a:round/>
            <a:headEnd/>
            <a:tailEnd/>
          </a:ln>
          <a:extLst>
            <a:ext uri="{909E8E84-426E-40dd-AFC4-6F175D3DCCD1}">
              <a14:hiddenFill xmlns="" xmlns:a14="http://schemas.microsoft.com/office/drawing/2010/main">
                <a:noFill/>
              </a14:hiddenFill>
            </a:ext>
          </a:extLst>
        </p:spPr>
        <p:txBody>
          <a:bodyPr lIns="64291" tIns="32146" rIns="64291" bIns="32146"/>
          <a:lstStyle/>
          <a:p>
            <a:endParaRPr lang="en-US"/>
          </a:p>
        </p:txBody>
      </p:sp>
      <p:sp>
        <p:nvSpPr>
          <p:cNvPr id="52256" name="Rectangle 32"/>
          <p:cNvSpPr>
            <a:spLocks/>
          </p:cNvSpPr>
          <p:nvPr/>
        </p:nvSpPr>
        <p:spPr bwMode="auto">
          <a:xfrm>
            <a:off x="3830638" y="2625725"/>
            <a:ext cx="3044825" cy="384175"/>
          </a:xfrm>
          <a:prstGeom prst="rect">
            <a:avLst/>
          </a:prstGeom>
          <a:solidFill>
            <a:srgbClr val="FA90AB"/>
          </a:solidFill>
          <a:ln w="12700">
            <a:solidFill>
              <a:srgbClr val="800000"/>
            </a:solidFill>
            <a:miter lim="800000"/>
            <a:headEnd/>
            <a:tailEnd/>
          </a:ln>
        </p:spPr>
        <p:txBody>
          <a:bodyPr lIns="0" tIns="0" rIns="0" bIns="0"/>
          <a:lstStyle/>
          <a:p>
            <a:endParaRPr lang="en-US">
              <a:latin typeface="Calibri" charset="0"/>
            </a:endParaRPr>
          </a:p>
        </p:txBody>
      </p:sp>
      <p:sp>
        <p:nvSpPr>
          <p:cNvPr id="52257" name="Rectangle 33"/>
          <p:cNvSpPr>
            <a:spLocks/>
          </p:cNvSpPr>
          <p:nvPr/>
        </p:nvSpPr>
        <p:spPr bwMode="auto">
          <a:xfrm>
            <a:off x="3973513" y="2649538"/>
            <a:ext cx="2589212" cy="334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sz="2200">
                <a:latin typeface="Calibri" charset="0"/>
                <a:cs typeface="Gill Sans" charset="0"/>
              </a:rPr>
              <a:t>Packet + byte counters</a:t>
            </a:r>
          </a:p>
        </p:txBody>
      </p:sp>
      <p:sp>
        <p:nvSpPr>
          <p:cNvPr id="52258" name="Line 34"/>
          <p:cNvSpPr>
            <a:spLocks noChangeShapeType="1"/>
          </p:cNvSpPr>
          <p:nvPr/>
        </p:nvSpPr>
        <p:spPr bwMode="auto">
          <a:xfrm rot="10800000" flipH="1">
            <a:off x="4214813" y="2374900"/>
            <a:ext cx="1587" cy="231775"/>
          </a:xfrm>
          <a:prstGeom prst="line">
            <a:avLst/>
          </a:prstGeom>
          <a:noFill/>
          <a:ln w="38100">
            <a:solidFill>
              <a:schemeClr val="tx1"/>
            </a:solidFill>
            <a:prstDash val="sysDot"/>
            <a:round/>
            <a:headEnd/>
            <a:tailEnd/>
          </a:ln>
          <a:extLst>
            <a:ext uri="{909E8E84-426E-40dd-AFC4-6F175D3DCCD1}">
              <a14:hiddenFill xmlns="" xmlns:a14="http://schemas.microsoft.com/office/drawing/2010/main">
                <a:noFill/>
              </a14:hiddenFill>
            </a:ext>
          </a:extLst>
        </p:spPr>
        <p:txBody>
          <a:bodyPr lIns="64291" tIns="32146" rIns="64291" bIns="32146"/>
          <a:lstStyle/>
          <a:p>
            <a:endParaRPr lang="en-US"/>
          </a:p>
        </p:txBody>
      </p:sp>
      <p:sp>
        <p:nvSpPr>
          <p:cNvPr id="52264" name="Rectangle 14"/>
          <p:cNvSpPr>
            <a:spLocks/>
          </p:cNvSpPr>
          <p:nvPr/>
        </p:nvSpPr>
        <p:spPr bwMode="auto">
          <a:xfrm>
            <a:off x="5407660" y="5354638"/>
            <a:ext cx="577850" cy="471487"/>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2265" name="Rectangle 15"/>
          <p:cNvSpPr>
            <a:spLocks/>
          </p:cNvSpPr>
          <p:nvPr/>
        </p:nvSpPr>
        <p:spPr bwMode="auto">
          <a:xfrm>
            <a:off x="5571173" y="5332413"/>
            <a:ext cx="317500"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sz="1700">
                <a:latin typeface="Calibri" charset="0"/>
                <a:cs typeface="Gill Sans" charset="0"/>
              </a:rPr>
              <a:t>IP</a:t>
            </a:r>
          </a:p>
          <a:p>
            <a:r>
              <a:rPr lang="en-US" sz="1700">
                <a:latin typeface="Calibri" charset="0"/>
                <a:cs typeface="Gill Sans" charset="0"/>
              </a:rPr>
              <a:t>ToS</a:t>
            </a:r>
          </a:p>
        </p:txBody>
      </p:sp>
      <p:sp>
        <p:nvSpPr>
          <p:cNvPr id="2" name="Rectangle 26">
            <a:extLst>
              <a:ext uri="{FF2B5EF4-FFF2-40B4-BE49-F238E27FC236}">
                <a16:creationId xmlns:a16="http://schemas.microsoft.com/office/drawing/2014/main" id="{D1A799CA-ACDE-13BD-D887-B89621A55504}"/>
              </a:ext>
            </a:extLst>
          </p:cNvPr>
          <p:cNvSpPr>
            <a:spLocks/>
          </p:cNvSpPr>
          <p:nvPr/>
        </p:nvSpPr>
        <p:spPr bwMode="auto">
          <a:xfrm>
            <a:off x="5137278" y="1687513"/>
            <a:ext cx="1447800" cy="687387"/>
          </a:xfrm>
          <a:prstGeom prst="rect">
            <a:avLst/>
          </a:prstGeom>
          <a:solidFill>
            <a:schemeClr val="accent1"/>
          </a:solidFill>
          <a:ln w="12700">
            <a:solidFill>
              <a:srgbClr val="800000"/>
            </a:solidFill>
            <a:miter lim="800000"/>
            <a:headEnd/>
            <a:tailEnd/>
          </a:ln>
        </p:spPr>
        <p:txBody>
          <a:bodyPr lIns="0" tIns="0" rIns="0" bIns="0"/>
          <a:lstStyle/>
          <a:p>
            <a:r>
              <a:rPr lang="en-US" dirty="0">
                <a:latin typeface="Calibri" charset="0"/>
              </a:rPr>
              <a:t>       </a:t>
            </a:r>
          </a:p>
          <a:p>
            <a:r>
              <a:rPr lang="en-US" dirty="0">
                <a:latin typeface="Calibri" charset="0"/>
              </a:rPr>
              <a:t>        Priority</a:t>
            </a:r>
          </a:p>
        </p:txBody>
      </p:sp>
    </p:spTree>
    <p:extLst>
      <p:ext uri="{BB962C8B-B14F-4D97-AF65-F5344CB8AC3E}">
        <p14:creationId xmlns:p14="http://schemas.microsoft.com/office/powerpoint/2010/main" val="318638490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ChangeArrowheads="1"/>
          </p:cNvSpPr>
          <p:nvPr>
            <p:ph type="title"/>
          </p:nvPr>
        </p:nvSpPr>
        <p:spPr/>
        <p:txBody>
          <a:bodyPr/>
          <a:lstStyle/>
          <a:p>
            <a:pPr eaLnBrk="1" hangingPunct="1"/>
            <a:r>
              <a:rPr lang="en-US" sz="3900" dirty="0">
                <a:solidFill>
                  <a:schemeClr val="accent1"/>
                </a:solidFill>
                <a:latin typeface="Calibri" charset="0"/>
              </a:rPr>
              <a:t>Examples</a:t>
            </a:r>
          </a:p>
        </p:txBody>
      </p:sp>
      <p:sp>
        <p:nvSpPr>
          <p:cNvPr id="54274" name="Rectangle 2"/>
          <p:cNvSpPr>
            <a:spLocks/>
          </p:cNvSpPr>
          <p:nvPr/>
        </p:nvSpPr>
        <p:spPr bwMode="auto">
          <a:xfrm>
            <a:off x="563563" y="1346200"/>
            <a:ext cx="8953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a:latin typeface="Calibri" charset="0"/>
                <a:cs typeface="Gill Sans" charset="0"/>
              </a:rPr>
              <a:t>Switching</a:t>
            </a:r>
          </a:p>
        </p:txBody>
      </p:sp>
      <p:sp>
        <p:nvSpPr>
          <p:cNvPr id="54275" name="Rectangle 3"/>
          <p:cNvSpPr>
            <a:spLocks/>
          </p:cNvSpPr>
          <p:nvPr/>
        </p:nvSpPr>
        <p:spPr bwMode="auto">
          <a:xfrm>
            <a:off x="685800" y="2546350"/>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grpSp>
        <p:nvGrpSpPr>
          <p:cNvPr id="3" name="Group 4"/>
          <p:cNvGrpSpPr>
            <a:grpSpLocks/>
          </p:cNvGrpSpPr>
          <p:nvPr/>
        </p:nvGrpSpPr>
        <p:grpSpPr bwMode="auto">
          <a:xfrm>
            <a:off x="687388" y="1878013"/>
            <a:ext cx="7483475" cy="571500"/>
            <a:chOff x="0" y="0"/>
            <a:chExt cx="6704" cy="512"/>
          </a:xfrm>
        </p:grpSpPr>
        <p:sp>
          <p:nvSpPr>
            <p:cNvPr id="54358" name="Rectangle 5"/>
            <p:cNvSpPr>
              <a:spLocks/>
            </p:cNvSpPr>
            <p:nvPr/>
          </p:nvSpPr>
          <p:spPr bwMode="auto">
            <a:xfrm>
              <a:off x="0" y="15"/>
              <a:ext cx="592"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59" name="Rectangle 6"/>
            <p:cNvSpPr>
              <a:spLocks/>
            </p:cNvSpPr>
            <p:nvPr/>
          </p:nvSpPr>
          <p:spPr bwMode="auto">
            <a:xfrm>
              <a:off x="3" y="0"/>
              <a:ext cx="589"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Switch</a:t>
              </a:r>
            </a:p>
            <a:p>
              <a:r>
                <a:rPr lang="en-US" sz="1700">
                  <a:latin typeface="Calibri" charset="0"/>
                  <a:cs typeface="Gill Sans" charset="0"/>
                </a:rPr>
                <a:t>Port</a:t>
              </a:r>
            </a:p>
          </p:txBody>
        </p:sp>
        <p:sp>
          <p:nvSpPr>
            <p:cNvPr id="54360" name="Rectangle 7"/>
            <p:cNvSpPr>
              <a:spLocks/>
            </p:cNvSpPr>
            <p:nvPr/>
          </p:nvSpPr>
          <p:spPr bwMode="auto">
            <a:xfrm>
              <a:off x="592"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61" name="Rectangle 8"/>
            <p:cNvSpPr>
              <a:spLocks/>
            </p:cNvSpPr>
            <p:nvPr/>
          </p:nvSpPr>
          <p:spPr bwMode="auto">
            <a:xfrm>
              <a:off x="588" y="0"/>
              <a:ext cx="589"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MAC</a:t>
              </a:r>
            </a:p>
            <a:p>
              <a:r>
                <a:rPr lang="en-US" sz="1700">
                  <a:latin typeface="Calibri" charset="0"/>
                  <a:cs typeface="Gill Sans" charset="0"/>
                </a:rPr>
                <a:t>src</a:t>
              </a:r>
            </a:p>
          </p:txBody>
        </p:sp>
        <p:sp>
          <p:nvSpPr>
            <p:cNvPr id="54362" name="Rectangle 9"/>
            <p:cNvSpPr>
              <a:spLocks/>
            </p:cNvSpPr>
            <p:nvPr/>
          </p:nvSpPr>
          <p:spPr bwMode="auto">
            <a:xfrm>
              <a:off x="1185"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63" name="Rectangle 10"/>
            <p:cNvSpPr>
              <a:spLocks/>
            </p:cNvSpPr>
            <p:nvPr/>
          </p:nvSpPr>
          <p:spPr bwMode="auto">
            <a:xfrm>
              <a:off x="1212" y="0"/>
              <a:ext cx="567"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MAC</a:t>
              </a:r>
            </a:p>
            <a:p>
              <a:r>
                <a:rPr lang="en-US" sz="1700">
                  <a:latin typeface="Calibri" charset="0"/>
                  <a:cs typeface="Gill Sans" charset="0"/>
                </a:rPr>
                <a:t>dst</a:t>
              </a:r>
            </a:p>
          </p:txBody>
        </p:sp>
        <p:sp>
          <p:nvSpPr>
            <p:cNvPr id="54364" name="Rectangle 11"/>
            <p:cNvSpPr>
              <a:spLocks/>
            </p:cNvSpPr>
            <p:nvPr/>
          </p:nvSpPr>
          <p:spPr bwMode="auto">
            <a:xfrm>
              <a:off x="1785"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65" name="Rectangle 12"/>
            <p:cNvSpPr>
              <a:spLocks/>
            </p:cNvSpPr>
            <p:nvPr/>
          </p:nvSpPr>
          <p:spPr bwMode="auto">
            <a:xfrm>
              <a:off x="1783" y="0"/>
              <a:ext cx="590"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Eth</a:t>
              </a:r>
            </a:p>
            <a:p>
              <a:r>
                <a:rPr lang="en-US" sz="1700">
                  <a:latin typeface="Calibri" charset="0"/>
                  <a:cs typeface="Gill Sans" charset="0"/>
                </a:rPr>
                <a:t>type</a:t>
              </a:r>
            </a:p>
          </p:txBody>
        </p:sp>
        <p:sp>
          <p:nvSpPr>
            <p:cNvPr id="54366" name="Rectangle 13"/>
            <p:cNvSpPr>
              <a:spLocks/>
            </p:cNvSpPr>
            <p:nvPr/>
          </p:nvSpPr>
          <p:spPr bwMode="auto">
            <a:xfrm>
              <a:off x="2378"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67" name="Rectangle 14"/>
            <p:cNvSpPr>
              <a:spLocks/>
            </p:cNvSpPr>
            <p:nvPr/>
          </p:nvSpPr>
          <p:spPr bwMode="auto">
            <a:xfrm>
              <a:off x="2380" y="0"/>
              <a:ext cx="590"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VLAN</a:t>
              </a:r>
            </a:p>
            <a:p>
              <a:r>
                <a:rPr lang="en-US" sz="1700">
                  <a:latin typeface="Calibri" charset="0"/>
                  <a:cs typeface="Gill Sans" charset="0"/>
                </a:rPr>
                <a:t>ID</a:t>
              </a:r>
            </a:p>
          </p:txBody>
        </p:sp>
        <p:sp>
          <p:nvSpPr>
            <p:cNvPr id="54368" name="Rectangle 15"/>
            <p:cNvSpPr>
              <a:spLocks/>
            </p:cNvSpPr>
            <p:nvPr/>
          </p:nvSpPr>
          <p:spPr bwMode="auto">
            <a:xfrm>
              <a:off x="2971"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69" name="Rectangle 16"/>
            <p:cNvSpPr>
              <a:spLocks/>
            </p:cNvSpPr>
            <p:nvPr/>
          </p:nvSpPr>
          <p:spPr bwMode="auto">
            <a:xfrm>
              <a:off x="2977" y="0"/>
              <a:ext cx="589"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IP</a:t>
              </a:r>
            </a:p>
            <a:p>
              <a:r>
                <a:rPr lang="en-US" sz="1700">
                  <a:latin typeface="Calibri" charset="0"/>
                  <a:cs typeface="Gill Sans" charset="0"/>
                </a:rPr>
                <a:t>Src</a:t>
              </a:r>
            </a:p>
          </p:txBody>
        </p:sp>
        <p:sp>
          <p:nvSpPr>
            <p:cNvPr id="54370" name="Rectangle 17"/>
            <p:cNvSpPr>
              <a:spLocks/>
            </p:cNvSpPr>
            <p:nvPr/>
          </p:nvSpPr>
          <p:spPr bwMode="auto">
            <a:xfrm>
              <a:off x="3571"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71" name="Rectangle 18"/>
            <p:cNvSpPr>
              <a:spLocks/>
            </p:cNvSpPr>
            <p:nvPr/>
          </p:nvSpPr>
          <p:spPr bwMode="auto">
            <a:xfrm>
              <a:off x="3567" y="0"/>
              <a:ext cx="597"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IP</a:t>
              </a:r>
            </a:p>
            <a:p>
              <a:r>
                <a:rPr lang="en-US" sz="1700">
                  <a:latin typeface="Calibri" charset="0"/>
                  <a:cs typeface="Gill Sans" charset="0"/>
                </a:rPr>
                <a:t>Dst</a:t>
              </a:r>
            </a:p>
          </p:txBody>
        </p:sp>
        <p:sp>
          <p:nvSpPr>
            <p:cNvPr id="54372" name="Rectangle 19"/>
            <p:cNvSpPr>
              <a:spLocks/>
            </p:cNvSpPr>
            <p:nvPr/>
          </p:nvSpPr>
          <p:spPr bwMode="auto">
            <a:xfrm>
              <a:off x="4164" y="15"/>
              <a:ext cx="592"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73" name="Rectangle 20"/>
            <p:cNvSpPr>
              <a:spLocks/>
            </p:cNvSpPr>
            <p:nvPr/>
          </p:nvSpPr>
          <p:spPr bwMode="auto">
            <a:xfrm>
              <a:off x="4165" y="0"/>
              <a:ext cx="583"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IP</a:t>
              </a:r>
            </a:p>
            <a:p>
              <a:r>
                <a:rPr lang="en-US" sz="1700">
                  <a:latin typeface="Calibri" charset="0"/>
                  <a:cs typeface="Gill Sans" charset="0"/>
                </a:rPr>
                <a:t>Prot</a:t>
              </a:r>
            </a:p>
          </p:txBody>
        </p:sp>
        <p:sp>
          <p:nvSpPr>
            <p:cNvPr id="54374" name="Rectangle 21"/>
            <p:cNvSpPr>
              <a:spLocks/>
            </p:cNvSpPr>
            <p:nvPr/>
          </p:nvSpPr>
          <p:spPr bwMode="auto">
            <a:xfrm>
              <a:off x="4756"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75" name="Rectangle 22"/>
            <p:cNvSpPr>
              <a:spLocks/>
            </p:cNvSpPr>
            <p:nvPr/>
          </p:nvSpPr>
          <p:spPr bwMode="auto">
            <a:xfrm>
              <a:off x="4760" y="0"/>
              <a:ext cx="596"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TCP</a:t>
              </a:r>
            </a:p>
            <a:p>
              <a:r>
                <a:rPr lang="en-US" sz="1700">
                  <a:latin typeface="Calibri" charset="0"/>
                  <a:cs typeface="Gill Sans" charset="0"/>
                </a:rPr>
                <a:t>sport</a:t>
              </a:r>
            </a:p>
          </p:txBody>
        </p:sp>
        <p:sp>
          <p:nvSpPr>
            <p:cNvPr id="54376" name="Rectangle 23"/>
            <p:cNvSpPr>
              <a:spLocks/>
            </p:cNvSpPr>
            <p:nvPr/>
          </p:nvSpPr>
          <p:spPr bwMode="auto">
            <a:xfrm>
              <a:off x="5356"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77" name="Rectangle 24"/>
            <p:cNvSpPr>
              <a:spLocks/>
            </p:cNvSpPr>
            <p:nvPr/>
          </p:nvSpPr>
          <p:spPr bwMode="auto">
            <a:xfrm>
              <a:off x="5351" y="0"/>
              <a:ext cx="597"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TCP</a:t>
              </a:r>
            </a:p>
            <a:p>
              <a:r>
                <a:rPr lang="en-US" sz="1700">
                  <a:latin typeface="Calibri" charset="0"/>
                  <a:cs typeface="Gill Sans" charset="0"/>
                </a:rPr>
                <a:t>dport</a:t>
              </a:r>
            </a:p>
          </p:txBody>
        </p:sp>
        <p:sp>
          <p:nvSpPr>
            <p:cNvPr id="54378" name="Rectangle 25"/>
            <p:cNvSpPr>
              <a:spLocks/>
            </p:cNvSpPr>
            <p:nvPr/>
          </p:nvSpPr>
          <p:spPr bwMode="auto">
            <a:xfrm>
              <a:off x="5956" y="12"/>
              <a:ext cx="748" cy="488"/>
            </a:xfrm>
            <a:prstGeom prst="rect">
              <a:avLst/>
            </a:prstGeom>
            <a:solidFill>
              <a:srgbClr val="CBE97B"/>
            </a:solidFill>
            <a:ln w="12700">
              <a:solidFill>
                <a:srgbClr val="697D3A"/>
              </a:solidFill>
              <a:miter lim="800000"/>
              <a:headEnd/>
              <a:tailEnd/>
            </a:ln>
          </p:spPr>
          <p:txBody>
            <a:bodyPr lIns="0" tIns="0" rIns="0" bIns="0"/>
            <a:lstStyle/>
            <a:p>
              <a:endParaRPr lang="en-US">
                <a:latin typeface="Calibri" charset="0"/>
              </a:endParaRPr>
            </a:p>
          </p:txBody>
        </p:sp>
        <p:sp>
          <p:nvSpPr>
            <p:cNvPr id="54379" name="Rectangle 26"/>
            <p:cNvSpPr>
              <a:spLocks/>
            </p:cNvSpPr>
            <p:nvPr/>
          </p:nvSpPr>
          <p:spPr bwMode="auto">
            <a:xfrm>
              <a:off x="5948" y="111"/>
              <a:ext cx="75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Action</a:t>
              </a:r>
            </a:p>
          </p:txBody>
        </p:sp>
      </p:grpSp>
      <p:sp>
        <p:nvSpPr>
          <p:cNvPr id="54277" name="Rectangle 27"/>
          <p:cNvSpPr>
            <a:spLocks/>
          </p:cNvSpPr>
          <p:nvPr/>
        </p:nvSpPr>
        <p:spPr bwMode="auto">
          <a:xfrm>
            <a:off x="1346200" y="2546350"/>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4278" name="Rectangle 28"/>
          <p:cNvSpPr>
            <a:spLocks/>
          </p:cNvSpPr>
          <p:nvPr/>
        </p:nvSpPr>
        <p:spPr bwMode="auto">
          <a:xfrm>
            <a:off x="1943100" y="2525713"/>
            <a:ext cx="1135063"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00:1f:..</a:t>
            </a:r>
          </a:p>
        </p:txBody>
      </p:sp>
      <p:sp>
        <p:nvSpPr>
          <p:cNvPr id="54279" name="Rectangle 29"/>
          <p:cNvSpPr>
            <a:spLocks/>
          </p:cNvSpPr>
          <p:nvPr/>
        </p:nvSpPr>
        <p:spPr bwMode="auto">
          <a:xfrm>
            <a:off x="2667000" y="2546350"/>
            <a:ext cx="661988"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4280" name="Rectangle 30"/>
          <p:cNvSpPr>
            <a:spLocks/>
          </p:cNvSpPr>
          <p:nvPr/>
        </p:nvSpPr>
        <p:spPr bwMode="auto">
          <a:xfrm>
            <a:off x="3328988" y="2546350"/>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4281" name="Rectangle 31"/>
          <p:cNvSpPr>
            <a:spLocks/>
          </p:cNvSpPr>
          <p:nvPr/>
        </p:nvSpPr>
        <p:spPr bwMode="auto">
          <a:xfrm>
            <a:off x="3989388" y="2546350"/>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4282" name="Rectangle 32"/>
          <p:cNvSpPr>
            <a:spLocks/>
          </p:cNvSpPr>
          <p:nvPr/>
        </p:nvSpPr>
        <p:spPr bwMode="auto">
          <a:xfrm>
            <a:off x="4649788" y="2546350"/>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4283" name="Rectangle 33"/>
          <p:cNvSpPr>
            <a:spLocks/>
          </p:cNvSpPr>
          <p:nvPr/>
        </p:nvSpPr>
        <p:spPr bwMode="auto">
          <a:xfrm>
            <a:off x="5319713" y="2546350"/>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4284" name="Rectangle 34"/>
          <p:cNvSpPr>
            <a:spLocks/>
          </p:cNvSpPr>
          <p:nvPr/>
        </p:nvSpPr>
        <p:spPr bwMode="auto">
          <a:xfrm>
            <a:off x="5980113" y="2546350"/>
            <a:ext cx="661987"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4285" name="Rectangle 35"/>
          <p:cNvSpPr>
            <a:spLocks/>
          </p:cNvSpPr>
          <p:nvPr/>
        </p:nvSpPr>
        <p:spPr bwMode="auto">
          <a:xfrm>
            <a:off x="6642100" y="2546350"/>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4286" name="Rectangle 36"/>
          <p:cNvSpPr>
            <a:spLocks/>
          </p:cNvSpPr>
          <p:nvPr/>
        </p:nvSpPr>
        <p:spPr bwMode="auto">
          <a:xfrm>
            <a:off x="7400925" y="2546350"/>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port6</a:t>
            </a:r>
          </a:p>
        </p:txBody>
      </p:sp>
      <p:sp>
        <p:nvSpPr>
          <p:cNvPr id="54287" name="Rectangle 37"/>
          <p:cNvSpPr>
            <a:spLocks/>
          </p:cNvSpPr>
          <p:nvPr/>
        </p:nvSpPr>
        <p:spPr bwMode="auto">
          <a:xfrm>
            <a:off x="565150" y="3069045"/>
            <a:ext cx="267701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dirty="0">
                <a:latin typeface="Calibri" charset="0"/>
                <a:cs typeface="Gill Sans" charset="0"/>
              </a:rPr>
              <a:t>Process to process Switching</a:t>
            </a:r>
          </a:p>
        </p:txBody>
      </p:sp>
      <p:sp>
        <p:nvSpPr>
          <p:cNvPr id="54288" name="Rectangle 38"/>
          <p:cNvSpPr>
            <a:spLocks/>
          </p:cNvSpPr>
          <p:nvPr/>
        </p:nvSpPr>
        <p:spPr bwMode="auto">
          <a:xfrm>
            <a:off x="685800" y="4224338"/>
            <a:ext cx="66040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port3</a:t>
            </a:r>
          </a:p>
        </p:txBody>
      </p:sp>
      <p:grpSp>
        <p:nvGrpSpPr>
          <p:cNvPr id="6" name="Group 39"/>
          <p:cNvGrpSpPr>
            <a:grpSpLocks/>
          </p:cNvGrpSpPr>
          <p:nvPr/>
        </p:nvGrpSpPr>
        <p:grpSpPr bwMode="auto">
          <a:xfrm>
            <a:off x="687388" y="3557588"/>
            <a:ext cx="7483475" cy="571500"/>
            <a:chOff x="0" y="0"/>
            <a:chExt cx="6704" cy="512"/>
          </a:xfrm>
        </p:grpSpPr>
        <p:sp>
          <p:nvSpPr>
            <p:cNvPr id="54336" name="Rectangle 40"/>
            <p:cNvSpPr>
              <a:spLocks/>
            </p:cNvSpPr>
            <p:nvPr/>
          </p:nvSpPr>
          <p:spPr bwMode="auto">
            <a:xfrm>
              <a:off x="0" y="15"/>
              <a:ext cx="592"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37" name="Rectangle 41"/>
            <p:cNvSpPr>
              <a:spLocks/>
            </p:cNvSpPr>
            <p:nvPr/>
          </p:nvSpPr>
          <p:spPr bwMode="auto">
            <a:xfrm>
              <a:off x="3" y="0"/>
              <a:ext cx="589"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Switch</a:t>
              </a:r>
            </a:p>
            <a:p>
              <a:r>
                <a:rPr lang="en-US" sz="1700">
                  <a:latin typeface="Calibri" charset="0"/>
                  <a:cs typeface="Gill Sans" charset="0"/>
                </a:rPr>
                <a:t>Port</a:t>
              </a:r>
            </a:p>
          </p:txBody>
        </p:sp>
        <p:sp>
          <p:nvSpPr>
            <p:cNvPr id="54338" name="Rectangle 42"/>
            <p:cNvSpPr>
              <a:spLocks/>
            </p:cNvSpPr>
            <p:nvPr/>
          </p:nvSpPr>
          <p:spPr bwMode="auto">
            <a:xfrm>
              <a:off x="592"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39" name="Rectangle 43"/>
            <p:cNvSpPr>
              <a:spLocks/>
            </p:cNvSpPr>
            <p:nvPr/>
          </p:nvSpPr>
          <p:spPr bwMode="auto">
            <a:xfrm>
              <a:off x="588" y="0"/>
              <a:ext cx="589"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MAC</a:t>
              </a:r>
            </a:p>
            <a:p>
              <a:r>
                <a:rPr lang="en-US" sz="1700">
                  <a:latin typeface="Calibri" charset="0"/>
                  <a:cs typeface="Gill Sans" charset="0"/>
                </a:rPr>
                <a:t>src</a:t>
              </a:r>
            </a:p>
          </p:txBody>
        </p:sp>
        <p:sp>
          <p:nvSpPr>
            <p:cNvPr id="54340" name="Rectangle 44"/>
            <p:cNvSpPr>
              <a:spLocks/>
            </p:cNvSpPr>
            <p:nvPr/>
          </p:nvSpPr>
          <p:spPr bwMode="auto">
            <a:xfrm>
              <a:off x="1185"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41" name="Rectangle 45"/>
            <p:cNvSpPr>
              <a:spLocks/>
            </p:cNvSpPr>
            <p:nvPr/>
          </p:nvSpPr>
          <p:spPr bwMode="auto">
            <a:xfrm>
              <a:off x="1212" y="0"/>
              <a:ext cx="567"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MAC</a:t>
              </a:r>
            </a:p>
            <a:p>
              <a:r>
                <a:rPr lang="en-US" sz="1700">
                  <a:latin typeface="Calibri" charset="0"/>
                  <a:cs typeface="Gill Sans" charset="0"/>
                </a:rPr>
                <a:t>dst</a:t>
              </a:r>
            </a:p>
          </p:txBody>
        </p:sp>
        <p:sp>
          <p:nvSpPr>
            <p:cNvPr id="54342" name="Rectangle 46"/>
            <p:cNvSpPr>
              <a:spLocks/>
            </p:cNvSpPr>
            <p:nvPr/>
          </p:nvSpPr>
          <p:spPr bwMode="auto">
            <a:xfrm>
              <a:off x="1785"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43" name="Rectangle 47"/>
            <p:cNvSpPr>
              <a:spLocks/>
            </p:cNvSpPr>
            <p:nvPr/>
          </p:nvSpPr>
          <p:spPr bwMode="auto">
            <a:xfrm>
              <a:off x="1783" y="0"/>
              <a:ext cx="590"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Eth</a:t>
              </a:r>
            </a:p>
            <a:p>
              <a:r>
                <a:rPr lang="en-US" sz="1700">
                  <a:latin typeface="Calibri" charset="0"/>
                  <a:cs typeface="Gill Sans" charset="0"/>
                </a:rPr>
                <a:t>type</a:t>
              </a:r>
            </a:p>
          </p:txBody>
        </p:sp>
        <p:sp>
          <p:nvSpPr>
            <p:cNvPr id="54344" name="Rectangle 48"/>
            <p:cNvSpPr>
              <a:spLocks/>
            </p:cNvSpPr>
            <p:nvPr/>
          </p:nvSpPr>
          <p:spPr bwMode="auto">
            <a:xfrm>
              <a:off x="2378"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45" name="Rectangle 49"/>
            <p:cNvSpPr>
              <a:spLocks/>
            </p:cNvSpPr>
            <p:nvPr/>
          </p:nvSpPr>
          <p:spPr bwMode="auto">
            <a:xfrm>
              <a:off x="2380" y="0"/>
              <a:ext cx="590"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VLAN</a:t>
              </a:r>
            </a:p>
            <a:p>
              <a:r>
                <a:rPr lang="en-US" sz="1700">
                  <a:latin typeface="Calibri" charset="0"/>
                  <a:cs typeface="Gill Sans" charset="0"/>
                </a:rPr>
                <a:t>ID</a:t>
              </a:r>
            </a:p>
          </p:txBody>
        </p:sp>
        <p:sp>
          <p:nvSpPr>
            <p:cNvPr id="54346" name="Rectangle 50"/>
            <p:cNvSpPr>
              <a:spLocks/>
            </p:cNvSpPr>
            <p:nvPr/>
          </p:nvSpPr>
          <p:spPr bwMode="auto">
            <a:xfrm>
              <a:off x="2971"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47" name="Rectangle 51"/>
            <p:cNvSpPr>
              <a:spLocks/>
            </p:cNvSpPr>
            <p:nvPr/>
          </p:nvSpPr>
          <p:spPr bwMode="auto">
            <a:xfrm>
              <a:off x="2977" y="0"/>
              <a:ext cx="589"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IP</a:t>
              </a:r>
            </a:p>
            <a:p>
              <a:r>
                <a:rPr lang="en-US" sz="1700">
                  <a:latin typeface="Calibri" charset="0"/>
                  <a:cs typeface="Gill Sans" charset="0"/>
                </a:rPr>
                <a:t>Src</a:t>
              </a:r>
            </a:p>
          </p:txBody>
        </p:sp>
        <p:sp>
          <p:nvSpPr>
            <p:cNvPr id="54348" name="Rectangle 52"/>
            <p:cNvSpPr>
              <a:spLocks/>
            </p:cNvSpPr>
            <p:nvPr/>
          </p:nvSpPr>
          <p:spPr bwMode="auto">
            <a:xfrm>
              <a:off x="3571"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49" name="Rectangle 53"/>
            <p:cNvSpPr>
              <a:spLocks/>
            </p:cNvSpPr>
            <p:nvPr/>
          </p:nvSpPr>
          <p:spPr bwMode="auto">
            <a:xfrm>
              <a:off x="3567" y="0"/>
              <a:ext cx="597"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IP</a:t>
              </a:r>
            </a:p>
            <a:p>
              <a:r>
                <a:rPr lang="en-US" sz="1700">
                  <a:latin typeface="Calibri" charset="0"/>
                  <a:cs typeface="Gill Sans" charset="0"/>
                </a:rPr>
                <a:t>Dst</a:t>
              </a:r>
            </a:p>
          </p:txBody>
        </p:sp>
        <p:sp>
          <p:nvSpPr>
            <p:cNvPr id="54350" name="Rectangle 54"/>
            <p:cNvSpPr>
              <a:spLocks/>
            </p:cNvSpPr>
            <p:nvPr/>
          </p:nvSpPr>
          <p:spPr bwMode="auto">
            <a:xfrm>
              <a:off x="4164" y="15"/>
              <a:ext cx="592"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51" name="Rectangle 55"/>
            <p:cNvSpPr>
              <a:spLocks/>
            </p:cNvSpPr>
            <p:nvPr/>
          </p:nvSpPr>
          <p:spPr bwMode="auto">
            <a:xfrm>
              <a:off x="4165" y="0"/>
              <a:ext cx="583"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IP</a:t>
              </a:r>
            </a:p>
            <a:p>
              <a:r>
                <a:rPr lang="en-US" sz="1700">
                  <a:latin typeface="Calibri" charset="0"/>
                  <a:cs typeface="Gill Sans" charset="0"/>
                </a:rPr>
                <a:t>Prot</a:t>
              </a:r>
            </a:p>
          </p:txBody>
        </p:sp>
        <p:sp>
          <p:nvSpPr>
            <p:cNvPr id="54352" name="Rectangle 56"/>
            <p:cNvSpPr>
              <a:spLocks/>
            </p:cNvSpPr>
            <p:nvPr/>
          </p:nvSpPr>
          <p:spPr bwMode="auto">
            <a:xfrm>
              <a:off x="4756"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53" name="Rectangle 57"/>
            <p:cNvSpPr>
              <a:spLocks/>
            </p:cNvSpPr>
            <p:nvPr/>
          </p:nvSpPr>
          <p:spPr bwMode="auto">
            <a:xfrm>
              <a:off x="4760" y="0"/>
              <a:ext cx="596"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TCP</a:t>
              </a:r>
            </a:p>
            <a:p>
              <a:r>
                <a:rPr lang="en-US" sz="1700">
                  <a:latin typeface="Calibri" charset="0"/>
                  <a:cs typeface="Gill Sans" charset="0"/>
                </a:rPr>
                <a:t>sport</a:t>
              </a:r>
            </a:p>
          </p:txBody>
        </p:sp>
        <p:sp>
          <p:nvSpPr>
            <p:cNvPr id="54354" name="Rectangle 58"/>
            <p:cNvSpPr>
              <a:spLocks/>
            </p:cNvSpPr>
            <p:nvPr/>
          </p:nvSpPr>
          <p:spPr bwMode="auto">
            <a:xfrm>
              <a:off x="5356"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55" name="Rectangle 59"/>
            <p:cNvSpPr>
              <a:spLocks/>
            </p:cNvSpPr>
            <p:nvPr/>
          </p:nvSpPr>
          <p:spPr bwMode="auto">
            <a:xfrm>
              <a:off x="5351" y="0"/>
              <a:ext cx="597"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TCP</a:t>
              </a:r>
            </a:p>
            <a:p>
              <a:r>
                <a:rPr lang="en-US" sz="1700">
                  <a:latin typeface="Calibri" charset="0"/>
                  <a:cs typeface="Gill Sans" charset="0"/>
                </a:rPr>
                <a:t>dport</a:t>
              </a:r>
            </a:p>
          </p:txBody>
        </p:sp>
        <p:sp>
          <p:nvSpPr>
            <p:cNvPr id="54356" name="Rectangle 60"/>
            <p:cNvSpPr>
              <a:spLocks/>
            </p:cNvSpPr>
            <p:nvPr/>
          </p:nvSpPr>
          <p:spPr bwMode="auto">
            <a:xfrm>
              <a:off x="5956" y="12"/>
              <a:ext cx="748" cy="488"/>
            </a:xfrm>
            <a:prstGeom prst="rect">
              <a:avLst/>
            </a:prstGeom>
            <a:solidFill>
              <a:srgbClr val="CBE97B"/>
            </a:solidFill>
            <a:ln w="12700">
              <a:solidFill>
                <a:srgbClr val="697D3A"/>
              </a:solidFill>
              <a:miter lim="800000"/>
              <a:headEnd/>
              <a:tailEnd/>
            </a:ln>
          </p:spPr>
          <p:txBody>
            <a:bodyPr lIns="0" tIns="0" rIns="0" bIns="0"/>
            <a:lstStyle/>
            <a:p>
              <a:endParaRPr lang="en-US">
                <a:latin typeface="Calibri" charset="0"/>
              </a:endParaRPr>
            </a:p>
          </p:txBody>
        </p:sp>
        <p:sp>
          <p:nvSpPr>
            <p:cNvPr id="54357" name="Rectangle 61"/>
            <p:cNvSpPr>
              <a:spLocks/>
            </p:cNvSpPr>
            <p:nvPr/>
          </p:nvSpPr>
          <p:spPr bwMode="auto">
            <a:xfrm>
              <a:off x="5948" y="111"/>
              <a:ext cx="75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Action</a:t>
              </a:r>
            </a:p>
          </p:txBody>
        </p:sp>
      </p:grpSp>
      <p:sp>
        <p:nvSpPr>
          <p:cNvPr id="54290" name="Rectangle 62"/>
          <p:cNvSpPr>
            <a:spLocks/>
          </p:cNvSpPr>
          <p:nvPr/>
        </p:nvSpPr>
        <p:spPr bwMode="auto">
          <a:xfrm>
            <a:off x="1346200" y="4224338"/>
            <a:ext cx="66040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00:20..</a:t>
            </a:r>
          </a:p>
        </p:txBody>
      </p:sp>
      <p:sp>
        <p:nvSpPr>
          <p:cNvPr id="54291" name="Rectangle 63"/>
          <p:cNvSpPr>
            <a:spLocks/>
          </p:cNvSpPr>
          <p:nvPr/>
        </p:nvSpPr>
        <p:spPr bwMode="auto">
          <a:xfrm>
            <a:off x="2039938" y="4224338"/>
            <a:ext cx="868362"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00:1f..</a:t>
            </a:r>
          </a:p>
        </p:txBody>
      </p:sp>
      <p:sp>
        <p:nvSpPr>
          <p:cNvPr id="54292" name="Rectangle 64"/>
          <p:cNvSpPr>
            <a:spLocks/>
          </p:cNvSpPr>
          <p:nvPr/>
        </p:nvSpPr>
        <p:spPr bwMode="auto">
          <a:xfrm>
            <a:off x="2667000" y="4224338"/>
            <a:ext cx="661988"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0800</a:t>
            </a:r>
          </a:p>
        </p:txBody>
      </p:sp>
      <p:sp>
        <p:nvSpPr>
          <p:cNvPr id="54293" name="Rectangle 65"/>
          <p:cNvSpPr>
            <a:spLocks/>
          </p:cNvSpPr>
          <p:nvPr/>
        </p:nvSpPr>
        <p:spPr bwMode="auto">
          <a:xfrm>
            <a:off x="3328988" y="4224338"/>
            <a:ext cx="66040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vlan1</a:t>
            </a:r>
          </a:p>
        </p:txBody>
      </p:sp>
      <p:sp>
        <p:nvSpPr>
          <p:cNvPr id="54294" name="Rectangle 66"/>
          <p:cNvSpPr>
            <a:spLocks/>
          </p:cNvSpPr>
          <p:nvPr/>
        </p:nvSpPr>
        <p:spPr bwMode="auto">
          <a:xfrm>
            <a:off x="3989388" y="4224338"/>
            <a:ext cx="66040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1.2.3.4</a:t>
            </a:r>
          </a:p>
        </p:txBody>
      </p:sp>
      <p:sp>
        <p:nvSpPr>
          <p:cNvPr id="54295" name="Rectangle 67"/>
          <p:cNvSpPr>
            <a:spLocks/>
          </p:cNvSpPr>
          <p:nvPr/>
        </p:nvSpPr>
        <p:spPr bwMode="auto">
          <a:xfrm>
            <a:off x="4686300" y="4224338"/>
            <a:ext cx="66040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5.6.7.8</a:t>
            </a:r>
          </a:p>
        </p:txBody>
      </p:sp>
      <p:sp>
        <p:nvSpPr>
          <p:cNvPr id="54296" name="Rectangle 68"/>
          <p:cNvSpPr>
            <a:spLocks/>
          </p:cNvSpPr>
          <p:nvPr/>
        </p:nvSpPr>
        <p:spPr bwMode="auto">
          <a:xfrm>
            <a:off x="5548313" y="4224338"/>
            <a:ext cx="66040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4</a:t>
            </a:r>
          </a:p>
        </p:txBody>
      </p:sp>
      <p:sp>
        <p:nvSpPr>
          <p:cNvPr id="54297" name="Rectangle 69"/>
          <p:cNvSpPr>
            <a:spLocks/>
          </p:cNvSpPr>
          <p:nvPr/>
        </p:nvSpPr>
        <p:spPr bwMode="auto">
          <a:xfrm>
            <a:off x="5980113" y="4224338"/>
            <a:ext cx="661987"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17264</a:t>
            </a:r>
          </a:p>
        </p:txBody>
      </p:sp>
      <p:sp>
        <p:nvSpPr>
          <p:cNvPr id="54298" name="Rectangle 70"/>
          <p:cNvSpPr>
            <a:spLocks/>
          </p:cNvSpPr>
          <p:nvPr/>
        </p:nvSpPr>
        <p:spPr bwMode="auto">
          <a:xfrm>
            <a:off x="6642100" y="4224338"/>
            <a:ext cx="66040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80</a:t>
            </a:r>
          </a:p>
        </p:txBody>
      </p:sp>
      <p:sp>
        <p:nvSpPr>
          <p:cNvPr id="54299" name="Rectangle 71"/>
          <p:cNvSpPr>
            <a:spLocks/>
          </p:cNvSpPr>
          <p:nvPr/>
        </p:nvSpPr>
        <p:spPr bwMode="auto">
          <a:xfrm>
            <a:off x="7400925" y="4224338"/>
            <a:ext cx="66040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port6</a:t>
            </a:r>
          </a:p>
        </p:txBody>
      </p:sp>
      <p:sp>
        <p:nvSpPr>
          <p:cNvPr id="54300" name="Rectangle 72"/>
          <p:cNvSpPr>
            <a:spLocks/>
          </p:cNvSpPr>
          <p:nvPr/>
        </p:nvSpPr>
        <p:spPr bwMode="auto">
          <a:xfrm>
            <a:off x="561975" y="4730750"/>
            <a:ext cx="728663"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dirty="0">
                <a:latin typeface="Calibri" charset="0"/>
                <a:cs typeface="Gill Sans" charset="0"/>
              </a:rPr>
              <a:t>Firewall</a:t>
            </a:r>
          </a:p>
        </p:txBody>
      </p:sp>
      <p:sp>
        <p:nvSpPr>
          <p:cNvPr id="54301" name="Rectangle 73"/>
          <p:cNvSpPr>
            <a:spLocks/>
          </p:cNvSpPr>
          <p:nvPr/>
        </p:nvSpPr>
        <p:spPr bwMode="auto">
          <a:xfrm>
            <a:off x="685800" y="5938838"/>
            <a:ext cx="66040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grpSp>
        <p:nvGrpSpPr>
          <p:cNvPr id="7" name="Group 74"/>
          <p:cNvGrpSpPr>
            <a:grpSpLocks/>
          </p:cNvGrpSpPr>
          <p:nvPr/>
        </p:nvGrpSpPr>
        <p:grpSpPr bwMode="auto">
          <a:xfrm>
            <a:off x="687388" y="5272088"/>
            <a:ext cx="7483475" cy="571500"/>
            <a:chOff x="0" y="0"/>
            <a:chExt cx="6704" cy="512"/>
          </a:xfrm>
        </p:grpSpPr>
        <p:sp>
          <p:nvSpPr>
            <p:cNvPr id="54314" name="Rectangle 75"/>
            <p:cNvSpPr>
              <a:spLocks/>
            </p:cNvSpPr>
            <p:nvPr/>
          </p:nvSpPr>
          <p:spPr bwMode="auto">
            <a:xfrm>
              <a:off x="0" y="15"/>
              <a:ext cx="592"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15" name="Rectangle 76"/>
            <p:cNvSpPr>
              <a:spLocks/>
            </p:cNvSpPr>
            <p:nvPr/>
          </p:nvSpPr>
          <p:spPr bwMode="auto">
            <a:xfrm>
              <a:off x="3" y="0"/>
              <a:ext cx="589"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Switch</a:t>
              </a:r>
            </a:p>
            <a:p>
              <a:r>
                <a:rPr lang="en-US" sz="1700">
                  <a:latin typeface="Calibri" charset="0"/>
                  <a:cs typeface="Gill Sans" charset="0"/>
                </a:rPr>
                <a:t>Port</a:t>
              </a:r>
            </a:p>
          </p:txBody>
        </p:sp>
        <p:sp>
          <p:nvSpPr>
            <p:cNvPr id="54316" name="Rectangle 77"/>
            <p:cNvSpPr>
              <a:spLocks/>
            </p:cNvSpPr>
            <p:nvPr/>
          </p:nvSpPr>
          <p:spPr bwMode="auto">
            <a:xfrm>
              <a:off x="592"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17" name="Rectangle 78"/>
            <p:cNvSpPr>
              <a:spLocks/>
            </p:cNvSpPr>
            <p:nvPr/>
          </p:nvSpPr>
          <p:spPr bwMode="auto">
            <a:xfrm>
              <a:off x="588" y="0"/>
              <a:ext cx="589"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dirty="0">
                  <a:latin typeface="Calibri" charset="0"/>
                  <a:cs typeface="Gill Sans" charset="0"/>
                </a:rPr>
                <a:t>MAC</a:t>
              </a:r>
            </a:p>
            <a:p>
              <a:r>
                <a:rPr lang="en-US" sz="1700" dirty="0" err="1">
                  <a:latin typeface="Calibri" charset="0"/>
                  <a:cs typeface="Gill Sans" charset="0"/>
                </a:rPr>
                <a:t>src</a:t>
              </a:r>
              <a:endParaRPr lang="en-US" sz="1700" dirty="0">
                <a:latin typeface="Calibri" charset="0"/>
                <a:cs typeface="Gill Sans" charset="0"/>
              </a:endParaRPr>
            </a:p>
          </p:txBody>
        </p:sp>
        <p:sp>
          <p:nvSpPr>
            <p:cNvPr id="54318" name="Rectangle 79"/>
            <p:cNvSpPr>
              <a:spLocks/>
            </p:cNvSpPr>
            <p:nvPr/>
          </p:nvSpPr>
          <p:spPr bwMode="auto">
            <a:xfrm>
              <a:off x="1185"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19" name="Rectangle 80"/>
            <p:cNvSpPr>
              <a:spLocks/>
            </p:cNvSpPr>
            <p:nvPr/>
          </p:nvSpPr>
          <p:spPr bwMode="auto">
            <a:xfrm>
              <a:off x="1212" y="0"/>
              <a:ext cx="567"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MAC</a:t>
              </a:r>
            </a:p>
            <a:p>
              <a:r>
                <a:rPr lang="en-US" sz="1700">
                  <a:latin typeface="Calibri" charset="0"/>
                  <a:cs typeface="Gill Sans" charset="0"/>
                </a:rPr>
                <a:t>dst</a:t>
              </a:r>
            </a:p>
          </p:txBody>
        </p:sp>
        <p:sp>
          <p:nvSpPr>
            <p:cNvPr id="54320" name="Rectangle 81"/>
            <p:cNvSpPr>
              <a:spLocks/>
            </p:cNvSpPr>
            <p:nvPr/>
          </p:nvSpPr>
          <p:spPr bwMode="auto">
            <a:xfrm>
              <a:off x="1785"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21" name="Rectangle 82"/>
            <p:cNvSpPr>
              <a:spLocks/>
            </p:cNvSpPr>
            <p:nvPr/>
          </p:nvSpPr>
          <p:spPr bwMode="auto">
            <a:xfrm>
              <a:off x="1783" y="0"/>
              <a:ext cx="590"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Eth</a:t>
              </a:r>
            </a:p>
            <a:p>
              <a:r>
                <a:rPr lang="en-US" sz="1700">
                  <a:latin typeface="Calibri" charset="0"/>
                  <a:cs typeface="Gill Sans" charset="0"/>
                </a:rPr>
                <a:t>type</a:t>
              </a:r>
            </a:p>
          </p:txBody>
        </p:sp>
        <p:sp>
          <p:nvSpPr>
            <p:cNvPr id="54322" name="Rectangle 83"/>
            <p:cNvSpPr>
              <a:spLocks/>
            </p:cNvSpPr>
            <p:nvPr/>
          </p:nvSpPr>
          <p:spPr bwMode="auto">
            <a:xfrm>
              <a:off x="2378"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23" name="Rectangle 84"/>
            <p:cNvSpPr>
              <a:spLocks/>
            </p:cNvSpPr>
            <p:nvPr/>
          </p:nvSpPr>
          <p:spPr bwMode="auto">
            <a:xfrm>
              <a:off x="2380" y="0"/>
              <a:ext cx="590"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VLAN</a:t>
              </a:r>
            </a:p>
            <a:p>
              <a:r>
                <a:rPr lang="en-US" sz="1700">
                  <a:latin typeface="Calibri" charset="0"/>
                  <a:cs typeface="Gill Sans" charset="0"/>
                </a:rPr>
                <a:t>ID</a:t>
              </a:r>
            </a:p>
          </p:txBody>
        </p:sp>
        <p:sp>
          <p:nvSpPr>
            <p:cNvPr id="54324" name="Rectangle 85"/>
            <p:cNvSpPr>
              <a:spLocks/>
            </p:cNvSpPr>
            <p:nvPr/>
          </p:nvSpPr>
          <p:spPr bwMode="auto">
            <a:xfrm>
              <a:off x="2971"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25" name="Rectangle 86"/>
            <p:cNvSpPr>
              <a:spLocks/>
            </p:cNvSpPr>
            <p:nvPr/>
          </p:nvSpPr>
          <p:spPr bwMode="auto">
            <a:xfrm>
              <a:off x="2977" y="0"/>
              <a:ext cx="589"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IP</a:t>
              </a:r>
            </a:p>
            <a:p>
              <a:r>
                <a:rPr lang="en-US" sz="1700">
                  <a:latin typeface="Calibri" charset="0"/>
                  <a:cs typeface="Gill Sans" charset="0"/>
                </a:rPr>
                <a:t>Src</a:t>
              </a:r>
            </a:p>
          </p:txBody>
        </p:sp>
        <p:sp>
          <p:nvSpPr>
            <p:cNvPr id="54326" name="Rectangle 87"/>
            <p:cNvSpPr>
              <a:spLocks/>
            </p:cNvSpPr>
            <p:nvPr/>
          </p:nvSpPr>
          <p:spPr bwMode="auto">
            <a:xfrm>
              <a:off x="3571"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27" name="Rectangle 88"/>
            <p:cNvSpPr>
              <a:spLocks/>
            </p:cNvSpPr>
            <p:nvPr/>
          </p:nvSpPr>
          <p:spPr bwMode="auto">
            <a:xfrm>
              <a:off x="3567" y="0"/>
              <a:ext cx="597"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IP</a:t>
              </a:r>
            </a:p>
            <a:p>
              <a:r>
                <a:rPr lang="en-US" sz="1700">
                  <a:latin typeface="Calibri" charset="0"/>
                  <a:cs typeface="Gill Sans" charset="0"/>
                </a:rPr>
                <a:t>Dst</a:t>
              </a:r>
            </a:p>
          </p:txBody>
        </p:sp>
        <p:sp>
          <p:nvSpPr>
            <p:cNvPr id="54328" name="Rectangle 89"/>
            <p:cNvSpPr>
              <a:spLocks/>
            </p:cNvSpPr>
            <p:nvPr/>
          </p:nvSpPr>
          <p:spPr bwMode="auto">
            <a:xfrm>
              <a:off x="4164" y="15"/>
              <a:ext cx="592"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29" name="Rectangle 90"/>
            <p:cNvSpPr>
              <a:spLocks/>
            </p:cNvSpPr>
            <p:nvPr/>
          </p:nvSpPr>
          <p:spPr bwMode="auto">
            <a:xfrm>
              <a:off x="4165" y="0"/>
              <a:ext cx="583"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IP</a:t>
              </a:r>
            </a:p>
            <a:p>
              <a:r>
                <a:rPr lang="en-US" sz="1700">
                  <a:latin typeface="Calibri" charset="0"/>
                  <a:cs typeface="Gill Sans" charset="0"/>
                </a:rPr>
                <a:t>Prot</a:t>
              </a:r>
            </a:p>
          </p:txBody>
        </p:sp>
        <p:sp>
          <p:nvSpPr>
            <p:cNvPr id="54330" name="Rectangle 91"/>
            <p:cNvSpPr>
              <a:spLocks/>
            </p:cNvSpPr>
            <p:nvPr/>
          </p:nvSpPr>
          <p:spPr bwMode="auto">
            <a:xfrm>
              <a:off x="4756"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31" name="Rectangle 92"/>
            <p:cNvSpPr>
              <a:spLocks/>
            </p:cNvSpPr>
            <p:nvPr/>
          </p:nvSpPr>
          <p:spPr bwMode="auto">
            <a:xfrm>
              <a:off x="4760" y="0"/>
              <a:ext cx="596"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TCP</a:t>
              </a:r>
            </a:p>
            <a:p>
              <a:r>
                <a:rPr lang="en-US" sz="1700">
                  <a:latin typeface="Calibri" charset="0"/>
                  <a:cs typeface="Gill Sans" charset="0"/>
                </a:rPr>
                <a:t>sport</a:t>
              </a:r>
            </a:p>
          </p:txBody>
        </p:sp>
        <p:sp>
          <p:nvSpPr>
            <p:cNvPr id="54332" name="Rectangle 93"/>
            <p:cNvSpPr>
              <a:spLocks/>
            </p:cNvSpPr>
            <p:nvPr/>
          </p:nvSpPr>
          <p:spPr bwMode="auto">
            <a:xfrm>
              <a:off x="5356"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33" name="Rectangle 94"/>
            <p:cNvSpPr>
              <a:spLocks/>
            </p:cNvSpPr>
            <p:nvPr/>
          </p:nvSpPr>
          <p:spPr bwMode="auto">
            <a:xfrm>
              <a:off x="5351" y="0"/>
              <a:ext cx="597"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TCP</a:t>
              </a:r>
            </a:p>
            <a:p>
              <a:r>
                <a:rPr lang="en-US" sz="1700">
                  <a:latin typeface="Calibri" charset="0"/>
                  <a:cs typeface="Gill Sans" charset="0"/>
                </a:rPr>
                <a:t>dport</a:t>
              </a:r>
            </a:p>
          </p:txBody>
        </p:sp>
        <p:sp>
          <p:nvSpPr>
            <p:cNvPr id="54334" name="Rectangle 95"/>
            <p:cNvSpPr>
              <a:spLocks/>
            </p:cNvSpPr>
            <p:nvPr/>
          </p:nvSpPr>
          <p:spPr bwMode="auto">
            <a:xfrm>
              <a:off x="5956" y="12"/>
              <a:ext cx="748" cy="488"/>
            </a:xfrm>
            <a:prstGeom prst="rect">
              <a:avLst/>
            </a:prstGeom>
            <a:solidFill>
              <a:srgbClr val="CBE97B"/>
            </a:solidFill>
            <a:ln w="12700">
              <a:solidFill>
                <a:srgbClr val="697D3A"/>
              </a:solidFill>
              <a:miter lim="800000"/>
              <a:headEnd/>
              <a:tailEnd/>
            </a:ln>
          </p:spPr>
          <p:txBody>
            <a:bodyPr lIns="0" tIns="0" rIns="0" bIns="0"/>
            <a:lstStyle/>
            <a:p>
              <a:endParaRPr lang="en-US">
                <a:latin typeface="Calibri" charset="0"/>
              </a:endParaRPr>
            </a:p>
          </p:txBody>
        </p:sp>
        <p:sp>
          <p:nvSpPr>
            <p:cNvPr id="54335" name="Rectangle 96"/>
            <p:cNvSpPr>
              <a:spLocks/>
            </p:cNvSpPr>
            <p:nvPr/>
          </p:nvSpPr>
          <p:spPr bwMode="auto">
            <a:xfrm>
              <a:off x="5948" y="111"/>
              <a:ext cx="75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Action</a:t>
              </a:r>
            </a:p>
          </p:txBody>
        </p:sp>
      </p:grpSp>
      <p:sp>
        <p:nvSpPr>
          <p:cNvPr id="54303" name="Rectangle 97"/>
          <p:cNvSpPr>
            <a:spLocks/>
          </p:cNvSpPr>
          <p:nvPr/>
        </p:nvSpPr>
        <p:spPr bwMode="auto">
          <a:xfrm>
            <a:off x="1346200" y="5938838"/>
            <a:ext cx="66040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4304" name="Rectangle 98"/>
          <p:cNvSpPr>
            <a:spLocks/>
          </p:cNvSpPr>
          <p:nvPr/>
        </p:nvSpPr>
        <p:spPr bwMode="auto">
          <a:xfrm>
            <a:off x="1774825" y="5938838"/>
            <a:ext cx="1133475"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4305" name="Rectangle 99"/>
          <p:cNvSpPr>
            <a:spLocks/>
          </p:cNvSpPr>
          <p:nvPr/>
        </p:nvSpPr>
        <p:spPr bwMode="auto">
          <a:xfrm>
            <a:off x="2667000" y="5938838"/>
            <a:ext cx="661988"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4306" name="Rectangle 100"/>
          <p:cNvSpPr>
            <a:spLocks/>
          </p:cNvSpPr>
          <p:nvPr/>
        </p:nvSpPr>
        <p:spPr bwMode="auto">
          <a:xfrm>
            <a:off x="3328988" y="5938838"/>
            <a:ext cx="66040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4307" name="Rectangle 101"/>
          <p:cNvSpPr>
            <a:spLocks/>
          </p:cNvSpPr>
          <p:nvPr/>
        </p:nvSpPr>
        <p:spPr bwMode="auto">
          <a:xfrm>
            <a:off x="3989388" y="5938838"/>
            <a:ext cx="66040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4308" name="Rectangle 102"/>
          <p:cNvSpPr>
            <a:spLocks/>
          </p:cNvSpPr>
          <p:nvPr/>
        </p:nvSpPr>
        <p:spPr bwMode="auto">
          <a:xfrm>
            <a:off x="4649788" y="5938838"/>
            <a:ext cx="66040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4309" name="Rectangle 103"/>
          <p:cNvSpPr>
            <a:spLocks/>
          </p:cNvSpPr>
          <p:nvPr/>
        </p:nvSpPr>
        <p:spPr bwMode="auto">
          <a:xfrm>
            <a:off x="5319713" y="5938838"/>
            <a:ext cx="66040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4310" name="Rectangle 104"/>
          <p:cNvSpPr>
            <a:spLocks/>
          </p:cNvSpPr>
          <p:nvPr/>
        </p:nvSpPr>
        <p:spPr bwMode="auto">
          <a:xfrm>
            <a:off x="5980113" y="5938838"/>
            <a:ext cx="661987"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4311" name="Rectangle 105"/>
          <p:cNvSpPr>
            <a:spLocks/>
          </p:cNvSpPr>
          <p:nvPr/>
        </p:nvSpPr>
        <p:spPr bwMode="auto">
          <a:xfrm>
            <a:off x="6642100" y="5938838"/>
            <a:ext cx="66040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22</a:t>
            </a:r>
          </a:p>
        </p:txBody>
      </p:sp>
      <p:sp>
        <p:nvSpPr>
          <p:cNvPr id="54312" name="Rectangle 106"/>
          <p:cNvSpPr>
            <a:spLocks/>
          </p:cNvSpPr>
          <p:nvPr/>
        </p:nvSpPr>
        <p:spPr bwMode="auto">
          <a:xfrm>
            <a:off x="7400925" y="5938838"/>
            <a:ext cx="66040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drop</a:t>
            </a:r>
          </a:p>
        </p:txBody>
      </p:sp>
    </p:spTree>
    <p:extLst>
      <p:ext uri="{BB962C8B-B14F-4D97-AF65-F5344CB8AC3E}">
        <p14:creationId xmlns:p14="http://schemas.microsoft.com/office/powerpoint/2010/main" val="301957249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Grp="1" noChangeArrowheads="1"/>
          </p:cNvSpPr>
          <p:nvPr>
            <p:ph type="title"/>
          </p:nvPr>
        </p:nvSpPr>
        <p:spPr/>
        <p:txBody>
          <a:bodyPr/>
          <a:lstStyle/>
          <a:p>
            <a:pPr eaLnBrk="1" hangingPunct="1"/>
            <a:r>
              <a:rPr lang="en-US" sz="3900" dirty="0">
                <a:solidFill>
                  <a:schemeClr val="accent1"/>
                </a:solidFill>
                <a:latin typeface="Calibri" charset="0"/>
              </a:rPr>
              <a:t>Examples</a:t>
            </a:r>
          </a:p>
        </p:txBody>
      </p:sp>
      <p:sp>
        <p:nvSpPr>
          <p:cNvPr id="56322" name="Rectangle 2"/>
          <p:cNvSpPr>
            <a:spLocks/>
          </p:cNvSpPr>
          <p:nvPr/>
        </p:nvSpPr>
        <p:spPr bwMode="auto">
          <a:xfrm>
            <a:off x="563563" y="1346200"/>
            <a:ext cx="722312"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a:latin typeface="Calibri" charset="0"/>
                <a:cs typeface="Gill Sans" charset="0"/>
              </a:rPr>
              <a:t>Routing</a:t>
            </a:r>
          </a:p>
        </p:txBody>
      </p:sp>
      <p:sp>
        <p:nvSpPr>
          <p:cNvPr id="56323" name="Rectangle 3"/>
          <p:cNvSpPr>
            <a:spLocks/>
          </p:cNvSpPr>
          <p:nvPr/>
        </p:nvSpPr>
        <p:spPr bwMode="auto">
          <a:xfrm>
            <a:off x="685800" y="2546350"/>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grpSp>
        <p:nvGrpSpPr>
          <p:cNvPr id="3" name="Group 4"/>
          <p:cNvGrpSpPr>
            <a:grpSpLocks/>
          </p:cNvGrpSpPr>
          <p:nvPr/>
        </p:nvGrpSpPr>
        <p:grpSpPr bwMode="auto">
          <a:xfrm>
            <a:off x="687388" y="1878013"/>
            <a:ext cx="7483475" cy="571500"/>
            <a:chOff x="0" y="0"/>
            <a:chExt cx="6704" cy="512"/>
          </a:xfrm>
        </p:grpSpPr>
        <p:sp>
          <p:nvSpPr>
            <p:cNvPr id="56371" name="Rectangle 5"/>
            <p:cNvSpPr>
              <a:spLocks/>
            </p:cNvSpPr>
            <p:nvPr/>
          </p:nvSpPr>
          <p:spPr bwMode="auto">
            <a:xfrm>
              <a:off x="0" y="15"/>
              <a:ext cx="592"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72" name="Rectangle 6"/>
            <p:cNvSpPr>
              <a:spLocks/>
            </p:cNvSpPr>
            <p:nvPr/>
          </p:nvSpPr>
          <p:spPr bwMode="auto">
            <a:xfrm>
              <a:off x="3" y="0"/>
              <a:ext cx="589"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Switch</a:t>
              </a:r>
            </a:p>
            <a:p>
              <a:r>
                <a:rPr lang="en-US" sz="1700">
                  <a:latin typeface="Calibri" charset="0"/>
                  <a:cs typeface="Gill Sans" charset="0"/>
                </a:rPr>
                <a:t>Port</a:t>
              </a:r>
            </a:p>
          </p:txBody>
        </p:sp>
        <p:sp>
          <p:nvSpPr>
            <p:cNvPr id="56373" name="Rectangle 7"/>
            <p:cNvSpPr>
              <a:spLocks/>
            </p:cNvSpPr>
            <p:nvPr/>
          </p:nvSpPr>
          <p:spPr bwMode="auto">
            <a:xfrm>
              <a:off x="592"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74" name="Rectangle 8"/>
            <p:cNvSpPr>
              <a:spLocks/>
            </p:cNvSpPr>
            <p:nvPr/>
          </p:nvSpPr>
          <p:spPr bwMode="auto">
            <a:xfrm>
              <a:off x="588" y="0"/>
              <a:ext cx="589"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MAC</a:t>
              </a:r>
            </a:p>
            <a:p>
              <a:r>
                <a:rPr lang="en-US" sz="1700">
                  <a:latin typeface="Calibri" charset="0"/>
                  <a:cs typeface="Gill Sans" charset="0"/>
                </a:rPr>
                <a:t>src</a:t>
              </a:r>
            </a:p>
          </p:txBody>
        </p:sp>
        <p:sp>
          <p:nvSpPr>
            <p:cNvPr id="56375" name="Rectangle 9"/>
            <p:cNvSpPr>
              <a:spLocks/>
            </p:cNvSpPr>
            <p:nvPr/>
          </p:nvSpPr>
          <p:spPr bwMode="auto">
            <a:xfrm>
              <a:off x="1185"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76" name="Rectangle 10"/>
            <p:cNvSpPr>
              <a:spLocks/>
            </p:cNvSpPr>
            <p:nvPr/>
          </p:nvSpPr>
          <p:spPr bwMode="auto">
            <a:xfrm>
              <a:off x="1212" y="0"/>
              <a:ext cx="567"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MAC</a:t>
              </a:r>
            </a:p>
            <a:p>
              <a:r>
                <a:rPr lang="en-US" sz="1700">
                  <a:latin typeface="Calibri" charset="0"/>
                  <a:cs typeface="Gill Sans" charset="0"/>
                </a:rPr>
                <a:t>dst</a:t>
              </a:r>
            </a:p>
          </p:txBody>
        </p:sp>
        <p:sp>
          <p:nvSpPr>
            <p:cNvPr id="56377" name="Rectangle 11"/>
            <p:cNvSpPr>
              <a:spLocks/>
            </p:cNvSpPr>
            <p:nvPr/>
          </p:nvSpPr>
          <p:spPr bwMode="auto">
            <a:xfrm>
              <a:off x="1785"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78" name="Rectangle 12"/>
            <p:cNvSpPr>
              <a:spLocks/>
            </p:cNvSpPr>
            <p:nvPr/>
          </p:nvSpPr>
          <p:spPr bwMode="auto">
            <a:xfrm>
              <a:off x="1783" y="0"/>
              <a:ext cx="590"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Eth</a:t>
              </a:r>
            </a:p>
            <a:p>
              <a:r>
                <a:rPr lang="en-US" sz="1700">
                  <a:latin typeface="Calibri" charset="0"/>
                  <a:cs typeface="Gill Sans" charset="0"/>
                </a:rPr>
                <a:t>type</a:t>
              </a:r>
            </a:p>
          </p:txBody>
        </p:sp>
        <p:sp>
          <p:nvSpPr>
            <p:cNvPr id="56379" name="Rectangle 13"/>
            <p:cNvSpPr>
              <a:spLocks/>
            </p:cNvSpPr>
            <p:nvPr/>
          </p:nvSpPr>
          <p:spPr bwMode="auto">
            <a:xfrm>
              <a:off x="2378"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80" name="Rectangle 14"/>
            <p:cNvSpPr>
              <a:spLocks/>
            </p:cNvSpPr>
            <p:nvPr/>
          </p:nvSpPr>
          <p:spPr bwMode="auto">
            <a:xfrm>
              <a:off x="2380" y="0"/>
              <a:ext cx="590"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VLAN</a:t>
              </a:r>
            </a:p>
            <a:p>
              <a:r>
                <a:rPr lang="en-US" sz="1700">
                  <a:latin typeface="Calibri" charset="0"/>
                  <a:cs typeface="Gill Sans" charset="0"/>
                </a:rPr>
                <a:t>ID</a:t>
              </a:r>
            </a:p>
          </p:txBody>
        </p:sp>
        <p:sp>
          <p:nvSpPr>
            <p:cNvPr id="56381" name="Rectangle 15"/>
            <p:cNvSpPr>
              <a:spLocks/>
            </p:cNvSpPr>
            <p:nvPr/>
          </p:nvSpPr>
          <p:spPr bwMode="auto">
            <a:xfrm>
              <a:off x="2971"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82" name="Rectangle 16"/>
            <p:cNvSpPr>
              <a:spLocks/>
            </p:cNvSpPr>
            <p:nvPr/>
          </p:nvSpPr>
          <p:spPr bwMode="auto">
            <a:xfrm>
              <a:off x="2977" y="0"/>
              <a:ext cx="589"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IP</a:t>
              </a:r>
            </a:p>
            <a:p>
              <a:r>
                <a:rPr lang="en-US" sz="1700">
                  <a:latin typeface="Calibri" charset="0"/>
                  <a:cs typeface="Gill Sans" charset="0"/>
                </a:rPr>
                <a:t>Src</a:t>
              </a:r>
            </a:p>
          </p:txBody>
        </p:sp>
        <p:sp>
          <p:nvSpPr>
            <p:cNvPr id="56383" name="Rectangle 17"/>
            <p:cNvSpPr>
              <a:spLocks/>
            </p:cNvSpPr>
            <p:nvPr/>
          </p:nvSpPr>
          <p:spPr bwMode="auto">
            <a:xfrm>
              <a:off x="3571"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84" name="Rectangle 18"/>
            <p:cNvSpPr>
              <a:spLocks/>
            </p:cNvSpPr>
            <p:nvPr/>
          </p:nvSpPr>
          <p:spPr bwMode="auto">
            <a:xfrm>
              <a:off x="3567" y="0"/>
              <a:ext cx="597"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IP</a:t>
              </a:r>
            </a:p>
            <a:p>
              <a:r>
                <a:rPr lang="en-US" sz="1700">
                  <a:latin typeface="Calibri" charset="0"/>
                  <a:cs typeface="Gill Sans" charset="0"/>
                </a:rPr>
                <a:t>Dst</a:t>
              </a:r>
            </a:p>
          </p:txBody>
        </p:sp>
        <p:sp>
          <p:nvSpPr>
            <p:cNvPr id="56385" name="Rectangle 19"/>
            <p:cNvSpPr>
              <a:spLocks/>
            </p:cNvSpPr>
            <p:nvPr/>
          </p:nvSpPr>
          <p:spPr bwMode="auto">
            <a:xfrm>
              <a:off x="4164" y="15"/>
              <a:ext cx="592"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86" name="Rectangle 20"/>
            <p:cNvSpPr>
              <a:spLocks/>
            </p:cNvSpPr>
            <p:nvPr/>
          </p:nvSpPr>
          <p:spPr bwMode="auto">
            <a:xfrm>
              <a:off x="4165" y="0"/>
              <a:ext cx="583"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IP</a:t>
              </a:r>
            </a:p>
            <a:p>
              <a:r>
                <a:rPr lang="en-US" sz="1700">
                  <a:latin typeface="Calibri" charset="0"/>
                  <a:cs typeface="Gill Sans" charset="0"/>
                </a:rPr>
                <a:t>Prot</a:t>
              </a:r>
            </a:p>
          </p:txBody>
        </p:sp>
        <p:sp>
          <p:nvSpPr>
            <p:cNvPr id="56387" name="Rectangle 21"/>
            <p:cNvSpPr>
              <a:spLocks/>
            </p:cNvSpPr>
            <p:nvPr/>
          </p:nvSpPr>
          <p:spPr bwMode="auto">
            <a:xfrm>
              <a:off x="4756"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88" name="Rectangle 22"/>
            <p:cNvSpPr>
              <a:spLocks/>
            </p:cNvSpPr>
            <p:nvPr/>
          </p:nvSpPr>
          <p:spPr bwMode="auto">
            <a:xfrm>
              <a:off x="4760" y="0"/>
              <a:ext cx="596"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TCP</a:t>
              </a:r>
            </a:p>
            <a:p>
              <a:r>
                <a:rPr lang="en-US" sz="1700">
                  <a:latin typeface="Calibri" charset="0"/>
                  <a:cs typeface="Gill Sans" charset="0"/>
                </a:rPr>
                <a:t>sport</a:t>
              </a:r>
            </a:p>
          </p:txBody>
        </p:sp>
        <p:sp>
          <p:nvSpPr>
            <p:cNvPr id="56389" name="Rectangle 23"/>
            <p:cNvSpPr>
              <a:spLocks/>
            </p:cNvSpPr>
            <p:nvPr/>
          </p:nvSpPr>
          <p:spPr bwMode="auto">
            <a:xfrm>
              <a:off x="5356"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90" name="Rectangle 24"/>
            <p:cNvSpPr>
              <a:spLocks/>
            </p:cNvSpPr>
            <p:nvPr/>
          </p:nvSpPr>
          <p:spPr bwMode="auto">
            <a:xfrm>
              <a:off x="5351" y="0"/>
              <a:ext cx="597"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TCP</a:t>
              </a:r>
            </a:p>
            <a:p>
              <a:r>
                <a:rPr lang="en-US" sz="1700">
                  <a:latin typeface="Calibri" charset="0"/>
                  <a:cs typeface="Gill Sans" charset="0"/>
                </a:rPr>
                <a:t>dport</a:t>
              </a:r>
            </a:p>
          </p:txBody>
        </p:sp>
        <p:sp>
          <p:nvSpPr>
            <p:cNvPr id="56391" name="Rectangle 25"/>
            <p:cNvSpPr>
              <a:spLocks/>
            </p:cNvSpPr>
            <p:nvPr/>
          </p:nvSpPr>
          <p:spPr bwMode="auto">
            <a:xfrm>
              <a:off x="5956" y="12"/>
              <a:ext cx="748" cy="488"/>
            </a:xfrm>
            <a:prstGeom prst="rect">
              <a:avLst/>
            </a:prstGeom>
            <a:solidFill>
              <a:srgbClr val="CBE97B"/>
            </a:solidFill>
            <a:ln w="12700">
              <a:solidFill>
                <a:srgbClr val="697D3A"/>
              </a:solidFill>
              <a:miter lim="800000"/>
              <a:headEnd/>
              <a:tailEnd/>
            </a:ln>
          </p:spPr>
          <p:txBody>
            <a:bodyPr lIns="0" tIns="0" rIns="0" bIns="0"/>
            <a:lstStyle/>
            <a:p>
              <a:endParaRPr lang="en-US">
                <a:latin typeface="Calibri" charset="0"/>
              </a:endParaRPr>
            </a:p>
          </p:txBody>
        </p:sp>
        <p:sp>
          <p:nvSpPr>
            <p:cNvPr id="56392" name="Rectangle 26"/>
            <p:cNvSpPr>
              <a:spLocks/>
            </p:cNvSpPr>
            <p:nvPr/>
          </p:nvSpPr>
          <p:spPr bwMode="auto">
            <a:xfrm>
              <a:off x="5948" y="111"/>
              <a:ext cx="75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Action</a:t>
              </a:r>
            </a:p>
          </p:txBody>
        </p:sp>
      </p:grpSp>
      <p:sp>
        <p:nvSpPr>
          <p:cNvPr id="56325" name="Rectangle 27"/>
          <p:cNvSpPr>
            <a:spLocks/>
          </p:cNvSpPr>
          <p:nvPr/>
        </p:nvSpPr>
        <p:spPr bwMode="auto">
          <a:xfrm>
            <a:off x="1346200" y="2546350"/>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6326" name="Rectangle 28"/>
          <p:cNvSpPr>
            <a:spLocks/>
          </p:cNvSpPr>
          <p:nvPr/>
        </p:nvSpPr>
        <p:spPr bwMode="auto">
          <a:xfrm>
            <a:off x="1774825" y="2546350"/>
            <a:ext cx="11334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6327" name="Rectangle 29"/>
          <p:cNvSpPr>
            <a:spLocks/>
          </p:cNvSpPr>
          <p:nvPr/>
        </p:nvSpPr>
        <p:spPr bwMode="auto">
          <a:xfrm>
            <a:off x="2667000" y="2546350"/>
            <a:ext cx="661988"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6328" name="Rectangle 30"/>
          <p:cNvSpPr>
            <a:spLocks/>
          </p:cNvSpPr>
          <p:nvPr/>
        </p:nvSpPr>
        <p:spPr bwMode="auto">
          <a:xfrm>
            <a:off x="3328988" y="2546350"/>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6329" name="Rectangle 31"/>
          <p:cNvSpPr>
            <a:spLocks/>
          </p:cNvSpPr>
          <p:nvPr/>
        </p:nvSpPr>
        <p:spPr bwMode="auto">
          <a:xfrm>
            <a:off x="3989388" y="2546350"/>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6330" name="Rectangle 32"/>
          <p:cNvSpPr>
            <a:spLocks/>
          </p:cNvSpPr>
          <p:nvPr/>
        </p:nvSpPr>
        <p:spPr bwMode="auto">
          <a:xfrm>
            <a:off x="4649788" y="2546350"/>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5.6.7.8</a:t>
            </a:r>
          </a:p>
        </p:txBody>
      </p:sp>
      <p:sp>
        <p:nvSpPr>
          <p:cNvPr id="56331" name="Rectangle 33"/>
          <p:cNvSpPr>
            <a:spLocks/>
          </p:cNvSpPr>
          <p:nvPr/>
        </p:nvSpPr>
        <p:spPr bwMode="auto">
          <a:xfrm>
            <a:off x="5319713" y="2546350"/>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6332" name="Rectangle 34"/>
          <p:cNvSpPr>
            <a:spLocks/>
          </p:cNvSpPr>
          <p:nvPr/>
        </p:nvSpPr>
        <p:spPr bwMode="auto">
          <a:xfrm>
            <a:off x="5980113" y="2546350"/>
            <a:ext cx="661987"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6333" name="Rectangle 35"/>
          <p:cNvSpPr>
            <a:spLocks/>
          </p:cNvSpPr>
          <p:nvPr/>
        </p:nvSpPr>
        <p:spPr bwMode="auto">
          <a:xfrm>
            <a:off x="6642100" y="2546350"/>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6334" name="Rectangle 36"/>
          <p:cNvSpPr>
            <a:spLocks/>
          </p:cNvSpPr>
          <p:nvPr/>
        </p:nvSpPr>
        <p:spPr bwMode="auto">
          <a:xfrm>
            <a:off x="7400925" y="2546350"/>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port6</a:t>
            </a:r>
          </a:p>
        </p:txBody>
      </p:sp>
      <p:sp>
        <p:nvSpPr>
          <p:cNvPr id="56335" name="Rectangle 37"/>
          <p:cNvSpPr>
            <a:spLocks/>
          </p:cNvSpPr>
          <p:nvPr/>
        </p:nvSpPr>
        <p:spPr bwMode="auto">
          <a:xfrm>
            <a:off x="565150" y="3070225"/>
            <a:ext cx="14541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a:latin typeface="Calibri" charset="0"/>
                <a:cs typeface="Gill Sans" charset="0"/>
              </a:rPr>
              <a:t>VLAN Switching</a:t>
            </a:r>
          </a:p>
        </p:txBody>
      </p:sp>
      <p:sp>
        <p:nvSpPr>
          <p:cNvPr id="56336" name="Rectangle 38"/>
          <p:cNvSpPr>
            <a:spLocks/>
          </p:cNvSpPr>
          <p:nvPr/>
        </p:nvSpPr>
        <p:spPr bwMode="auto">
          <a:xfrm>
            <a:off x="685800" y="4386263"/>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grpSp>
        <p:nvGrpSpPr>
          <p:cNvPr id="6" name="Group 39"/>
          <p:cNvGrpSpPr>
            <a:grpSpLocks/>
          </p:cNvGrpSpPr>
          <p:nvPr/>
        </p:nvGrpSpPr>
        <p:grpSpPr bwMode="auto">
          <a:xfrm>
            <a:off x="687388" y="3557588"/>
            <a:ext cx="7483475" cy="571500"/>
            <a:chOff x="0" y="0"/>
            <a:chExt cx="6704" cy="512"/>
          </a:xfrm>
        </p:grpSpPr>
        <p:sp>
          <p:nvSpPr>
            <p:cNvPr id="56349" name="Rectangle 40"/>
            <p:cNvSpPr>
              <a:spLocks/>
            </p:cNvSpPr>
            <p:nvPr/>
          </p:nvSpPr>
          <p:spPr bwMode="auto">
            <a:xfrm>
              <a:off x="0" y="15"/>
              <a:ext cx="592"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50" name="Rectangle 41"/>
            <p:cNvSpPr>
              <a:spLocks/>
            </p:cNvSpPr>
            <p:nvPr/>
          </p:nvSpPr>
          <p:spPr bwMode="auto">
            <a:xfrm>
              <a:off x="3" y="0"/>
              <a:ext cx="589"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Switch</a:t>
              </a:r>
            </a:p>
            <a:p>
              <a:r>
                <a:rPr lang="en-US" sz="1700">
                  <a:latin typeface="Calibri" charset="0"/>
                  <a:cs typeface="Gill Sans" charset="0"/>
                </a:rPr>
                <a:t>Port</a:t>
              </a:r>
            </a:p>
          </p:txBody>
        </p:sp>
        <p:sp>
          <p:nvSpPr>
            <p:cNvPr id="56351" name="Rectangle 42"/>
            <p:cNvSpPr>
              <a:spLocks/>
            </p:cNvSpPr>
            <p:nvPr/>
          </p:nvSpPr>
          <p:spPr bwMode="auto">
            <a:xfrm>
              <a:off x="592"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52" name="Rectangle 43"/>
            <p:cNvSpPr>
              <a:spLocks/>
            </p:cNvSpPr>
            <p:nvPr/>
          </p:nvSpPr>
          <p:spPr bwMode="auto">
            <a:xfrm>
              <a:off x="588" y="0"/>
              <a:ext cx="589"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MAC</a:t>
              </a:r>
            </a:p>
            <a:p>
              <a:r>
                <a:rPr lang="en-US" sz="1700">
                  <a:latin typeface="Calibri" charset="0"/>
                  <a:cs typeface="Gill Sans" charset="0"/>
                </a:rPr>
                <a:t>src</a:t>
              </a:r>
            </a:p>
          </p:txBody>
        </p:sp>
        <p:sp>
          <p:nvSpPr>
            <p:cNvPr id="56353" name="Rectangle 44"/>
            <p:cNvSpPr>
              <a:spLocks/>
            </p:cNvSpPr>
            <p:nvPr/>
          </p:nvSpPr>
          <p:spPr bwMode="auto">
            <a:xfrm>
              <a:off x="1185"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54" name="Rectangle 45"/>
            <p:cNvSpPr>
              <a:spLocks/>
            </p:cNvSpPr>
            <p:nvPr/>
          </p:nvSpPr>
          <p:spPr bwMode="auto">
            <a:xfrm>
              <a:off x="1212" y="0"/>
              <a:ext cx="567"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MAC</a:t>
              </a:r>
            </a:p>
            <a:p>
              <a:r>
                <a:rPr lang="en-US" sz="1700">
                  <a:latin typeface="Calibri" charset="0"/>
                  <a:cs typeface="Gill Sans" charset="0"/>
                </a:rPr>
                <a:t>dst</a:t>
              </a:r>
            </a:p>
          </p:txBody>
        </p:sp>
        <p:sp>
          <p:nvSpPr>
            <p:cNvPr id="56355" name="Rectangle 46"/>
            <p:cNvSpPr>
              <a:spLocks/>
            </p:cNvSpPr>
            <p:nvPr/>
          </p:nvSpPr>
          <p:spPr bwMode="auto">
            <a:xfrm>
              <a:off x="1785"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56" name="Rectangle 47"/>
            <p:cNvSpPr>
              <a:spLocks/>
            </p:cNvSpPr>
            <p:nvPr/>
          </p:nvSpPr>
          <p:spPr bwMode="auto">
            <a:xfrm>
              <a:off x="1783" y="0"/>
              <a:ext cx="590"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Eth</a:t>
              </a:r>
            </a:p>
            <a:p>
              <a:r>
                <a:rPr lang="en-US" sz="1700">
                  <a:latin typeface="Calibri" charset="0"/>
                  <a:cs typeface="Gill Sans" charset="0"/>
                </a:rPr>
                <a:t>type</a:t>
              </a:r>
            </a:p>
          </p:txBody>
        </p:sp>
        <p:sp>
          <p:nvSpPr>
            <p:cNvPr id="56357" name="Rectangle 48"/>
            <p:cNvSpPr>
              <a:spLocks/>
            </p:cNvSpPr>
            <p:nvPr/>
          </p:nvSpPr>
          <p:spPr bwMode="auto">
            <a:xfrm>
              <a:off x="2378"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58" name="Rectangle 49"/>
            <p:cNvSpPr>
              <a:spLocks/>
            </p:cNvSpPr>
            <p:nvPr/>
          </p:nvSpPr>
          <p:spPr bwMode="auto">
            <a:xfrm>
              <a:off x="2380" y="0"/>
              <a:ext cx="590"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VLAN</a:t>
              </a:r>
            </a:p>
            <a:p>
              <a:r>
                <a:rPr lang="en-US" sz="1700">
                  <a:latin typeface="Calibri" charset="0"/>
                  <a:cs typeface="Gill Sans" charset="0"/>
                </a:rPr>
                <a:t>ID</a:t>
              </a:r>
            </a:p>
          </p:txBody>
        </p:sp>
        <p:sp>
          <p:nvSpPr>
            <p:cNvPr id="56359" name="Rectangle 50"/>
            <p:cNvSpPr>
              <a:spLocks/>
            </p:cNvSpPr>
            <p:nvPr/>
          </p:nvSpPr>
          <p:spPr bwMode="auto">
            <a:xfrm>
              <a:off x="2971"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60" name="Rectangle 51"/>
            <p:cNvSpPr>
              <a:spLocks/>
            </p:cNvSpPr>
            <p:nvPr/>
          </p:nvSpPr>
          <p:spPr bwMode="auto">
            <a:xfrm>
              <a:off x="2977" y="0"/>
              <a:ext cx="589"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IP</a:t>
              </a:r>
            </a:p>
            <a:p>
              <a:r>
                <a:rPr lang="en-US" sz="1700">
                  <a:latin typeface="Calibri" charset="0"/>
                  <a:cs typeface="Gill Sans" charset="0"/>
                </a:rPr>
                <a:t>Src</a:t>
              </a:r>
            </a:p>
          </p:txBody>
        </p:sp>
        <p:sp>
          <p:nvSpPr>
            <p:cNvPr id="56361" name="Rectangle 52"/>
            <p:cNvSpPr>
              <a:spLocks/>
            </p:cNvSpPr>
            <p:nvPr/>
          </p:nvSpPr>
          <p:spPr bwMode="auto">
            <a:xfrm>
              <a:off x="3571"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62" name="Rectangle 53"/>
            <p:cNvSpPr>
              <a:spLocks/>
            </p:cNvSpPr>
            <p:nvPr/>
          </p:nvSpPr>
          <p:spPr bwMode="auto">
            <a:xfrm>
              <a:off x="3567" y="0"/>
              <a:ext cx="597"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IP</a:t>
              </a:r>
            </a:p>
            <a:p>
              <a:r>
                <a:rPr lang="en-US" sz="1700">
                  <a:latin typeface="Calibri" charset="0"/>
                  <a:cs typeface="Gill Sans" charset="0"/>
                </a:rPr>
                <a:t>Dst</a:t>
              </a:r>
            </a:p>
          </p:txBody>
        </p:sp>
        <p:sp>
          <p:nvSpPr>
            <p:cNvPr id="56363" name="Rectangle 54"/>
            <p:cNvSpPr>
              <a:spLocks/>
            </p:cNvSpPr>
            <p:nvPr/>
          </p:nvSpPr>
          <p:spPr bwMode="auto">
            <a:xfrm>
              <a:off x="4164" y="15"/>
              <a:ext cx="592"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64" name="Rectangle 55"/>
            <p:cNvSpPr>
              <a:spLocks/>
            </p:cNvSpPr>
            <p:nvPr/>
          </p:nvSpPr>
          <p:spPr bwMode="auto">
            <a:xfrm>
              <a:off x="4165" y="0"/>
              <a:ext cx="583"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IP</a:t>
              </a:r>
            </a:p>
            <a:p>
              <a:r>
                <a:rPr lang="en-US" sz="1700">
                  <a:latin typeface="Calibri" charset="0"/>
                  <a:cs typeface="Gill Sans" charset="0"/>
                </a:rPr>
                <a:t>Prot</a:t>
              </a:r>
            </a:p>
          </p:txBody>
        </p:sp>
        <p:sp>
          <p:nvSpPr>
            <p:cNvPr id="56365" name="Rectangle 56"/>
            <p:cNvSpPr>
              <a:spLocks/>
            </p:cNvSpPr>
            <p:nvPr/>
          </p:nvSpPr>
          <p:spPr bwMode="auto">
            <a:xfrm>
              <a:off x="4756"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66" name="Rectangle 57"/>
            <p:cNvSpPr>
              <a:spLocks/>
            </p:cNvSpPr>
            <p:nvPr/>
          </p:nvSpPr>
          <p:spPr bwMode="auto">
            <a:xfrm>
              <a:off x="4760" y="0"/>
              <a:ext cx="596"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TCP</a:t>
              </a:r>
            </a:p>
            <a:p>
              <a:r>
                <a:rPr lang="en-US" sz="1700">
                  <a:latin typeface="Calibri" charset="0"/>
                  <a:cs typeface="Gill Sans" charset="0"/>
                </a:rPr>
                <a:t>sport</a:t>
              </a:r>
            </a:p>
          </p:txBody>
        </p:sp>
        <p:sp>
          <p:nvSpPr>
            <p:cNvPr id="56367" name="Rectangle 58"/>
            <p:cNvSpPr>
              <a:spLocks/>
            </p:cNvSpPr>
            <p:nvPr/>
          </p:nvSpPr>
          <p:spPr bwMode="auto">
            <a:xfrm>
              <a:off x="5356"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68" name="Rectangle 59"/>
            <p:cNvSpPr>
              <a:spLocks/>
            </p:cNvSpPr>
            <p:nvPr/>
          </p:nvSpPr>
          <p:spPr bwMode="auto">
            <a:xfrm>
              <a:off x="5351" y="0"/>
              <a:ext cx="597"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TCP</a:t>
              </a:r>
            </a:p>
            <a:p>
              <a:r>
                <a:rPr lang="en-US" sz="1700">
                  <a:latin typeface="Calibri" charset="0"/>
                  <a:cs typeface="Gill Sans" charset="0"/>
                </a:rPr>
                <a:t>dport</a:t>
              </a:r>
            </a:p>
          </p:txBody>
        </p:sp>
        <p:sp>
          <p:nvSpPr>
            <p:cNvPr id="56369" name="Rectangle 60"/>
            <p:cNvSpPr>
              <a:spLocks/>
            </p:cNvSpPr>
            <p:nvPr/>
          </p:nvSpPr>
          <p:spPr bwMode="auto">
            <a:xfrm>
              <a:off x="5956" y="12"/>
              <a:ext cx="748" cy="488"/>
            </a:xfrm>
            <a:prstGeom prst="rect">
              <a:avLst/>
            </a:prstGeom>
            <a:solidFill>
              <a:srgbClr val="CBE97B"/>
            </a:solidFill>
            <a:ln w="12700">
              <a:solidFill>
                <a:srgbClr val="697D3A"/>
              </a:solidFill>
              <a:miter lim="800000"/>
              <a:headEnd/>
              <a:tailEnd/>
            </a:ln>
          </p:spPr>
          <p:txBody>
            <a:bodyPr lIns="0" tIns="0" rIns="0" bIns="0"/>
            <a:lstStyle/>
            <a:p>
              <a:endParaRPr lang="en-US">
                <a:latin typeface="Calibri" charset="0"/>
              </a:endParaRPr>
            </a:p>
          </p:txBody>
        </p:sp>
        <p:sp>
          <p:nvSpPr>
            <p:cNvPr id="56370" name="Rectangle 61"/>
            <p:cNvSpPr>
              <a:spLocks/>
            </p:cNvSpPr>
            <p:nvPr/>
          </p:nvSpPr>
          <p:spPr bwMode="auto">
            <a:xfrm>
              <a:off x="5948" y="111"/>
              <a:ext cx="75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Action</a:t>
              </a:r>
            </a:p>
          </p:txBody>
        </p:sp>
      </p:grpSp>
      <p:sp>
        <p:nvSpPr>
          <p:cNvPr id="56338" name="Rectangle 62"/>
          <p:cNvSpPr>
            <a:spLocks/>
          </p:cNvSpPr>
          <p:nvPr/>
        </p:nvSpPr>
        <p:spPr bwMode="auto">
          <a:xfrm>
            <a:off x="1346200" y="4386263"/>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6339" name="Rectangle 64"/>
          <p:cNvSpPr>
            <a:spLocks/>
          </p:cNvSpPr>
          <p:nvPr/>
        </p:nvSpPr>
        <p:spPr bwMode="auto">
          <a:xfrm>
            <a:off x="2667000" y="4386263"/>
            <a:ext cx="661988"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6340" name="Rectangle 65"/>
          <p:cNvSpPr>
            <a:spLocks/>
          </p:cNvSpPr>
          <p:nvPr/>
        </p:nvSpPr>
        <p:spPr bwMode="auto">
          <a:xfrm>
            <a:off x="3311525" y="4341813"/>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vlan1</a:t>
            </a:r>
          </a:p>
        </p:txBody>
      </p:sp>
      <p:sp>
        <p:nvSpPr>
          <p:cNvPr id="56341" name="Rectangle 66"/>
          <p:cNvSpPr>
            <a:spLocks/>
          </p:cNvSpPr>
          <p:nvPr/>
        </p:nvSpPr>
        <p:spPr bwMode="auto">
          <a:xfrm>
            <a:off x="3989388" y="4386263"/>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6342" name="Rectangle 67"/>
          <p:cNvSpPr>
            <a:spLocks/>
          </p:cNvSpPr>
          <p:nvPr/>
        </p:nvSpPr>
        <p:spPr bwMode="auto">
          <a:xfrm>
            <a:off x="4686300" y="4386263"/>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6343" name="Rectangle 68"/>
          <p:cNvSpPr>
            <a:spLocks/>
          </p:cNvSpPr>
          <p:nvPr/>
        </p:nvSpPr>
        <p:spPr bwMode="auto">
          <a:xfrm>
            <a:off x="5319713" y="4386263"/>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6344" name="Rectangle 69"/>
          <p:cNvSpPr>
            <a:spLocks/>
          </p:cNvSpPr>
          <p:nvPr/>
        </p:nvSpPr>
        <p:spPr bwMode="auto">
          <a:xfrm>
            <a:off x="5980113" y="4386263"/>
            <a:ext cx="661987"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6345" name="Rectangle 70"/>
          <p:cNvSpPr>
            <a:spLocks/>
          </p:cNvSpPr>
          <p:nvPr/>
        </p:nvSpPr>
        <p:spPr bwMode="auto">
          <a:xfrm>
            <a:off x="6642100" y="4386263"/>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6346" name="Rectangle 71"/>
          <p:cNvSpPr>
            <a:spLocks/>
          </p:cNvSpPr>
          <p:nvPr/>
        </p:nvSpPr>
        <p:spPr bwMode="auto">
          <a:xfrm>
            <a:off x="7400925" y="4054475"/>
            <a:ext cx="66040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port6, </a:t>
            </a:r>
          </a:p>
          <a:p>
            <a:r>
              <a:rPr lang="en-US" sz="1700">
                <a:latin typeface="Calibri" charset="0"/>
                <a:cs typeface="Gill Sans" charset="0"/>
              </a:rPr>
              <a:t>port7,</a:t>
            </a:r>
          </a:p>
          <a:p>
            <a:r>
              <a:rPr lang="en-US" sz="1700">
                <a:latin typeface="Calibri" charset="0"/>
                <a:cs typeface="Gill Sans" charset="0"/>
              </a:rPr>
              <a:t>port9</a:t>
            </a:r>
          </a:p>
        </p:txBody>
      </p:sp>
      <p:sp>
        <p:nvSpPr>
          <p:cNvPr id="56347" name="Rectangle 63"/>
          <p:cNvSpPr>
            <a:spLocks/>
          </p:cNvSpPr>
          <p:nvPr/>
        </p:nvSpPr>
        <p:spPr bwMode="auto">
          <a:xfrm>
            <a:off x="1939925" y="4351338"/>
            <a:ext cx="868363"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00:1f..</a:t>
            </a:r>
          </a:p>
        </p:txBody>
      </p:sp>
    </p:spTree>
    <p:extLst>
      <p:ext uri="{BB962C8B-B14F-4D97-AF65-F5344CB8AC3E}">
        <p14:creationId xmlns:p14="http://schemas.microsoft.com/office/powerpoint/2010/main" val="106301111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Open Flow Messages</a:t>
            </a:r>
          </a:p>
        </p:txBody>
      </p:sp>
      <p:sp>
        <p:nvSpPr>
          <p:cNvPr id="3" name="Content Placeholder 2"/>
          <p:cNvSpPr>
            <a:spLocks noGrp="1"/>
          </p:cNvSpPr>
          <p:nvPr>
            <p:ph idx="1"/>
          </p:nvPr>
        </p:nvSpPr>
        <p:spPr/>
        <p:txBody>
          <a:bodyPr>
            <a:normAutofit fontScale="85000" lnSpcReduction="20000"/>
          </a:bodyPr>
          <a:lstStyle/>
          <a:p>
            <a:r>
              <a:rPr lang="en-US" dirty="0"/>
              <a:t>Once TCP connection is made, </a:t>
            </a:r>
            <a:r>
              <a:rPr lang="en-US" dirty="0" err="1"/>
              <a:t>OpenFlow</a:t>
            </a:r>
            <a:r>
              <a:rPr lang="en-US" dirty="0"/>
              <a:t> Hello message is exchanged between the controller and the Switch</a:t>
            </a:r>
          </a:p>
          <a:p>
            <a:pPr marL="0" indent="0">
              <a:buNone/>
            </a:pPr>
            <a:r>
              <a:rPr lang="en-US" dirty="0">
                <a:solidFill>
                  <a:srgbClr val="FF0000"/>
                </a:solidFill>
              </a:rPr>
              <a:t>Negotiate OF version</a:t>
            </a:r>
          </a:p>
          <a:p>
            <a:pPr marL="0" indent="0">
              <a:buNone/>
            </a:pPr>
            <a:r>
              <a:rPr lang="en-US" dirty="0">
                <a:solidFill>
                  <a:srgbClr val="FF0000"/>
                </a:solidFill>
              </a:rPr>
              <a:t>Agree on highest version supported</a:t>
            </a:r>
          </a:p>
          <a:p>
            <a:endParaRPr lang="en-US" dirty="0"/>
          </a:p>
          <a:p>
            <a:r>
              <a:rPr lang="en-US" dirty="0"/>
              <a:t>Controller send OF Feature Request message</a:t>
            </a:r>
          </a:p>
          <a:p>
            <a:pPr marL="0" indent="0">
              <a:buNone/>
            </a:pPr>
            <a:r>
              <a:rPr lang="en-US" dirty="0">
                <a:solidFill>
                  <a:srgbClr val="FF0000"/>
                </a:solidFill>
              </a:rPr>
              <a:t>Determine what features switch supports</a:t>
            </a:r>
          </a:p>
          <a:p>
            <a:endParaRPr lang="en-US" dirty="0"/>
          </a:p>
          <a:p>
            <a:r>
              <a:rPr lang="en-US" dirty="0"/>
              <a:t>Based on application program , </a:t>
            </a:r>
            <a:r>
              <a:rPr lang="en-US" dirty="0" err="1"/>
              <a:t>OpenFlow</a:t>
            </a:r>
            <a:r>
              <a:rPr lang="en-US" dirty="0"/>
              <a:t> messages for switch configuration (flow entries) are sent</a:t>
            </a:r>
          </a:p>
        </p:txBody>
      </p:sp>
    </p:spTree>
    <p:extLst>
      <p:ext uri="{BB962C8B-B14F-4D97-AF65-F5344CB8AC3E}">
        <p14:creationId xmlns:p14="http://schemas.microsoft.com/office/powerpoint/2010/main" val="2177790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r>
              <a:rPr lang="en-US" dirty="0"/>
              <a:t>To check connection aliveness , echo request and echo reply messages are sent from either controller or switch </a:t>
            </a:r>
          </a:p>
          <a:p>
            <a:endParaRPr lang="en-US" dirty="0"/>
          </a:p>
          <a:p>
            <a:endParaRPr lang="en-US" dirty="0"/>
          </a:p>
          <a:p>
            <a:r>
              <a:rPr lang="en-US" dirty="0"/>
              <a:t>To get statistics details from switch , </a:t>
            </a:r>
            <a:r>
              <a:rPr lang="en-US" dirty="0" err="1"/>
              <a:t>OpenFlow</a:t>
            </a:r>
            <a:r>
              <a:rPr lang="en-US" dirty="0"/>
              <a:t> messages like flow stats , port stats can be sent from controller</a:t>
            </a:r>
          </a:p>
          <a:p>
            <a:endParaRPr lang="en-US" dirty="0"/>
          </a:p>
          <a:p>
            <a:r>
              <a:rPr lang="en-US" dirty="0"/>
              <a:t>Asynchronous messages are initiated by the switch and used to update the controller of network events and changes to the switch state. </a:t>
            </a:r>
          </a:p>
          <a:p>
            <a:endParaRPr lang="en-US" dirty="0"/>
          </a:p>
          <a:p>
            <a:r>
              <a:rPr lang="en-US" dirty="0"/>
              <a:t>Switches send asynchronous messages to the controller to denote a packet arrival, switch state change, or an error </a:t>
            </a:r>
          </a:p>
        </p:txBody>
      </p:sp>
    </p:spTree>
    <p:extLst>
      <p:ext uri="{BB962C8B-B14F-4D97-AF65-F5344CB8AC3E}">
        <p14:creationId xmlns:p14="http://schemas.microsoft.com/office/powerpoint/2010/main" val="3018489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1633-BCD8-7CBB-CF4D-A2166BFF9312}"/>
              </a:ext>
            </a:extLst>
          </p:cNvPr>
          <p:cNvSpPr>
            <a:spLocks noGrp="1"/>
          </p:cNvSpPr>
          <p:nvPr>
            <p:ph type="title"/>
          </p:nvPr>
        </p:nvSpPr>
        <p:spPr/>
        <p:txBody>
          <a:bodyPr/>
          <a:lstStyle/>
          <a:p>
            <a:r>
              <a:rPr lang="en-US" dirty="0">
                <a:solidFill>
                  <a:schemeClr val="accent1"/>
                </a:solidFill>
              </a:rPr>
              <a:t>Open Flow Protocol Overview</a:t>
            </a:r>
            <a:endParaRPr lang="en-PK" dirty="0">
              <a:solidFill>
                <a:schemeClr val="accent1"/>
              </a:solidFill>
            </a:endParaRPr>
          </a:p>
        </p:txBody>
      </p:sp>
      <p:sp>
        <p:nvSpPr>
          <p:cNvPr id="3" name="Content Placeholder 2">
            <a:extLst>
              <a:ext uri="{FF2B5EF4-FFF2-40B4-BE49-F238E27FC236}">
                <a16:creationId xmlns:a16="http://schemas.microsoft.com/office/drawing/2014/main" id="{E9BD45AF-F4B1-E2CF-619A-6930AD0C8A08}"/>
              </a:ext>
            </a:extLst>
          </p:cNvPr>
          <p:cNvSpPr>
            <a:spLocks noGrp="1"/>
          </p:cNvSpPr>
          <p:nvPr>
            <p:ph idx="1"/>
          </p:nvPr>
        </p:nvSpPr>
        <p:spPr>
          <a:xfrm>
            <a:off x="457200" y="1600200"/>
            <a:ext cx="8229600" cy="4983162"/>
          </a:xfrm>
        </p:spPr>
        <p:txBody>
          <a:bodyPr>
            <a:normAutofit fontScale="62500" lnSpcReduction="20000"/>
          </a:bodyPr>
          <a:lstStyle/>
          <a:p>
            <a:pPr marL="0" indent="0">
              <a:buNone/>
            </a:pPr>
            <a:r>
              <a:rPr lang="en-US" dirty="0"/>
              <a:t>OpenFlow protocol supports three message types</a:t>
            </a:r>
          </a:p>
          <a:p>
            <a:pPr marL="514350" indent="-514350">
              <a:buFont typeface="+mj-lt"/>
              <a:buAutoNum type="arabicPeriod"/>
            </a:pPr>
            <a:r>
              <a:rPr lang="en-US" dirty="0">
                <a:solidFill>
                  <a:srgbClr val="FF0000"/>
                </a:solidFill>
              </a:rPr>
              <a:t> Controller-to-switch </a:t>
            </a:r>
            <a:r>
              <a:rPr lang="en-US" dirty="0"/>
              <a:t>- initiated by controller and may not require a response. </a:t>
            </a:r>
          </a:p>
          <a:p>
            <a:pPr marL="514350" indent="-514350">
              <a:buFont typeface="+mj-lt"/>
              <a:buAutoNum type="arabicPeriod"/>
            </a:pPr>
            <a:r>
              <a:rPr lang="en-US" dirty="0">
                <a:solidFill>
                  <a:srgbClr val="FF0000"/>
                </a:solidFill>
              </a:rPr>
              <a:t>Asynchronous</a:t>
            </a:r>
            <a:r>
              <a:rPr lang="en-US" dirty="0"/>
              <a:t> - switch sends to controller without controller requesting </a:t>
            </a:r>
          </a:p>
          <a:p>
            <a:pPr marL="514350" indent="-514350">
              <a:buFont typeface="+mj-lt"/>
              <a:buAutoNum type="arabicPeriod"/>
            </a:pPr>
            <a:r>
              <a:rPr lang="en-US" dirty="0">
                <a:solidFill>
                  <a:srgbClr val="FF0000"/>
                </a:solidFill>
              </a:rPr>
              <a:t>Symmetric</a:t>
            </a:r>
            <a:r>
              <a:rPr lang="en-US" dirty="0"/>
              <a:t>- sent by either controller or switch without being requested </a:t>
            </a:r>
          </a:p>
          <a:p>
            <a:pPr marL="0" indent="0">
              <a:buNone/>
            </a:pPr>
            <a:r>
              <a:rPr lang="en-US" dirty="0">
                <a:solidFill>
                  <a:srgbClr val="00B050"/>
                </a:solidFill>
              </a:rPr>
              <a:t>Controller-to-switch </a:t>
            </a:r>
          </a:p>
          <a:p>
            <a:r>
              <a:rPr lang="en-US" dirty="0"/>
              <a:t>Feature Request </a:t>
            </a:r>
          </a:p>
          <a:p>
            <a:r>
              <a:rPr lang="en-US" dirty="0"/>
              <a:t>Configuration </a:t>
            </a:r>
          </a:p>
          <a:p>
            <a:r>
              <a:rPr lang="en-US" dirty="0"/>
              <a:t>Modify state- used to add / delete / modify flows on the switch </a:t>
            </a:r>
          </a:p>
          <a:p>
            <a:pPr marL="0" indent="0">
              <a:buNone/>
            </a:pPr>
            <a:r>
              <a:rPr lang="en-US" dirty="0">
                <a:solidFill>
                  <a:srgbClr val="00B050"/>
                </a:solidFill>
              </a:rPr>
              <a:t>Asynchronous </a:t>
            </a:r>
          </a:p>
          <a:p>
            <a:r>
              <a:rPr lang="en-US" dirty="0"/>
              <a:t>Packet-in </a:t>
            </a:r>
          </a:p>
          <a:p>
            <a:r>
              <a:rPr lang="en-US" dirty="0"/>
              <a:t>Flow removed </a:t>
            </a:r>
          </a:p>
          <a:p>
            <a:pPr marL="0" indent="0">
              <a:buNone/>
            </a:pPr>
            <a:r>
              <a:rPr lang="en-US" dirty="0">
                <a:solidFill>
                  <a:srgbClr val="00B050"/>
                </a:solidFill>
              </a:rPr>
              <a:t>Symmetric </a:t>
            </a:r>
          </a:p>
          <a:p>
            <a:r>
              <a:rPr lang="en-US" dirty="0"/>
              <a:t>Hello </a:t>
            </a:r>
          </a:p>
          <a:p>
            <a:r>
              <a:rPr lang="en-US" dirty="0"/>
              <a:t>Echo </a:t>
            </a:r>
          </a:p>
          <a:p>
            <a:endParaRPr lang="en-PK" dirty="0"/>
          </a:p>
        </p:txBody>
      </p:sp>
    </p:spTree>
    <p:extLst>
      <p:ext uri="{BB962C8B-B14F-4D97-AF65-F5344CB8AC3E}">
        <p14:creationId xmlns:p14="http://schemas.microsoft.com/office/powerpoint/2010/main" val="4282801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rPr>
              <a:t>Closed Innovation in Network Community</a:t>
            </a:r>
          </a:p>
        </p:txBody>
      </p:sp>
      <p:cxnSp>
        <p:nvCxnSpPr>
          <p:cNvPr id="57" name="Straight Connector 56"/>
          <p:cNvCxnSpPr/>
          <p:nvPr/>
        </p:nvCxnSpPr>
        <p:spPr>
          <a:xfrm flipV="1">
            <a:off x="1311275" y="3457575"/>
            <a:ext cx="2273300" cy="12842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rot="16200000" flipH="1">
            <a:off x="3407568" y="3621882"/>
            <a:ext cx="1960563" cy="1606550"/>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3054350" y="5405438"/>
            <a:ext cx="2136775" cy="744537"/>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1311275" y="4741863"/>
            <a:ext cx="1743075" cy="1408112"/>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rot="5400000" flipH="1" flipV="1">
            <a:off x="5587207" y="3626643"/>
            <a:ext cx="1397000" cy="2189163"/>
          </a:xfrm>
          <a:prstGeom prst="line">
            <a:avLst/>
          </a:prstGeom>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465138" y="4078288"/>
            <a:ext cx="1525587" cy="1309687"/>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914400">
              <a:defRPr/>
            </a:pPr>
            <a:endParaRPr lang="en-US" sz="1000">
              <a:solidFill>
                <a:prstClr val="white"/>
              </a:solidFill>
              <a:latin typeface="Tw Cen MT"/>
            </a:endParaRPr>
          </a:p>
        </p:txBody>
      </p:sp>
      <p:sp>
        <p:nvSpPr>
          <p:cNvPr id="63" name="Rounded Rectangle 62"/>
          <p:cNvSpPr/>
          <p:nvPr/>
        </p:nvSpPr>
        <p:spPr>
          <a:xfrm>
            <a:off x="565830" y="4878989"/>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defTabSz="914400" eaLnBrk="1" hangingPunct="1"/>
            <a:r>
              <a:rPr lang="en-US" sz="1200" dirty="0">
                <a:solidFill>
                  <a:prstClr val="white"/>
                </a:solidFill>
                <a:latin typeface="Calibri" charset="0"/>
              </a:rPr>
              <a:t>Hardware</a:t>
            </a:r>
            <a:endParaRPr lang="en-US" sz="1100" dirty="0">
              <a:solidFill>
                <a:prstClr val="white"/>
              </a:solidFill>
              <a:latin typeface="Calibri" charset="0"/>
            </a:endParaRPr>
          </a:p>
        </p:txBody>
      </p:sp>
      <p:sp>
        <p:nvSpPr>
          <p:cNvPr id="64" name="Rectangle 63"/>
          <p:cNvSpPr/>
          <p:nvPr/>
        </p:nvSpPr>
        <p:spPr>
          <a:xfrm>
            <a:off x="2887663" y="2803525"/>
            <a:ext cx="1525587" cy="13081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914400">
              <a:defRPr/>
            </a:pPr>
            <a:endParaRPr lang="en-US" sz="1000">
              <a:solidFill>
                <a:prstClr val="white"/>
              </a:solidFill>
              <a:latin typeface="Tw Cen MT"/>
            </a:endParaRPr>
          </a:p>
        </p:txBody>
      </p:sp>
      <p:sp>
        <p:nvSpPr>
          <p:cNvPr id="65" name="Rounded Rectangle 64"/>
          <p:cNvSpPr/>
          <p:nvPr/>
        </p:nvSpPr>
        <p:spPr>
          <a:xfrm>
            <a:off x="2988148" y="3603606"/>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defTabSz="914400" eaLnBrk="1" hangingPunct="1"/>
            <a:r>
              <a:rPr lang="en-US" sz="1200" dirty="0">
                <a:solidFill>
                  <a:prstClr val="white"/>
                </a:solidFill>
                <a:latin typeface="Calibri" charset="0"/>
              </a:rPr>
              <a:t>Hardware</a:t>
            </a:r>
            <a:endParaRPr lang="en-US" sz="1100" dirty="0">
              <a:solidFill>
                <a:prstClr val="white"/>
              </a:solidFill>
              <a:latin typeface="Calibri" charset="0"/>
            </a:endParaRPr>
          </a:p>
        </p:txBody>
      </p:sp>
      <p:sp>
        <p:nvSpPr>
          <p:cNvPr id="66" name="Rectangle 65"/>
          <p:cNvSpPr/>
          <p:nvPr/>
        </p:nvSpPr>
        <p:spPr>
          <a:xfrm>
            <a:off x="6616700" y="3398838"/>
            <a:ext cx="1525588" cy="13081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914400">
              <a:defRPr/>
            </a:pPr>
            <a:endParaRPr lang="en-US" sz="1000">
              <a:solidFill>
                <a:prstClr val="white"/>
              </a:solidFill>
              <a:latin typeface="Tw Cen MT"/>
            </a:endParaRPr>
          </a:p>
        </p:txBody>
      </p:sp>
      <p:sp>
        <p:nvSpPr>
          <p:cNvPr id="67" name="Rounded Rectangle 66"/>
          <p:cNvSpPr/>
          <p:nvPr/>
        </p:nvSpPr>
        <p:spPr>
          <a:xfrm>
            <a:off x="6717510" y="4199165"/>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defTabSz="914400" eaLnBrk="1" hangingPunct="1"/>
            <a:r>
              <a:rPr lang="en-US" sz="1200" dirty="0">
                <a:solidFill>
                  <a:prstClr val="white"/>
                </a:solidFill>
                <a:latin typeface="Calibri" charset="0"/>
              </a:rPr>
              <a:t> Hardware</a:t>
            </a:r>
            <a:endParaRPr lang="en-US" sz="1100" dirty="0">
              <a:solidFill>
                <a:prstClr val="white"/>
              </a:solidFill>
              <a:latin typeface="Calibri" charset="0"/>
            </a:endParaRPr>
          </a:p>
        </p:txBody>
      </p:sp>
      <p:sp>
        <p:nvSpPr>
          <p:cNvPr id="68" name="Rectangle 67"/>
          <p:cNvSpPr/>
          <p:nvPr/>
        </p:nvSpPr>
        <p:spPr>
          <a:xfrm>
            <a:off x="2292350" y="5494338"/>
            <a:ext cx="1525588" cy="1309687"/>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914400">
              <a:defRPr/>
            </a:pPr>
            <a:endParaRPr lang="en-US" sz="1000">
              <a:solidFill>
                <a:prstClr val="white"/>
              </a:solidFill>
              <a:latin typeface="Tw Cen MT"/>
            </a:endParaRPr>
          </a:p>
        </p:txBody>
      </p:sp>
      <p:sp>
        <p:nvSpPr>
          <p:cNvPr id="69" name="Rounded Rectangle 68"/>
          <p:cNvSpPr/>
          <p:nvPr/>
        </p:nvSpPr>
        <p:spPr>
          <a:xfrm>
            <a:off x="2392599" y="6295723"/>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defTabSz="914400" eaLnBrk="1" hangingPunct="1"/>
            <a:r>
              <a:rPr lang="en-US" sz="1200" dirty="0">
                <a:solidFill>
                  <a:prstClr val="white"/>
                </a:solidFill>
                <a:latin typeface="Calibri" charset="0"/>
              </a:rPr>
              <a:t>Hardware</a:t>
            </a:r>
            <a:endParaRPr lang="en-US" sz="1100" dirty="0">
              <a:solidFill>
                <a:prstClr val="white"/>
              </a:solidFill>
              <a:latin typeface="Calibri" charset="0"/>
            </a:endParaRPr>
          </a:p>
        </p:txBody>
      </p:sp>
      <p:sp>
        <p:nvSpPr>
          <p:cNvPr id="70" name="Rectangle 69"/>
          <p:cNvSpPr/>
          <p:nvPr/>
        </p:nvSpPr>
        <p:spPr>
          <a:xfrm>
            <a:off x="4421188" y="4619625"/>
            <a:ext cx="1525587" cy="13081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914400">
              <a:defRPr/>
            </a:pPr>
            <a:endParaRPr lang="en-US" sz="1000">
              <a:solidFill>
                <a:prstClr val="white"/>
              </a:solidFill>
              <a:latin typeface="Tw Cen MT"/>
            </a:endParaRPr>
          </a:p>
        </p:txBody>
      </p:sp>
      <p:sp>
        <p:nvSpPr>
          <p:cNvPr id="71" name="Rounded Rectangle 70"/>
          <p:cNvSpPr/>
          <p:nvPr/>
        </p:nvSpPr>
        <p:spPr>
          <a:xfrm>
            <a:off x="4521796" y="5419715"/>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defTabSz="914400" eaLnBrk="1" hangingPunct="1"/>
            <a:r>
              <a:rPr lang="en-US" sz="1200" dirty="0">
                <a:solidFill>
                  <a:prstClr val="white"/>
                </a:solidFill>
                <a:latin typeface="Calibri" charset="0"/>
              </a:rPr>
              <a:t>Hardware</a:t>
            </a:r>
            <a:endParaRPr lang="en-US" sz="1100" dirty="0">
              <a:solidFill>
                <a:prstClr val="white"/>
              </a:solidFill>
              <a:latin typeface="Calibri" charset="0"/>
            </a:endParaRPr>
          </a:p>
        </p:txBody>
      </p:sp>
      <p:sp>
        <p:nvSpPr>
          <p:cNvPr id="72" name="Rounded Rectangle 71"/>
          <p:cNvSpPr/>
          <p:nvPr/>
        </p:nvSpPr>
        <p:spPr>
          <a:xfrm>
            <a:off x="565829" y="4511881"/>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defTabSz="914400" eaLnBrk="1" hangingPunct="1"/>
            <a:r>
              <a:rPr lang="en-US" sz="1600" dirty="0">
                <a:solidFill>
                  <a:srgbClr val="FFFFFF"/>
                </a:solidFill>
                <a:latin typeface="Calibri" charset="0"/>
              </a:rPr>
              <a:t>OS</a:t>
            </a:r>
            <a:endParaRPr lang="en-US" sz="900" dirty="0">
              <a:solidFill>
                <a:srgbClr val="FFFFFF"/>
              </a:solidFill>
              <a:latin typeface="Calibri" charset="0"/>
            </a:endParaRPr>
          </a:p>
        </p:txBody>
      </p:sp>
      <p:sp>
        <p:nvSpPr>
          <p:cNvPr id="73" name="Rounded Rectangle 72"/>
          <p:cNvSpPr/>
          <p:nvPr/>
        </p:nvSpPr>
        <p:spPr>
          <a:xfrm>
            <a:off x="2988147" y="3236498"/>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defTabSz="914400" eaLnBrk="1" hangingPunct="1"/>
            <a:r>
              <a:rPr lang="en-US" sz="1600" dirty="0">
                <a:solidFill>
                  <a:srgbClr val="FFFFFF"/>
                </a:solidFill>
                <a:latin typeface="Calibri" charset="0"/>
              </a:rPr>
              <a:t>OS</a:t>
            </a:r>
            <a:endParaRPr lang="en-US" sz="900" dirty="0">
              <a:solidFill>
                <a:srgbClr val="FFFFFF"/>
              </a:solidFill>
              <a:latin typeface="Calibri" charset="0"/>
            </a:endParaRPr>
          </a:p>
        </p:txBody>
      </p:sp>
      <p:sp>
        <p:nvSpPr>
          <p:cNvPr id="74" name="Rounded Rectangle 73"/>
          <p:cNvSpPr/>
          <p:nvPr/>
        </p:nvSpPr>
        <p:spPr>
          <a:xfrm>
            <a:off x="6717509" y="3832057"/>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defTabSz="914400" eaLnBrk="1" hangingPunct="1"/>
            <a:r>
              <a:rPr lang="en-US" sz="1600" dirty="0">
                <a:solidFill>
                  <a:srgbClr val="FFFFFF"/>
                </a:solidFill>
                <a:latin typeface="Calibri" charset="0"/>
              </a:rPr>
              <a:t>OS</a:t>
            </a:r>
            <a:endParaRPr lang="en-US" sz="900" dirty="0">
              <a:solidFill>
                <a:srgbClr val="FFFFFF"/>
              </a:solidFill>
              <a:latin typeface="Calibri" charset="0"/>
            </a:endParaRPr>
          </a:p>
        </p:txBody>
      </p:sp>
      <p:sp>
        <p:nvSpPr>
          <p:cNvPr id="75" name="Rounded Rectangle 74"/>
          <p:cNvSpPr/>
          <p:nvPr/>
        </p:nvSpPr>
        <p:spPr>
          <a:xfrm>
            <a:off x="2392598" y="5928615"/>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defTabSz="914400" eaLnBrk="1" hangingPunct="1"/>
            <a:r>
              <a:rPr lang="en-US" sz="1600" dirty="0">
                <a:solidFill>
                  <a:srgbClr val="FFFFFF"/>
                </a:solidFill>
                <a:latin typeface="Calibri" charset="0"/>
              </a:rPr>
              <a:t>OS</a:t>
            </a:r>
            <a:endParaRPr lang="en-US" sz="900" dirty="0">
              <a:solidFill>
                <a:srgbClr val="FFFFFF"/>
              </a:solidFill>
              <a:latin typeface="Calibri" charset="0"/>
            </a:endParaRPr>
          </a:p>
        </p:txBody>
      </p:sp>
      <p:sp>
        <p:nvSpPr>
          <p:cNvPr id="76" name="Rounded Rectangle 75"/>
          <p:cNvSpPr/>
          <p:nvPr/>
        </p:nvSpPr>
        <p:spPr>
          <a:xfrm>
            <a:off x="4521795" y="5052607"/>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defTabSz="914400" eaLnBrk="1" hangingPunct="1"/>
            <a:r>
              <a:rPr lang="en-US" sz="1600" dirty="0">
                <a:solidFill>
                  <a:srgbClr val="FFFFFF"/>
                </a:solidFill>
                <a:latin typeface="Calibri" charset="0"/>
              </a:rPr>
              <a:t>OS</a:t>
            </a:r>
            <a:endParaRPr lang="en-US" sz="900" dirty="0">
              <a:solidFill>
                <a:srgbClr val="FFFFFF"/>
              </a:solidFill>
              <a:latin typeface="Calibri" charset="0"/>
            </a:endParaRPr>
          </a:p>
        </p:txBody>
      </p:sp>
      <p:grpSp>
        <p:nvGrpSpPr>
          <p:cNvPr id="77" name="Group 50"/>
          <p:cNvGrpSpPr>
            <a:grpSpLocks/>
          </p:cNvGrpSpPr>
          <p:nvPr/>
        </p:nvGrpSpPr>
        <p:grpSpPr bwMode="auto">
          <a:xfrm>
            <a:off x="2914650" y="2865438"/>
            <a:ext cx="1493838" cy="344487"/>
            <a:chOff x="2913956" y="2709863"/>
            <a:chExt cx="1493833" cy="344487"/>
          </a:xfrm>
        </p:grpSpPr>
        <p:grpSp>
          <p:nvGrpSpPr>
            <p:cNvPr id="78" name="Group 54"/>
            <p:cNvGrpSpPr>
              <a:grpSpLocks/>
            </p:cNvGrpSpPr>
            <p:nvPr/>
          </p:nvGrpSpPr>
          <p:grpSpPr bwMode="auto">
            <a:xfrm>
              <a:off x="2979738" y="2709863"/>
              <a:ext cx="1339849" cy="344487"/>
              <a:chOff x="558086" y="3810293"/>
              <a:chExt cx="1339620" cy="343744"/>
            </a:xfrm>
          </p:grpSpPr>
          <p:sp>
            <p:nvSpPr>
              <p:cNvPr id="81" name="Rounded Rectangle 80"/>
              <p:cNvSpPr/>
              <p:nvPr/>
            </p:nvSpPr>
            <p:spPr>
              <a:xfrm>
                <a:off x="558086" y="3810293"/>
                <a:ext cx="533308" cy="343744"/>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defTabSz="914400">
                  <a:defRPr/>
                </a:pPr>
                <a:endParaRPr lang="en-US" sz="600" dirty="0">
                  <a:solidFill>
                    <a:srgbClr val="FFFFFF"/>
                  </a:solidFill>
                  <a:latin typeface="Tw Cen MT"/>
                </a:endParaRPr>
              </a:p>
            </p:txBody>
          </p:sp>
          <p:sp>
            <p:nvSpPr>
              <p:cNvPr id="82" name="Rounded Rectangle 81"/>
              <p:cNvSpPr/>
              <p:nvPr/>
            </p:nvSpPr>
            <p:spPr>
              <a:xfrm>
                <a:off x="1396142" y="3810293"/>
                <a:ext cx="501564" cy="343744"/>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defTabSz="914400">
                  <a:defRPr/>
                </a:pPr>
                <a:endParaRPr lang="en-US" sz="600" dirty="0">
                  <a:solidFill>
                    <a:srgbClr val="FFFFFF"/>
                  </a:solidFill>
                  <a:latin typeface="Tw Cen MT"/>
                </a:endParaRPr>
              </a:p>
            </p:txBody>
          </p:sp>
          <p:cxnSp>
            <p:nvCxnSpPr>
              <p:cNvPr id="83" name="Straight Connector 82"/>
              <p:cNvCxnSpPr/>
              <p:nvPr/>
            </p:nvCxnSpPr>
            <p:spPr>
              <a:xfrm>
                <a:off x="1090699" y="3982957"/>
                <a:ext cx="304747" cy="1585"/>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79" name="TextBox 46"/>
            <p:cNvSpPr txBox="1">
              <a:spLocks noChangeArrowheads="1"/>
            </p:cNvSpPr>
            <p:nvPr/>
          </p:nvSpPr>
          <p:spPr bwMode="auto">
            <a:xfrm>
              <a:off x="2913956" y="2742956"/>
              <a:ext cx="46839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defTabSz="914400" eaLnBrk="1" hangingPunct="1"/>
              <a:r>
                <a:rPr lang="en-US" sz="1100" dirty="0">
                  <a:solidFill>
                    <a:prstClr val="white"/>
                  </a:solidFill>
                </a:rPr>
                <a:t>APP</a:t>
              </a:r>
            </a:p>
          </p:txBody>
        </p:sp>
        <p:sp>
          <p:nvSpPr>
            <p:cNvPr id="80" name="TextBox 48"/>
            <p:cNvSpPr txBox="1">
              <a:spLocks noChangeArrowheads="1"/>
            </p:cNvSpPr>
            <p:nvPr/>
          </p:nvSpPr>
          <p:spPr bwMode="auto">
            <a:xfrm>
              <a:off x="3736975" y="2745501"/>
              <a:ext cx="6708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defTabSz="914400" eaLnBrk="1" hangingPunct="1"/>
              <a:r>
                <a:rPr lang="en-US" sz="1100">
                  <a:solidFill>
                    <a:prstClr val="white"/>
                  </a:solidFill>
                </a:rPr>
                <a:t>Feature</a:t>
              </a:r>
            </a:p>
          </p:txBody>
        </p:sp>
      </p:grpSp>
      <p:grpSp>
        <p:nvGrpSpPr>
          <p:cNvPr id="84" name="Group 52"/>
          <p:cNvGrpSpPr>
            <a:grpSpLocks/>
          </p:cNvGrpSpPr>
          <p:nvPr/>
        </p:nvGrpSpPr>
        <p:grpSpPr bwMode="auto">
          <a:xfrm>
            <a:off x="488950" y="4137025"/>
            <a:ext cx="1493838" cy="344488"/>
            <a:chOff x="2913956" y="2709863"/>
            <a:chExt cx="1493833" cy="344487"/>
          </a:xfrm>
        </p:grpSpPr>
        <p:grpSp>
          <p:nvGrpSpPr>
            <p:cNvPr id="85" name="Group 54"/>
            <p:cNvGrpSpPr>
              <a:grpSpLocks/>
            </p:cNvGrpSpPr>
            <p:nvPr/>
          </p:nvGrpSpPr>
          <p:grpSpPr bwMode="auto">
            <a:xfrm>
              <a:off x="2979738" y="2709863"/>
              <a:ext cx="1339849" cy="344487"/>
              <a:chOff x="558086" y="3810293"/>
              <a:chExt cx="1339620" cy="343744"/>
            </a:xfrm>
          </p:grpSpPr>
          <p:sp>
            <p:nvSpPr>
              <p:cNvPr id="88" name="Rounded Rectangle 87"/>
              <p:cNvSpPr/>
              <p:nvPr/>
            </p:nvSpPr>
            <p:spPr>
              <a:xfrm>
                <a:off x="558086" y="3810293"/>
                <a:ext cx="533308" cy="343744"/>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defTabSz="914400">
                  <a:defRPr/>
                </a:pPr>
                <a:endParaRPr lang="en-US" sz="600" dirty="0">
                  <a:solidFill>
                    <a:srgbClr val="FFFFFF"/>
                  </a:solidFill>
                  <a:latin typeface="Tw Cen MT"/>
                </a:endParaRPr>
              </a:p>
            </p:txBody>
          </p:sp>
          <p:sp>
            <p:nvSpPr>
              <p:cNvPr id="89" name="Rounded Rectangle 88"/>
              <p:cNvSpPr/>
              <p:nvPr/>
            </p:nvSpPr>
            <p:spPr>
              <a:xfrm>
                <a:off x="1396142" y="3810293"/>
                <a:ext cx="501564" cy="343744"/>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defTabSz="914400">
                  <a:defRPr/>
                </a:pPr>
                <a:endParaRPr lang="en-US" sz="600" dirty="0">
                  <a:solidFill>
                    <a:srgbClr val="FFFFFF"/>
                  </a:solidFill>
                  <a:latin typeface="Tw Cen MT"/>
                </a:endParaRPr>
              </a:p>
            </p:txBody>
          </p:sp>
          <p:cxnSp>
            <p:nvCxnSpPr>
              <p:cNvPr id="90" name="Straight Connector 89"/>
              <p:cNvCxnSpPr/>
              <p:nvPr/>
            </p:nvCxnSpPr>
            <p:spPr>
              <a:xfrm>
                <a:off x="1090699" y="3982957"/>
                <a:ext cx="304747" cy="1584"/>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86" name="TextBox 58"/>
            <p:cNvSpPr txBox="1">
              <a:spLocks noChangeArrowheads="1"/>
            </p:cNvSpPr>
            <p:nvPr/>
          </p:nvSpPr>
          <p:spPr bwMode="auto">
            <a:xfrm>
              <a:off x="2913956" y="2742956"/>
              <a:ext cx="468396" cy="261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defTabSz="914400" eaLnBrk="1" hangingPunct="1"/>
              <a:r>
                <a:rPr lang="en-US" sz="1100" dirty="0">
                  <a:solidFill>
                    <a:prstClr val="white"/>
                  </a:solidFill>
                </a:rPr>
                <a:t>APP</a:t>
              </a:r>
            </a:p>
          </p:txBody>
        </p:sp>
        <p:sp>
          <p:nvSpPr>
            <p:cNvPr id="87" name="TextBox 60"/>
            <p:cNvSpPr txBox="1">
              <a:spLocks noChangeArrowheads="1"/>
            </p:cNvSpPr>
            <p:nvPr/>
          </p:nvSpPr>
          <p:spPr bwMode="auto">
            <a:xfrm>
              <a:off x="3736975" y="2745501"/>
              <a:ext cx="6708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defTabSz="914400" eaLnBrk="1" hangingPunct="1"/>
              <a:r>
                <a:rPr lang="en-US" sz="1100">
                  <a:solidFill>
                    <a:prstClr val="white"/>
                  </a:solidFill>
                </a:rPr>
                <a:t>Feature</a:t>
              </a:r>
            </a:p>
          </p:txBody>
        </p:sp>
      </p:grpSp>
      <p:grpSp>
        <p:nvGrpSpPr>
          <p:cNvPr id="91" name="Group 74"/>
          <p:cNvGrpSpPr>
            <a:grpSpLocks/>
          </p:cNvGrpSpPr>
          <p:nvPr/>
        </p:nvGrpSpPr>
        <p:grpSpPr bwMode="auto">
          <a:xfrm>
            <a:off x="6648450" y="3444875"/>
            <a:ext cx="1493838" cy="344488"/>
            <a:chOff x="2913956" y="2709863"/>
            <a:chExt cx="1493833" cy="344487"/>
          </a:xfrm>
        </p:grpSpPr>
        <p:grpSp>
          <p:nvGrpSpPr>
            <p:cNvPr id="92" name="Group 75"/>
            <p:cNvGrpSpPr>
              <a:grpSpLocks/>
            </p:cNvGrpSpPr>
            <p:nvPr/>
          </p:nvGrpSpPr>
          <p:grpSpPr bwMode="auto">
            <a:xfrm>
              <a:off x="2979738" y="2709863"/>
              <a:ext cx="1339849" cy="344487"/>
              <a:chOff x="558086" y="3810293"/>
              <a:chExt cx="1339620" cy="343744"/>
            </a:xfrm>
          </p:grpSpPr>
          <p:sp>
            <p:nvSpPr>
              <p:cNvPr id="95" name="Rounded Rectangle 94"/>
              <p:cNvSpPr/>
              <p:nvPr/>
            </p:nvSpPr>
            <p:spPr>
              <a:xfrm>
                <a:off x="558086" y="3810293"/>
                <a:ext cx="533308" cy="343744"/>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defTabSz="914400">
                  <a:defRPr/>
                </a:pPr>
                <a:endParaRPr lang="en-US" sz="600" dirty="0">
                  <a:solidFill>
                    <a:srgbClr val="FFFFFF"/>
                  </a:solidFill>
                  <a:latin typeface="Tw Cen MT"/>
                </a:endParaRPr>
              </a:p>
            </p:txBody>
          </p:sp>
          <p:sp>
            <p:nvSpPr>
              <p:cNvPr id="96" name="Rounded Rectangle 95"/>
              <p:cNvSpPr/>
              <p:nvPr/>
            </p:nvSpPr>
            <p:spPr>
              <a:xfrm>
                <a:off x="1396142" y="3810293"/>
                <a:ext cx="501564" cy="343744"/>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defTabSz="914400">
                  <a:defRPr/>
                </a:pPr>
                <a:endParaRPr lang="en-US" sz="600" dirty="0">
                  <a:solidFill>
                    <a:srgbClr val="FFFFFF"/>
                  </a:solidFill>
                  <a:latin typeface="Tw Cen MT"/>
                </a:endParaRPr>
              </a:p>
            </p:txBody>
          </p:sp>
          <p:cxnSp>
            <p:nvCxnSpPr>
              <p:cNvPr id="97" name="Straight Connector 96"/>
              <p:cNvCxnSpPr/>
              <p:nvPr/>
            </p:nvCxnSpPr>
            <p:spPr>
              <a:xfrm>
                <a:off x="1090699" y="3982957"/>
                <a:ext cx="304747" cy="1584"/>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93" name="TextBox 76"/>
            <p:cNvSpPr txBox="1">
              <a:spLocks noChangeArrowheads="1"/>
            </p:cNvSpPr>
            <p:nvPr/>
          </p:nvSpPr>
          <p:spPr bwMode="auto">
            <a:xfrm>
              <a:off x="2913956" y="2742956"/>
              <a:ext cx="468396" cy="261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defTabSz="914400" eaLnBrk="1" hangingPunct="1"/>
              <a:r>
                <a:rPr lang="en-US" sz="1100" dirty="0">
                  <a:solidFill>
                    <a:prstClr val="white"/>
                  </a:solidFill>
                </a:rPr>
                <a:t>APP</a:t>
              </a:r>
            </a:p>
          </p:txBody>
        </p:sp>
        <p:sp>
          <p:nvSpPr>
            <p:cNvPr id="94" name="TextBox 77"/>
            <p:cNvSpPr txBox="1">
              <a:spLocks noChangeArrowheads="1"/>
            </p:cNvSpPr>
            <p:nvPr/>
          </p:nvSpPr>
          <p:spPr bwMode="auto">
            <a:xfrm>
              <a:off x="3736975" y="2745501"/>
              <a:ext cx="6708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defTabSz="914400" eaLnBrk="1" hangingPunct="1"/>
              <a:r>
                <a:rPr lang="en-US" sz="1100">
                  <a:solidFill>
                    <a:prstClr val="white"/>
                  </a:solidFill>
                </a:rPr>
                <a:t>Feature</a:t>
              </a:r>
            </a:p>
          </p:txBody>
        </p:sp>
      </p:grpSp>
      <p:grpSp>
        <p:nvGrpSpPr>
          <p:cNvPr id="98" name="Group 81"/>
          <p:cNvGrpSpPr>
            <a:grpSpLocks/>
          </p:cNvGrpSpPr>
          <p:nvPr/>
        </p:nvGrpSpPr>
        <p:grpSpPr bwMode="auto">
          <a:xfrm>
            <a:off x="4452938" y="4659313"/>
            <a:ext cx="1493837" cy="344487"/>
            <a:chOff x="2913956" y="2709863"/>
            <a:chExt cx="1493833" cy="344487"/>
          </a:xfrm>
        </p:grpSpPr>
        <p:grpSp>
          <p:nvGrpSpPr>
            <p:cNvPr id="99" name="Group 82"/>
            <p:cNvGrpSpPr>
              <a:grpSpLocks/>
            </p:cNvGrpSpPr>
            <p:nvPr/>
          </p:nvGrpSpPr>
          <p:grpSpPr bwMode="auto">
            <a:xfrm>
              <a:off x="2979738" y="2709863"/>
              <a:ext cx="1339849" cy="344487"/>
              <a:chOff x="558086" y="3810293"/>
              <a:chExt cx="1339620" cy="343744"/>
            </a:xfrm>
          </p:grpSpPr>
          <p:sp>
            <p:nvSpPr>
              <p:cNvPr id="102" name="Rounded Rectangle 101"/>
              <p:cNvSpPr/>
              <p:nvPr/>
            </p:nvSpPr>
            <p:spPr>
              <a:xfrm>
                <a:off x="558086" y="3810293"/>
                <a:ext cx="533308" cy="343744"/>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defTabSz="914400">
                  <a:defRPr/>
                </a:pPr>
                <a:endParaRPr lang="en-US" sz="600" dirty="0">
                  <a:solidFill>
                    <a:srgbClr val="FFFFFF"/>
                  </a:solidFill>
                  <a:latin typeface="Tw Cen MT"/>
                </a:endParaRPr>
              </a:p>
            </p:txBody>
          </p:sp>
          <p:sp>
            <p:nvSpPr>
              <p:cNvPr id="103" name="Rounded Rectangle 102"/>
              <p:cNvSpPr/>
              <p:nvPr/>
            </p:nvSpPr>
            <p:spPr>
              <a:xfrm>
                <a:off x="1396142" y="3810293"/>
                <a:ext cx="501564" cy="343744"/>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defTabSz="914400">
                  <a:defRPr/>
                </a:pPr>
                <a:endParaRPr lang="en-US" sz="600" dirty="0">
                  <a:solidFill>
                    <a:srgbClr val="FFFFFF"/>
                  </a:solidFill>
                  <a:latin typeface="Tw Cen MT"/>
                </a:endParaRPr>
              </a:p>
            </p:txBody>
          </p:sp>
          <p:cxnSp>
            <p:nvCxnSpPr>
              <p:cNvPr id="104" name="Straight Connector 103"/>
              <p:cNvCxnSpPr/>
              <p:nvPr/>
            </p:nvCxnSpPr>
            <p:spPr>
              <a:xfrm>
                <a:off x="1090698" y="3982957"/>
                <a:ext cx="304747" cy="1585"/>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00" name="TextBox 83"/>
            <p:cNvSpPr txBox="1">
              <a:spLocks noChangeArrowheads="1"/>
            </p:cNvSpPr>
            <p:nvPr/>
          </p:nvSpPr>
          <p:spPr bwMode="auto">
            <a:xfrm>
              <a:off x="2913956" y="2742956"/>
              <a:ext cx="46839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defTabSz="914400" eaLnBrk="1" hangingPunct="1"/>
              <a:r>
                <a:rPr lang="en-US" sz="1100" dirty="0">
                  <a:solidFill>
                    <a:prstClr val="white"/>
                  </a:solidFill>
                </a:rPr>
                <a:t>APP</a:t>
              </a:r>
            </a:p>
          </p:txBody>
        </p:sp>
        <p:sp>
          <p:nvSpPr>
            <p:cNvPr id="101" name="TextBox 84"/>
            <p:cNvSpPr txBox="1">
              <a:spLocks noChangeArrowheads="1"/>
            </p:cNvSpPr>
            <p:nvPr/>
          </p:nvSpPr>
          <p:spPr bwMode="auto">
            <a:xfrm>
              <a:off x="3736975" y="2745501"/>
              <a:ext cx="6708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defTabSz="914400" eaLnBrk="1" hangingPunct="1"/>
              <a:r>
                <a:rPr lang="en-US" sz="1100">
                  <a:solidFill>
                    <a:prstClr val="white"/>
                  </a:solidFill>
                </a:rPr>
                <a:t>Feature</a:t>
              </a:r>
            </a:p>
          </p:txBody>
        </p:sp>
      </p:grpSp>
      <p:grpSp>
        <p:nvGrpSpPr>
          <p:cNvPr id="105" name="Group 88"/>
          <p:cNvGrpSpPr>
            <a:grpSpLocks/>
          </p:cNvGrpSpPr>
          <p:nvPr/>
        </p:nvGrpSpPr>
        <p:grpSpPr bwMode="auto">
          <a:xfrm>
            <a:off x="2324100" y="5535613"/>
            <a:ext cx="1493838" cy="344487"/>
            <a:chOff x="2913956" y="2709863"/>
            <a:chExt cx="1493833" cy="344487"/>
          </a:xfrm>
        </p:grpSpPr>
        <p:grpSp>
          <p:nvGrpSpPr>
            <p:cNvPr id="106" name="Group 89"/>
            <p:cNvGrpSpPr>
              <a:grpSpLocks/>
            </p:cNvGrpSpPr>
            <p:nvPr/>
          </p:nvGrpSpPr>
          <p:grpSpPr bwMode="auto">
            <a:xfrm>
              <a:off x="2979738" y="2709863"/>
              <a:ext cx="1339849" cy="344487"/>
              <a:chOff x="558086" y="3810293"/>
              <a:chExt cx="1339620" cy="343744"/>
            </a:xfrm>
          </p:grpSpPr>
          <p:sp>
            <p:nvSpPr>
              <p:cNvPr id="109" name="Rounded Rectangle 108"/>
              <p:cNvSpPr/>
              <p:nvPr/>
            </p:nvSpPr>
            <p:spPr>
              <a:xfrm>
                <a:off x="558086" y="3810293"/>
                <a:ext cx="533308" cy="343744"/>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defTabSz="914400">
                  <a:defRPr/>
                </a:pPr>
                <a:endParaRPr lang="en-US" sz="600" dirty="0">
                  <a:solidFill>
                    <a:srgbClr val="FFFFFF"/>
                  </a:solidFill>
                  <a:latin typeface="Tw Cen MT"/>
                </a:endParaRPr>
              </a:p>
            </p:txBody>
          </p:sp>
          <p:sp>
            <p:nvSpPr>
              <p:cNvPr id="110" name="Rounded Rectangle 109"/>
              <p:cNvSpPr/>
              <p:nvPr/>
            </p:nvSpPr>
            <p:spPr>
              <a:xfrm>
                <a:off x="1396142" y="3810293"/>
                <a:ext cx="501564" cy="343744"/>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defTabSz="914400">
                  <a:defRPr/>
                </a:pPr>
                <a:endParaRPr lang="en-US" sz="600" dirty="0">
                  <a:solidFill>
                    <a:srgbClr val="FFFFFF"/>
                  </a:solidFill>
                  <a:latin typeface="Tw Cen MT"/>
                </a:endParaRPr>
              </a:p>
            </p:txBody>
          </p:sp>
          <p:cxnSp>
            <p:nvCxnSpPr>
              <p:cNvPr id="111" name="Straight Connector 110"/>
              <p:cNvCxnSpPr/>
              <p:nvPr/>
            </p:nvCxnSpPr>
            <p:spPr>
              <a:xfrm>
                <a:off x="1090699" y="3982957"/>
                <a:ext cx="304747" cy="1585"/>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07" name="TextBox 90"/>
            <p:cNvSpPr txBox="1">
              <a:spLocks noChangeArrowheads="1"/>
            </p:cNvSpPr>
            <p:nvPr/>
          </p:nvSpPr>
          <p:spPr bwMode="auto">
            <a:xfrm>
              <a:off x="2913956" y="2742956"/>
              <a:ext cx="46839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defTabSz="914400" eaLnBrk="1" hangingPunct="1"/>
              <a:r>
                <a:rPr lang="en-US" sz="1100" dirty="0">
                  <a:solidFill>
                    <a:prstClr val="white"/>
                  </a:solidFill>
                </a:rPr>
                <a:t>APP</a:t>
              </a:r>
            </a:p>
          </p:txBody>
        </p:sp>
        <p:sp>
          <p:nvSpPr>
            <p:cNvPr id="108" name="TextBox 91"/>
            <p:cNvSpPr txBox="1">
              <a:spLocks noChangeArrowheads="1"/>
            </p:cNvSpPr>
            <p:nvPr/>
          </p:nvSpPr>
          <p:spPr bwMode="auto">
            <a:xfrm>
              <a:off x="3736975" y="2745501"/>
              <a:ext cx="6708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defTabSz="914400" eaLnBrk="1" hangingPunct="1"/>
              <a:r>
                <a:rPr lang="en-US" sz="1100">
                  <a:solidFill>
                    <a:prstClr val="white"/>
                  </a:solidFill>
                </a:rPr>
                <a:t>Feature</a:t>
              </a:r>
            </a:p>
          </p:txBody>
        </p:sp>
      </p:grpSp>
    </p:spTree>
    <p:extLst>
      <p:ext uri="{BB962C8B-B14F-4D97-AF65-F5344CB8AC3E}">
        <p14:creationId xmlns:p14="http://schemas.microsoft.com/office/powerpoint/2010/main" val="301839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fill="hold" nodeType="clickEffect">
                                  <p:stCondLst>
                                    <p:cond delay="0"/>
                                  </p:stCondLst>
                                  <p:childTnLst>
                                    <p:animMotion origin="layout" path="M 1.70228E-7 -3.80842E-6 L 1.70228E-7 -0.32323 " pathEditMode="relative" rAng="0" ptsTypes="AA">
                                      <p:cBhvr>
                                        <p:cTn id="6" dur="500" fill="hold"/>
                                        <p:tgtEl>
                                          <p:spTgt spid="72"/>
                                        </p:tgtEl>
                                        <p:attrNameLst>
                                          <p:attrName>ppt_x</p:attrName>
                                          <p:attrName>ppt_y</p:attrName>
                                        </p:attrNameLst>
                                      </p:cBhvr>
                                      <p:rCtr x="0" y="-16200"/>
                                    </p:animMotion>
                                  </p:childTnLst>
                                </p:cTn>
                              </p:par>
                              <p:par>
                                <p:cTn id="7" presetID="0" presetClass="path" presetSubtype="0" accel="50000" decel="50000" fill="hold" nodeType="withEffect">
                                  <p:stCondLst>
                                    <p:cond delay="0"/>
                                  </p:stCondLst>
                                  <p:childTnLst>
                                    <p:animMotion origin="layout" path="M 1.5581E-6 -2.11013E-6 L 0.00087 -0.1372 " pathEditMode="relative" rAng="0" ptsTypes="AA">
                                      <p:cBhvr>
                                        <p:cTn id="8" dur="500" fill="hold"/>
                                        <p:tgtEl>
                                          <p:spTgt spid="73"/>
                                        </p:tgtEl>
                                        <p:attrNameLst>
                                          <p:attrName>ppt_x</p:attrName>
                                          <p:attrName>ppt_y</p:attrName>
                                        </p:attrNameLst>
                                      </p:cBhvr>
                                      <p:rCtr x="0" y="-6900"/>
                                    </p:animMotion>
                                  </p:childTnLst>
                                </p:cTn>
                              </p:par>
                              <p:par>
                                <p:cTn id="9" presetID="0" presetClass="path" presetSubtype="0" accel="50000" decel="50000" fill="hold" nodeType="withEffect">
                                  <p:stCondLst>
                                    <p:cond delay="0"/>
                                  </p:stCondLst>
                                  <p:childTnLst>
                                    <p:animMotion origin="layout" path="M -3.45492E-6 1.12911E-6 L 0.00296 -0.2242 " pathEditMode="relative" rAng="0" ptsTypes="AA">
                                      <p:cBhvr>
                                        <p:cTn id="10" dur="500" fill="hold"/>
                                        <p:tgtEl>
                                          <p:spTgt spid="74"/>
                                        </p:tgtEl>
                                        <p:attrNameLst>
                                          <p:attrName>ppt_x</p:attrName>
                                          <p:attrName>ppt_y</p:attrName>
                                        </p:attrNameLst>
                                      </p:cBhvr>
                                      <p:rCtr x="100" y="-11200"/>
                                    </p:animMotion>
                                  </p:childTnLst>
                                </p:cTn>
                              </p:par>
                              <p:par>
                                <p:cTn id="11" presetID="0" presetClass="path" presetSubtype="0" accel="50000" decel="50000" fill="hold" nodeType="withEffect">
                                  <p:stCondLst>
                                    <p:cond delay="0"/>
                                  </p:stCondLst>
                                  <p:childTnLst>
                                    <p:animMotion origin="layout" path="M -3.4914E-7 2.59139E-7 L -0.00087 -0.52753 " pathEditMode="relative" rAng="0" ptsTypes="AA">
                                      <p:cBhvr>
                                        <p:cTn id="12" dur="500" fill="hold"/>
                                        <p:tgtEl>
                                          <p:spTgt spid="75"/>
                                        </p:tgtEl>
                                        <p:attrNameLst>
                                          <p:attrName>ppt_x</p:attrName>
                                          <p:attrName>ppt_y</p:attrName>
                                        </p:attrNameLst>
                                      </p:cBhvr>
                                      <p:rCtr x="-52" y="-26377"/>
                                    </p:animMotion>
                                  </p:childTnLst>
                                </p:cTn>
                              </p:par>
                              <p:par>
                                <p:cTn id="13" presetID="0" presetClass="path" presetSubtype="0" accel="50000" decel="50000" fill="hold" nodeType="withEffect">
                                  <p:stCondLst>
                                    <p:cond delay="0"/>
                                  </p:stCondLst>
                                  <p:childTnLst>
                                    <p:animMotion origin="layout" path="M -4.16884E-6 -4.38223E-6 L 0.00018 -0.40189 " pathEditMode="relative" rAng="0" ptsTypes="AA">
                                      <p:cBhvr>
                                        <p:cTn id="14" dur="500" fill="hold"/>
                                        <p:tgtEl>
                                          <p:spTgt spid="76"/>
                                        </p:tgtEl>
                                        <p:attrNameLst>
                                          <p:attrName>ppt_x</p:attrName>
                                          <p:attrName>ppt_y</p:attrName>
                                        </p:attrNameLst>
                                      </p:cBhvr>
                                      <p:rCtr x="0" y="-20100"/>
                                    </p:animMotion>
                                  </p:childTnLst>
                                </p:cTn>
                              </p:par>
                              <p:par>
                                <p:cTn id="15" presetID="10" presetClass="exit" presetSubtype="0" fill="hold" nodeType="withEffect">
                                  <p:stCondLst>
                                    <p:cond delay="0"/>
                                  </p:stCondLst>
                                  <p:childTnLst>
                                    <p:animEffect transition="out" filter="fade">
                                      <p:cBhvr>
                                        <p:cTn id="16" dur="500"/>
                                        <p:tgtEl>
                                          <p:spTgt spid="72"/>
                                        </p:tgtEl>
                                      </p:cBhvr>
                                    </p:animEffect>
                                    <p:set>
                                      <p:cBhvr>
                                        <p:cTn id="17" dur="1" fill="hold">
                                          <p:stCondLst>
                                            <p:cond delay="499"/>
                                          </p:stCondLst>
                                        </p:cTn>
                                        <p:tgtEl>
                                          <p:spTgt spid="72"/>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76"/>
                                        </p:tgtEl>
                                      </p:cBhvr>
                                    </p:animEffect>
                                    <p:set>
                                      <p:cBhvr>
                                        <p:cTn id="20" dur="1" fill="hold">
                                          <p:stCondLst>
                                            <p:cond delay="499"/>
                                          </p:stCondLst>
                                        </p:cTn>
                                        <p:tgtEl>
                                          <p:spTgt spid="76"/>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75"/>
                                        </p:tgtEl>
                                      </p:cBhvr>
                                    </p:animEffect>
                                    <p:set>
                                      <p:cBhvr>
                                        <p:cTn id="23" dur="1" fill="hold">
                                          <p:stCondLst>
                                            <p:cond delay="499"/>
                                          </p:stCondLst>
                                        </p:cTn>
                                        <p:tgtEl>
                                          <p:spTgt spid="75"/>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3"/>
                                        </p:tgtEl>
                                      </p:cBhvr>
                                    </p:animEffect>
                                    <p:set>
                                      <p:cBhvr>
                                        <p:cTn id="26" dur="1" fill="hold">
                                          <p:stCondLst>
                                            <p:cond delay="499"/>
                                          </p:stCondLst>
                                        </p:cTn>
                                        <p:tgtEl>
                                          <p:spTgt spid="7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74"/>
                                        </p:tgtEl>
                                      </p:cBhvr>
                                    </p:animEffect>
                                    <p:set>
                                      <p:cBhvr>
                                        <p:cTn id="29" dur="1" fill="hold">
                                          <p:stCondLst>
                                            <p:cond delay="499"/>
                                          </p:stCondLst>
                                        </p:cTn>
                                        <p:tgtEl>
                                          <p:spTgt spid="74"/>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84"/>
                                        </p:tgtEl>
                                      </p:cBhvr>
                                    </p:animEffect>
                                    <p:set>
                                      <p:cBhvr>
                                        <p:cTn id="34" dur="1" fill="hold">
                                          <p:stCondLst>
                                            <p:cond delay="499"/>
                                          </p:stCondLst>
                                        </p:cTn>
                                        <p:tgtEl>
                                          <p:spTgt spid="84"/>
                                        </p:tgtEl>
                                        <p:attrNameLst>
                                          <p:attrName>style.visibility</p:attrName>
                                        </p:attrNameLst>
                                      </p:cBhvr>
                                      <p:to>
                                        <p:strVal val="hidden"/>
                                      </p:to>
                                    </p:set>
                                  </p:childTnLst>
                                </p:cTn>
                              </p:par>
                              <p:par>
                                <p:cTn id="35" presetID="0" presetClass="path" presetSubtype="0" accel="50000" decel="50000" fill="hold" nodeType="withEffect">
                                  <p:stCondLst>
                                    <p:cond delay="0"/>
                                  </p:stCondLst>
                                  <p:childTnLst>
                                    <p:animMotion origin="layout" path="M 5.55556E-7 -8.14815E-6 L 5.55556E-7 -0.36181 " pathEditMode="relative" ptsTypes="AA">
                                      <p:cBhvr>
                                        <p:cTn id="36" dur="500" fill="hold"/>
                                        <p:tgtEl>
                                          <p:spTgt spid="84"/>
                                        </p:tgtEl>
                                        <p:attrNameLst>
                                          <p:attrName>ppt_x</p:attrName>
                                          <p:attrName>ppt_y</p:attrName>
                                        </p:attrNameLst>
                                      </p:cBhvr>
                                    </p:animMotion>
                                  </p:childTnLst>
                                </p:cTn>
                              </p:par>
                              <p:par>
                                <p:cTn id="37" presetID="10" presetClass="exit" presetSubtype="0" fill="hold" nodeType="withEffect">
                                  <p:stCondLst>
                                    <p:cond delay="0"/>
                                  </p:stCondLst>
                                  <p:childTnLst>
                                    <p:animEffect transition="out" filter="fade">
                                      <p:cBhvr>
                                        <p:cTn id="38" dur="500"/>
                                        <p:tgtEl>
                                          <p:spTgt spid="77"/>
                                        </p:tgtEl>
                                      </p:cBhvr>
                                    </p:animEffect>
                                    <p:set>
                                      <p:cBhvr>
                                        <p:cTn id="39" dur="1" fill="hold">
                                          <p:stCondLst>
                                            <p:cond delay="499"/>
                                          </p:stCondLst>
                                        </p:cTn>
                                        <p:tgtEl>
                                          <p:spTgt spid="77"/>
                                        </p:tgtEl>
                                        <p:attrNameLst>
                                          <p:attrName>style.visibility</p:attrName>
                                        </p:attrNameLst>
                                      </p:cBhvr>
                                      <p:to>
                                        <p:strVal val="hidden"/>
                                      </p:to>
                                    </p:set>
                                  </p:childTnLst>
                                </p:cTn>
                              </p:par>
                              <p:par>
                                <p:cTn id="40" presetID="0" presetClass="path" presetSubtype="0" accel="50000" decel="50000" fill="hold" nodeType="withEffect">
                                  <p:stCondLst>
                                    <p:cond delay="0"/>
                                  </p:stCondLst>
                                  <p:childTnLst>
                                    <p:animMotion origin="layout" path="M -4.44444E-6 3.7037E-7 L -0.00104 -0.18102 " pathEditMode="relative" ptsTypes="AA">
                                      <p:cBhvr>
                                        <p:cTn id="41" dur="500" fill="hold"/>
                                        <p:tgtEl>
                                          <p:spTgt spid="77"/>
                                        </p:tgtEl>
                                        <p:attrNameLst>
                                          <p:attrName>ppt_x</p:attrName>
                                          <p:attrName>ppt_y</p:attrName>
                                        </p:attrNameLst>
                                      </p:cBhvr>
                                    </p:animMotion>
                                  </p:childTnLst>
                                </p:cTn>
                              </p:par>
                              <p:par>
                                <p:cTn id="42" presetID="0" presetClass="path" presetSubtype="0" accel="50000" decel="50000" fill="hold" nodeType="withEffect">
                                  <p:stCondLst>
                                    <p:cond delay="0"/>
                                  </p:stCondLst>
                                  <p:childTnLst>
                                    <p:animMotion origin="layout" path="M -0.0007 -0.00046 L -0.00174 -0.57021 " pathEditMode="relative" ptsTypes="AA">
                                      <p:cBhvr>
                                        <p:cTn id="43" dur="500" fill="hold"/>
                                        <p:tgtEl>
                                          <p:spTgt spid="105"/>
                                        </p:tgtEl>
                                        <p:attrNameLst>
                                          <p:attrName>ppt_x</p:attrName>
                                          <p:attrName>ppt_y</p:attrName>
                                        </p:attrNameLst>
                                      </p:cBhvr>
                                    </p:animMotion>
                                  </p:childTnLst>
                                </p:cTn>
                              </p:par>
                              <p:par>
                                <p:cTn id="44" presetID="10" presetClass="exit" presetSubtype="0" fill="hold" nodeType="withEffect">
                                  <p:stCondLst>
                                    <p:cond delay="0"/>
                                  </p:stCondLst>
                                  <p:childTnLst>
                                    <p:animEffect transition="out" filter="fade">
                                      <p:cBhvr>
                                        <p:cTn id="45" dur="500"/>
                                        <p:tgtEl>
                                          <p:spTgt spid="105"/>
                                        </p:tgtEl>
                                      </p:cBhvr>
                                    </p:animEffect>
                                    <p:set>
                                      <p:cBhvr>
                                        <p:cTn id="46" dur="1" fill="hold">
                                          <p:stCondLst>
                                            <p:cond delay="499"/>
                                          </p:stCondLst>
                                        </p:cTn>
                                        <p:tgtEl>
                                          <p:spTgt spid="105"/>
                                        </p:tgtEl>
                                        <p:attrNameLst>
                                          <p:attrName>style.visibility</p:attrName>
                                        </p:attrNameLst>
                                      </p:cBhvr>
                                      <p:to>
                                        <p:strVal val="hidden"/>
                                      </p:to>
                                    </p:set>
                                  </p:childTnLst>
                                </p:cTn>
                              </p:par>
                              <p:par>
                                <p:cTn id="47" presetID="0" presetClass="path" presetSubtype="0" accel="50000" decel="50000" fill="hold" nodeType="withEffect">
                                  <p:stCondLst>
                                    <p:cond delay="0"/>
                                  </p:stCondLst>
                                  <p:childTnLst>
                                    <p:animMotion origin="layout" path="M -2.24575E-6 3.79366E-7 L 0.00313 -0.26024 " pathEditMode="relative" ptsTypes="AA">
                                      <p:cBhvr>
                                        <p:cTn id="48" dur="500" fill="hold"/>
                                        <p:tgtEl>
                                          <p:spTgt spid="91"/>
                                        </p:tgtEl>
                                        <p:attrNameLst>
                                          <p:attrName>ppt_x</p:attrName>
                                          <p:attrName>ppt_y</p:attrName>
                                        </p:attrNameLst>
                                      </p:cBhvr>
                                    </p:animMotion>
                                  </p:childTnLst>
                                </p:cTn>
                              </p:par>
                              <p:par>
                                <p:cTn id="49" presetID="10" presetClass="exit" presetSubtype="0" fill="hold" nodeType="withEffect">
                                  <p:stCondLst>
                                    <p:cond delay="0"/>
                                  </p:stCondLst>
                                  <p:childTnLst>
                                    <p:animEffect transition="out" filter="fade">
                                      <p:cBhvr>
                                        <p:cTn id="50" dur="500"/>
                                        <p:tgtEl>
                                          <p:spTgt spid="91"/>
                                        </p:tgtEl>
                                      </p:cBhvr>
                                    </p:animEffect>
                                    <p:set>
                                      <p:cBhvr>
                                        <p:cTn id="51" dur="1" fill="hold">
                                          <p:stCondLst>
                                            <p:cond delay="499"/>
                                          </p:stCondLst>
                                        </p:cTn>
                                        <p:tgtEl>
                                          <p:spTgt spid="91"/>
                                        </p:tgtEl>
                                        <p:attrNameLst>
                                          <p:attrName>style.visibility</p:attrName>
                                        </p:attrNameLst>
                                      </p:cBhvr>
                                      <p:to>
                                        <p:strVal val="hidden"/>
                                      </p:to>
                                    </p:set>
                                  </p:childTnLst>
                                </p:cTn>
                              </p:par>
                              <p:par>
                                <p:cTn id="52" presetID="0" presetClass="path" presetSubtype="0" accel="50000" decel="50000" fill="hold" nodeType="withEffect">
                                  <p:stCondLst>
                                    <p:cond delay="0"/>
                                  </p:stCondLst>
                                  <p:childTnLst>
                                    <p:animMotion origin="layout" path="M -2.24575E-6 -2.44506E-6 L -2.24575E-6 -0.42193 " pathEditMode="relative" ptsTypes="AA">
                                      <p:cBhvr>
                                        <p:cTn id="53" dur="500" fill="hold"/>
                                        <p:tgtEl>
                                          <p:spTgt spid="98"/>
                                        </p:tgtEl>
                                        <p:attrNameLst>
                                          <p:attrName>ppt_x</p:attrName>
                                          <p:attrName>ppt_y</p:attrName>
                                        </p:attrNameLst>
                                      </p:cBhvr>
                                    </p:animMotion>
                                  </p:childTnLst>
                                </p:cTn>
                              </p:par>
                              <p:par>
                                <p:cTn id="54" presetID="10" presetClass="exit" presetSubtype="0" fill="hold" nodeType="withEffect">
                                  <p:stCondLst>
                                    <p:cond delay="0"/>
                                  </p:stCondLst>
                                  <p:childTnLst>
                                    <p:animEffect transition="out" filter="fade">
                                      <p:cBhvr>
                                        <p:cTn id="55" dur="500"/>
                                        <p:tgtEl>
                                          <p:spTgt spid="98"/>
                                        </p:tgtEl>
                                      </p:cBhvr>
                                    </p:animEffect>
                                    <p:set>
                                      <p:cBhvr>
                                        <p:cTn id="56" dur="1" fill="hold">
                                          <p:stCondLst>
                                            <p:cond delay="499"/>
                                          </p:stCondLst>
                                        </p:cTn>
                                        <p:tgtEl>
                                          <p:spTgt spid="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4631-DCC1-FB3A-12D4-F2F369E13206}"/>
              </a:ext>
            </a:extLst>
          </p:cNvPr>
          <p:cNvSpPr>
            <a:spLocks noGrp="1"/>
          </p:cNvSpPr>
          <p:nvPr>
            <p:ph type="title"/>
          </p:nvPr>
        </p:nvSpPr>
        <p:spPr/>
        <p:txBody>
          <a:bodyPr>
            <a:normAutofit fontScale="90000"/>
          </a:bodyPr>
          <a:lstStyle/>
          <a:p>
            <a:r>
              <a:rPr lang="en-US" dirty="0">
                <a:solidFill>
                  <a:schemeClr val="accent1"/>
                </a:solidFill>
              </a:rPr>
              <a:t>Video related to Hypervisors (previous)</a:t>
            </a:r>
            <a:endParaRPr lang="en-PK" dirty="0">
              <a:solidFill>
                <a:schemeClr val="accent1"/>
              </a:solidFill>
            </a:endParaRPr>
          </a:p>
        </p:txBody>
      </p:sp>
      <p:sp>
        <p:nvSpPr>
          <p:cNvPr id="3" name="Content Placeholder 2">
            <a:extLst>
              <a:ext uri="{FF2B5EF4-FFF2-40B4-BE49-F238E27FC236}">
                <a16:creationId xmlns:a16="http://schemas.microsoft.com/office/drawing/2014/main" id="{D4E0C166-EA6B-E75D-FC4D-24678E005B31}"/>
              </a:ext>
            </a:extLst>
          </p:cNvPr>
          <p:cNvSpPr>
            <a:spLocks noGrp="1"/>
          </p:cNvSpPr>
          <p:nvPr>
            <p:ph idx="1"/>
          </p:nvPr>
        </p:nvSpPr>
        <p:spPr>
          <a:xfrm>
            <a:off x="457200" y="1600200"/>
            <a:ext cx="8229600" cy="1143001"/>
          </a:xfrm>
        </p:spPr>
        <p:txBody>
          <a:bodyPr/>
          <a:lstStyle/>
          <a:p>
            <a:r>
              <a:rPr lang="en-US" dirty="0"/>
              <a:t>https://www.youtube.com/watch?v=yHT4kq36PE4</a:t>
            </a:r>
            <a:endParaRPr lang="en-PK" dirty="0"/>
          </a:p>
        </p:txBody>
      </p:sp>
    </p:spTree>
    <p:extLst>
      <p:ext uri="{BB962C8B-B14F-4D97-AF65-F5344CB8AC3E}">
        <p14:creationId xmlns:p14="http://schemas.microsoft.com/office/powerpoint/2010/main" val="1445296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8035D8-9077-62BB-E010-763CD7D9083A}"/>
              </a:ext>
            </a:extLst>
          </p:cNvPr>
          <p:cNvSpPr>
            <a:spLocks noGrp="1"/>
          </p:cNvSpPr>
          <p:nvPr>
            <p:ph idx="1"/>
          </p:nvPr>
        </p:nvSpPr>
        <p:spPr>
          <a:xfrm>
            <a:off x="457200" y="304800"/>
            <a:ext cx="8229600" cy="6705600"/>
          </a:xfrm>
        </p:spPr>
        <p:txBody>
          <a:bodyPr>
            <a:normAutofit fontScale="85000" lnSpcReduction="20000"/>
          </a:bodyPr>
          <a:lstStyle/>
          <a:p>
            <a:pPr algn="just"/>
            <a:r>
              <a:rPr lang="en-US" dirty="0">
                <a:solidFill>
                  <a:srgbClr val="000000"/>
                </a:solidFill>
                <a:latin typeface="TimesNewRomanPSMT"/>
              </a:rPr>
              <a:t>I</a:t>
            </a:r>
            <a:r>
              <a:rPr lang="en-US" sz="3200" b="0" i="0" dirty="0">
                <a:solidFill>
                  <a:srgbClr val="000000"/>
                </a:solidFill>
                <a:effectLst/>
                <a:latin typeface="TimesNewRomanPSMT"/>
              </a:rPr>
              <a:t>mplementing the control functionalities and the data functionalities in a single router, increases </a:t>
            </a:r>
            <a:r>
              <a:rPr lang="en-US" dirty="0">
                <a:solidFill>
                  <a:srgbClr val="000000"/>
                </a:solidFill>
                <a:latin typeface="TimesNewRomanPSMT"/>
              </a:rPr>
              <a:t>the </a:t>
            </a:r>
            <a:r>
              <a:rPr lang="en-US" sz="3200" b="0" i="0" dirty="0">
                <a:solidFill>
                  <a:srgbClr val="000000"/>
                </a:solidFill>
                <a:effectLst/>
                <a:latin typeface="TimesNewRomanPSMT"/>
              </a:rPr>
              <a:t>complexity of the control functionality</a:t>
            </a:r>
          </a:p>
          <a:p>
            <a:pPr algn="just"/>
            <a:r>
              <a:rPr lang="en-US" dirty="0">
                <a:solidFill>
                  <a:srgbClr val="000000"/>
                </a:solidFill>
                <a:latin typeface="TimesNewRomanPSMT"/>
              </a:rPr>
              <a:t>M</a:t>
            </a:r>
            <a:r>
              <a:rPr lang="en-US" sz="3200" b="0" i="0" dirty="0">
                <a:solidFill>
                  <a:srgbClr val="000000"/>
                </a:solidFill>
                <a:effectLst/>
                <a:latin typeface="TimesNewRomanPSMT"/>
              </a:rPr>
              <a:t>ultiple routers with their control planes and those control planes need to coordinate with each other to generate the global routing table, or to manage the global routing table.</a:t>
            </a:r>
          </a:p>
          <a:p>
            <a:pPr algn="just"/>
            <a:r>
              <a:rPr lang="en-US" dirty="0">
                <a:solidFill>
                  <a:srgbClr val="000000"/>
                </a:solidFill>
                <a:latin typeface="TimesNewRomanPSMT"/>
              </a:rPr>
              <a:t>D</a:t>
            </a:r>
            <a:r>
              <a:rPr lang="en-US" sz="3200" b="0" i="0" dirty="0">
                <a:solidFill>
                  <a:srgbClr val="000000"/>
                </a:solidFill>
                <a:effectLst/>
                <a:latin typeface="TimesNewRomanPSMT"/>
              </a:rPr>
              <a:t>istance vector and the link state routing protocols have significant limitation in terms of their scalability</a:t>
            </a:r>
          </a:p>
          <a:p>
            <a:pPr algn="just"/>
            <a:r>
              <a:rPr lang="en-US" sz="3200" b="0" i="0" dirty="0">
                <a:solidFill>
                  <a:srgbClr val="000000"/>
                </a:solidFill>
                <a:effectLst/>
                <a:latin typeface="TimesNewRomanPSMT"/>
              </a:rPr>
              <a:t>If there is a policy change then you need to update every individual router. And, all the routing protocols in all the routers control plane they need to get coordinated with each other to make an policy update at the individual routers, and obviously, in a distributed architecture it will take time</a:t>
            </a:r>
          </a:p>
          <a:p>
            <a:pPr algn="just"/>
            <a:r>
              <a:rPr lang="en-US" sz="3200" b="0" i="0" dirty="0">
                <a:solidFill>
                  <a:srgbClr val="000000"/>
                </a:solidFill>
                <a:effectLst/>
                <a:latin typeface="TimesNewRomanPSMT"/>
              </a:rPr>
              <a:t>And you are deploying these routers not in a single day, you are expanding your network gradually and you do not know that what was the configuration of the earlier router</a:t>
            </a:r>
          </a:p>
        </p:txBody>
      </p:sp>
    </p:spTree>
    <p:extLst>
      <p:ext uri="{BB962C8B-B14F-4D97-AF65-F5344CB8AC3E}">
        <p14:creationId xmlns:p14="http://schemas.microsoft.com/office/powerpoint/2010/main" val="4493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9088A8-B1A7-F1F6-9CE1-2215B52E1417}"/>
              </a:ext>
            </a:extLst>
          </p:cNvPr>
          <p:cNvSpPr>
            <a:spLocks noGrp="1"/>
          </p:cNvSpPr>
          <p:nvPr>
            <p:ph idx="1"/>
          </p:nvPr>
        </p:nvSpPr>
        <p:spPr>
          <a:xfrm>
            <a:off x="457200" y="381000"/>
            <a:ext cx="8229600" cy="4525963"/>
          </a:xfrm>
        </p:spPr>
        <p:txBody>
          <a:bodyPr>
            <a:normAutofit fontScale="77500" lnSpcReduction="20000"/>
          </a:bodyPr>
          <a:lstStyle/>
          <a:p>
            <a:pPr algn="just"/>
            <a:r>
              <a:rPr lang="en-US" sz="3200" b="0" i="0" dirty="0">
                <a:solidFill>
                  <a:srgbClr val="000000"/>
                </a:solidFill>
                <a:effectLst/>
                <a:latin typeface="TimesNewRomanPSMT"/>
              </a:rPr>
              <a:t>Then comes off the compatibility among the vendors, it is not like that all the routers of an organization they will come from Cisco, or even if they come from Cisco they will have the same model as you make a gradual deployment that other routers may come from different vendors</a:t>
            </a:r>
          </a:p>
          <a:p>
            <a:pPr algn="just"/>
            <a:r>
              <a:rPr lang="en-US" sz="3200" b="0" i="0" dirty="0">
                <a:solidFill>
                  <a:srgbClr val="000000"/>
                </a:solidFill>
                <a:effectLst/>
                <a:latin typeface="TimesNewRomanPSMT"/>
              </a:rPr>
              <a:t>And with this distributed architecture, maintaining consistency across the configuration of the routers becomes difficult and that is why we gradually try to </a:t>
            </a:r>
            <a:r>
              <a:rPr lang="en-US" sz="3200" b="0" i="0" dirty="0">
                <a:solidFill>
                  <a:schemeClr val="accent2"/>
                </a:solidFill>
                <a:effectLst/>
                <a:latin typeface="TimesNewRomanPSMT"/>
              </a:rPr>
              <a:t>move from a distributed control plane architecture to a centralized control plane architecture</a:t>
            </a:r>
          </a:p>
          <a:p>
            <a:pPr algn="just"/>
            <a:r>
              <a:rPr lang="en-US" sz="3200" b="0" i="0" dirty="0">
                <a:solidFill>
                  <a:srgbClr val="000000"/>
                </a:solidFill>
                <a:effectLst/>
                <a:latin typeface="TimesNewRomanPSMT"/>
              </a:rPr>
              <a:t>And, that is the basic motivation behind the design of a </a:t>
            </a:r>
            <a:r>
              <a:rPr lang="en-US" sz="3200" b="0" i="0" dirty="0">
                <a:solidFill>
                  <a:schemeClr val="accent2"/>
                </a:solidFill>
                <a:effectLst/>
                <a:latin typeface="TimesNewRomanPSMT"/>
              </a:rPr>
              <a:t>software defined networking concept</a:t>
            </a:r>
          </a:p>
          <a:p>
            <a:endParaRPr lang="en-PK" dirty="0"/>
          </a:p>
        </p:txBody>
      </p:sp>
    </p:spTree>
    <p:extLst>
      <p:ext uri="{BB962C8B-B14F-4D97-AF65-F5344CB8AC3E}">
        <p14:creationId xmlns:p14="http://schemas.microsoft.com/office/powerpoint/2010/main" val="2114153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Control &amp; Data Plane</a:t>
            </a:r>
          </a:p>
        </p:txBody>
      </p:sp>
      <p:sp>
        <p:nvSpPr>
          <p:cNvPr id="3" name="Content Placeholder 2"/>
          <p:cNvSpPr>
            <a:spLocks noGrp="1"/>
          </p:cNvSpPr>
          <p:nvPr>
            <p:ph idx="1"/>
          </p:nvPr>
        </p:nvSpPr>
        <p:spPr/>
        <p:txBody>
          <a:bodyPr/>
          <a:lstStyle/>
          <a:p>
            <a:r>
              <a:rPr lang="en-US" dirty="0">
                <a:solidFill>
                  <a:srgbClr val="FF0000"/>
                </a:solidFill>
              </a:rPr>
              <a:t>Control Plane </a:t>
            </a:r>
          </a:p>
          <a:p>
            <a:pPr marL="0" indent="0">
              <a:buNone/>
            </a:pPr>
            <a:r>
              <a:rPr lang="en-US" dirty="0"/>
              <a:t>The module which takes all decision , basically an instructor</a:t>
            </a:r>
          </a:p>
          <a:p>
            <a:pPr marL="0" indent="0">
              <a:buNone/>
            </a:pPr>
            <a:r>
              <a:rPr lang="en-US" dirty="0"/>
              <a:t>The routing algorithm</a:t>
            </a:r>
          </a:p>
          <a:p>
            <a:r>
              <a:rPr lang="en-US" dirty="0">
                <a:solidFill>
                  <a:srgbClr val="FF0000"/>
                </a:solidFill>
              </a:rPr>
              <a:t>Data Plane</a:t>
            </a:r>
          </a:p>
          <a:p>
            <a:pPr marL="0" indent="0">
              <a:buNone/>
            </a:pPr>
            <a:r>
              <a:rPr lang="en-US" dirty="0"/>
              <a:t>The module which carries out the tasks given by the control plane</a:t>
            </a:r>
          </a:p>
          <a:p>
            <a:pPr marL="0" indent="0">
              <a:buNone/>
            </a:pPr>
            <a:r>
              <a:rPr lang="en-US" dirty="0"/>
              <a:t>Forwarding of Packets</a:t>
            </a:r>
          </a:p>
        </p:txBody>
      </p:sp>
    </p:spTree>
    <p:extLst>
      <p:ext uri="{BB962C8B-B14F-4D97-AF65-F5344CB8AC3E}">
        <p14:creationId xmlns:p14="http://schemas.microsoft.com/office/powerpoint/2010/main" val="954468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4525963"/>
          </a:xfrm>
        </p:spPr>
        <p:txBody>
          <a:bodyPr/>
          <a:lstStyle/>
          <a:p>
            <a:r>
              <a:rPr lang="en-US" dirty="0"/>
              <a:t>Traditional Network Devices are proprietary </a:t>
            </a:r>
          </a:p>
          <a:p>
            <a:r>
              <a:rPr lang="en-US" dirty="0"/>
              <a:t>Vendors decide software (control plane) and hardware (data plane)</a:t>
            </a:r>
          </a:p>
          <a:p>
            <a:r>
              <a:rPr lang="en-US" dirty="0"/>
              <a:t>No standardization</a:t>
            </a:r>
          </a:p>
          <a:p>
            <a:r>
              <a:rPr lang="en-US" dirty="0"/>
              <a:t>These two modules are "baked in" , Unchangeable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419600"/>
            <a:ext cx="140017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419600"/>
            <a:ext cx="138112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4343400"/>
            <a:ext cx="128587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4454236"/>
            <a:ext cx="14478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26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rPr>
              <a:t>What does separating control and data plane means ? </a:t>
            </a:r>
          </a:p>
        </p:txBody>
      </p:sp>
      <p:sp>
        <p:nvSpPr>
          <p:cNvPr id="3" name="Content Placeholder 2"/>
          <p:cNvSpPr>
            <a:spLocks noGrp="1"/>
          </p:cNvSpPr>
          <p:nvPr>
            <p:ph idx="1"/>
          </p:nvPr>
        </p:nvSpPr>
        <p:spPr/>
        <p:txBody>
          <a:bodyPr>
            <a:normAutofit fontScale="92500"/>
          </a:bodyPr>
          <a:lstStyle/>
          <a:p>
            <a:r>
              <a:rPr lang="en-US" dirty="0"/>
              <a:t>Vendors only provide the hardware (data plane)</a:t>
            </a:r>
          </a:p>
          <a:p>
            <a:r>
              <a:rPr lang="en-US" dirty="0"/>
              <a:t>We decide the control plane by writing the custom logic (software / through control plane)</a:t>
            </a:r>
          </a:p>
          <a:p>
            <a:r>
              <a:rPr lang="en-US" dirty="0">
                <a:solidFill>
                  <a:srgbClr val="FF0000"/>
                </a:solidFill>
              </a:rPr>
              <a:t>Advantages:</a:t>
            </a:r>
          </a:p>
          <a:p>
            <a:r>
              <a:rPr lang="en-US" dirty="0"/>
              <a:t>Features are no longer limited to what the vendors provides </a:t>
            </a:r>
          </a:p>
          <a:p>
            <a:r>
              <a:rPr lang="en-US" dirty="0"/>
              <a:t>Community Development</a:t>
            </a:r>
          </a:p>
          <a:p>
            <a:r>
              <a:rPr lang="en-US" dirty="0"/>
              <a:t>Long life of Products </a:t>
            </a:r>
          </a:p>
        </p:txBody>
      </p:sp>
    </p:spTree>
    <p:extLst>
      <p:ext uri="{BB962C8B-B14F-4D97-AF65-F5344CB8AC3E}">
        <p14:creationId xmlns:p14="http://schemas.microsoft.com/office/powerpoint/2010/main" val="1739369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How does SDN Work?</a:t>
            </a:r>
          </a:p>
        </p:txBody>
      </p:sp>
      <p:sp>
        <p:nvSpPr>
          <p:cNvPr id="3" name="Content Placeholder 2"/>
          <p:cNvSpPr>
            <a:spLocks noGrp="1"/>
          </p:cNvSpPr>
          <p:nvPr>
            <p:ph idx="1"/>
          </p:nvPr>
        </p:nvSpPr>
        <p:spPr/>
        <p:txBody>
          <a:bodyPr/>
          <a:lstStyle/>
          <a:p>
            <a:r>
              <a:rPr lang="en-US" dirty="0"/>
              <a:t>Compared to </a:t>
            </a:r>
            <a:r>
              <a:rPr lang="en-US" dirty="0" err="1"/>
              <a:t>tradional</a:t>
            </a:r>
            <a:r>
              <a:rPr lang="en-US" dirty="0"/>
              <a:t> networks , SDN has 2 types of devices </a:t>
            </a:r>
          </a:p>
          <a:p>
            <a:pPr marL="0" indent="0">
              <a:buNone/>
            </a:pPr>
            <a:r>
              <a:rPr lang="en-US" dirty="0"/>
              <a:t>1. Controller </a:t>
            </a:r>
            <a:r>
              <a:rPr lang="en-US" dirty="0">
                <a:solidFill>
                  <a:srgbClr val="FF0000"/>
                </a:solidFill>
              </a:rPr>
              <a:t>(open flow , </a:t>
            </a:r>
            <a:r>
              <a:rPr lang="en-US" dirty="0" err="1">
                <a:solidFill>
                  <a:srgbClr val="FF0000"/>
                </a:solidFill>
              </a:rPr>
              <a:t>ryu</a:t>
            </a:r>
            <a:r>
              <a:rPr lang="en-US" dirty="0">
                <a:solidFill>
                  <a:srgbClr val="FF0000"/>
                </a:solidFill>
              </a:rPr>
              <a:t> , pox , </a:t>
            </a:r>
            <a:r>
              <a:rPr lang="en-US" dirty="0" err="1">
                <a:solidFill>
                  <a:srgbClr val="FF0000"/>
                </a:solidFill>
              </a:rPr>
              <a:t>nox</a:t>
            </a:r>
            <a:r>
              <a:rPr lang="en-US" dirty="0">
                <a:solidFill>
                  <a:srgbClr val="FF0000"/>
                </a:solidFill>
              </a:rPr>
              <a:t> , open daylight)</a:t>
            </a:r>
          </a:p>
          <a:p>
            <a:pPr marL="0" indent="0">
              <a:buNone/>
            </a:pPr>
            <a:r>
              <a:rPr lang="en-US" dirty="0"/>
              <a:t>2. Switches </a:t>
            </a:r>
          </a:p>
          <a:p>
            <a:r>
              <a:rPr lang="en-US" dirty="0"/>
              <a:t>The Switches in SDN are blind</a:t>
            </a:r>
          </a:p>
          <a:p>
            <a:pPr marL="0" indent="0">
              <a:buNone/>
            </a:pPr>
            <a:r>
              <a:rPr lang="en-US" dirty="0"/>
              <a:t>No built in features </a:t>
            </a:r>
          </a:p>
          <a:p>
            <a:pPr marL="0" indent="0">
              <a:buNone/>
            </a:pPr>
            <a:r>
              <a:rPr lang="en-US" dirty="0"/>
              <a:t>Need to be instructed by Controller </a:t>
            </a:r>
          </a:p>
        </p:txBody>
      </p:sp>
    </p:spTree>
    <p:extLst>
      <p:ext uri="{BB962C8B-B14F-4D97-AF65-F5344CB8AC3E}">
        <p14:creationId xmlns:p14="http://schemas.microsoft.com/office/powerpoint/2010/main" val="3622789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TotalTime>
  <Words>1585</Words>
  <Application>Microsoft Office PowerPoint</Application>
  <PresentationFormat>On-screen Show (4:3)</PresentationFormat>
  <Paragraphs>376</Paragraphs>
  <Slides>30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TimesNewRomanPSMT</vt:lpstr>
      <vt:lpstr>Tw Cen MT</vt:lpstr>
      <vt:lpstr>Office Theme</vt:lpstr>
      <vt:lpstr> Lecture 9</vt:lpstr>
      <vt:lpstr>Software Defined Networking (SDN)</vt:lpstr>
      <vt:lpstr>Closed Innovation in Network Community</vt:lpstr>
      <vt:lpstr>PowerPoint Presentation</vt:lpstr>
      <vt:lpstr>PowerPoint Presentation</vt:lpstr>
      <vt:lpstr>Control &amp; Data Plane</vt:lpstr>
      <vt:lpstr>PowerPoint Presentation</vt:lpstr>
      <vt:lpstr>What does separating control and data plane means ? </vt:lpstr>
      <vt:lpstr>How does SDN Work?</vt:lpstr>
      <vt:lpstr>Zodiac FX: The world's smallest OpenFlow SDN switch</vt:lpstr>
      <vt:lpstr>SDN Controller </vt:lpstr>
      <vt:lpstr>A scenario from h1 to h3 in SDN</vt:lpstr>
      <vt:lpstr>PowerPoint Presentation</vt:lpstr>
      <vt:lpstr>PowerPoint Presentation</vt:lpstr>
      <vt:lpstr>Traditional network architecture vs. SDN</vt:lpstr>
      <vt:lpstr>SDN Architecture</vt:lpstr>
      <vt:lpstr>PowerPoint Presentation</vt:lpstr>
      <vt:lpstr>What is Open Flow</vt:lpstr>
      <vt:lpstr>Is OpenFlow SDN?</vt:lpstr>
      <vt:lpstr>OpenFlow has Two Components </vt:lpstr>
      <vt:lpstr>Controllers </vt:lpstr>
      <vt:lpstr>Controller Summary</vt:lpstr>
      <vt:lpstr>OpenFlow switch</vt:lpstr>
      <vt:lpstr>OpenFlow Flow Table Entries</vt:lpstr>
      <vt:lpstr>Examples</vt:lpstr>
      <vt:lpstr>Examples</vt:lpstr>
      <vt:lpstr>Open Flow Messages</vt:lpstr>
      <vt:lpstr>PowerPoint Presentation</vt:lpstr>
      <vt:lpstr>Open Flow Protocol Overview</vt:lpstr>
      <vt:lpstr>Video related to Hypervisors (previous)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SDN</dc:title>
  <dc:creator>Faisal</dc:creator>
  <cp:lastModifiedBy>Faisal</cp:lastModifiedBy>
  <cp:revision>66</cp:revision>
  <dcterms:created xsi:type="dcterms:W3CDTF">2021-11-02T18:15:14Z</dcterms:created>
  <dcterms:modified xsi:type="dcterms:W3CDTF">2023-03-06T07:23:20Z</dcterms:modified>
</cp:coreProperties>
</file>