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59" r:id="rId3"/>
    <p:sldId id="299" r:id="rId4"/>
    <p:sldId id="298" r:id="rId5"/>
    <p:sldId id="301" r:id="rId6"/>
    <p:sldId id="300" r:id="rId7"/>
    <p:sldId id="26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B841DA-0570-43A5-A525-CD335F1BDD8D}">
  <a:tblStyle styleId="{E5B841DA-0570-43A5-A525-CD335F1BDD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E923E-5BD2-4950-A101-3CDBEF34CF8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02afc7a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02afc7a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02afc7aad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02afc7aad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744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02afc7aad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02afc7aad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182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02afc7aad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02afc7aad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614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02afc7aad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02afc7aad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40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02afc7aad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02afc7aad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241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02afc7aad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02afc7aad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847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02afc7aad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02afc7aad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16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02afc7aad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02afc7aad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02afc7aad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02afc7aad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205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02afc7aad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02afc7aad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11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02afc7aad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02afc7aad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245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02afc7aad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02afc7aad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698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02afc7aad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02afc7aad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02afc7aad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02afc7aad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122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02afc7aad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02afc7aad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95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l="3955" t="33705" r="57710" b="5922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l="40405" t="33702" r="30010" b="675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 amt="28000"/>
          </a:blip>
          <a:srcRect l="3954" r="60452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>
            <a:spLocks noGrp="1"/>
          </p:cNvSpPr>
          <p:nvPr>
            <p:ph type="pic" idx="6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 amt="28000"/>
          </a:blip>
          <a:srcRect/>
          <a:stretch/>
        </p:blipFill>
        <p:spPr>
          <a:xfrm>
            <a:off x="2475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>
            <a:off x="3790950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 amt="28000"/>
          </a:blip>
          <a:srcRect l="3953" r="60529"/>
          <a:stretch/>
        </p:blipFill>
        <p:spPr>
          <a:xfrm>
            <a:off x="0" y="0"/>
            <a:ext cx="324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Arquitetura de redes</a:t>
            </a:r>
            <a:endParaRPr b="1" dirty="0"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Encode Sans"/>
                <a:ea typeface="Encode Sans"/>
                <a:cs typeface="Encode Sans"/>
                <a:sym typeface="Encode Sans"/>
              </a:rPr>
              <a:t>Nicole Oliveira Lima</a:t>
            </a:r>
            <a:endParaRPr dirty="0"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73" name="Google Shape;173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0896" b="23395"/>
          <a:stretch/>
        </p:blipFill>
        <p:spPr>
          <a:xfrm>
            <a:off x="0" y="0"/>
            <a:ext cx="9144003" cy="21761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 </a:t>
            </a:r>
            <a:r>
              <a:rPr lang="pt-BR" dirty="0" smtClean="0"/>
              <a:t>Bluetooth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subTitle" idx="1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spcBef>
                <a:spcPts val="1000"/>
              </a:spcBef>
              <a:buClr>
                <a:schemeClr val="accent2"/>
              </a:buClr>
              <a:buNone/>
            </a:pPr>
            <a:r>
              <a:rPr lang="pt-BR" dirty="0" smtClean="0"/>
              <a:t>D</a:t>
            </a:r>
            <a:r>
              <a:rPr lang="en" dirty="0" smtClean="0"/>
              <a:t>efinição:</a:t>
            </a:r>
          </a:p>
          <a:p>
            <a:pPr marL="152400" lvl="0" indent="0">
              <a:spcBef>
                <a:spcPts val="1000"/>
              </a:spcBef>
              <a:buClr>
                <a:schemeClr val="accent2"/>
              </a:buClr>
              <a:buNone/>
            </a:pPr>
            <a:r>
              <a:rPr lang="pt-BR" dirty="0" smtClean="0"/>
              <a:t>Tecnologia </a:t>
            </a:r>
            <a:r>
              <a:rPr lang="pt-BR" dirty="0"/>
              <a:t>de comunicação sem fio de curto alcance que permite a troca de dados entre dispositivos eletrônicos, como smartphones, computadores, e dispositivos de áudio, através de ondas de rádio na faixa de frequência de 2,4 GHz.</a:t>
            </a:r>
            <a:endParaRPr lang="en" dirty="0" smtClean="0"/>
          </a:p>
        </p:txBody>
      </p:sp>
      <p:pic>
        <p:nvPicPr>
          <p:cNvPr id="206" name="Google Shape;206;p32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8" y="1588447"/>
            <a:ext cx="2059370" cy="205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0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Vantagens e Desvantagens</a:t>
            </a:r>
            <a:endParaRPr dirty="0"/>
          </a:p>
        </p:txBody>
      </p:sp>
      <p:sp>
        <p:nvSpPr>
          <p:cNvPr id="219" name="Google Shape;219;p34"/>
          <p:cNvSpPr txBox="1">
            <a:spLocks noGrp="1"/>
          </p:cNvSpPr>
          <p:nvPr>
            <p:ph type="subTitle" idx="4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Desvantagens</a:t>
            </a:r>
            <a:endParaRPr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subTitle" idx="1"/>
          </p:nvPr>
        </p:nvSpPr>
        <p:spPr>
          <a:xfrm>
            <a:off x="5214731" y="2849961"/>
            <a:ext cx="2442607" cy="1072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lt1"/>
              </a:buClr>
              <a:buSzPts val="1100"/>
              <a:buFontTx/>
              <a:buChar char="-"/>
            </a:pPr>
            <a:r>
              <a:rPr lang="pt-BR" dirty="0"/>
              <a:t>Alcance limitado, geralmente em torno de 10 metros, o que pode restringir a mobilidade em certas situações</a:t>
            </a:r>
            <a:r>
              <a:rPr lang="pt-BR" dirty="0" smtClean="0"/>
              <a:t>.</a:t>
            </a:r>
          </a:p>
          <a:p>
            <a:pPr marL="171450" lvl="0" indent="-171450">
              <a:buClr>
                <a:schemeClr val="lt1"/>
              </a:buClr>
              <a:buSzPts val="1100"/>
              <a:buFontTx/>
              <a:buChar char="-"/>
            </a:pPr>
            <a:r>
              <a:rPr lang="pt-BR" dirty="0" smtClean="0"/>
              <a:t>Velocidade </a:t>
            </a:r>
            <a:r>
              <a:rPr lang="pt-BR" dirty="0"/>
              <a:t>de transferência de dados relativamente mais lenta em comparação com outras tecnologias sem fio, </a:t>
            </a:r>
            <a:r>
              <a:rPr lang="pt-BR" dirty="0" smtClean="0"/>
              <a:t>como</a:t>
            </a:r>
            <a:endParaRPr dirty="0"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2"/>
          </p:nvPr>
        </p:nvSpPr>
        <p:spPr>
          <a:xfrm>
            <a:off x="1361842" y="2958051"/>
            <a:ext cx="2505600" cy="732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Conectividade sem fio conveniente e de baixo consumo de energia</a:t>
            </a:r>
            <a:r>
              <a:rPr lang="pt-BR" dirty="0" smtClean="0"/>
              <a:t>.</a:t>
            </a:r>
          </a:p>
          <a:p>
            <a:pPr marL="171450" lvl="0" indent="-171450"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 smtClean="0"/>
              <a:t>Ampla </a:t>
            </a:r>
            <a:r>
              <a:rPr lang="pt-BR" dirty="0"/>
              <a:t>compatibilidade com uma variedade de dispositivos eletrônicos</a:t>
            </a:r>
            <a:r>
              <a:rPr lang="pt-BR" dirty="0" smtClean="0"/>
              <a:t>.</a:t>
            </a:r>
          </a:p>
          <a:p>
            <a:pPr marL="171450" lvl="0" indent="-171450"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 smtClean="0"/>
              <a:t>Facilidade </a:t>
            </a:r>
            <a:r>
              <a:rPr lang="pt-BR" dirty="0"/>
              <a:t>de configuração e uso, geralmente através de </a:t>
            </a:r>
            <a:r>
              <a:rPr lang="pt-BR" dirty="0" smtClean="0"/>
              <a:t>pareamento.</a:t>
            </a:r>
            <a:endParaRPr dirty="0"/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Vantagens</a:t>
            </a:r>
            <a:endParaRPr dirty="0"/>
          </a:p>
        </p:txBody>
      </p:sp>
      <p:pic>
        <p:nvPicPr>
          <p:cNvPr id="223" name="Google Shape;223;p34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23910" b="21673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224" name="Google Shape;224;p34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t="14641" b="32897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7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Wi-Fi </a:t>
            </a:r>
            <a:r>
              <a:rPr lang="pt-BR" dirty="0" smtClean="0"/>
              <a:t>(Wireless </a:t>
            </a:r>
            <a:r>
              <a:rPr lang="pt-BR" dirty="0" err="1" smtClean="0"/>
              <a:t>Fidelity</a:t>
            </a:r>
            <a:r>
              <a:rPr lang="pt-BR" dirty="0" smtClean="0"/>
              <a:t>)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subTitle" idx="1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spcBef>
                <a:spcPts val="1000"/>
              </a:spcBef>
              <a:buClr>
                <a:schemeClr val="accent2"/>
              </a:buClr>
              <a:buNone/>
            </a:pPr>
            <a:r>
              <a:rPr lang="pt-BR" dirty="0" smtClean="0"/>
              <a:t>D</a:t>
            </a:r>
            <a:r>
              <a:rPr lang="en" dirty="0" smtClean="0"/>
              <a:t>efinição:</a:t>
            </a:r>
          </a:p>
          <a:p>
            <a:pPr marL="152400" lvl="0" indent="0">
              <a:spcBef>
                <a:spcPts val="1000"/>
              </a:spcBef>
              <a:buClr>
                <a:schemeClr val="accent2"/>
              </a:buClr>
              <a:buNone/>
            </a:pPr>
            <a:r>
              <a:rPr lang="pt-BR" dirty="0"/>
              <a:t>Tecnologia de rede sem fio que permite a conexão de dispositivos eletrônicos à internet e entre si, utilizando ondas de rádio na faixa de frequência de 2,4 GHz ou 5 GHz.</a:t>
            </a:r>
            <a:endParaRPr lang="en" dirty="0" smtClean="0"/>
          </a:p>
        </p:txBody>
      </p:sp>
      <p:pic>
        <p:nvPicPr>
          <p:cNvPr id="206" name="Google Shape;206;p32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8" y="2008365"/>
            <a:ext cx="2059370" cy="121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0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Vantagens e Desvantagens</a:t>
            </a:r>
            <a:endParaRPr dirty="0"/>
          </a:p>
        </p:txBody>
      </p:sp>
      <p:sp>
        <p:nvSpPr>
          <p:cNvPr id="219" name="Google Shape;219;p34"/>
          <p:cNvSpPr txBox="1">
            <a:spLocks noGrp="1"/>
          </p:cNvSpPr>
          <p:nvPr>
            <p:ph type="subTitle" idx="4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Desvantagens</a:t>
            </a:r>
            <a:endParaRPr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subTitle" idx="1"/>
          </p:nvPr>
        </p:nvSpPr>
        <p:spPr>
          <a:xfrm>
            <a:off x="5022574" y="2826273"/>
            <a:ext cx="2442607" cy="1072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lt1"/>
              </a:buClr>
              <a:buSzPts val="1100"/>
              <a:buFontTx/>
              <a:buChar char="-"/>
            </a:pPr>
            <a:r>
              <a:rPr lang="pt-BR" sz="1050" dirty="0"/>
              <a:t>Alcance limitado, especialmente em ambientes com obstáculos físicos ou interferências de sinal</a:t>
            </a:r>
            <a:r>
              <a:rPr lang="pt-BR" sz="1050" dirty="0" smtClean="0"/>
              <a:t>.</a:t>
            </a:r>
          </a:p>
          <a:p>
            <a:pPr marL="171450" lvl="0" indent="-171450">
              <a:buClr>
                <a:schemeClr val="lt1"/>
              </a:buClr>
              <a:buSzPts val="1100"/>
              <a:buFontTx/>
              <a:buChar char="-"/>
            </a:pPr>
            <a:r>
              <a:rPr lang="pt-BR" sz="1050" dirty="0" smtClean="0"/>
              <a:t>Susceptibilidade </a:t>
            </a:r>
            <a:r>
              <a:rPr lang="pt-BR" sz="1050" dirty="0"/>
              <a:t>a interferências de outros dispositivos sem fio, como fornos de micro-ondas e telefones sem fio</a:t>
            </a:r>
            <a:r>
              <a:rPr lang="pt-BR" sz="1050" dirty="0" smtClean="0"/>
              <a:t>.</a:t>
            </a:r>
          </a:p>
          <a:p>
            <a:pPr marL="171450" lvl="0" indent="-171450">
              <a:buClr>
                <a:schemeClr val="lt1"/>
              </a:buClr>
              <a:buSzPts val="1100"/>
              <a:buFontTx/>
              <a:buChar char="-"/>
            </a:pPr>
            <a:r>
              <a:rPr lang="pt-BR" sz="1050" dirty="0" smtClean="0"/>
              <a:t>Possíveis </a:t>
            </a:r>
            <a:r>
              <a:rPr lang="pt-BR" sz="1050" dirty="0"/>
              <a:t>questões de segurança, como acesso não autorizado à rede e interceptação de dados, se não configurado corretamente.</a:t>
            </a:r>
            <a:endParaRPr sz="1050" dirty="0"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2"/>
          </p:nvPr>
        </p:nvSpPr>
        <p:spPr>
          <a:xfrm>
            <a:off x="1275702" y="2826273"/>
            <a:ext cx="2505600" cy="732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050" dirty="0"/>
              <a:t>Conectividade sem fio conveniente e ampla cobertura em ambientes internos e externos</a:t>
            </a:r>
            <a:r>
              <a:rPr lang="pt-BR" sz="1050" dirty="0" smtClean="0"/>
              <a:t>.</a:t>
            </a:r>
          </a:p>
          <a:p>
            <a:pPr marL="171450" lvl="0" indent="-171450"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050" dirty="0" smtClean="0"/>
              <a:t>Velocidades </a:t>
            </a:r>
            <a:r>
              <a:rPr lang="pt-BR" sz="1050" dirty="0"/>
              <a:t>de transferência de dados cada vez mais rápidas com as últimas especificações (como Wi-Fi 6 e Wi-Fi 6E</a:t>
            </a:r>
            <a:r>
              <a:rPr lang="pt-BR" sz="1050" dirty="0" smtClean="0"/>
              <a:t>).</a:t>
            </a:r>
          </a:p>
          <a:p>
            <a:pPr marL="171450" lvl="0" indent="-171450"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050" dirty="0" smtClean="0"/>
              <a:t>Facilidade </a:t>
            </a:r>
            <a:r>
              <a:rPr lang="pt-BR" sz="1050" dirty="0"/>
              <a:t>de configuração e expansão de redes, permitindo a conexão de múltiplos </a:t>
            </a:r>
            <a:r>
              <a:rPr lang="pt-BR" sz="1050" dirty="0" smtClean="0"/>
              <a:t>dispositivos</a:t>
            </a:r>
            <a:endParaRPr dirty="0"/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Vantagens</a:t>
            </a:r>
            <a:endParaRPr dirty="0"/>
          </a:p>
        </p:txBody>
      </p:sp>
      <p:pic>
        <p:nvPicPr>
          <p:cNvPr id="223" name="Google Shape;223;p34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23910" b="21673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224" name="Google Shape;224;p34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t="14641" b="32897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Rede de Telefonia Celular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subTitle" idx="1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spcBef>
                <a:spcPts val="1000"/>
              </a:spcBef>
              <a:buClr>
                <a:schemeClr val="accent2"/>
              </a:buClr>
              <a:buNone/>
            </a:pPr>
            <a:r>
              <a:rPr lang="pt-BR" dirty="0" smtClean="0"/>
              <a:t>D</a:t>
            </a:r>
            <a:r>
              <a:rPr lang="en" dirty="0" smtClean="0"/>
              <a:t>efinição:</a:t>
            </a:r>
          </a:p>
          <a:p>
            <a:pPr marL="152400" lvl="0" indent="0">
              <a:spcBef>
                <a:spcPts val="1000"/>
              </a:spcBef>
              <a:buClr>
                <a:schemeClr val="accent2"/>
              </a:buClr>
              <a:buNone/>
            </a:pPr>
            <a:r>
              <a:rPr lang="pt-BR" dirty="0"/>
              <a:t>Sistema de comunicação sem fio que permite a transmissão de voz e dados entre dispositivos móveis, como smartphones e </a:t>
            </a:r>
            <a:r>
              <a:rPr lang="pt-BR" dirty="0" err="1"/>
              <a:t>tablets</a:t>
            </a:r>
            <a:r>
              <a:rPr lang="pt-BR" dirty="0"/>
              <a:t>, através de estações base distribuídas geograficamente.</a:t>
            </a:r>
            <a:endParaRPr lang="en" dirty="0" smtClean="0"/>
          </a:p>
        </p:txBody>
      </p:sp>
      <p:pic>
        <p:nvPicPr>
          <p:cNvPr id="206" name="Google Shape;206;p32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6" y="1550504"/>
            <a:ext cx="2138734" cy="205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6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Vantagens e Desvantagens</a:t>
            </a:r>
            <a:endParaRPr dirty="0"/>
          </a:p>
        </p:txBody>
      </p:sp>
      <p:sp>
        <p:nvSpPr>
          <p:cNvPr id="219" name="Google Shape;219;p34"/>
          <p:cNvSpPr txBox="1">
            <a:spLocks noGrp="1"/>
          </p:cNvSpPr>
          <p:nvPr>
            <p:ph type="subTitle" idx="4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Desvantagens</a:t>
            </a:r>
            <a:endParaRPr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subTitle" idx="1"/>
          </p:nvPr>
        </p:nvSpPr>
        <p:spPr>
          <a:xfrm>
            <a:off x="5022574" y="2826273"/>
            <a:ext cx="2442607" cy="1072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lt1"/>
              </a:buClr>
              <a:buSzPts val="1100"/>
              <a:buFontTx/>
              <a:buChar char="-"/>
            </a:pPr>
            <a:r>
              <a:rPr lang="pt-BR" sz="1050" dirty="0"/>
              <a:t>Custos de infraestrutura significativos para construir e manter uma rede celular abrangente</a:t>
            </a:r>
            <a:r>
              <a:rPr lang="pt-BR" sz="1050" dirty="0" smtClean="0"/>
              <a:t>.</a:t>
            </a:r>
          </a:p>
          <a:p>
            <a:pPr marL="171450" lvl="0" indent="-171450">
              <a:buClr>
                <a:schemeClr val="lt1"/>
              </a:buClr>
              <a:buSzPts val="1100"/>
              <a:buFontTx/>
              <a:buChar char="-"/>
            </a:pPr>
            <a:r>
              <a:rPr lang="pt-BR" sz="1050" dirty="0" smtClean="0"/>
              <a:t>Possíveis </a:t>
            </a:r>
            <a:r>
              <a:rPr lang="pt-BR" sz="1050" dirty="0"/>
              <a:t>áreas com cobertura limitada em regiões remotas ou </a:t>
            </a:r>
            <a:r>
              <a:rPr lang="pt-BR" sz="1050" dirty="0" smtClean="0"/>
              <a:t>Questões </a:t>
            </a:r>
            <a:r>
              <a:rPr lang="pt-BR" sz="1050" dirty="0"/>
              <a:t>de segurança e privacidade dos dados transmitidos pela rede celular.</a:t>
            </a:r>
            <a:endParaRPr sz="1050" dirty="0"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2"/>
          </p:nvPr>
        </p:nvSpPr>
        <p:spPr>
          <a:xfrm>
            <a:off x="1275702" y="2826273"/>
            <a:ext cx="2505600" cy="732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Cobertura ampla e consistente, permitindo a comunicação em praticamente qualquer lugar onde haja serviço</a:t>
            </a:r>
            <a:r>
              <a:rPr lang="pt-BR" dirty="0" smtClean="0"/>
              <a:t>.</a:t>
            </a:r>
          </a:p>
          <a:p>
            <a:pPr marL="171450" lvl="0" indent="-171450"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 smtClean="0"/>
              <a:t>Mobilidade </a:t>
            </a:r>
            <a:r>
              <a:rPr lang="pt-BR" dirty="0"/>
              <a:t>dos usuários, permitindo que se comuniquem enquanto estão em movimento</a:t>
            </a:r>
            <a:r>
              <a:rPr lang="pt-BR" dirty="0" smtClean="0"/>
              <a:t>. </a:t>
            </a:r>
            <a:endParaRPr dirty="0"/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Vantagens</a:t>
            </a:r>
            <a:endParaRPr dirty="0"/>
          </a:p>
        </p:txBody>
      </p:sp>
      <p:pic>
        <p:nvPicPr>
          <p:cNvPr id="223" name="Google Shape;223;p34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23910" b="21673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224" name="Google Shape;224;p34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t="14641" b="32897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Obrigada!!!</a:t>
            </a:r>
            <a:endParaRPr dirty="0"/>
          </a:p>
        </p:txBody>
      </p:sp>
      <p:pic>
        <p:nvPicPr>
          <p:cNvPr id="206" name="Google Shape;206;p32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92" y="1550504"/>
            <a:ext cx="2055081" cy="205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3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Cabo coaxial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subTitle" idx="1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</a:pPr>
            <a:r>
              <a:rPr lang="pt-BR" dirty="0" smtClean="0"/>
              <a:t>D</a:t>
            </a:r>
            <a:r>
              <a:rPr lang="en" dirty="0" smtClean="0"/>
              <a:t>efinição:</a:t>
            </a:r>
          </a:p>
          <a:p>
            <a:pPr marL="323850" lvl="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marL="323850" lvl="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Seu </a:t>
            </a:r>
            <a:r>
              <a:rPr lang="pt-BR" dirty="0"/>
              <a:t>nome se deve ao fato de ter várias camadas concêntricas de condutores e isolantes. Entre os tipos de cabos e fios elétricos, o cabo coaxial tem em sua formação um fio de cobre condutor revestido por um material isolante que também é blindado. Isso garante a versatilidade de uso e aplicação do produto</a:t>
            </a:r>
            <a:endParaRPr dirty="0"/>
          </a:p>
        </p:txBody>
      </p:sp>
      <p:pic>
        <p:nvPicPr>
          <p:cNvPr id="206" name="Google Shape;206;p32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" y="1183389"/>
            <a:ext cx="3428999" cy="28694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Vantagens e Desvantagens</a:t>
            </a:r>
            <a:endParaRPr dirty="0"/>
          </a:p>
        </p:txBody>
      </p:sp>
      <p:sp>
        <p:nvSpPr>
          <p:cNvPr id="219" name="Google Shape;219;p34"/>
          <p:cNvSpPr txBox="1">
            <a:spLocks noGrp="1"/>
          </p:cNvSpPr>
          <p:nvPr>
            <p:ph type="subTitle" idx="4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Desvantagens</a:t>
            </a:r>
            <a:endParaRPr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subTitle" idx="1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Custo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Rigidez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Limitações de largura de banda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Susceptibilidade à corrosão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Proteção contra interferência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Transmissão de longa distância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Baixa atenuação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Ampla compatibilidade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Vantagens</a:t>
            </a:r>
            <a:endParaRPr dirty="0"/>
          </a:p>
        </p:txBody>
      </p:sp>
      <p:pic>
        <p:nvPicPr>
          <p:cNvPr id="223" name="Google Shape;223;p34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23910" b="21673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224" name="Google Shape;224;p34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t="14641" b="32897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4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Fibra óptica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subTitle" idx="1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</a:pPr>
            <a:r>
              <a:rPr lang="pt-BR" dirty="0" smtClean="0"/>
              <a:t>D</a:t>
            </a:r>
            <a:r>
              <a:rPr lang="en" dirty="0" smtClean="0"/>
              <a:t>efinição:</a:t>
            </a:r>
          </a:p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</a:pPr>
            <a:endParaRPr lang="en" dirty="0" smtClean="0"/>
          </a:p>
          <a:p>
            <a:pPr marL="323850" lvl="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Meio de transmissão de dados que utiliza fios finos de vidro ou plástico para transmitir sinais de luz. </a:t>
            </a:r>
          </a:p>
        </p:txBody>
      </p:sp>
      <p:pic>
        <p:nvPicPr>
          <p:cNvPr id="206" name="Google Shape;206;p32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" y="1494064"/>
            <a:ext cx="3428999" cy="22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7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Vantagens e Desvantagens</a:t>
            </a:r>
            <a:endParaRPr dirty="0"/>
          </a:p>
        </p:txBody>
      </p:sp>
      <p:sp>
        <p:nvSpPr>
          <p:cNvPr id="219" name="Google Shape;219;p34"/>
          <p:cNvSpPr txBox="1">
            <a:spLocks noGrp="1"/>
          </p:cNvSpPr>
          <p:nvPr>
            <p:ph type="subTitle" idx="4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Desvantagens</a:t>
            </a:r>
            <a:endParaRPr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subTitle" idx="1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lt1"/>
              </a:buClr>
              <a:buSzPts val="1100"/>
              <a:buFontTx/>
              <a:buChar char="-"/>
            </a:pPr>
            <a:r>
              <a:rPr lang="pt-BR" dirty="0" smtClean="0"/>
              <a:t>- Custo </a:t>
            </a:r>
            <a:r>
              <a:rPr lang="pt-BR" dirty="0"/>
              <a:t>inicial elevado. </a:t>
            </a:r>
            <a:endParaRPr lang="pt-BR" dirty="0" smtClean="0"/>
          </a:p>
          <a:p>
            <a:pPr marL="171450" lvl="0" indent="-171450">
              <a:buClr>
                <a:schemeClr val="lt1"/>
              </a:buClr>
              <a:buSzPts val="1100"/>
              <a:buFontTx/>
              <a:buChar char="-"/>
            </a:pPr>
            <a:r>
              <a:rPr lang="pt-BR" dirty="0" smtClean="0"/>
              <a:t>- </a:t>
            </a:r>
            <a:r>
              <a:rPr lang="pt-BR" dirty="0"/>
              <a:t>Fragilidade.  </a:t>
            </a:r>
            <a:endParaRPr lang="pt-BR" dirty="0" smtClean="0"/>
          </a:p>
          <a:p>
            <a:pPr marL="171450" lvl="0" indent="-171450">
              <a:buClr>
                <a:schemeClr val="lt1"/>
              </a:buClr>
              <a:buSzPts val="1100"/>
              <a:buFontTx/>
              <a:buChar char="-"/>
            </a:pPr>
            <a:r>
              <a:rPr lang="pt-BR" dirty="0" smtClean="0"/>
              <a:t>- </a:t>
            </a:r>
            <a:r>
              <a:rPr lang="pt-BR" dirty="0"/>
              <a:t>Complexidade de instalação e manutenção.  </a:t>
            </a:r>
            <a:endParaRPr lang="pt-BR" dirty="0" smtClean="0"/>
          </a:p>
          <a:p>
            <a:pPr marL="171450" lvl="0" indent="-171450">
              <a:buClr>
                <a:schemeClr val="lt1"/>
              </a:buClr>
              <a:buSzPts val="1100"/>
              <a:buFontTx/>
              <a:buChar char="-"/>
            </a:pPr>
            <a:r>
              <a:rPr lang="pt-BR" dirty="0" smtClean="0"/>
              <a:t>- </a:t>
            </a:r>
            <a:r>
              <a:rPr lang="pt-BR" dirty="0"/>
              <a:t>Incompatibilidade com infraestruturas existentes.</a:t>
            </a:r>
            <a:endParaRPr dirty="0"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pt-BR" dirty="0"/>
              <a:t> </a:t>
            </a:r>
            <a:r>
              <a:rPr lang="pt-BR" dirty="0" smtClean="0"/>
              <a:t>-Velocidade </a:t>
            </a:r>
            <a:r>
              <a:rPr lang="pt-BR" dirty="0"/>
              <a:t>de transmissão rápida. </a:t>
            </a:r>
            <a:endParaRPr lang="pt-BR" dirty="0" smtClean="0"/>
          </a:p>
          <a:p>
            <a:pPr marL="0" lvl="0" indent="0">
              <a:buClr>
                <a:schemeClr val="lt1"/>
              </a:buClr>
              <a:buSzPts val="1100"/>
            </a:pPr>
            <a:r>
              <a:rPr lang="pt-BR" dirty="0" smtClean="0"/>
              <a:t> </a:t>
            </a:r>
            <a:r>
              <a:rPr lang="pt-BR" dirty="0"/>
              <a:t>- Menor atenuação do sinal.  - Imunidade a interferências eletromagnéticas.  </a:t>
            </a:r>
            <a:endParaRPr lang="pt-BR" dirty="0" smtClean="0"/>
          </a:p>
          <a:p>
            <a:pPr marL="0" lvl="0" indent="0">
              <a:buClr>
                <a:schemeClr val="lt1"/>
              </a:buClr>
              <a:buSzPts val="1100"/>
            </a:pPr>
            <a:r>
              <a:rPr lang="pt-BR" dirty="0" smtClean="0"/>
              <a:t>- </a:t>
            </a:r>
            <a:r>
              <a:rPr lang="pt-BR" dirty="0"/>
              <a:t>Maior segurança na transmissão de dados sensíveis.</a:t>
            </a:r>
            <a:endParaRPr dirty="0"/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Vantagens</a:t>
            </a:r>
            <a:endParaRPr dirty="0"/>
          </a:p>
        </p:txBody>
      </p:sp>
      <p:pic>
        <p:nvPicPr>
          <p:cNvPr id="223" name="Google Shape;223;p34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23910" b="21673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224" name="Google Shape;224;p34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t="14641" b="32897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 Par trançado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subTitle" idx="1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</a:pPr>
            <a:r>
              <a:rPr lang="pt-BR" dirty="0" smtClean="0"/>
              <a:t>D</a:t>
            </a:r>
            <a:r>
              <a:rPr lang="en" dirty="0" smtClean="0"/>
              <a:t>efinição:</a:t>
            </a:r>
          </a:p>
          <a:p>
            <a:pPr marL="152400" lvl="0" indent="0">
              <a:spcBef>
                <a:spcPts val="1000"/>
              </a:spcBef>
              <a:buClr>
                <a:schemeClr val="accent2"/>
              </a:buClr>
              <a:buNone/>
            </a:pPr>
            <a:r>
              <a:rPr lang="pt-BR" dirty="0"/>
              <a:t>Meio de transmissão de dados que consiste em pares de fios de cobre entrelaçados em espiral para reduzir interferências eletromagnéticas.</a:t>
            </a:r>
            <a:endParaRPr lang="en" dirty="0" smtClean="0"/>
          </a:p>
        </p:txBody>
      </p:sp>
      <p:pic>
        <p:nvPicPr>
          <p:cNvPr id="206" name="Google Shape;206;p32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" y="1533136"/>
            <a:ext cx="3428999" cy="21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6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Vantagens e Desvantagens</a:t>
            </a:r>
            <a:endParaRPr dirty="0"/>
          </a:p>
        </p:txBody>
      </p:sp>
      <p:sp>
        <p:nvSpPr>
          <p:cNvPr id="219" name="Google Shape;219;p34"/>
          <p:cNvSpPr txBox="1">
            <a:spLocks noGrp="1"/>
          </p:cNvSpPr>
          <p:nvPr>
            <p:ph type="subTitle" idx="4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Desvantagens</a:t>
            </a:r>
            <a:endParaRPr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subTitle" idx="1"/>
          </p:nvPr>
        </p:nvSpPr>
        <p:spPr>
          <a:xfrm>
            <a:off x="5214731" y="2849961"/>
            <a:ext cx="2442607" cy="1072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lt1"/>
              </a:buClr>
              <a:buSzPts val="1100"/>
              <a:buFontTx/>
              <a:buChar char="-"/>
            </a:pPr>
            <a:r>
              <a:rPr lang="pt-BR" dirty="0" smtClean="0"/>
              <a:t>-Velocidades </a:t>
            </a:r>
            <a:r>
              <a:rPr lang="pt-BR" dirty="0"/>
              <a:t>de transmissão mais baixas em comparação com a fibra </a:t>
            </a:r>
            <a:endParaRPr lang="pt-BR" dirty="0" smtClean="0"/>
          </a:p>
          <a:p>
            <a:pPr marL="171450" lvl="0" indent="-171450">
              <a:buClr>
                <a:schemeClr val="lt1"/>
              </a:buClr>
              <a:buSzPts val="1100"/>
              <a:buFontTx/>
              <a:buChar char="-"/>
            </a:pPr>
            <a:r>
              <a:rPr lang="pt-BR" dirty="0" smtClean="0"/>
              <a:t>-Limitações </a:t>
            </a:r>
            <a:r>
              <a:rPr lang="pt-BR" dirty="0"/>
              <a:t>de distância em transmissões de alta velocidade</a:t>
            </a:r>
            <a:r>
              <a:rPr lang="pt-BR" dirty="0" smtClean="0"/>
              <a:t>.</a:t>
            </a:r>
          </a:p>
          <a:p>
            <a:pPr marL="171450" lvl="0" indent="-171450">
              <a:buClr>
                <a:schemeClr val="lt1"/>
              </a:buClr>
              <a:buSzPts val="1100"/>
              <a:buFontTx/>
              <a:buChar char="-"/>
            </a:pPr>
            <a:r>
              <a:rPr lang="pt-BR" dirty="0" smtClean="0"/>
              <a:t>-Menor </a:t>
            </a:r>
            <a:r>
              <a:rPr lang="pt-BR" dirty="0"/>
              <a:t>segurança na transmissão de dados sensíveis em comparação com a fibra óptica..</a:t>
            </a:r>
            <a:endParaRPr dirty="0"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-</a:t>
            </a:r>
            <a:r>
              <a:rPr lang="pt-BR" dirty="0" smtClean="0"/>
              <a:t> </a:t>
            </a:r>
            <a:r>
              <a:rPr lang="pt-BR" dirty="0"/>
              <a:t>Custo inicial mais baixo em comparação com a fibra óptica</a:t>
            </a:r>
            <a:r>
              <a:rPr lang="pt-BR" dirty="0" smtClean="0"/>
              <a:t>.</a:t>
            </a:r>
          </a:p>
          <a:p>
            <a:pPr marL="171450" lvl="0" indent="-171450"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-</a:t>
            </a:r>
            <a:r>
              <a:rPr lang="pt-BR" dirty="0" smtClean="0"/>
              <a:t>Facilidade </a:t>
            </a:r>
            <a:r>
              <a:rPr lang="pt-BR" dirty="0"/>
              <a:t>de instalação e manutenção</a:t>
            </a:r>
            <a:r>
              <a:rPr lang="pt-BR" dirty="0" smtClean="0"/>
              <a:t>.</a:t>
            </a:r>
          </a:p>
          <a:p>
            <a:pPr marL="171450" lvl="0" indent="-171450"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-</a:t>
            </a:r>
            <a:r>
              <a:rPr lang="pt-BR" dirty="0" smtClean="0"/>
              <a:t>Compatibilidade </a:t>
            </a:r>
            <a:r>
              <a:rPr lang="pt-BR" dirty="0"/>
              <a:t>com infraestruturas existentes</a:t>
            </a:r>
            <a:r>
              <a:rPr lang="pt-BR" dirty="0" smtClean="0"/>
              <a:t>.</a:t>
            </a:r>
          </a:p>
          <a:p>
            <a:pPr marL="171450" lvl="0" indent="-171450"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-</a:t>
            </a:r>
            <a:r>
              <a:rPr lang="pt-BR" dirty="0" smtClean="0"/>
              <a:t>Adequado </a:t>
            </a:r>
            <a:r>
              <a:rPr lang="pt-BR" dirty="0"/>
              <a:t>para redes de curta e média distância.</a:t>
            </a:r>
            <a:endParaRPr dirty="0"/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Vantagens</a:t>
            </a:r>
            <a:endParaRPr dirty="0"/>
          </a:p>
        </p:txBody>
      </p:sp>
      <p:pic>
        <p:nvPicPr>
          <p:cNvPr id="223" name="Google Shape;223;p34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23910" b="21673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224" name="Google Shape;224;p34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t="14641" b="32897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 RFID (Identificação por Radiofrequência)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subTitle" idx="1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</a:pPr>
            <a:r>
              <a:rPr lang="pt-BR" dirty="0" smtClean="0"/>
              <a:t>D</a:t>
            </a:r>
            <a:r>
              <a:rPr lang="en" dirty="0" smtClean="0"/>
              <a:t>efinição:</a:t>
            </a:r>
          </a:p>
          <a:p>
            <a:pPr marL="152400" lvl="0" indent="0">
              <a:spcBef>
                <a:spcPts val="1000"/>
              </a:spcBef>
              <a:buClr>
                <a:schemeClr val="accent2"/>
              </a:buClr>
              <a:buNone/>
            </a:pPr>
            <a:r>
              <a:rPr lang="pt-BR" dirty="0"/>
              <a:t>Sistema de identificação automática que utiliza sinais de radiofrequência para identificar e rastrear objetos, animais ou pessoas.</a:t>
            </a:r>
            <a:endParaRPr lang="en" dirty="0" smtClean="0"/>
          </a:p>
        </p:txBody>
      </p:sp>
      <p:pic>
        <p:nvPicPr>
          <p:cNvPr id="206" name="Google Shape;206;p32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" y="1588447"/>
            <a:ext cx="3428999" cy="205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Vantagens e Desvantagens</a:t>
            </a:r>
            <a:endParaRPr dirty="0"/>
          </a:p>
        </p:txBody>
      </p:sp>
      <p:sp>
        <p:nvSpPr>
          <p:cNvPr id="219" name="Google Shape;219;p34"/>
          <p:cNvSpPr txBox="1">
            <a:spLocks noGrp="1"/>
          </p:cNvSpPr>
          <p:nvPr>
            <p:ph type="subTitle" idx="4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Desvantagens</a:t>
            </a:r>
            <a:endParaRPr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subTitle" idx="1"/>
          </p:nvPr>
        </p:nvSpPr>
        <p:spPr>
          <a:xfrm>
            <a:off x="4654581" y="2849961"/>
            <a:ext cx="3002757" cy="1072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lt1"/>
              </a:buClr>
              <a:buSzPts val="1100"/>
              <a:buFontTx/>
              <a:buChar char="-"/>
            </a:pPr>
            <a:r>
              <a:rPr lang="pt-BR" dirty="0" smtClean="0"/>
              <a:t>-Dificuldade </a:t>
            </a:r>
            <a:r>
              <a:rPr lang="pt-BR" dirty="0"/>
              <a:t>de padronização: como explicado em Padronização, até hoje, organizações buscam por uma padronização para a utilização da RFID. </a:t>
            </a:r>
            <a:endParaRPr lang="pt-BR" dirty="0" smtClean="0"/>
          </a:p>
          <a:p>
            <a:pPr marL="171450" lvl="0" indent="-171450">
              <a:buClr>
                <a:schemeClr val="lt1"/>
              </a:buClr>
              <a:buSzPts val="1100"/>
              <a:buFontTx/>
              <a:buChar char="-"/>
            </a:pPr>
            <a:r>
              <a:rPr lang="pt-BR" dirty="0"/>
              <a:t>-</a:t>
            </a:r>
            <a:r>
              <a:rPr lang="pt-BR" dirty="0" smtClean="0"/>
              <a:t>Interferência </a:t>
            </a:r>
            <a:r>
              <a:rPr lang="pt-BR" dirty="0"/>
              <a:t>por metais: os campos magnéticos gerados por materiais metálicos podem causar uma interferência no sistema e causar problemas em seu </a:t>
            </a:r>
            <a:r>
              <a:rPr lang="pt-BR" dirty="0" smtClean="0"/>
              <a:t>desempenho</a:t>
            </a:r>
            <a:endParaRPr dirty="0"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2"/>
          </p:nvPr>
        </p:nvSpPr>
        <p:spPr>
          <a:xfrm>
            <a:off x="824345" y="2866667"/>
            <a:ext cx="3472718" cy="1665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smtClean="0"/>
              <a:t>-Alta </a:t>
            </a:r>
            <a:r>
              <a:rPr lang="pt-BR" dirty="0"/>
              <a:t>capacidade de armazenamento, </a:t>
            </a:r>
            <a:r>
              <a:rPr lang="pt-BR" dirty="0" smtClean="0"/>
              <a:t>leitura e envio </a:t>
            </a:r>
            <a:r>
              <a:rPr lang="pt-BR" dirty="0"/>
              <a:t>dos dados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 smtClean="0"/>
              <a:t>-Detecção </a:t>
            </a:r>
            <a:r>
              <a:rPr lang="pt-BR" dirty="0"/>
              <a:t>de informações e contagem instantânea de diversos itens ao mesmo tempo, mesmo com o leitor </a:t>
            </a:r>
            <a:r>
              <a:rPr lang="pt-BR" b="1" dirty="0"/>
              <a:t>RFID</a:t>
            </a:r>
            <a:r>
              <a:rPr lang="pt-BR" dirty="0"/>
              <a:t> a uma certa distância do produto;</a:t>
            </a:r>
          </a:p>
          <a:p>
            <a:r>
              <a:rPr lang="pt-BR" dirty="0" smtClean="0"/>
              <a:t>-Durabilidade </a:t>
            </a:r>
            <a:r>
              <a:rPr lang="pt-BR" dirty="0"/>
              <a:t>e possibilidade de reutilização das etiquetas;</a:t>
            </a:r>
          </a:p>
          <a:p>
            <a:r>
              <a:rPr lang="pt-BR" dirty="0" smtClean="0"/>
              <a:t>-Agilidade </a:t>
            </a:r>
            <a:r>
              <a:rPr lang="pt-BR" dirty="0"/>
              <a:t>no processo de expedição;</a:t>
            </a:r>
          </a:p>
          <a:p>
            <a:pPr marL="171450" lvl="0" indent="-171450"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Vantagens</a:t>
            </a:r>
            <a:endParaRPr dirty="0"/>
          </a:p>
        </p:txBody>
      </p:sp>
      <p:pic>
        <p:nvPicPr>
          <p:cNvPr id="223" name="Google Shape;223;p34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23910" b="21673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224" name="Google Shape;224;p34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t="14641" b="32897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69490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706</Words>
  <Application>Microsoft Office PowerPoint</Application>
  <PresentationFormat>Apresentação na tela (16:9)</PresentationFormat>
  <Paragraphs>90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Bebas Neue</vt:lpstr>
      <vt:lpstr>Doppio One</vt:lpstr>
      <vt:lpstr>Encode Sans</vt:lpstr>
      <vt:lpstr>Encode Sans Condensed</vt:lpstr>
      <vt:lpstr>Nunito Light</vt:lpstr>
      <vt:lpstr>Open Sans</vt:lpstr>
      <vt:lpstr>Computer Networking Project Proposal by Slidesgo</vt:lpstr>
      <vt:lpstr>Arquitetura de redes</vt:lpstr>
      <vt:lpstr>Cabo coaxial</vt:lpstr>
      <vt:lpstr>Vantagens e Desvantagens</vt:lpstr>
      <vt:lpstr>Fibra óptica</vt:lpstr>
      <vt:lpstr>Vantagens e Desvantagens</vt:lpstr>
      <vt:lpstr> Par trançado</vt:lpstr>
      <vt:lpstr>Vantagens e Desvantagens</vt:lpstr>
      <vt:lpstr> RFID (Identificação por Radiofrequência)</vt:lpstr>
      <vt:lpstr>Vantagens e Desvantagens</vt:lpstr>
      <vt:lpstr> Bluetooth</vt:lpstr>
      <vt:lpstr>Vantagens e Desvantagens</vt:lpstr>
      <vt:lpstr>Wi-Fi (Wireless Fidelity)</vt:lpstr>
      <vt:lpstr>Vantagens e Desvantagens</vt:lpstr>
      <vt:lpstr>Rede de Telefonia Celular</vt:lpstr>
      <vt:lpstr>Vantagens e Desvantagens</vt:lpstr>
      <vt:lpstr>Obrigada!!!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redes</dc:title>
  <dc:creator>senai</dc:creator>
  <cp:lastModifiedBy>DEV-1D</cp:lastModifiedBy>
  <cp:revision>10</cp:revision>
  <dcterms:modified xsi:type="dcterms:W3CDTF">2024-03-05T16:23:29Z</dcterms:modified>
</cp:coreProperties>
</file>