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embeddedFontLst>
    <p:embeddedFont>
      <p:font typeface="Corbel"/>
      <p:regular r:id="rId35"/>
      <p:bold r:id="rId36"/>
      <p:italic r:id="rId37"/>
      <p:boldItalic r:id="rId38"/>
    </p:embeddedFont>
    <p:embeddedFont>
      <p:font typeface="Roboto Mono"/>
      <p:regular r:id="rId39"/>
      <p:bold r:id="rId40"/>
      <p:italic r:id="rId41"/>
      <p:boldItalic r:id="rId42"/>
    </p:embeddedFont>
    <p:embeddedFont>
      <p:font typeface="Oswald"/>
      <p:regular r:id="rId43"/>
      <p:bold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9" roundtripDataSignature="AMtx7miKmf3yBcwK74AxVbLghKlejpzb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.fntdata"/><Relationship Id="rId42" Type="http://schemas.openxmlformats.org/officeDocument/2006/relationships/font" Target="fonts/RobotoMono-boldItalic.fntdata"/><Relationship Id="rId41" Type="http://schemas.openxmlformats.org/officeDocument/2006/relationships/font" Target="fonts/RobotoMono-italic.fntdata"/><Relationship Id="rId44" Type="http://schemas.openxmlformats.org/officeDocument/2006/relationships/font" Target="fonts/Oswald-bold.fntdata"/><Relationship Id="rId43" Type="http://schemas.openxmlformats.org/officeDocument/2006/relationships/font" Target="fonts/Oswald-regular.fntdata"/><Relationship Id="rId46" Type="http://schemas.openxmlformats.org/officeDocument/2006/relationships/font" Target="fonts/OpenSans-bold.fntdata"/><Relationship Id="rId45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boldItalic.fntdata"/><Relationship Id="rId47" Type="http://schemas.openxmlformats.org/officeDocument/2006/relationships/font" Target="fonts/OpenSans-italic.fntdata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Corbel-regular.fntdata"/><Relationship Id="rId34" Type="http://schemas.openxmlformats.org/officeDocument/2006/relationships/slide" Target="slides/slide29.xml"/><Relationship Id="rId37" Type="http://schemas.openxmlformats.org/officeDocument/2006/relationships/font" Target="fonts/Corbel-italic.fntdata"/><Relationship Id="rId36" Type="http://schemas.openxmlformats.org/officeDocument/2006/relationships/font" Target="fonts/Corbel-bold.fntdata"/><Relationship Id="rId39" Type="http://schemas.openxmlformats.org/officeDocument/2006/relationships/font" Target="fonts/RobotoMono-regular.fntdata"/><Relationship Id="rId38" Type="http://schemas.openxmlformats.org/officeDocument/2006/relationships/font" Target="fonts/Corbel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c29034bea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c29034be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c29034bea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c29034be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c29034bea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c29034be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c29034bea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c29034be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c29034bea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c29034be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c29034bea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c29034be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c29034bea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c29034be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ac0c852d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ac0c852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ac0c852db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ac0c852d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ac0c852db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ac0c852d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c29034be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c29034b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ac0c852db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ac0c852d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ac0c852db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ac0c852d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ac0c852db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ac0c852d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ac0c852db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ac0c852d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ac0c852db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ac0c852d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ac0c852db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ac0c852d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c5018aca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c5018ac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c5018aca9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c5018aca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c5018aca9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c5018ac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29034bea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c29034b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c29034bea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c29034be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c29034bea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c29034be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c29034bea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c29034be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c29034bea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c29034be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c29034bea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c29034be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c29034bea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c29034be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2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orbel"/>
              <a:buNone/>
              <a:defRPr b="1" sz="72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12"/>
          <p:cNvSpPr txBox="1"/>
          <p:nvPr>
            <p:ph idx="1" type="subTitle"/>
          </p:nvPr>
        </p:nvSpPr>
        <p:spPr>
          <a:xfrm>
            <a:off x="1709530" y="4326834"/>
            <a:ext cx="87678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6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6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2000"/>
            </a:lvl9pPr>
          </a:lstStyle>
          <a:p/>
        </p:txBody>
      </p:sp>
      <p:cxnSp>
        <p:nvCxnSpPr>
          <p:cNvPr id="13" name="Google Shape;13;p12"/>
          <p:cNvCxnSpPr/>
          <p:nvPr/>
        </p:nvCxnSpPr>
        <p:spPr>
          <a:xfrm>
            <a:off x="1978660" y="4419600"/>
            <a:ext cx="8229600" cy="0"/>
          </a:xfrm>
          <a:prstGeom prst="straightConnector1">
            <a:avLst/>
          </a:prstGeom>
          <a:noFill/>
          <a:ln cap="flat" cmpd="sng" w="10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" type="body"/>
          </p:nvPr>
        </p:nvSpPr>
        <p:spPr>
          <a:xfrm rot="5400000">
            <a:off x="4060136" y="-859735"/>
            <a:ext cx="4038600" cy="9872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 rot="5400000">
            <a:off x="7181850" y="2305050"/>
            <a:ext cx="54102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" type="body"/>
          </p:nvPr>
        </p:nvSpPr>
        <p:spPr>
          <a:xfrm rot="5400000">
            <a:off x="2152650" y="-247650"/>
            <a:ext cx="54102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>
            <a:off x="1158238" y="4028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b="1"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>
            <a:off x="1159525" y="1759100"/>
            <a:ext cx="9873000" cy="44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34343"/>
              </a:buClr>
              <a:buSzPts val="3000"/>
              <a:buChar char="•"/>
              <a:defRPr sz="3000">
                <a:solidFill>
                  <a:srgbClr val="434343"/>
                </a:solidFill>
              </a:defRPr>
            </a:lvl1pPr>
            <a:lvl2pPr indent="-406400" lvl="1" marL="91440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434343"/>
              </a:buClr>
              <a:buSzPts val="2800"/>
              <a:buChar char="•"/>
              <a:defRPr sz="2800">
                <a:solidFill>
                  <a:srgbClr val="434343"/>
                </a:solidFill>
              </a:defRPr>
            </a:lvl2pPr>
            <a:lvl3pPr indent="-3937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2600"/>
              <a:buChar char="•"/>
              <a:defRPr sz="2600">
                <a:solidFill>
                  <a:srgbClr val="434343"/>
                </a:solidFill>
              </a:defRPr>
            </a:lvl3pPr>
            <a:lvl4pPr indent="-320039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440"/>
              <a:buChar char="•"/>
              <a:defRPr>
                <a:solidFill>
                  <a:srgbClr val="434343"/>
                </a:solidFill>
              </a:defRPr>
            </a:lvl4pPr>
            <a:lvl5pPr indent="-320039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440"/>
              <a:buChar char="•"/>
              <a:defRPr>
                <a:solidFill>
                  <a:srgbClr val="434343"/>
                </a:solidFill>
              </a:defRPr>
            </a:lvl5pPr>
            <a:lvl6pPr indent="-320039" lvl="5" marL="27432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440"/>
              <a:buChar char="•"/>
              <a:defRPr>
                <a:solidFill>
                  <a:srgbClr val="434343"/>
                </a:solidFill>
              </a:defRPr>
            </a:lvl6pPr>
            <a:lvl7pPr indent="-320039" lvl="6" marL="3200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440"/>
              <a:buChar char="•"/>
              <a:defRPr>
                <a:solidFill>
                  <a:srgbClr val="434343"/>
                </a:solidFill>
              </a:defRPr>
            </a:lvl7pPr>
            <a:lvl8pPr indent="-320040" lvl="7" marL="3657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440"/>
              <a:buChar char="•"/>
              <a:defRPr>
                <a:solidFill>
                  <a:srgbClr val="434343"/>
                </a:solidFill>
              </a:defRPr>
            </a:lvl8pPr>
            <a:lvl9pPr indent="-320040" lvl="8" marL="4114800" algn="l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rgbClr val="434343"/>
              </a:buClr>
              <a:buSzPts val="1440"/>
              <a:buChar char="•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/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Corbel"/>
              <a:buNone/>
              <a:defRPr b="0" sz="7200" cap="none"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" type="body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15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cxnSp>
        <p:nvCxnSpPr>
          <p:cNvPr id="24" name="Google Shape;24;p15"/>
          <p:cNvCxnSpPr/>
          <p:nvPr/>
        </p:nvCxnSpPr>
        <p:spPr>
          <a:xfrm>
            <a:off x="1981200" y="4020408"/>
            <a:ext cx="8229601" cy="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idx="1" type="body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27" name="Google Shape;27;p16"/>
          <p:cNvSpPr txBox="1"/>
          <p:nvPr>
            <p:ph idx="2" type="body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28" name="Google Shape;28;p16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1" name="Google Shape;31;p16"/>
          <p:cNvSpPr txBox="1"/>
          <p:nvPr>
            <p:ph type="title"/>
          </p:nvPr>
        </p:nvSpPr>
        <p:spPr>
          <a:xfrm>
            <a:off x="1158238" y="4028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5" name="Google Shape;35;p17"/>
          <p:cNvSpPr txBox="1"/>
          <p:nvPr>
            <p:ph idx="2" type="body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36" name="Google Shape;36;p17"/>
          <p:cNvSpPr txBox="1"/>
          <p:nvPr>
            <p:ph idx="3" type="body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7" name="Google Shape;37;p17"/>
          <p:cNvSpPr txBox="1"/>
          <p:nvPr>
            <p:ph idx="4" type="body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1158238" y="4028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b="1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" type="body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60"/>
              <a:buChar char="•"/>
              <a:defRPr sz="3200"/>
            </a:lvl1pPr>
            <a:lvl2pPr indent="-3708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240"/>
              <a:buChar char="•"/>
              <a:defRPr sz="2800"/>
            </a:lvl2pPr>
            <a:lvl3pPr indent="-35051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Char char="•"/>
              <a:defRPr sz="24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46" name="Google Shape;46;p19"/>
          <p:cNvSpPr txBox="1"/>
          <p:nvPr>
            <p:ph idx="2" type="body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/>
          <p:nvPr>
            <p:ph idx="2" type="pic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91425" wrap="square" tIns="1828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orbel"/>
              <a:buNone/>
              <a:defRPr b="0" i="0" sz="2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orbel"/>
              <a:buNone/>
              <a:defRPr b="0" i="0" sz="2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Corbel"/>
              <a:buNone/>
              <a:defRPr b="0" i="0" sz="2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3" name="Google Shape;53;p20"/>
          <p:cNvSpPr txBox="1"/>
          <p:nvPr>
            <p:ph idx="1" type="body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54" name="Google Shape;54;p20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1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1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Char char="•"/>
              <a:defRPr b="0" i="0" sz="2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  <a:defRPr b="0" i="0" sz="1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9879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9879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987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987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hyperlink" Target="https://docs.microsoft.com/en-us/dotnet/standard/frameworks#how-to-specify-target-framework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/>
          <p:nvPr/>
        </p:nvSpPr>
        <p:spPr>
          <a:xfrm>
            <a:off x="244575" y="251525"/>
            <a:ext cx="11698200" cy="163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"/>
          <p:cNvSpPr txBox="1"/>
          <p:nvPr>
            <p:ph type="ctrTitle"/>
          </p:nvPr>
        </p:nvSpPr>
        <p:spPr>
          <a:xfrm>
            <a:off x="1112542" y="1589988"/>
            <a:ext cx="99669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Open Sans"/>
              <a:buNone/>
            </a:pPr>
            <a:r>
              <a:rPr lang="es-AR" sz="6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El alivio de compartir código en .NET</a:t>
            </a:r>
            <a:endParaRPr sz="6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"/>
          <p:cNvSpPr txBox="1"/>
          <p:nvPr>
            <p:ph idx="1" type="subTitle"/>
          </p:nvPr>
        </p:nvSpPr>
        <p:spPr>
          <a:xfrm>
            <a:off x="1712071" y="4910525"/>
            <a:ext cx="36276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s-A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Federico Maccaroni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s-A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Mobile Senior Developer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s-A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FishAngler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"/>
          <p:cNvSpPr txBox="1"/>
          <p:nvPr>
            <p:ph idx="1" type="subTitle"/>
          </p:nvPr>
        </p:nvSpPr>
        <p:spPr>
          <a:xfrm>
            <a:off x="6888221" y="4910525"/>
            <a:ext cx="36276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s-A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Nico Milcoff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s-A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CTO / Microsoft MVP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s-A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XABLU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7" name="Google Shape;77;p1"/>
          <p:cNvGrpSpPr/>
          <p:nvPr/>
        </p:nvGrpSpPr>
        <p:grpSpPr>
          <a:xfrm>
            <a:off x="1257149" y="322158"/>
            <a:ext cx="2134380" cy="1496734"/>
            <a:chOff x="4783666" y="393390"/>
            <a:chExt cx="2624668" cy="1840548"/>
          </a:xfrm>
        </p:grpSpPr>
        <p:pic>
          <p:nvPicPr>
            <p:cNvPr id="78" name="Google Shape;78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83666" y="393390"/>
              <a:ext cx="2624668" cy="18405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Google Shape;79;p1"/>
            <p:cNvSpPr/>
            <p:nvPr/>
          </p:nvSpPr>
          <p:spPr>
            <a:xfrm>
              <a:off x="5461950" y="1810625"/>
              <a:ext cx="1314600" cy="224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0" name="Google Shape;8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48275" y="322175"/>
            <a:ext cx="1831175" cy="14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c29034bea_0_77"/>
          <p:cNvSpPr txBox="1"/>
          <p:nvPr>
            <p:ph type="title"/>
          </p:nvPr>
        </p:nvSpPr>
        <p:spPr>
          <a:xfrm>
            <a:off x="1158238" y="402800"/>
            <a:ext cx="9875400" cy="135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Class mirroring</a:t>
            </a:r>
            <a:endParaRPr/>
          </a:p>
        </p:txBody>
      </p:sp>
      <p:pic>
        <p:nvPicPr>
          <p:cNvPr id="149" name="Google Shape;149;g6c29034bea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25" y="2381375"/>
            <a:ext cx="6083550" cy="25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6c29034bea_0_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0700" y="1819800"/>
            <a:ext cx="4976501" cy="2077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6c29034bea_0_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0700" y="4239367"/>
            <a:ext cx="4976499" cy="2094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c29034bea_0_87"/>
          <p:cNvSpPr txBox="1"/>
          <p:nvPr>
            <p:ph type="title"/>
          </p:nvPr>
        </p:nvSpPr>
        <p:spPr>
          <a:xfrm>
            <a:off x="1158238" y="402800"/>
            <a:ext cx="9875400" cy="135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Portable Class Libraries</a:t>
            </a:r>
            <a:endParaRPr/>
          </a:p>
        </p:txBody>
      </p:sp>
      <p:sp>
        <p:nvSpPr>
          <p:cNvPr id="157" name="Google Shape;157;g6c29034bea_0_87"/>
          <p:cNvSpPr txBox="1"/>
          <p:nvPr>
            <p:ph idx="1" type="body"/>
          </p:nvPr>
        </p:nvSpPr>
        <p:spPr>
          <a:xfrm>
            <a:off x="1159500" y="1442750"/>
            <a:ext cx="9873000" cy="213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1400"/>
              </a:spcBef>
              <a:spcAft>
                <a:spcPts val="0"/>
              </a:spcAft>
              <a:buSzPts val="3000"/>
              <a:buChar char="•"/>
            </a:pPr>
            <a:r>
              <a:rPr lang="es-AR"/>
              <a:t>Se comparten binarios (.dll)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es-AR"/>
              <a:t>Subset de APIs</a:t>
            </a:r>
            <a:r>
              <a:rPr lang="es-AR"/>
              <a:t> para las</a:t>
            </a:r>
            <a:r>
              <a:rPr lang="es-AR"/>
              <a:t> plataformas seleccionadas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s-AR"/>
              <a:t>Productividad limitada por APIs no disponibles</a:t>
            </a:r>
            <a:endParaRPr/>
          </a:p>
        </p:txBody>
      </p:sp>
      <p:sp>
        <p:nvSpPr>
          <p:cNvPr id="158" name="Google Shape;158;g6c29034bea_0_87"/>
          <p:cNvSpPr txBox="1"/>
          <p:nvPr/>
        </p:nvSpPr>
        <p:spPr>
          <a:xfrm>
            <a:off x="1159500" y="402800"/>
            <a:ext cx="20076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200">
                <a:latin typeface="Corbel"/>
                <a:ea typeface="Corbel"/>
                <a:cs typeface="Corbel"/>
                <a:sym typeface="Corbel"/>
              </a:rPr>
              <a:t>[</a:t>
            </a:r>
            <a:r>
              <a:rPr lang="es-AR" sz="2200">
                <a:solidFill>
                  <a:srgbClr val="3C78D8"/>
                </a:solidFill>
                <a:latin typeface="Corbel"/>
                <a:ea typeface="Corbel"/>
                <a:cs typeface="Corbel"/>
                <a:sym typeface="Corbel"/>
              </a:rPr>
              <a:t>Obsolete</a:t>
            </a:r>
            <a:r>
              <a:rPr lang="es-AR" sz="2200">
                <a:latin typeface="Corbel"/>
                <a:ea typeface="Corbel"/>
                <a:cs typeface="Corbel"/>
                <a:sym typeface="Corbel"/>
              </a:rPr>
              <a:t>]</a:t>
            </a:r>
            <a:endParaRPr sz="22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59" name="Google Shape;159;g6c29034bea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812" y="3429000"/>
            <a:ext cx="7746375" cy="30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c29034bea_0_94"/>
          <p:cNvSpPr txBox="1"/>
          <p:nvPr>
            <p:ph type="title"/>
          </p:nvPr>
        </p:nvSpPr>
        <p:spPr>
          <a:xfrm>
            <a:off x="1158238" y="402800"/>
            <a:ext cx="9875400" cy="135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El futuro ya está aquí</a:t>
            </a:r>
            <a:endParaRPr/>
          </a:p>
        </p:txBody>
      </p:sp>
      <p:sp>
        <p:nvSpPr>
          <p:cNvPr id="165" name="Google Shape;165;g6c29034bea_0_94"/>
          <p:cNvSpPr txBox="1"/>
          <p:nvPr>
            <p:ph idx="1" type="body"/>
          </p:nvPr>
        </p:nvSpPr>
        <p:spPr>
          <a:xfrm>
            <a:off x="1159525" y="1759100"/>
            <a:ext cx="9873000" cy="15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1400"/>
              </a:spcBef>
              <a:spcAft>
                <a:spcPts val="0"/>
              </a:spcAft>
              <a:buSzPts val="3000"/>
              <a:buChar char="•"/>
            </a:pPr>
            <a:r>
              <a:rPr lang="es-AR"/>
              <a:t>Escalar y mantener PCLs no es fácil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s-AR"/>
              <a:t>Cada nueva plataforma significa mucho esfuerzo</a:t>
            </a:r>
            <a:endParaRPr/>
          </a:p>
        </p:txBody>
      </p:sp>
      <p:pic>
        <p:nvPicPr>
          <p:cNvPr id="166" name="Google Shape;166;g6c29034bea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300" y="4024800"/>
            <a:ext cx="659130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c29034bea_0_100"/>
          <p:cNvSpPr txBox="1"/>
          <p:nvPr>
            <p:ph type="title"/>
          </p:nvPr>
        </p:nvSpPr>
        <p:spPr>
          <a:xfrm>
            <a:off x="1158238" y="402800"/>
            <a:ext cx="9875400" cy="135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Plataformas en .NET</a:t>
            </a:r>
            <a:endParaRPr/>
          </a:p>
        </p:txBody>
      </p:sp>
      <p:sp>
        <p:nvSpPr>
          <p:cNvPr id="172" name="Google Shape;172;g6c29034bea_0_100"/>
          <p:cNvSpPr txBox="1"/>
          <p:nvPr>
            <p:ph idx="1" type="body"/>
          </p:nvPr>
        </p:nvSpPr>
        <p:spPr>
          <a:xfrm>
            <a:off x="1159525" y="1759100"/>
            <a:ext cx="9873000" cy="181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s-AR"/>
              <a:t>"Conjunto de componentes que permiten construir y ejecutar aplicaciones en un set de sistemas operativos"</a:t>
            </a:r>
            <a:endParaRPr/>
          </a:p>
        </p:txBody>
      </p:sp>
      <p:pic>
        <p:nvPicPr>
          <p:cNvPr id="173" name="Google Shape;173;g6c29034bea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25" y="4034400"/>
            <a:ext cx="11163249" cy="16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6c29034bea_0_100"/>
          <p:cNvSpPr txBox="1"/>
          <p:nvPr/>
        </p:nvSpPr>
        <p:spPr>
          <a:xfrm>
            <a:off x="2182975" y="5683900"/>
            <a:ext cx="78261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AR" sz="2200">
                <a:solidFill>
                  <a:srgbClr val="434343"/>
                </a:solidFill>
                <a:latin typeface="Corbel"/>
                <a:ea typeface="Corbel"/>
                <a:cs typeface="Corbel"/>
                <a:sym typeface="Corbel"/>
              </a:rPr>
              <a:t>Tres plataformas principales en el mundo .NET</a:t>
            </a:r>
            <a:endParaRPr sz="2200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c29034bea_0_107"/>
          <p:cNvSpPr txBox="1"/>
          <p:nvPr>
            <p:ph type="title"/>
          </p:nvPr>
        </p:nvSpPr>
        <p:spPr>
          <a:xfrm>
            <a:off x="1158238" y="402800"/>
            <a:ext cx="9875400" cy="135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.NET Standard</a:t>
            </a:r>
            <a:endParaRPr/>
          </a:p>
        </p:txBody>
      </p:sp>
      <p:pic>
        <p:nvPicPr>
          <p:cNvPr id="180" name="Google Shape;180;g6c29034bea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75" y="3060025"/>
            <a:ext cx="11163249" cy="16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c29034bea_0_113"/>
          <p:cNvSpPr txBox="1"/>
          <p:nvPr>
            <p:ph type="title"/>
          </p:nvPr>
        </p:nvSpPr>
        <p:spPr>
          <a:xfrm>
            <a:off x="1158238" y="402800"/>
            <a:ext cx="9875400" cy="135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.NET Standard</a:t>
            </a:r>
            <a:endParaRPr/>
          </a:p>
        </p:txBody>
      </p:sp>
      <p:pic>
        <p:nvPicPr>
          <p:cNvPr id="186" name="Google Shape;186;g6c29034bea_0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75" y="3060033"/>
            <a:ext cx="11163249" cy="168281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6c29034bea_0_113"/>
          <p:cNvSpPr txBox="1"/>
          <p:nvPr>
            <p:ph idx="1" type="body"/>
          </p:nvPr>
        </p:nvSpPr>
        <p:spPr>
          <a:xfrm>
            <a:off x="1159525" y="1759100"/>
            <a:ext cx="10416600" cy="181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s-AR"/>
              <a:t>Es una </a:t>
            </a:r>
            <a:r>
              <a:rPr b="1" lang="es-AR"/>
              <a:t>especificación</a:t>
            </a:r>
            <a:r>
              <a:rPr lang="es-AR"/>
              <a:t> a la que las plataformas deben adherirse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c29034bea_0_121"/>
          <p:cNvSpPr txBox="1"/>
          <p:nvPr>
            <p:ph type="title"/>
          </p:nvPr>
        </p:nvSpPr>
        <p:spPr>
          <a:xfrm>
            <a:off x="1158238" y="402800"/>
            <a:ext cx="9875400" cy="135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Versionado en .NET Standard</a:t>
            </a:r>
            <a:endParaRPr/>
          </a:p>
        </p:txBody>
      </p:sp>
      <p:pic>
        <p:nvPicPr>
          <p:cNvPr id="193" name="Google Shape;193;g6c29034bea_0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300" y="1925950"/>
            <a:ext cx="10309402" cy="43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ac0c852db_0_0"/>
          <p:cNvSpPr txBox="1"/>
          <p:nvPr>
            <p:ph type="title"/>
          </p:nvPr>
        </p:nvSpPr>
        <p:spPr>
          <a:xfrm>
            <a:off x="1158238" y="402800"/>
            <a:ext cx="9875400" cy="135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Multitargeting</a:t>
            </a:r>
            <a:endParaRPr/>
          </a:p>
        </p:txBody>
      </p:sp>
      <p:sp>
        <p:nvSpPr>
          <p:cNvPr id="199" name="Google Shape;199;g7ac0c852db_0_0"/>
          <p:cNvSpPr txBox="1"/>
          <p:nvPr>
            <p:ph idx="1" type="body"/>
          </p:nvPr>
        </p:nvSpPr>
        <p:spPr>
          <a:xfrm>
            <a:off x="1159525" y="1759100"/>
            <a:ext cx="9873000" cy="446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AR"/>
              <a:t>Múltiples target frameworks para compilación de un proyecto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AR"/>
              <a:t>Excelente para librerías que se utilizan cross-platform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AR"/>
              <a:t>Podemos llamar API específicas </a:t>
            </a:r>
            <a:br>
              <a:rPr lang="es-AR"/>
            </a:br>
            <a:r>
              <a:rPr lang="es-AR"/>
              <a:t>de plataforma en el mismo </a:t>
            </a:r>
            <a:br>
              <a:rPr lang="es-AR"/>
            </a:br>
            <a:r>
              <a:rPr lang="es-AR"/>
              <a:t>proyecto</a:t>
            </a:r>
            <a:endParaRPr/>
          </a:p>
        </p:txBody>
      </p:sp>
      <p:sp>
        <p:nvSpPr>
          <p:cNvPr id="200" name="Google Shape;200;g7ac0c852db_0_0"/>
          <p:cNvSpPr/>
          <p:nvPr/>
        </p:nvSpPr>
        <p:spPr>
          <a:xfrm>
            <a:off x="7474525" y="3910450"/>
            <a:ext cx="3370200" cy="1467900"/>
          </a:xfrm>
          <a:prstGeom prst="roundRect">
            <a:avLst>
              <a:gd fmla="val 16667" name="adj"/>
            </a:avLst>
          </a:prstGeom>
          <a:solidFill>
            <a:srgbClr val="3292B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>
                <a:solidFill>
                  <a:srgbClr val="FFFFFF"/>
                </a:solidFill>
              </a:rPr>
              <a:t>MyLibrary.nupkg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01" name="Google Shape;201;g7ac0c852db_0_0"/>
          <p:cNvSpPr/>
          <p:nvPr/>
        </p:nvSpPr>
        <p:spPr>
          <a:xfrm>
            <a:off x="7563950" y="4532850"/>
            <a:ext cx="1566300" cy="704700"/>
          </a:xfrm>
          <a:prstGeom prst="ellipse">
            <a:avLst/>
          </a:prstGeom>
          <a:solidFill>
            <a:srgbClr val="BC3D2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000">
                <a:solidFill>
                  <a:srgbClr val="FFFFFF"/>
                </a:solidFill>
              </a:rPr>
              <a:t>netstandard2.0/MyLibrary.dll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02" name="Google Shape;202;g7ac0c852db_0_0"/>
          <p:cNvSpPr/>
          <p:nvPr/>
        </p:nvSpPr>
        <p:spPr>
          <a:xfrm>
            <a:off x="9183000" y="4532850"/>
            <a:ext cx="1566300" cy="704700"/>
          </a:xfrm>
          <a:prstGeom prst="ellipse">
            <a:avLst/>
          </a:prstGeom>
          <a:solidFill>
            <a:srgbClr val="BC3D2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000">
                <a:solidFill>
                  <a:srgbClr val="FFFFFF"/>
                </a:solidFill>
              </a:rPr>
              <a:t>netcoreapp2</a:t>
            </a:r>
            <a:r>
              <a:rPr b="1" lang="es-AR" sz="1000">
                <a:solidFill>
                  <a:srgbClr val="FFFFFF"/>
                </a:solidFill>
              </a:rPr>
              <a:t>0/MyLibrary.dll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03" name="Google Shape;203;g7ac0c852db_0_0"/>
          <p:cNvSpPr/>
          <p:nvPr/>
        </p:nvSpPr>
        <p:spPr>
          <a:xfrm>
            <a:off x="6435250" y="5754200"/>
            <a:ext cx="1742400" cy="469500"/>
          </a:xfrm>
          <a:prstGeom prst="rect">
            <a:avLst/>
          </a:prstGeom>
          <a:solidFill>
            <a:srgbClr val="50C9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>
                <a:solidFill>
                  <a:srgbClr val="FFFFFF"/>
                </a:solidFill>
              </a:rPr>
              <a:t>.NET Framework 4.6.1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04" name="Google Shape;204;g7ac0c852db_0_0"/>
          <p:cNvSpPr/>
          <p:nvPr/>
        </p:nvSpPr>
        <p:spPr>
          <a:xfrm>
            <a:off x="8376466" y="5754200"/>
            <a:ext cx="1566300" cy="469500"/>
          </a:xfrm>
          <a:prstGeom prst="rect">
            <a:avLst/>
          </a:prstGeom>
          <a:solidFill>
            <a:srgbClr val="50C9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>
                <a:solidFill>
                  <a:srgbClr val="FFFFFF"/>
                </a:solidFill>
              </a:rPr>
              <a:t>UWP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05" name="Google Shape;205;g7ac0c852db_0_0"/>
          <p:cNvSpPr/>
          <p:nvPr/>
        </p:nvSpPr>
        <p:spPr>
          <a:xfrm>
            <a:off x="10141533" y="5754200"/>
            <a:ext cx="1566300" cy="469500"/>
          </a:xfrm>
          <a:prstGeom prst="rect">
            <a:avLst/>
          </a:prstGeom>
          <a:solidFill>
            <a:srgbClr val="50C9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>
                <a:solidFill>
                  <a:srgbClr val="FFFFFF"/>
                </a:solidFill>
              </a:rPr>
              <a:t>.NET Core 2.0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06" name="Google Shape;206;g7ac0c852db_0_0"/>
          <p:cNvCxnSpPr>
            <a:stCxn id="203" idx="0"/>
            <a:endCxn id="201" idx="3"/>
          </p:cNvCxnSpPr>
          <p:nvPr/>
        </p:nvCxnSpPr>
        <p:spPr>
          <a:xfrm flipH="1" rot="10800000">
            <a:off x="7306450" y="5134400"/>
            <a:ext cx="486900" cy="6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g7ac0c852db_0_0"/>
          <p:cNvCxnSpPr>
            <a:stCxn id="204" idx="0"/>
            <a:endCxn id="201" idx="5"/>
          </p:cNvCxnSpPr>
          <p:nvPr/>
        </p:nvCxnSpPr>
        <p:spPr>
          <a:xfrm rot="10800000">
            <a:off x="8901016" y="5134400"/>
            <a:ext cx="258600" cy="6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g7ac0c852db_0_0"/>
          <p:cNvCxnSpPr>
            <a:stCxn id="205" idx="0"/>
            <a:endCxn id="202" idx="5"/>
          </p:cNvCxnSpPr>
          <p:nvPr/>
        </p:nvCxnSpPr>
        <p:spPr>
          <a:xfrm rot="10800000">
            <a:off x="10519983" y="5134400"/>
            <a:ext cx="404700" cy="6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ac0c852db_0_6"/>
          <p:cNvSpPr txBox="1"/>
          <p:nvPr>
            <p:ph type="title"/>
          </p:nvPr>
        </p:nvSpPr>
        <p:spPr>
          <a:xfrm>
            <a:off x="1158238" y="402800"/>
            <a:ext cx="9875400" cy="135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Multitargeting - ¿cómo?</a:t>
            </a:r>
            <a:endParaRPr/>
          </a:p>
        </p:txBody>
      </p:sp>
      <p:sp>
        <p:nvSpPr>
          <p:cNvPr id="214" name="Google Shape;214;g7ac0c852db_0_6"/>
          <p:cNvSpPr txBox="1"/>
          <p:nvPr/>
        </p:nvSpPr>
        <p:spPr>
          <a:xfrm>
            <a:off x="1158250" y="1567775"/>
            <a:ext cx="10725900" cy="24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rgbClr val="0101F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&lt;Project </a:t>
            </a:r>
            <a:r>
              <a:rPr lang="es-AR" sz="2400">
                <a:solidFill>
                  <a:srgbClr val="0451A5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Sdk</a:t>
            </a:r>
            <a:r>
              <a:rPr lang="es-AR" sz="2400">
                <a:solidFill>
                  <a:srgbClr val="0101F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2400">
                <a:solidFill>
                  <a:srgbClr val="A31515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"Microsoft.NET.Sdk"</a:t>
            </a:r>
            <a:r>
              <a:rPr lang="es-AR" sz="2400">
                <a:solidFill>
                  <a:srgbClr val="0101F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171717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rgbClr val="171717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AR" sz="2400">
                <a:solidFill>
                  <a:srgbClr val="0101F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&lt;PropertyGroup&gt;</a:t>
            </a:r>
            <a:endParaRPr sz="2400">
              <a:solidFill>
                <a:srgbClr val="171717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rgbClr val="171717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400">
                <a:solidFill>
                  <a:srgbClr val="0101F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&lt;TargetFrameworks&gt;</a:t>
            </a:r>
            <a:r>
              <a:rPr lang="es-AR" sz="2400">
                <a:solidFill>
                  <a:srgbClr val="171717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netstandard2.0;net461</a:t>
            </a:r>
            <a:r>
              <a:rPr lang="es-AR" sz="2400">
                <a:solidFill>
                  <a:srgbClr val="0101F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&lt;/TargetFrameworks&gt;</a:t>
            </a:r>
            <a:endParaRPr sz="2400">
              <a:solidFill>
                <a:srgbClr val="171717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rgbClr val="171717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AR" sz="2400">
                <a:solidFill>
                  <a:srgbClr val="0101F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&lt;/PropertyGroup&gt;</a:t>
            </a:r>
            <a:endParaRPr sz="2400">
              <a:solidFill>
                <a:srgbClr val="171717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rgbClr val="0101F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&lt;/Project&gt;</a:t>
            </a:r>
            <a:endParaRPr sz="2400"/>
          </a:p>
        </p:txBody>
      </p:sp>
      <p:sp>
        <p:nvSpPr>
          <p:cNvPr id="215" name="Google Shape;215;g7ac0c852db_0_6"/>
          <p:cNvSpPr txBox="1"/>
          <p:nvPr/>
        </p:nvSpPr>
        <p:spPr>
          <a:xfrm>
            <a:off x="1158250" y="3746075"/>
            <a:ext cx="10479300" cy="28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Si es para UWP o Xamarin:</a:t>
            </a:r>
            <a:endParaRPr sz="24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AR" sz="24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Project</a:t>
            </a:r>
            <a:r>
              <a:rPr lang="es-AR" sz="2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24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Sdk</a:t>
            </a:r>
            <a:r>
              <a:rPr lang="es-AR" sz="2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24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400">
                <a:solidFill>
                  <a:srgbClr val="032F62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MSBuild.Sdk.Extras/2.0.54</a:t>
            </a:r>
            <a:r>
              <a:rPr lang="es-AR" sz="24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s-AR" sz="24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PropertyGroup</a:t>
            </a:r>
            <a:r>
              <a:rPr lang="es-AR" sz="2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s-AR" sz="24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TargetFrameworks</a:t>
            </a:r>
            <a:r>
              <a:rPr lang="es-AR" sz="2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&gt;net46;tizen40&lt;/</a:t>
            </a:r>
            <a:r>
              <a:rPr lang="es-AR" sz="24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TargetFrameworks</a:t>
            </a:r>
            <a:r>
              <a:rPr lang="es-AR" sz="2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&lt;/</a:t>
            </a:r>
            <a:r>
              <a:rPr lang="es-AR" sz="24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PropertyGroup</a:t>
            </a:r>
            <a:r>
              <a:rPr lang="es-AR" sz="2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-AR" sz="2400">
                <a:solidFill>
                  <a:srgbClr val="2286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Project</a:t>
            </a:r>
            <a:r>
              <a:rPr lang="es-AR" sz="2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ac0c852db_0_41"/>
          <p:cNvSpPr txBox="1"/>
          <p:nvPr>
            <p:ph type="title"/>
          </p:nvPr>
        </p:nvSpPr>
        <p:spPr>
          <a:xfrm>
            <a:off x="1158238" y="402800"/>
            <a:ext cx="9875400" cy="135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Multitargeting - TargetFrameworks</a:t>
            </a:r>
            <a:endParaRPr/>
          </a:p>
        </p:txBody>
      </p:sp>
      <p:sp>
        <p:nvSpPr>
          <p:cNvPr id="221" name="Google Shape;221;g7ac0c852db_0_41"/>
          <p:cNvSpPr txBox="1"/>
          <p:nvPr>
            <p:ph idx="1" type="body"/>
          </p:nvPr>
        </p:nvSpPr>
        <p:spPr>
          <a:xfrm>
            <a:off x="1159525" y="1759100"/>
            <a:ext cx="4183500" cy="33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netstandard2.0;</a:t>
            </a:r>
            <a:endParaRPr sz="1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netcoreapp3.1;</a:t>
            </a:r>
            <a:endParaRPr sz="1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net48;</a:t>
            </a:r>
            <a:endParaRPr sz="1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monoandroid81;</a:t>
            </a:r>
            <a:endParaRPr sz="1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monoandroid90;</a:t>
            </a:r>
            <a:endParaRPr sz="1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7ac0c852db_0_41"/>
          <p:cNvSpPr txBox="1"/>
          <p:nvPr>
            <p:ph idx="1" type="body"/>
          </p:nvPr>
        </p:nvSpPr>
        <p:spPr>
          <a:xfrm>
            <a:off x="4001100" y="1759100"/>
            <a:ext cx="4888200" cy="33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xamarin.ios10;</a:t>
            </a:r>
            <a:endParaRPr sz="1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xamarin.mac20;</a:t>
            </a:r>
            <a:endParaRPr sz="1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xamarin.tvos10;</a:t>
            </a:r>
            <a:endParaRPr sz="1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uap10.0.16299;</a:t>
            </a:r>
            <a:endParaRPr sz="1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g7ac0c852db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425" y="3772338"/>
            <a:ext cx="5715000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7ac0c852db_0_41"/>
          <p:cNvSpPr txBox="1"/>
          <p:nvPr/>
        </p:nvSpPr>
        <p:spPr>
          <a:xfrm>
            <a:off x="1049400" y="5825775"/>
            <a:ext cx="50466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100" u="sng">
                <a:solidFill>
                  <a:schemeClr val="hlink"/>
                </a:solidFill>
                <a:hlinkClick r:id="rId4"/>
              </a:rPr>
              <a:t>https://docs.microsoft.com/en-us/dotnet/standard/frameworks#how-to-specify-target-frameworks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c29034bea_0_5"/>
          <p:cNvSpPr txBox="1"/>
          <p:nvPr>
            <p:ph type="title"/>
          </p:nvPr>
        </p:nvSpPr>
        <p:spPr>
          <a:xfrm>
            <a:off x="1158238" y="402800"/>
            <a:ext cx="9875400" cy="135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>
                <a:solidFill>
                  <a:srgbClr val="434343"/>
                </a:solidFill>
              </a:rPr>
              <a:t>Agenda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86" name="Google Shape;86;g6c29034bea_0_5"/>
          <p:cNvSpPr txBox="1"/>
          <p:nvPr>
            <p:ph idx="1" type="body"/>
          </p:nvPr>
        </p:nvSpPr>
        <p:spPr>
          <a:xfrm>
            <a:off x="1159525" y="1759100"/>
            <a:ext cx="9873000" cy="446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3000"/>
              <a:buChar char="•"/>
            </a:pPr>
            <a:r>
              <a:rPr lang="es-AR" sz="3000"/>
              <a:t>Alternativas de code sharing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s-AR" sz="3000"/>
              <a:t>Shared projects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s-AR" sz="3000"/>
              <a:t>Shared binaries</a:t>
            </a:r>
            <a:endParaRPr sz="3000"/>
          </a:p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s-AR" sz="3000"/>
              <a:t>PCL</a:t>
            </a:r>
            <a:endParaRPr sz="3000"/>
          </a:p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s-AR" sz="3000"/>
              <a:t>.NET Standard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s-AR" sz="3000"/>
              <a:t>.NET 5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ac0c852db_0_59"/>
          <p:cNvSpPr txBox="1"/>
          <p:nvPr>
            <p:ph type="title"/>
          </p:nvPr>
        </p:nvSpPr>
        <p:spPr>
          <a:xfrm>
            <a:off x="1158238" y="402800"/>
            <a:ext cx="9875400" cy="135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Multitargeting - Condicionales</a:t>
            </a:r>
            <a:endParaRPr/>
          </a:p>
        </p:txBody>
      </p:sp>
      <p:sp>
        <p:nvSpPr>
          <p:cNvPr id="230" name="Google Shape;230;g7ac0c852db_0_59"/>
          <p:cNvSpPr txBox="1"/>
          <p:nvPr/>
        </p:nvSpPr>
        <p:spPr>
          <a:xfrm>
            <a:off x="1158250" y="1503100"/>
            <a:ext cx="10737600" cy="50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0101F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&lt;Project </a:t>
            </a:r>
            <a:r>
              <a:rPr lang="es-AR" sz="1800">
                <a:solidFill>
                  <a:srgbClr val="0451A5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Sdk</a:t>
            </a:r>
            <a:r>
              <a:rPr lang="es-AR" sz="1800">
                <a:solidFill>
                  <a:srgbClr val="0101F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800">
                <a:solidFill>
                  <a:srgbClr val="A31515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"Microsoft.NET.Sdk"</a:t>
            </a:r>
            <a:r>
              <a:rPr lang="es-AR" sz="1800">
                <a:solidFill>
                  <a:srgbClr val="0101F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171717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1717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171717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AR" sz="1800">
                <a:solidFill>
                  <a:srgbClr val="0101F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&lt;PropertyGroup&gt;</a:t>
            </a:r>
            <a:endParaRPr sz="1800">
              <a:solidFill>
                <a:srgbClr val="171717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171717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1800">
                <a:solidFill>
                  <a:srgbClr val="0101F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&lt;TargetFrameworks&gt;</a:t>
            </a:r>
            <a:r>
              <a:rPr lang="es-AR" sz="1800">
                <a:solidFill>
                  <a:srgbClr val="171717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netstandard1.4;net40;net45</a:t>
            </a:r>
            <a:r>
              <a:rPr lang="es-AR" sz="1800">
                <a:solidFill>
                  <a:srgbClr val="0101F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&lt;/TargetFrameworks&gt;</a:t>
            </a:r>
            <a:endParaRPr sz="1800">
              <a:solidFill>
                <a:srgbClr val="171717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171717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AR" sz="1800">
                <a:solidFill>
                  <a:srgbClr val="0101F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&lt;/PropertyGroup&gt;</a:t>
            </a:r>
            <a:endParaRPr sz="1800">
              <a:solidFill>
                <a:srgbClr val="171717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1717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171717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AR" sz="1800">
                <a:solidFill>
                  <a:srgbClr val="0101F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&lt;ItemGroup </a:t>
            </a:r>
            <a:r>
              <a:rPr lang="es-AR" sz="1800">
                <a:solidFill>
                  <a:srgbClr val="0451A5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s-AR" sz="1800">
                <a:solidFill>
                  <a:srgbClr val="0101F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800">
                <a:solidFill>
                  <a:srgbClr val="A31515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" '$(TargetFramework)' == 'net40' "</a:t>
            </a:r>
            <a:r>
              <a:rPr lang="es-AR" sz="1800">
                <a:solidFill>
                  <a:srgbClr val="0101F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171717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171717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1800">
                <a:solidFill>
                  <a:srgbClr val="0101F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&lt;Reference </a:t>
            </a:r>
            <a:r>
              <a:rPr lang="es-AR" sz="1800">
                <a:solidFill>
                  <a:srgbClr val="0451A5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Include</a:t>
            </a:r>
            <a:r>
              <a:rPr lang="es-AR" sz="1800">
                <a:solidFill>
                  <a:srgbClr val="0101F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800">
                <a:solidFill>
                  <a:srgbClr val="A31515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"System.Net"</a:t>
            </a:r>
            <a:r>
              <a:rPr lang="es-AR" sz="1800">
                <a:solidFill>
                  <a:srgbClr val="0101F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 sz="1800">
              <a:solidFill>
                <a:srgbClr val="171717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171717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AR" sz="1800">
                <a:solidFill>
                  <a:srgbClr val="0101F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&lt;/ItemGroup&gt;</a:t>
            </a:r>
            <a:endParaRPr sz="1800">
              <a:solidFill>
                <a:srgbClr val="171717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1717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171717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AR" sz="1800">
                <a:solidFill>
                  <a:srgbClr val="0101F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&lt;ItemGroup </a:t>
            </a:r>
            <a:r>
              <a:rPr lang="es-AR" sz="1800">
                <a:solidFill>
                  <a:srgbClr val="0451A5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s-AR" sz="1800">
                <a:solidFill>
                  <a:srgbClr val="0101F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800">
                <a:solidFill>
                  <a:srgbClr val="A31515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" '$(TargetFramework)' == 'net45' "</a:t>
            </a:r>
            <a:r>
              <a:rPr lang="es-AR" sz="1800">
                <a:solidFill>
                  <a:srgbClr val="0101F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171717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171717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1800">
                <a:solidFill>
                  <a:srgbClr val="0101F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&lt;Reference </a:t>
            </a:r>
            <a:r>
              <a:rPr lang="es-AR" sz="1800">
                <a:solidFill>
                  <a:srgbClr val="0451A5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Include</a:t>
            </a:r>
            <a:r>
              <a:rPr lang="es-AR" sz="1800">
                <a:solidFill>
                  <a:srgbClr val="0101F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800">
                <a:solidFill>
                  <a:srgbClr val="A31515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"System.Net.Http"</a:t>
            </a:r>
            <a:r>
              <a:rPr lang="es-AR" sz="1800">
                <a:solidFill>
                  <a:srgbClr val="0101F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 sz="1800">
              <a:solidFill>
                <a:srgbClr val="171717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171717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1800">
                <a:solidFill>
                  <a:srgbClr val="0101F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&lt;Reference </a:t>
            </a:r>
            <a:r>
              <a:rPr lang="es-AR" sz="1800">
                <a:solidFill>
                  <a:srgbClr val="0451A5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Include</a:t>
            </a:r>
            <a:r>
              <a:rPr lang="es-AR" sz="1800">
                <a:solidFill>
                  <a:srgbClr val="0101F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800">
                <a:solidFill>
                  <a:srgbClr val="A31515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"System.Threading.Tasks"</a:t>
            </a:r>
            <a:r>
              <a:rPr lang="es-AR" sz="1800">
                <a:solidFill>
                  <a:srgbClr val="0101F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 sz="1800">
              <a:solidFill>
                <a:srgbClr val="171717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171717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AR" sz="1800">
                <a:solidFill>
                  <a:srgbClr val="0101F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&lt;/ItemGroup&gt;</a:t>
            </a:r>
            <a:endParaRPr sz="1800">
              <a:solidFill>
                <a:srgbClr val="171717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1717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0101F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&lt;/Project&gt;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ac0c852db_0_68"/>
          <p:cNvSpPr txBox="1"/>
          <p:nvPr>
            <p:ph type="title"/>
          </p:nvPr>
        </p:nvSpPr>
        <p:spPr>
          <a:xfrm>
            <a:off x="1158238" y="402800"/>
            <a:ext cx="9875400" cy="135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Multitargeting - Condicionales</a:t>
            </a:r>
            <a:endParaRPr/>
          </a:p>
        </p:txBody>
      </p:sp>
      <p:sp>
        <p:nvSpPr>
          <p:cNvPr id="236" name="Google Shape;236;g7ac0c852db_0_68"/>
          <p:cNvSpPr txBox="1"/>
          <p:nvPr/>
        </p:nvSpPr>
        <p:spPr>
          <a:xfrm>
            <a:off x="1158250" y="1831950"/>
            <a:ext cx="10557000" cy="3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0101F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s-AR" sz="1800">
                <a:solidFill>
                  <a:srgbClr val="171717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>
                <a:solidFill>
                  <a:srgbClr val="0101F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-AR" sz="1800">
                <a:solidFill>
                  <a:srgbClr val="171717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>
                <a:solidFill>
                  <a:srgbClr val="007D9A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MyClass</a:t>
            </a:r>
            <a:endParaRPr sz="1800">
              <a:solidFill>
                <a:srgbClr val="171717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171717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171717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171717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1800">
                <a:solidFill>
                  <a:srgbClr val="0101F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s-AR" sz="1800">
                <a:solidFill>
                  <a:srgbClr val="171717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>
                <a:solidFill>
                  <a:srgbClr val="0101FD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AR" sz="1800">
                <a:solidFill>
                  <a:srgbClr val="171717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>
                <a:solidFill>
                  <a:srgbClr val="007D9A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s-AR" sz="1800">
                <a:solidFill>
                  <a:srgbClr val="171717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>
              <a:solidFill>
                <a:srgbClr val="171717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171717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800">
              <a:solidFill>
                <a:srgbClr val="171717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007D9A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#if NET40</a:t>
            </a:r>
            <a:endParaRPr sz="1800">
              <a:solidFill>
                <a:srgbClr val="171717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171717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    Console.WriteLine(</a:t>
            </a:r>
            <a:r>
              <a:rPr lang="es-AR" sz="1800">
                <a:solidFill>
                  <a:srgbClr val="A31515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"Target framework: .NET Framework 4.0"</a:t>
            </a:r>
            <a:r>
              <a:rPr lang="es-AR" sz="1800">
                <a:solidFill>
                  <a:srgbClr val="171717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171717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007D9A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#elif NET45  </a:t>
            </a:r>
            <a:endParaRPr sz="1800">
              <a:solidFill>
                <a:srgbClr val="171717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171717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    Console.WriteLine(</a:t>
            </a:r>
            <a:r>
              <a:rPr lang="es-AR" sz="1800">
                <a:solidFill>
                  <a:srgbClr val="A31515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"Target framework: .NET Framework 4.5"</a:t>
            </a:r>
            <a:r>
              <a:rPr lang="es-AR" sz="1800">
                <a:solidFill>
                  <a:srgbClr val="171717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171717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007D9A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#else</a:t>
            </a:r>
            <a:endParaRPr sz="1800">
              <a:solidFill>
                <a:srgbClr val="171717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171717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    Console.WriteLine(</a:t>
            </a:r>
            <a:r>
              <a:rPr lang="es-AR" sz="1800">
                <a:solidFill>
                  <a:srgbClr val="A31515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"Target framework: .NET Standard 1.4"</a:t>
            </a:r>
            <a:r>
              <a:rPr lang="es-AR" sz="1800">
                <a:solidFill>
                  <a:srgbClr val="171717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171717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007D9A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#endif</a:t>
            </a:r>
            <a:endParaRPr sz="1800">
              <a:solidFill>
                <a:srgbClr val="171717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171717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rgbClr val="171717"/>
              </a:solidFill>
              <a:highlight>
                <a:srgbClr val="FAFA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171717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ac0c852db_0_76"/>
          <p:cNvSpPr txBox="1"/>
          <p:nvPr>
            <p:ph type="title"/>
          </p:nvPr>
        </p:nvSpPr>
        <p:spPr>
          <a:xfrm>
            <a:off x="1158238" y="402800"/>
            <a:ext cx="9875400" cy="135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Multitargeting - Condicionales</a:t>
            </a:r>
            <a:endParaRPr/>
          </a:p>
        </p:txBody>
      </p:sp>
      <p:sp>
        <p:nvSpPr>
          <p:cNvPr id="242" name="Google Shape;242;g7ac0c852db_0_76"/>
          <p:cNvSpPr txBox="1"/>
          <p:nvPr/>
        </p:nvSpPr>
        <p:spPr>
          <a:xfrm>
            <a:off x="1209525" y="1514850"/>
            <a:ext cx="10498500" cy="50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&lt;Project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AR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Sdk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AR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”MSBuild.Sdk.Extras”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&lt;PropertyGroup&gt;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&lt;TargetFrameworks&gt;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netstandard2.0;Xamarin.iOS10;MonoAndroid90;uap10.0.17763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&lt;/TargetFrameworks&gt;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&lt;/PropertyGroup&gt;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&lt;!-— Constants --&gt;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&lt;PropertyGroup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AR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Condition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AR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”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$(</a:t>
            </a:r>
            <a:r>
              <a:rPr lang="es-AR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TargetFramework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-AR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StartsWith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(‘</a:t>
            </a:r>
            <a:r>
              <a:rPr lang="es-AR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MonoAndroid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’)) “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&lt;DefineConstants&gt;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ANDROID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&lt;/DefineConstants&gt;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&lt;/PropertyGroup&gt;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&lt;PropertyGroup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AR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Condition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AR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”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$(</a:t>
            </a:r>
            <a:r>
              <a:rPr lang="es-AR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TargetFramework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-AR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StartsWith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(‘</a:t>
            </a:r>
            <a:r>
              <a:rPr lang="es-AR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Xamarin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-AR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iOS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’)) “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&lt;DefineConstants&gt;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IOS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&lt;/DefineConstants&gt;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&lt;/PropertyGroup&gt;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&lt;PropertyGroup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AR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Condition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AR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”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$(</a:t>
            </a:r>
            <a:r>
              <a:rPr lang="es-AR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TargetFramework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-AR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StartsWith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(‘</a:t>
            </a:r>
            <a:r>
              <a:rPr lang="es-AR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uap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’)) “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&lt;DefineConstants&gt;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UWP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&lt;/DefineConstants&gt;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&lt;/PropertyGroup&gt;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4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&lt;/Project&gt;</a:t>
            </a:r>
            <a:endParaRPr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ac0c852db_0_90"/>
          <p:cNvSpPr txBox="1"/>
          <p:nvPr>
            <p:ph type="title"/>
          </p:nvPr>
        </p:nvSpPr>
        <p:spPr>
          <a:xfrm>
            <a:off x="1158238" y="402800"/>
            <a:ext cx="9875400" cy="135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Multitargeting - Condicionales</a:t>
            </a:r>
            <a:endParaRPr/>
          </a:p>
        </p:txBody>
      </p:sp>
      <p:sp>
        <p:nvSpPr>
          <p:cNvPr id="248" name="Google Shape;248;g7ac0c852db_0_90"/>
          <p:cNvSpPr txBox="1"/>
          <p:nvPr/>
        </p:nvSpPr>
        <p:spPr>
          <a:xfrm>
            <a:off x="566450" y="1538375"/>
            <a:ext cx="11141400" cy="48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&lt;Project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AR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Sdk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AR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"MSBuild.Sdk.Extras"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&lt;PropertyGroup&gt;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&lt;TargetFrameworks&gt;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netstandard2.0;Xamarin.iOS10;MonoAndroid90;uap10.0.17763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&lt;/TargetFrameworks&gt;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&lt;/PropertyGroup&gt;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AR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&lt;!--Includes--&gt;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&lt;ItemGroup&gt;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&lt;Compile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AR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Remove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AR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"Platforms\**\*.cs"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&lt;None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AR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Include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AR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"Platforms\**\*.cs"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&lt;/ItemGroup&gt;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&lt;ItemGroup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AR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Condition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AR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 $(TargetFramework.StartsWith('uap')) "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&lt;Compile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AR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Incude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AR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"Platforms\Uap\**\*.cs"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&lt;/ItemGroup&gt;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&lt;ItemGroup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AR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Condition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AR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 $(TargetFramework.StartsWith('Xamarin.iOS')) "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&lt;Compile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AR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Include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AR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"Platforms\Ios\**\*.cs"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&lt;/ItemGroup&gt;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&lt;ItemGroup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AR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Condition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AR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 $(TargetFramework.StartsWith('MonoAndroid')) "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&lt;Compile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AR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Include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AR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"Platforms\Android\**\*.cs"</a:t>
            </a: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AR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&lt;/ItemGroup&gt;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ac0c852db_0_18"/>
          <p:cNvSpPr txBox="1"/>
          <p:nvPr>
            <p:ph type="ctrTitle"/>
          </p:nvPr>
        </p:nvSpPr>
        <p:spPr>
          <a:xfrm>
            <a:off x="1109980" y="882376"/>
            <a:ext cx="9966900" cy="2926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DEMO!</a:t>
            </a:r>
            <a:endParaRPr/>
          </a:p>
        </p:txBody>
      </p:sp>
      <p:sp>
        <p:nvSpPr>
          <p:cNvPr id="254" name="Google Shape;254;g7ac0c852db_0_18"/>
          <p:cNvSpPr txBox="1"/>
          <p:nvPr>
            <p:ph idx="1" type="subTitle"/>
          </p:nvPr>
        </p:nvSpPr>
        <p:spPr>
          <a:xfrm>
            <a:off x="1709530" y="4326834"/>
            <a:ext cx="8767800" cy="138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400"/>
              </a:spcBef>
              <a:spcAft>
                <a:spcPts val="0"/>
              </a:spcAft>
              <a:buNone/>
            </a:pPr>
            <a:r>
              <a:rPr lang="es-AR"/>
              <a:t>Multitargeting</a:t>
            </a:r>
            <a:r>
              <a:rPr lang="es-AR"/>
              <a:t> en acción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ac0c852db_0_28"/>
          <p:cNvSpPr txBox="1"/>
          <p:nvPr>
            <p:ph type="title"/>
          </p:nvPr>
        </p:nvSpPr>
        <p:spPr>
          <a:xfrm>
            <a:off x="1158238" y="402800"/>
            <a:ext cx="9875400" cy="135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.NET 5 - La unificación de plataformas</a:t>
            </a:r>
            <a:endParaRPr/>
          </a:p>
        </p:txBody>
      </p:sp>
      <p:pic>
        <p:nvPicPr>
          <p:cNvPr id="260" name="Google Shape;260;g7ac0c852db_0_28"/>
          <p:cNvPicPr preferRelativeResize="0"/>
          <p:nvPr/>
        </p:nvPicPr>
        <p:blipFill rotWithShape="1">
          <a:blip r:embed="rId3">
            <a:alphaModFix/>
          </a:blip>
          <a:srcRect b="0" l="0" r="0" t="20140"/>
          <a:stretch/>
        </p:blipFill>
        <p:spPr>
          <a:xfrm>
            <a:off x="1158250" y="1759100"/>
            <a:ext cx="8995674" cy="382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c5018aca9_0_0"/>
          <p:cNvSpPr txBox="1"/>
          <p:nvPr>
            <p:ph type="title"/>
          </p:nvPr>
        </p:nvSpPr>
        <p:spPr>
          <a:xfrm>
            <a:off x="1158238" y="402800"/>
            <a:ext cx="9875400" cy="135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.NET 5 - Objetivos</a:t>
            </a:r>
            <a:endParaRPr/>
          </a:p>
        </p:txBody>
      </p:sp>
      <p:sp>
        <p:nvSpPr>
          <p:cNvPr id="266" name="Google Shape;266;g6c5018aca9_0_0"/>
          <p:cNvSpPr txBox="1"/>
          <p:nvPr>
            <p:ph idx="1" type="body"/>
          </p:nvPr>
        </p:nvSpPr>
        <p:spPr>
          <a:xfrm>
            <a:off x="1159525" y="1759100"/>
            <a:ext cx="10712700" cy="446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1400"/>
              </a:spcBef>
              <a:spcAft>
                <a:spcPts val="0"/>
              </a:spcAft>
              <a:buSzPts val="3000"/>
              <a:buChar char="•"/>
            </a:pPr>
            <a:r>
              <a:rPr lang="es-AR"/>
              <a:t>Tener un único Runtime y Framework para usarse donde sea</a:t>
            </a:r>
            <a:endParaRPr/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s-AR"/>
              <a:t>Expandir </a:t>
            </a:r>
            <a:r>
              <a:rPr lang="es-AR"/>
              <a:t>las capacidades tomando lo mejor de NET Core, .NET Framework, Xamarin y Mono</a:t>
            </a:r>
            <a:endParaRPr/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s-AR"/>
              <a:t>Construir el producto desde un solo código base que Microsoft y la comunidad pueda usar y mejorar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c5018aca9_0_13"/>
          <p:cNvSpPr txBox="1"/>
          <p:nvPr>
            <p:ph type="title"/>
          </p:nvPr>
        </p:nvSpPr>
        <p:spPr>
          <a:xfrm>
            <a:off x="1158238" y="402800"/>
            <a:ext cx="9875400" cy="135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.NET 5 - Foco</a:t>
            </a:r>
            <a:endParaRPr/>
          </a:p>
        </p:txBody>
      </p:sp>
      <p:sp>
        <p:nvSpPr>
          <p:cNvPr id="272" name="Google Shape;272;g6c5018aca9_0_13"/>
          <p:cNvSpPr/>
          <p:nvPr/>
        </p:nvSpPr>
        <p:spPr>
          <a:xfrm>
            <a:off x="1921575" y="2334513"/>
            <a:ext cx="2830200" cy="1045200"/>
          </a:xfrm>
          <a:prstGeom prst="roundRect">
            <a:avLst>
              <a:gd fmla="val 16667" name="adj"/>
            </a:avLst>
          </a:prstGeom>
          <a:solidFill>
            <a:srgbClr val="3292B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CoreCLR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73" name="Google Shape;273;g6c5018aca9_0_13"/>
          <p:cNvSpPr/>
          <p:nvPr/>
        </p:nvSpPr>
        <p:spPr>
          <a:xfrm>
            <a:off x="7411225" y="2334525"/>
            <a:ext cx="2830200" cy="1045200"/>
          </a:xfrm>
          <a:prstGeom prst="roundRect">
            <a:avLst>
              <a:gd fmla="val 16667" name="adj"/>
            </a:avLst>
          </a:prstGeom>
          <a:solidFill>
            <a:srgbClr val="3292B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Mono AOT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74" name="Google Shape;274;g6c5018aca9_0_13"/>
          <p:cNvSpPr/>
          <p:nvPr/>
        </p:nvSpPr>
        <p:spPr>
          <a:xfrm>
            <a:off x="934875" y="4321525"/>
            <a:ext cx="2329800" cy="728100"/>
          </a:xfrm>
          <a:prstGeom prst="roundRect">
            <a:avLst>
              <a:gd fmla="val 16667" name="adj"/>
            </a:avLst>
          </a:prstGeom>
          <a:solidFill>
            <a:srgbClr val="3292B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Rendimiento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75" name="Google Shape;275;g6c5018aca9_0_13"/>
          <p:cNvSpPr/>
          <p:nvPr/>
        </p:nvSpPr>
        <p:spPr>
          <a:xfrm>
            <a:off x="3494875" y="4321525"/>
            <a:ext cx="2423700" cy="728100"/>
          </a:xfrm>
          <a:prstGeom prst="roundRect">
            <a:avLst>
              <a:gd fmla="val 16667" name="adj"/>
            </a:avLst>
          </a:prstGeom>
          <a:solidFill>
            <a:srgbClr val="3292B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Confiabilidad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276" name="Google Shape;276;g6c5018aca9_0_13"/>
          <p:cNvCxnSpPr>
            <a:stCxn id="272" idx="2"/>
            <a:endCxn id="274" idx="0"/>
          </p:cNvCxnSpPr>
          <p:nvPr/>
        </p:nvCxnSpPr>
        <p:spPr>
          <a:xfrm rot="5400000">
            <a:off x="2247375" y="3232113"/>
            <a:ext cx="941700" cy="12369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g6c5018aca9_0_13"/>
          <p:cNvCxnSpPr>
            <a:stCxn id="272" idx="2"/>
            <a:endCxn id="275" idx="0"/>
          </p:cNvCxnSpPr>
          <p:nvPr/>
        </p:nvCxnSpPr>
        <p:spPr>
          <a:xfrm flipH="1" rot="-5400000">
            <a:off x="3550875" y="3165513"/>
            <a:ext cx="941700" cy="13701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g6c5018aca9_0_13"/>
          <p:cNvSpPr/>
          <p:nvPr/>
        </p:nvSpPr>
        <p:spPr>
          <a:xfrm>
            <a:off x="6477375" y="4321525"/>
            <a:ext cx="2329800" cy="728100"/>
          </a:xfrm>
          <a:prstGeom prst="roundRect">
            <a:avLst>
              <a:gd fmla="val 16667" name="adj"/>
            </a:avLst>
          </a:prstGeom>
          <a:solidFill>
            <a:srgbClr val="3292B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Tiempo de Carga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79" name="Google Shape;279;g6c5018aca9_0_13"/>
          <p:cNvSpPr/>
          <p:nvPr/>
        </p:nvSpPr>
        <p:spPr>
          <a:xfrm>
            <a:off x="9037375" y="4321525"/>
            <a:ext cx="2423700" cy="728100"/>
          </a:xfrm>
          <a:prstGeom prst="roundRect">
            <a:avLst>
              <a:gd fmla="val 16667" name="adj"/>
            </a:avLst>
          </a:prstGeom>
          <a:solidFill>
            <a:srgbClr val="3292B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Tamaño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280" name="Google Shape;280;g6c5018aca9_0_13"/>
          <p:cNvCxnSpPr>
            <a:stCxn id="273" idx="2"/>
            <a:endCxn id="278" idx="0"/>
          </p:cNvCxnSpPr>
          <p:nvPr/>
        </p:nvCxnSpPr>
        <p:spPr>
          <a:xfrm rot="5400000">
            <a:off x="7763425" y="3258525"/>
            <a:ext cx="941700" cy="11841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g6c5018aca9_0_13"/>
          <p:cNvCxnSpPr>
            <a:stCxn id="273" idx="2"/>
            <a:endCxn id="279" idx="0"/>
          </p:cNvCxnSpPr>
          <p:nvPr/>
        </p:nvCxnSpPr>
        <p:spPr>
          <a:xfrm flipH="1" rot="-5400000">
            <a:off x="9066925" y="3139125"/>
            <a:ext cx="941700" cy="14229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c5018aca9_0_6"/>
          <p:cNvSpPr txBox="1"/>
          <p:nvPr>
            <p:ph type="title"/>
          </p:nvPr>
        </p:nvSpPr>
        <p:spPr>
          <a:xfrm>
            <a:off x="1158238" y="402800"/>
            <a:ext cx="9875400" cy="135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.NET </a:t>
            </a:r>
            <a:r>
              <a:rPr lang="es-AR" strike="sngStrike"/>
              <a:t>Core</a:t>
            </a:r>
            <a:r>
              <a:rPr lang="es-AR"/>
              <a:t> 5 - Calendario</a:t>
            </a:r>
            <a:endParaRPr/>
          </a:p>
        </p:txBody>
      </p:sp>
      <p:pic>
        <p:nvPicPr>
          <p:cNvPr id="287" name="Google Shape;287;g6c5018aca9_0_6"/>
          <p:cNvPicPr preferRelativeResize="0"/>
          <p:nvPr/>
        </p:nvPicPr>
        <p:blipFill rotWithShape="1">
          <a:blip r:embed="rId3">
            <a:alphaModFix/>
          </a:blip>
          <a:srcRect b="42726" l="0" r="0" t="12581"/>
          <a:stretch/>
        </p:blipFill>
        <p:spPr>
          <a:xfrm>
            <a:off x="1158250" y="2419150"/>
            <a:ext cx="8654975" cy="213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6c5018aca9_0_6"/>
          <p:cNvSpPr txBox="1"/>
          <p:nvPr/>
        </p:nvSpPr>
        <p:spPr>
          <a:xfrm>
            <a:off x="1158250" y="1679275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latin typeface="Corbel"/>
                <a:ea typeface="Corbel"/>
                <a:cs typeface="Corbel"/>
                <a:sym typeface="Corbel"/>
              </a:rPr>
              <a:t>Un Major Release en Noviembre de cada año</a:t>
            </a:r>
            <a:endParaRPr sz="18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"/>
          <p:cNvSpPr txBox="1"/>
          <p:nvPr>
            <p:ph type="ctrTitle"/>
          </p:nvPr>
        </p:nvSpPr>
        <p:spPr>
          <a:xfrm>
            <a:off x="1109980" y="1371526"/>
            <a:ext cx="99669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pen Sans"/>
              <a:buNone/>
            </a:pPr>
            <a:r>
              <a:rPr lang="es-AR">
                <a:latin typeface="Open Sans"/>
                <a:ea typeface="Open Sans"/>
                <a:cs typeface="Open Sans"/>
                <a:sym typeface="Open Sans"/>
              </a:rPr>
              <a:t>¡MUCHAS GRACIAS!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4" name="Google Shape;29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1126" y="666506"/>
            <a:ext cx="2624667" cy="1840548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0"/>
          <p:cNvSpPr txBox="1"/>
          <p:nvPr>
            <p:ph idx="1" type="subTitle"/>
          </p:nvPr>
        </p:nvSpPr>
        <p:spPr>
          <a:xfrm>
            <a:off x="1712075" y="4910525"/>
            <a:ext cx="46878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s-A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Federico Maccaroni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s-A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@fede_macca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s-A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federicomaccaroni@hotmail.com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10"/>
          <p:cNvSpPr txBox="1"/>
          <p:nvPr>
            <p:ph idx="1" type="subTitle"/>
          </p:nvPr>
        </p:nvSpPr>
        <p:spPr>
          <a:xfrm>
            <a:off x="6888221" y="4910525"/>
            <a:ext cx="36276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s-A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Nico Milcoff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s-A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@nmilcoff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s-A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nicolasmilcoff@gmail.com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7" name="Google Shape;297;p10"/>
          <p:cNvSpPr/>
          <p:nvPr/>
        </p:nvSpPr>
        <p:spPr>
          <a:xfrm>
            <a:off x="5502700" y="2078800"/>
            <a:ext cx="1273800" cy="26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29034bea_0_10"/>
          <p:cNvSpPr txBox="1"/>
          <p:nvPr>
            <p:ph type="title"/>
          </p:nvPr>
        </p:nvSpPr>
        <p:spPr>
          <a:xfrm>
            <a:off x="1158238" y="402800"/>
            <a:ext cx="9875400" cy="135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Motivación</a:t>
            </a:r>
            <a:endParaRPr/>
          </a:p>
        </p:txBody>
      </p:sp>
      <p:pic>
        <p:nvPicPr>
          <p:cNvPr id="92" name="Google Shape;92;g6c29034bea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348" y="2700400"/>
            <a:ext cx="7064548" cy="381154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6c29034bea_0_10"/>
          <p:cNvSpPr txBox="1"/>
          <p:nvPr/>
        </p:nvSpPr>
        <p:spPr>
          <a:xfrm>
            <a:off x="1158250" y="1599825"/>
            <a:ext cx="4443000" cy="3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orbel"/>
              <a:buChar char="●"/>
            </a:pPr>
            <a:r>
              <a:rPr lang="es-AR" sz="2800">
                <a:solidFill>
                  <a:srgbClr val="434343"/>
                </a:solidFill>
                <a:latin typeface="Corbel"/>
                <a:ea typeface="Corbel"/>
                <a:cs typeface="Corbel"/>
                <a:sym typeface="Corbel"/>
              </a:rPr>
              <a:t>Múltiples plataformas</a:t>
            </a:r>
            <a:endParaRPr sz="2800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orbel"/>
              <a:buChar char="●"/>
            </a:pPr>
            <a:r>
              <a:rPr lang="es-AR" sz="2800">
                <a:solidFill>
                  <a:srgbClr val="434343"/>
                </a:solidFill>
                <a:latin typeface="Corbel"/>
                <a:ea typeface="Corbel"/>
                <a:cs typeface="Corbel"/>
                <a:sym typeface="Corbel"/>
              </a:rPr>
              <a:t>Misma infraestructura</a:t>
            </a:r>
            <a:endParaRPr sz="2800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c29034bea_0_22"/>
          <p:cNvSpPr txBox="1"/>
          <p:nvPr>
            <p:ph type="title"/>
          </p:nvPr>
        </p:nvSpPr>
        <p:spPr>
          <a:xfrm>
            <a:off x="1158238" y="402800"/>
            <a:ext cx="9875400" cy="135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Alternativas de code sharing</a:t>
            </a:r>
            <a:endParaRPr/>
          </a:p>
        </p:txBody>
      </p:sp>
      <p:sp>
        <p:nvSpPr>
          <p:cNvPr id="99" name="Google Shape;99;g6c29034bea_0_22"/>
          <p:cNvSpPr/>
          <p:nvPr/>
        </p:nvSpPr>
        <p:spPr>
          <a:xfrm>
            <a:off x="2519438" y="3169125"/>
            <a:ext cx="3485100" cy="1070100"/>
          </a:xfrm>
          <a:prstGeom prst="parallelogram">
            <a:avLst>
              <a:gd fmla="val 25000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Shared projects</a:t>
            </a:r>
            <a:endParaRPr b="1" sz="2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0" name="Google Shape;100;g6c29034bea_0_22"/>
          <p:cNvSpPr/>
          <p:nvPr/>
        </p:nvSpPr>
        <p:spPr>
          <a:xfrm>
            <a:off x="6187463" y="3169125"/>
            <a:ext cx="3485100" cy="1070100"/>
          </a:xfrm>
          <a:prstGeom prst="parallelogram">
            <a:avLst>
              <a:gd fmla="val 25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Shared binaries</a:t>
            </a:r>
            <a:endParaRPr b="1" sz="2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c29034bea_0_28"/>
          <p:cNvSpPr txBox="1"/>
          <p:nvPr>
            <p:ph type="title"/>
          </p:nvPr>
        </p:nvSpPr>
        <p:spPr>
          <a:xfrm>
            <a:off x="1158238" y="402800"/>
            <a:ext cx="9875400" cy="135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Shared projects</a:t>
            </a:r>
            <a:endParaRPr/>
          </a:p>
        </p:txBody>
      </p:sp>
      <p:sp>
        <p:nvSpPr>
          <p:cNvPr id="106" name="Google Shape;106;g6c29034bea_0_28"/>
          <p:cNvSpPr txBox="1"/>
          <p:nvPr>
            <p:ph idx="1" type="body"/>
          </p:nvPr>
        </p:nvSpPr>
        <p:spPr>
          <a:xfrm>
            <a:off x="1159525" y="1759100"/>
            <a:ext cx="9873000" cy="446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3000"/>
              <a:buChar char="•"/>
            </a:pPr>
            <a:r>
              <a:rPr lang="es-AR"/>
              <a:t>Se comparte el código fuente + assets</a:t>
            </a:r>
            <a:endParaRPr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s-AR"/>
              <a:t>Se compilan al compilar el proyecto ejecutable</a:t>
            </a:r>
            <a:endParaRPr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s-AR"/>
              <a:t>No generan ningún output</a:t>
            </a:r>
            <a:endParaRPr/>
          </a:p>
        </p:txBody>
      </p:sp>
      <p:pic>
        <p:nvPicPr>
          <p:cNvPr id="107" name="Google Shape;107;g6c29034bea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0950" y="580163"/>
            <a:ext cx="1001575" cy="100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6c29034bea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3348" y="4232000"/>
            <a:ext cx="1705350" cy="7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6c29034bea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4200" y="5376350"/>
            <a:ext cx="2815944" cy="11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6c29034bea_0_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8050" y="5376348"/>
            <a:ext cx="2815950" cy="1114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6c29034bea_0_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01900" y="5376350"/>
            <a:ext cx="2777370" cy="11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g6c29034bea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200" y="5376350"/>
            <a:ext cx="2815944" cy="11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6c29034bea_0_39"/>
          <p:cNvSpPr txBox="1"/>
          <p:nvPr>
            <p:ph type="title"/>
          </p:nvPr>
        </p:nvSpPr>
        <p:spPr>
          <a:xfrm>
            <a:off x="1158238" y="402800"/>
            <a:ext cx="9875400" cy="135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Shared projects</a:t>
            </a:r>
            <a:endParaRPr/>
          </a:p>
        </p:txBody>
      </p:sp>
      <p:sp>
        <p:nvSpPr>
          <p:cNvPr id="118" name="Google Shape;118;g6c29034bea_0_39"/>
          <p:cNvSpPr txBox="1"/>
          <p:nvPr>
            <p:ph idx="1" type="body"/>
          </p:nvPr>
        </p:nvSpPr>
        <p:spPr>
          <a:xfrm>
            <a:off x="1159525" y="1759100"/>
            <a:ext cx="9873000" cy="446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3000"/>
              <a:buChar char="•"/>
            </a:pPr>
            <a:r>
              <a:rPr lang="es-AR"/>
              <a:t>Se comparte el código fuente + assets</a:t>
            </a:r>
            <a:endParaRPr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s-AR"/>
              <a:t>Se compilan al compilar el proyecto ejecutable</a:t>
            </a:r>
            <a:endParaRPr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s-AR"/>
              <a:t>No generan ningún output</a:t>
            </a:r>
            <a:endParaRPr/>
          </a:p>
        </p:txBody>
      </p:sp>
      <p:pic>
        <p:nvPicPr>
          <p:cNvPr id="119" name="Google Shape;119;g6c29034bea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30950" y="580163"/>
            <a:ext cx="1001575" cy="100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6c29034bea_0_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2948" y="5551113"/>
            <a:ext cx="1705350" cy="7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6c29034bea_0_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8050" y="5376348"/>
            <a:ext cx="2815950" cy="1114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6c29034bea_0_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01900" y="5376350"/>
            <a:ext cx="2777370" cy="11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6c29034bea_0_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9348" y="5551113"/>
            <a:ext cx="1705350" cy="7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6c29034bea_0_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44723" y="5551113"/>
            <a:ext cx="1705350" cy="7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c29034bea_0_51"/>
          <p:cNvSpPr txBox="1"/>
          <p:nvPr>
            <p:ph type="title"/>
          </p:nvPr>
        </p:nvSpPr>
        <p:spPr>
          <a:xfrm>
            <a:off x="1158238" y="402800"/>
            <a:ext cx="9875400" cy="135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Más sobre shared projects</a:t>
            </a:r>
            <a:endParaRPr/>
          </a:p>
        </p:txBody>
      </p:sp>
      <p:sp>
        <p:nvSpPr>
          <p:cNvPr id="130" name="Google Shape;130;g6c29034bea_0_51"/>
          <p:cNvSpPr txBox="1"/>
          <p:nvPr>
            <p:ph idx="1" type="body"/>
          </p:nvPr>
        </p:nvSpPr>
        <p:spPr>
          <a:xfrm>
            <a:off x="1159525" y="1759100"/>
            <a:ext cx="9873000" cy="446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1400"/>
              </a:spcBef>
              <a:spcAft>
                <a:spcPts val="0"/>
              </a:spcAft>
              <a:buSzPts val="3000"/>
              <a:buChar char="•"/>
            </a:pPr>
            <a:r>
              <a:rPr lang="es-AR"/>
              <a:t>Apps livianas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s-AR"/>
              <a:t>Rápido proceso de compilación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s-AR"/>
              <a:t>APIs </a:t>
            </a:r>
            <a:r>
              <a:rPr b="1" lang="es-AR"/>
              <a:t>de plataformas</a:t>
            </a:r>
            <a:r>
              <a:rPr lang="es-AR"/>
              <a:t> disponibles al 100%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s-AR"/>
              <a:t>Forma aconsejada de </a:t>
            </a:r>
            <a:r>
              <a:rPr b="1" lang="es-AR"/>
              <a:t>compartir código fuente</a:t>
            </a:r>
            <a:endParaRPr b="1"/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c29034bea_0_57"/>
          <p:cNvSpPr txBox="1"/>
          <p:nvPr>
            <p:ph type="ctrTitle"/>
          </p:nvPr>
        </p:nvSpPr>
        <p:spPr>
          <a:xfrm>
            <a:off x="1109980" y="882376"/>
            <a:ext cx="9966900" cy="2926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DEMO!</a:t>
            </a:r>
            <a:endParaRPr/>
          </a:p>
        </p:txBody>
      </p:sp>
      <p:sp>
        <p:nvSpPr>
          <p:cNvPr id="136" name="Google Shape;136;g6c29034bea_0_57"/>
          <p:cNvSpPr txBox="1"/>
          <p:nvPr>
            <p:ph idx="1" type="subTitle"/>
          </p:nvPr>
        </p:nvSpPr>
        <p:spPr>
          <a:xfrm>
            <a:off x="1709530" y="4326834"/>
            <a:ext cx="8767800" cy="138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400"/>
              </a:spcBef>
              <a:spcAft>
                <a:spcPts val="0"/>
              </a:spcAft>
              <a:buNone/>
            </a:pPr>
            <a:r>
              <a:rPr lang="es-AR"/>
              <a:t>Shared Projects en acción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c29034bea_0_67"/>
          <p:cNvSpPr txBox="1"/>
          <p:nvPr>
            <p:ph type="title"/>
          </p:nvPr>
        </p:nvSpPr>
        <p:spPr>
          <a:xfrm>
            <a:off x="1158238" y="402800"/>
            <a:ext cx="9875400" cy="135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Compilación condicional</a:t>
            </a:r>
            <a:endParaRPr/>
          </a:p>
        </p:txBody>
      </p:sp>
      <p:pic>
        <p:nvPicPr>
          <p:cNvPr id="142" name="Google Shape;142;g6c29034bea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000" y="1819775"/>
            <a:ext cx="5847581" cy="47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6c29034bea_0_67"/>
          <p:cNvSpPr txBox="1"/>
          <p:nvPr/>
        </p:nvSpPr>
        <p:spPr>
          <a:xfrm>
            <a:off x="1752725" y="24864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#if __MOBILE__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#if __ANDROID__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#if __IOS__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#if WINDOWS_UWP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e">
  <a:themeElements>
    <a:clrScheme name="Personalizado 7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D53D3D"/>
      </a:accent1>
      <a:accent2>
        <a:srgbClr val="4C4C72"/>
      </a:accent2>
      <a:accent3>
        <a:srgbClr val="A3A3C1"/>
      </a:accent3>
      <a:accent4>
        <a:srgbClr val="FF8427"/>
      </a:accent4>
      <a:accent5>
        <a:srgbClr val="CC9900"/>
      </a:accent5>
      <a:accent6>
        <a:srgbClr val="B22600"/>
      </a:accent6>
      <a:hlink>
        <a:srgbClr val="0070C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2018-12-14T13:54:55Z</dcterms:created>
  <dc:creator>SW-04</dc:creator>
</cp:coreProperties>
</file>