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handoutMasterIdLst>
    <p:handoutMasterId r:id="rId21"/>
  </p:handoutMasterIdLst>
  <p:sldIdLst>
    <p:sldId id="256" r:id="rId2"/>
    <p:sldId id="257" r:id="rId3"/>
    <p:sldId id="275" r:id="rId4"/>
    <p:sldId id="258" r:id="rId5"/>
    <p:sldId id="259" r:id="rId6"/>
    <p:sldId id="260" r:id="rId7"/>
    <p:sldId id="261" r:id="rId8"/>
    <p:sldId id="262" r:id="rId9"/>
    <p:sldId id="264" r:id="rId10"/>
    <p:sldId id="265" r:id="rId11"/>
    <p:sldId id="266" r:id="rId12"/>
    <p:sldId id="267" r:id="rId13"/>
    <p:sldId id="268" r:id="rId14"/>
    <p:sldId id="270" r:id="rId15"/>
    <p:sldId id="271" r:id="rId16"/>
    <p:sldId id="272" r:id="rId17"/>
    <p:sldId id="273" r:id="rId18"/>
    <p:sldId id="277"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3" d="100"/>
          <a:sy n="63" d="100"/>
        </p:scale>
        <p:origin x="1020" y="72"/>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E65810B-0CBA-BC7B-E256-EFFD537BBF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32FB6F9-FF7E-4490-612E-37B81BE9BA9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929743A-E71F-4450-887F-CAC184FBFBCB}" type="datetimeFigureOut">
              <a:rPr lang="en-US" smtClean="0"/>
              <a:t>3/12/2025</a:t>
            </a:fld>
            <a:endParaRPr lang="en-US" dirty="0"/>
          </a:p>
        </p:txBody>
      </p:sp>
      <p:sp>
        <p:nvSpPr>
          <p:cNvPr id="4" name="Footer Placeholder 3">
            <a:extLst>
              <a:ext uri="{FF2B5EF4-FFF2-40B4-BE49-F238E27FC236}">
                <a16:creationId xmlns:a16="http://schemas.microsoft.com/office/drawing/2014/main" id="{6AF5675E-1FB5-4D81-9A1C-21F79CA997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E58EE-1062-B760-F26F-E0C55E63BC9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EB7330-60EF-491B-B032-A7BF2C6815DE}" type="slidenum">
              <a:rPr lang="en-US" smtClean="0"/>
              <a:t>‹#›</a:t>
            </a:fld>
            <a:endParaRPr lang="en-US" dirty="0"/>
          </a:p>
        </p:txBody>
      </p:sp>
    </p:spTree>
    <p:extLst>
      <p:ext uri="{BB962C8B-B14F-4D97-AF65-F5344CB8AC3E}">
        <p14:creationId xmlns:p14="http://schemas.microsoft.com/office/powerpoint/2010/main" val="1848994114"/>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E264D-22A2-EA72-649F-FBC3F2BD7B22}"/>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B49F0B1-9D35-C35B-E2DE-7276A34CC91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71D6210-A37D-2AED-130F-0973812A783C}"/>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5" name="Footer Placeholder 4">
            <a:extLst>
              <a:ext uri="{FF2B5EF4-FFF2-40B4-BE49-F238E27FC236}">
                <a16:creationId xmlns:a16="http://schemas.microsoft.com/office/drawing/2014/main" id="{EAF70EC3-55DB-5035-E4A2-9B838095EFA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51121D-6830-C580-3C97-D2F07074ECBD}"/>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37652615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AE95E-A253-C666-65BF-E812D9EC80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273699C-0052-29D2-511A-BE106A5CB4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1C1369-FAC2-2EF9-3AE6-AE1B96F5A168}"/>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5" name="Footer Placeholder 4">
            <a:extLst>
              <a:ext uri="{FF2B5EF4-FFF2-40B4-BE49-F238E27FC236}">
                <a16:creationId xmlns:a16="http://schemas.microsoft.com/office/drawing/2014/main" id="{3441514C-A377-56BF-B7B6-5C9F503A36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FB4F20-A4A7-8A61-A921-B682AA54E67F}"/>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4156388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37C874E-E37A-8F35-1875-D4920B8457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19D174E-95B8-0D58-77B0-C3190F771A9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6FE142-65DF-96E4-AC90-5369B4862D0D}"/>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5" name="Footer Placeholder 4">
            <a:extLst>
              <a:ext uri="{FF2B5EF4-FFF2-40B4-BE49-F238E27FC236}">
                <a16:creationId xmlns:a16="http://schemas.microsoft.com/office/drawing/2014/main" id="{613E3AAD-5FB4-BA18-809B-A887314C0A7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4282B8A-2CBB-B0C7-45A7-DD34DDCAB084}"/>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157193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FEF5D-B5E9-33AA-9FC4-3AE7176B6F0D}"/>
              </a:ext>
            </a:extLst>
          </p:cNvPr>
          <p:cNvSpPr>
            <a:spLocks noGrp="1"/>
          </p:cNvSpPr>
          <p:nvPr>
            <p:ph type="title"/>
          </p:nvPr>
        </p:nvSpPr>
        <p:spPr/>
        <p:txBody>
          <a:bodyPr>
            <a:norm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5B4DCF22-CB4B-FB3E-FF8D-0144C5C0A7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C99DAA-490E-8ADA-F156-0E36C846A588}"/>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5" name="Footer Placeholder 4">
            <a:extLst>
              <a:ext uri="{FF2B5EF4-FFF2-40B4-BE49-F238E27FC236}">
                <a16:creationId xmlns:a16="http://schemas.microsoft.com/office/drawing/2014/main" id="{5D78F8C5-6490-465B-A7AD-74F7D2F2B62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C6DA668-1739-12D6-5B3F-B5DF3A69638B}"/>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5110497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70061-8AE6-5DDF-47B2-A29F7446332C}"/>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64267CC6-4225-C5D1-853D-83ADA45C7F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6171E9-42F0-6A70-F70F-2A4423646882}"/>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5" name="Footer Placeholder 4">
            <a:extLst>
              <a:ext uri="{FF2B5EF4-FFF2-40B4-BE49-F238E27FC236}">
                <a16:creationId xmlns:a16="http://schemas.microsoft.com/office/drawing/2014/main" id="{DAE9773C-8E76-7CC8-35FD-D8F9C6CCB16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7FB55A3-DDED-273E-862D-26BA459DD162}"/>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6012658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8A6F5-21C2-F225-1887-0BFEF4563814}"/>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9754BDD-8F92-4522-9FE8-4F9140E3A30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1ED6BD6-F1D3-A3C7-8821-213773F2CE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1FA41C-001B-9285-EE6C-A5F722799891}"/>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6" name="Footer Placeholder 5">
            <a:extLst>
              <a:ext uri="{FF2B5EF4-FFF2-40B4-BE49-F238E27FC236}">
                <a16:creationId xmlns:a16="http://schemas.microsoft.com/office/drawing/2014/main" id="{12959C96-BB6B-5F4D-068F-14ADC19B4450}"/>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6822AF-D7DD-59AB-FC90-71D2195CF7A8}"/>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36427405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F564E-DCE1-7771-1F3A-47DD02F8000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9DF0DC-F4E5-CD25-1E53-AEEE8C2FC6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0E4EED-8226-EE6C-24B4-818B14217C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2A96DC5-7597-7E31-AD5A-4993BFA124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81E49C-F0ED-1FEC-759F-DC8148F2F65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9519944-6A6B-A02D-9F6B-2D3C864F4B4B}"/>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8" name="Footer Placeholder 7">
            <a:extLst>
              <a:ext uri="{FF2B5EF4-FFF2-40B4-BE49-F238E27FC236}">
                <a16:creationId xmlns:a16="http://schemas.microsoft.com/office/drawing/2014/main" id="{05AE0380-7560-5A66-4DD7-DAFFDACDBDB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4608601-7C3B-28E7-F424-6BBBF9A43D4B}"/>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2697511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20EDE-EF8F-FEDF-2B9B-EB0645814E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BE7228-DEFD-1FCC-7361-7B5A9024EF94}"/>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4" name="Footer Placeholder 3">
            <a:extLst>
              <a:ext uri="{FF2B5EF4-FFF2-40B4-BE49-F238E27FC236}">
                <a16:creationId xmlns:a16="http://schemas.microsoft.com/office/drawing/2014/main" id="{3E8B3B8D-BF63-DE18-57BE-FF709CA6075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ED4C415-2AA2-F6F8-4B96-1514E4FC7DCB}"/>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356619899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D52077-7129-85CE-B84A-F9BB8DDC1A6D}"/>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3" name="Footer Placeholder 2">
            <a:extLst>
              <a:ext uri="{FF2B5EF4-FFF2-40B4-BE49-F238E27FC236}">
                <a16:creationId xmlns:a16="http://schemas.microsoft.com/office/drawing/2014/main" id="{374EDFC9-9B44-E011-64DE-D1B1299EBFB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0319DC0-E7D2-68D3-25A9-6C80C48B8686}"/>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3159538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D046B4-42EC-2C12-B5DD-7EBB5F12F7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E75B68-309D-4F99-B9BE-FCD003043C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24971-C0B2-21D2-06D2-E6E2B976E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4FFC65-8F75-6F22-D872-3D0310E79959}"/>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6" name="Footer Placeholder 5">
            <a:extLst>
              <a:ext uri="{FF2B5EF4-FFF2-40B4-BE49-F238E27FC236}">
                <a16:creationId xmlns:a16="http://schemas.microsoft.com/office/drawing/2014/main" id="{877F80CC-1282-2D7F-B3B6-8B3B3D62AB0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9FA761F-FBE4-4E36-CBEC-1A87CFFD20C9}"/>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22725643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202EA8-CFD1-3C31-0E61-0DF8B4262AA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192B96C-0A95-B7AE-A711-E55686EA83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124724ED-EBF9-A26C-CA8F-B27045657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9E1523-534F-FB82-E91E-6A8F366DE265}"/>
              </a:ext>
            </a:extLst>
          </p:cNvPr>
          <p:cNvSpPr>
            <a:spLocks noGrp="1"/>
          </p:cNvSpPr>
          <p:nvPr>
            <p:ph type="dt" sz="half" idx="10"/>
          </p:nvPr>
        </p:nvSpPr>
        <p:spPr/>
        <p:txBody>
          <a:bodyPr/>
          <a:lstStyle/>
          <a:p>
            <a:fld id="{C835E151-372E-4D86-B1AC-C30090D9A216}" type="datetimeFigureOut">
              <a:rPr lang="en-US" smtClean="0"/>
              <a:t>3/12/2025</a:t>
            </a:fld>
            <a:endParaRPr lang="en-US" dirty="0"/>
          </a:p>
        </p:txBody>
      </p:sp>
      <p:sp>
        <p:nvSpPr>
          <p:cNvPr id="6" name="Footer Placeholder 5">
            <a:extLst>
              <a:ext uri="{FF2B5EF4-FFF2-40B4-BE49-F238E27FC236}">
                <a16:creationId xmlns:a16="http://schemas.microsoft.com/office/drawing/2014/main" id="{361D75DA-E2EC-837E-6FF2-909E32620BE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23A5B3-9804-E456-7262-CDBC9859CDC7}"/>
              </a:ext>
            </a:extLst>
          </p:cNvPr>
          <p:cNvSpPr>
            <a:spLocks noGrp="1"/>
          </p:cNvSpPr>
          <p:nvPr>
            <p:ph type="sldNum" sz="quarter" idx="12"/>
          </p:nvPr>
        </p:nvSpPr>
        <p:spPr/>
        <p:txBody>
          <a:bodyPr/>
          <a:lstStyle/>
          <a:p>
            <a:fld id="{7C3984AF-4C0C-4387-A1FF-A732798AFC5F}" type="slidenum">
              <a:rPr lang="en-US" smtClean="0"/>
              <a:t>‹#›</a:t>
            </a:fld>
            <a:endParaRPr lang="en-US" dirty="0"/>
          </a:p>
        </p:txBody>
      </p:sp>
    </p:spTree>
    <p:extLst>
      <p:ext uri="{BB962C8B-B14F-4D97-AF65-F5344CB8AC3E}">
        <p14:creationId xmlns:p14="http://schemas.microsoft.com/office/powerpoint/2010/main" val="15610636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D3A5B-D52F-73F9-80EB-E3F95E943281}"/>
              </a:ext>
            </a:extLst>
          </p:cNvPr>
          <p:cNvSpPr>
            <a:spLocks noGrp="1"/>
          </p:cNvSpPr>
          <p:nvPr>
            <p:ph type="title"/>
          </p:nvPr>
        </p:nvSpPr>
        <p:spPr>
          <a:xfrm>
            <a:off x="838200" y="737971"/>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3453C2B-1188-B113-92B5-482311D2DA54}"/>
              </a:ext>
            </a:extLst>
          </p:cNvPr>
          <p:cNvSpPr>
            <a:spLocks noGrp="1"/>
          </p:cNvSpPr>
          <p:nvPr>
            <p:ph type="body" idx="1"/>
          </p:nvPr>
        </p:nvSpPr>
        <p:spPr>
          <a:xfrm>
            <a:off x="838200" y="2268971"/>
            <a:ext cx="10515600" cy="3956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B4C3767-C400-6B90-468C-28CA17CA14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7CCC0B9E-8750-29A6-70E7-B98C46EB86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1BD344-02D3-D057-BC22-E6784CC639F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endParaRPr lang="en-US" dirty="0"/>
          </a:p>
        </p:txBody>
      </p:sp>
      <p:pic>
        <p:nvPicPr>
          <p:cNvPr id="7" name="Picture 2" descr="Lincoln University College: 2024 Ranking, Fees &amp; Courses">
            <a:extLst>
              <a:ext uri="{FF2B5EF4-FFF2-40B4-BE49-F238E27FC236}">
                <a16:creationId xmlns:a16="http://schemas.microsoft.com/office/drawing/2014/main" id="{A250B760-AA35-5C72-071D-BBC7089486F2}"/>
              </a:ext>
            </a:extLst>
          </p:cNvPr>
          <p:cNvPicPr>
            <a:picLocks noChangeAspect="1" noChangeArrowheads="1"/>
          </p:cNvPicPr>
          <p:nvPr userDrawn="1"/>
        </p:nvPicPr>
        <p:blipFill rotWithShape="1">
          <a:blip r:embed="rId13">
            <a:extLst>
              <a:ext uri="{28A0092B-C50C-407E-A947-70E740481C1C}">
                <a14:useLocalDpi xmlns:a14="http://schemas.microsoft.com/office/drawing/2010/main" val="0"/>
              </a:ext>
            </a:extLst>
          </a:blip>
          <a:srcRect l="5200" t="19212" r="5200" b="19051"/>
          <a:stretch/>
        </p:blipFill>
        <p:spPr bwMode="auto">
          <a:xfrm>
            <a:off x="10381673" y="230188"/>
            <a:ext cx="1630920" cy="67425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0E4BCC32-AD26-FD43-9DE3-197F4BB5BB27}"/>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73891" y="255445"/>
            <a:ext cx="1847318" cy="674254"/>
          </a:xfrm>
          <a:prstGeom prst="rect">
            <a:avLst/>
          </a:prstGeom>
        </p:spPr>
      </p:pic>
    </p:spTree>
    <p:extLst>
      <p:ext uri="{BB962C8B-B14F-4D97-AF65-F5344CB8AC3E}">
        <p14:creationId xmlns:p14="http://schemas.microsoft.com/office/powerpoint/2010/main" val="10336341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txStyles>
    <p:titleStyle>
      <a:lvl1pPr algn="ctr" defTabSz="914400" rtl="0" eaLnBrk="1" latinLnBrk="0" hangingPunct="1">
        <a:lnSpc>
          <a:spcPct val="9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asq.org/quality-resources/quality-management-system" TargetMode="External"/><Relationship Id="rId2" Type="http://schemas.openxmlformats.org/officeDocument/2006/relationships/hyperlink" Target="https://www.managementstudyguide.com/human-resource-management.htm#google_vignette"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7DCD-4354-F167-A9D7-BAA42D06806D}"/>
              </a:ext>
            </a:extLst>
          </p:cNvPr>
          <p:cNvSpPr>
            <a:spLocks noGrp="1"/>
          </p:cNvSpPr>
          <p:nvPr>
            <p:ph type="ctrTitle"/>
          </p:nvPr>
        </p:nvSpPr>
        <p:spPr>
          <a:xfrm>
            <a:off x="1524000" y="406400"/>
            <a:ext cx="9144000" cy="2387600"/>
          </a:xfrm>
        </p:spPr>
        <p:txBody>
          <a:bodyPr/>
          <a:lstStyle/>
          <a:p>
            <a:r>
              <a:rPr lang="en-US" dirty="0"/>
              <a:t>INDUSTRIAL MANAGEMENT </a:t>
            </a:r>
          </a:p>
        </p:txBody>
      </p:sp>
      <p:pic>
        <p:nvPicPr>
          <p:cNvPr id="4" name="Picture 3">
            <a:extLst>
              <a:ext uri="{FF2B5EF4-FFF2-40B4-BE49-F238E27FC236}">
                <a16:creationId xmlns:a16="http://schemas.microsoft.com/office/drawing/2014/main" id="{2377ADC1-6196-C092-81FC-93C3D8220975}"/>
              </a:ext>
            </a:extLst>
          </p:cNvPr>
          <p:cNvPicPr>
            <a:picLocks noChangeAspect="1"/>
          </p:cNvPicPr>
          <p:nvPr/>
        </p:nvPicPr>
        <p:blipFill>
          <a:blip r:embed="rId2"/>
          <a:stretch>
            <a:fillRect/>
          </a:stretch>
        </p:blipFill>
        <p:spPr>
          <a:xfrm>
            <a:off x="3066057" y="2794000"/>
            <a:ext cx="5328366" cy="2005758"/>
          </a:xfrm>
          <a:prstGeom prst="rect">
            <a:avLst/>
          </a:prstGeom>
        </p:spPr>
      </p:pic>
      <p:pic>
        <p:nvPicPr>
          <p:cNvPr id="5" name="Picture 4">
            <a:extLst>
              <a:ext uri="{FF2B5EF4-FFF2-40B4-BE49-F238E27FC236}">
                <a16:creationId xmlns:a16="http://schemas.microsoft.com/office/drawing/2014/main" id="{6A250711-F175-8E14-1432-02173B194966}"/>
              </a:ext>
            </a:extLst>
          </p:cNvPr>
          <p:cNvPicPr>
            <a:picLocks noChangeAspect="1"/>
          </p:cNvPicPr>
          <p:nvPr/>
        </p:nvPicPr>
        <p:blipFill>
          <a:blip r:embed="rId3"/>
          <a:stretch>
            <a:fillRect/>
          </a:stretch>
        </p:blipFill>
        <p:spPr>
          <a:xfrm>
            <a:off x="8137727" y="2794000"/>
            <a:ext cx="2444708" cy="2164268"/>
          </a:xfrm>
          <a:prstGeom prst="rect">
            <a:avLst/>
          </a:prstGeom>
        </p:spPr>
      </p:pic>
    </p:spTree>
    <p:extLst>
      <p:ext uri="{BB962C8B-B14F-4D97-AF65-F5344CB8AC3E}">
        <p14:creationId xmlns:p14="http://schemas.microsoft.com/office/powerpoint/2010/main" val="18629793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42622-7003-E542-7B59-3B2E13A7E8F4}"/>
              </a:ext>
            </a:extLst>
          </p:cNvPr>
          <p:cNvSpPr>
            <a:spLocks noGrp="1"/>
          </p:cNvSpPr>
          <p:nvPr>
            <p:ph type="title"/>
          </p:nvPr>
        </p:nvSpPr>
        <p:spPr>
          <a:xfrm>
            <a:off x="1981200" y="158851"/>
            <a:ext cx="7848600" cy="1325563"/>
          </a:xfrm>
        </p:spPr>
        <p:txBody>
          <a:bodyPr/>
          <a:lstStyle/>
          <a:p>
            <a:r>
              <a:rPr lang="en-US" dirty="0"/>
              <a:t>Total Quality Management (TQM) Contd…</a:t>
            </a:r>
          </a:p>
        </p:txBody>
      </p:sp>
      <p:sp>
        <p:nvSpPr>
          <p:cNvPr id="3" name="Content Placeholder 2">
            <a:extLst>
              <a:ext uri="{FF2B5EF4-FFF2-40B4-BE49-F238E27FC236}">
                <a16:creationId xmlns:a16="http://schemas.microsoft.com/office/drawing/2014/main" id="{721AD872-081B-1052-5620-7FD843011A45}"/>
              </a:ext>
            </a:extLst>
          </p:cNvPr>
          <p:cNvSpPr>
            <a:spLocks noGrp="1"/>
          </p:cNvSpPr>
          <p:nvPr>
            <p:ph idx="1"/>
          </p:nvPr>
        </p:nvSpPr>
        <p:spPr>
          <a:xfrm>
            <a:off x="731520" y="1628891"/>
            <a:ext cx="10515600" cy="3956339"/>
          </a:xfrm>
        </p:spPr>
        <p:txBody>
          <a:bodyPr/>
          <a:lstStyle/>
          <a:p>
            <a:pPr algn="just"/>
            <a:r>
              <a:rPr lang="en-US" sz="2000" dirty="0"/>
              <a:t>Integrated System: Aligning all aspects of the organization towards achieving quality objectives.</a:t>
            </a:r>
          </a:p>
          <a:p>
            <a:pPr algn="just"/>
            <a:r>
              <a:rPr lang="en-US" sz="2000" dirty="0"/>
              <a:t>Data-Driven Decision Making: Using data and analysis to guide decisions.</a:t>
            </a:r>
          </a:p>
          <a:p>
            <a:pPr algn="just"/>
            <a:r>
              <a:rPr lang="en-US" sz="2000" dirty="0"/>
              <a:t>Communication: Ensuring effective communication across all levels of the organization.</a:t>
            </a:r>
          </a:p>
          <a:p>
            <a:pPr algn="just"/>
            <a:r>
              <a:rPr lang="en-US" sz="2000" dirty="0"/>
              <a:t>It's all about creating a culture where everyone is committed to improving quality in every aspect of the business.</a:t>
            </a:r>
          </a:p>
          <a:p>
            <a:endParaRPr lang="en-US" dirty="0"/>
          </a:p>
        </p:txBody>
      </p:sp>
    </p:spTree>
    <p:extLst>
      <p:ext uri="{BB962C8B-B14F-4D97-AF65-F5344CB8AC3E}">
        <p14:creationId xmlns:p14="http://schemas.microsoft.com/office/powerpoint/2010/main" val="42702602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E2C43-2FC1-6CFE-7F7D-FD20B782FC8B}"/>
              </a:ext>
            </a:extLst>
          </p:cNvPr>
          <p:cNvSpPr>
            <a:spLocks noGrp="1"/>
          </p:cNvSpPr>
          <p:nvPr>
            <p:ph type="title"/>
          </p:nvPr>
        </p:nvSpPr>
        <p:spPr>
          <a:xfrm>
            <a:off x="1996440" y="113131"/>
            <a:ext cx="8153400" cy="1325563"/>
          </a:xfrm>
        </p:spPr>
        <p:txBody>
          <a:bodyPr/>
          <a:lstStyle/>
          <a:p>
            <a:r>
              <a:rPr lang="en-US" dirty="0"/>
              <a:t>Forecasting and Forecasting Techniques</a:t>
            </a:r>
          </a:p>
        </p:txBody>
      </p:sp>
      <p:sp>
        <p:nvSpPr>
          <p:cNvPr id="3" name="Content Placeholder 2">
            <a:extLst>
              <a:ext uri="{FF2B5EF4-FFF2-40B4-BE49-F238E27FC236}">
                <a16:creationId xmlns:a16="http://schemas.microsoft.com/office/drawing/2014/main" id="{320D2E2F-CA73-7E88-65B3-0D432BA2A425}"/>
              </a:ext>
            </a:extLst>
          </p:cNvPr>
          <p:cNvSpPr>
            <a:spLocks noGrp="1"/>
          </p:cNvSpPr>
          <p:nvPr>
            <p:ph idx="1"/>
          </p:nvPr>
        </p:nvSpPr>
        <p:spPr>
          <a:xfrm>
            <a:off x="815340" y="1750811"/>
            <a:ext cx="10515600" cy="3956339"/>
          </a:xfrm>
        </p:spPr>
        <p:txBody>
          <a:bodyPr>
            <a:normAutofit/>
          </a:bodyPr>
          <a:lstStyle/>
          <a:p>
            <a:pPr algn="just"/>
            <a:r>
              <a:rPr lang="en-US" sz="2200" dirty="0"/>
              <a:t>Forecasting is about predicting future events to make informed decisions. It involves:</a:t>
            </a:r>
          </a:p>
          <a:p>
            <a:pPr algn="just"/>
            <a:r>
              <a:rPr lang="en-US" sz="2200" dirty="0"/>
              <a:t>Data Analysis: Examining historical data to identify trends and patterns.</a:t>
            </a:r>
          </a:p>
          <a:p>
            <a:pPr algn="just"/>
            <a:r>
              <a:rPr lang="en-US" sz="2200" dirty="0"/>
              <a:t>Modeling: Using statistical and mathematical models to forecast future outcomes.</a:t>
            </a:r>
          </a:p>
          <a:p>
            <a:pPr algn="just"/>
            <a:r>
              <a:rPr lang="en-US" sz="2200" dirty="0"/>
              <a:t>Expert Judgment: Consulting experts for insights and predictions.</a:t>
            </a:r>
          </a:p>
          <a:p>
            <a:pPr algn="just"/>
            <a:r>
              <a:rPr lang="en-US" sz="2200" dirty="0"/>
              <a:t>Scenario Analysis: Considering different scenarios and their potential impacts.</a:t>
            </a:r>
          </a:p>
          <a:p>
            <a:pPr algn="just"/>
            <a:r>
              <a:rPr lang="en-US" sz="2200" dirty="0"/>
              <a:t>Monitoring and Adjusting: Continuously tracking actual outcomes and refining forecasts as needed</a:t>
            </a:r>
            <a:r>
              <a:rPr lang="en-US" dirty="0"/>
              <a:t>.</a:t>
            </a:r>
          </a:p>
          <a:p>
            <a:endParaRPr lang="en-US" dirty="0"/>
          </a:p>
        </p:txBody>
      </p:sp>
    </p:spTree>
    <p:extLst>
      <p:ext uri="{BB962C8B-B14F-4D97-AF65-F5344CB8AC3E}">
        <p14:creationId xmlns:p14="http://schemas.microsoft.com/office/powerpoint/2010/main" val="40922116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800BE7-D5AD-9A46-2945-00E204C0EA4D}"/>
              </a:ext>
            </a:extLst>
          </p:cNvPr>
          <p:cNvSpPr>
            <a:spLocks noGrp="1"/>
          </p:cNvSpPr>
          <p:nvPr>
            <p:ph idx="1"/>
          </p:nvPr>
        </p:nvSpPr>
        <p:spPr>
          <a:xfrm>
            <a:off x="838200" y="1280161"/>
            <a:ext cx="10515600" cy="4312919"/>
          </a:xfrm>
        </p:spPr>
        <p:txBody>
          <a:bodyPr>
            <a:normAutofit/>
          </a:bodyPr>
          <a:lstStyle/>
          <a:p>
            <a:pPr algn="just">
              <a:buFont typeface="Wingdings" panose="05000000000000000000" pitchFamily="2" charset="2"/>
              <a:buChar char="q"/>
            </a:pPr>
            <a:r>
              <a:rPr lang="en-US" sz="2000" b="1" dirty="0"/>
              <a:t>Forecasting Techniques</a:t>
            </a:r>
          </a:p>
          <a:p>
            <a:pPr algn="just"/>
            <a:r>
              <a:rPr lang="en-US" sz="2000" dirty="0"/>
              <a:t>Qualitative Methods: Based on expert opinions and market research. Examples include Delphi method and market surveys.</a:t>
            </a:r>
          </a:p>
          <a:p>
            <a:pPr algn="just"/>
            <a:r>
              <a:rPr lang="en-US" sz="2000" dirty="0"/>
              <a:t>Quantitative Methods: Using mathematical models and historical data. Examples include time series analysis and regression analysis.</a:t>
            </a:r>
          </a:p>
          <a:p>
            <a:pPr algn="just"/>
            <a:r>
              <a:rPr lang="en-US" sz="2000" dirty="0"/>
              <a:t>Trend Analysis: Identifying and projecting trends based on past data.</a:t>
            </a:r>
          </a:p>
          <a:p>
            <a:pPr algn="just"/>
            <a:r>
              <a:rPr lang="en-US" sz="2000" dirty="0"/>
              <a:t>Moving Averages: Smoothing out data to identify underlying trends.</a:t>
            </a:r>
          </a:p>
          <a:p>
            <a:pPr algn="just"/>
            <a:r>
              <a:rPr lang="en-US" sz="2000" dirty="0"/>
              <a:t>Exponential Smoothing: Giving more weight to recent data points for more responsive forecasts.</a:t>
            </a:r>
          </a:p>
          <a:p>
            <a:pPr algn="just"/>
            <a:r>
              <a:rPr lang="en-US" sz="2000" dirty="0"/>
              <a:t>It’s all about using a mix of data, expertise, and models to anticipate what’s coming next.</a:t>
            </a:r>
          </a:p>
          <a:p>
            <a:endParaRPr lang="en-US" dirty="0"/>
          </a:p>
        </p:txBody>
      </p:sp>
    </p:spTree>
    <p:extLst>
      <p:ext uri="{BB962C8B-B14F-4D97-AF65-F5344CB8AC3E}">
        <p14:creationId xmlns:p14="http://schemas.microsoft.com/office/powerpoint/2010/main" val="39610023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7A88-2AFF-C2E1-0CFE-666898D101CC}"/>
              </a:ext>
            </a:extLst>
          </p:cNvPr>
          <p:cNvSpPr>
            <a:spLocks noGrp="1"/>
          </p:cNvSpPr>
          <p:nvPr>
            <p:ph type="title"/>
          </p:nvPr>
        </p:nvSpPr>
        <p:spPr>
          <a:xfrm>
            <a:off x="2286000" y="0"/>
            <a:ext cx="6888480" cy="1325563"/>
          </a:xfrm>
        </p:spPr>
        <p:txBody>
          <a:bodyPr/>
          <a:lstStyle/>
          <a:p>
            <a:r>
              <a:rPr lang="en-US" dirty="0"/>
              <a:t>Forecast Errors</a:t>
            </a:r>
          </a:p>
        </p:txBody>
      </p:sp>
      <p:sp>
        <p:nvSpPr>
          <p:cNvPr id="3" name="Content Placeholder 2">
            <a:extLst>
              <a:ext uri="{FF2B5EF4-FFF2-40B4-BE49-F238E27FC236}">
                <a16:creationId xmlns:a16="http://schemas.microsoft.com/office/drawing/2014/main" id="{2F924816-5DD1-4394-5A30-1FD0F9A28B5C}"/>
              </a:ext>
            </a:extLst>
          </p:cNvPr>
          <p:cNvSpPr>
            <a:spLocks noGrp="1"/>
          </p:cNvSpPr>
          <p:nvPr>
            <p:ph idx="1"/>
          </p:nvPr>
        </p:nvSpPr>
        <p:spPr>
          <a:xfrm>
            <a:off x="838200" y="1325563"/>
            <a:ext cx="10515600" cy="4374197"/>
          </a:xfrm>
        </p:spPr>
        <p:txBody>
          <a:bodyPr/>
          <a:lstStyle/>
          <a:p>
            <a:pPr algn="just"/>
            <a:r>
              <a:rPr lang="en-US" sz="2000" dirty="0"/>
              <a:t>Forecast errors are the differences between predicted and actual outcomes. Understanding these errors helps improve future forecasts. Key points include:</a:t>
            </a:r>
          </a:p>
          <a:p>
            <a:pPr algn="just">
              <a:buFont typeface="Wingdings" panose="05000000000000000000" pitchFamily="2" charset="2"/>
              <a:buChar char="q"/>
            </a:pPr>
            <a:r>
              <a:rPr lang="en-US" sz="2000" b="1" dirty="0"/>
              <a:t>Types of Errors: </a:t>
            </a:r>
            <a:r>
              <a:rPr lang="en-US" sz="2000" dirty="0"/>
              <a:t>Common types include Mean Absolute Error (MAE), Mean Squared Error (MSE), and Mean Absolute Percentage Error (MAPE).</a:t>
            </a:r>
          </a:p>
          <a:p>
            <a:pPr algn="just">
              <a:buFont typeface="Wingdings" panose="05000000000000000000" pitchFamily="2" charset="2"/>
              <a:buChar char="q"/>
            </a:pPr>
            <a:r>
              <a:rPr lang="en-US" sz="2000" b="1" dirty="0"/>
              <a:t>Causes: </a:t>
            </a:r>
            <a:r>
              <a:rPr lang="en-US" sz="2000" dirty="0"/>
              <a:t>Errors can arise from incorrect data, unforeseen events, or flaws in the forecasting model.</a:t>
            </a:r>
          </a:p>
          <a:p>
            <a:pPr algn="just"/>
            <a:r>
              <a:rPr lang="en-US" sz="2000" dirty="0"/>
              <a:t>Measurement: Quantifying errors to understand their magnitude and impact.</a:t>
            </a:r>
          </a:p>
          <a:p>
            <a:pPr algn="just"/>
            <a:r>
              <a:rPr lang="en-US" sz="2000" dirty="0"/>
              <a:t>Analysis: Analyzing errors to identify patterns and potential improvements.</a:t>
            </a:r>
          </a:p>
          <a:p>
            <a:pPr algn="just"/>
            <a:r>
              <a:rPr lang="en-US" sz="2000" dirty="0"/>
              <a:t>Adjustments: Refining forecasting models and techniques based on error analysis.</a:t>
            </a:r>
          </a:p>
          <a:p>
            <a:pPr algn="just"/>
            <a:r>
              <a:rPr lang="en-US" sz="2000" dirty="0"/>
              <a:t>It’s all about learning from mistakes to make better predictions in the future.</a:t>
            </a:r>
          </a:p>
          <a:p>
            <a:pPr algn="just"/>
            <a:endParaRPr lang="en-US" sz="2000" dirty="0"/>
          </a:p>
          <a:p>
            <a:endParaRPr lang="en-US" dirty="0"/>
          </a:p>
        </p:txBody>
      </p:sp>
    </p:spTree>
    <p:extLst>
      <p:ext uri="{BB962C8B-B14F-4D97-AF65-F5344CB8AC3E}">
        <p14:creationId xmlns:p14="http://schemas.microsoft.com/office/powerpoint/2010/main" val="1565122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CA418-6432-A88F-7399-EE6B2E11ED01}"/>
              </a:ext>
            </a:extLst>
          </p:cNvPr>
          <p:cNvSpPr>
            <a:spLocks noGrp="1"/>
          </p:cNvSpPr>
          <p:nvPr>
            <p:ph type="title"/>
          </p:nvPr>
        </p:nvSpPr>
        <p:spPr>
          <a:xfrm>
            <a:off x="1950720" y="0"/>
            <a:ext cx="8290560" cy="1325563"/>
          </a:xfrm>
        </p:spPr>
        <p:txBody>
          <a:bodyPr/>
          <a:lstStyle/>
          <a:p>
            <a:r>
              <a:rPr lang="en-US" dirty="0"/>
              <a:t>ISO 9001:2000 Quality Management System Standard</a:t>
            </a:r>
          </a:p>
        </p:txBody>
      </p:sp>
      <p:sp>
        <p:nvSpPr>
          <p:cNvPr id="3" name="Content Placeholder 2">
            <a:extLst>
              <a:ext uri="{FF2B5EF4-FFF2-40B4-BE49-F238E27FC236}">
                <a16:creationId xmlns:a16="http://schemas.microsoft.com/office/drawing/2014/main" id="{FA933201-C4CD-B5F2-EAE5-2E4CD7F571B8}"/>
              </a:ext>
            </a:extLst>
          </p:cNvPr>
          <p:cNvSpPr>
            <a:spLocks noGrp="1"/>
          </p:cNvSpPr>
          <p:nvPr>
            <p:ph idx="1"/>
          </p:nvPr>
        </p:nvSpPr>
        <p:spPr>
          <a:xfrm>
            <a:off x="838200" y="1628891"/>
            <a:ext cx="10515600" cy="3956339"/>
          </a:xfrm>
        </p:spPr>
        <p:txBody>
          <a:bodyPr>
            <a:normAutofit/>
          </a:bodyPr>
          <a:lstStyle/>
          <a:p>
            <a:pPr algn="just"/>
            <a:r>
              <a:rPr lang="en-US" sz="2000" dirty="0"/>
              <a:t>ISO 9001:2000 sets out the criteria for a quality management system and is based on a number of quality management principles, including a strong customer focus, the involvement of top management, a process approach, and continual improvement</a:t>
            </a:r>
          </a:p>
        </p:txBody>
      </p:sp>
    </p:spTree>
    <p:extLst>
      <p:ext uri="{BB962C8B-B14F-4D97-AF65-F5344CB8AC3E}">
        <p14:creationId xmlns:p14="http://schemas.microsoft.com/office/powerpoint/2010/main" val="14590463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9C8DF-3087-1C52-3EC6-7F9CDB9C3A36}"/>
              </a:ext>
            </a:extLst>
          </p:cNvPr>
          <p:cNvSpPr>
            <a:spLocks noGrp="1"/>
          </p:cNvSpPr>
          <p:nvPr>
            <p:ph type="title"/>
          </p:nvPr>
        </p:nvSpPr>
        <p:spPr>
          <a:xfrm>
            <a:off x="1722120" y="0"/>
            <a:ext cx="8214360" cy="1325563"/>
          </a:xfrm>
        </p:spPr>
        <p:txBody>
          <a:bodyPr/>
          <a:lstStyle/>
          <a:p>
            <a:r>
              <a:rPr lang="en-US" dirty="0"/>
              <a:t>ISO 14001:2004 Environmental Management System Standard</a:t>
            </a:r>
          </a:p>
        </p:txBody>
      </p:sp>
      <p:sp>
        <p:nvSpPr>
          <p:cNvPr id="3" name="Content Placeholder 2">
            <a:extLst>
              <a:ext uri="{FF2B5EF4-FFF2-40B4-BE49-F238E27FC236}">
                <a16:creationId xmlns:a16="http://schemas.microsoft.com/office/drawing/2014/main" id="{1B9FEEA0-7134-E935-7498-BB00E395BC46}"/>
              </a:ext>
            </a:extLst>
          </p:cNvPr>
          <p:cNvSpPr>
            <a:spLocks noGrp="1"/>
          </p:cNvSpPr>
          <p:nvPr>
            <p:ph idx="1"/>
          </p:nvPr>
        </p:nvSpPr>
        <p:spPr>
          <a:xfrm>
            <a:off x="838200" y="1933691"/>
            <a:ext cx="10515600" cy="3956339"/>
          </a:xfrm>
        </p:spPr>
        <p:txBody>
          <a:bodyPr/>
          <a:lstStyle/>
          <a:p>
            <a:pPr algn="just"/>
            <a:r>
              <a:rPr lang="en-US" sz="2000" dirty="0"/>
              <a:t>ISO 14001:2004 focuses on environmental management. It provides a framework that an organization can follow, rather than establishing environmental performance requirements. Its aim is to help organizations minimize how their operations negatively affect the environment, comply with applicable laws, and continually improve in these areas.</a:t>
            </a:r>
          </a:p>
          <a:p>
            <a:pPr algn="just"/>
            <a:r>
              <a:rPr lang="en-US" sz="2000" dirty="0"/>
              <a:t>In essence, ISO 9001:2000 is about quality management, while ISO 14001:2004 is about environmental management. Both standards guide organizations to better processes and continual improvement.</a:t>
            </a:r>
          </a:p>
          <a:p>
            <a:endParaRPr lang="en-US" dirty="0"/>
          </a:p>
        </p:txBody>
      </p:sp>
    </p:spTree>
    <p:extLst>
      <p:ext uri="{BB962C8B-B14F-4D97-AF65-F5344CB8AC3E}">
        <p14:creationId xmlns:p14="http://schemas.microsoft.com/office/powerpoint/2010/main" val="20827837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407BD-EBF9-C7A2-0CCE-2B1469849D26}"/>
              </a:ext>
            </a:extLst>
          </p:cNvPr>
          <p:cNvSpPr>
            <a:spLocks noGrp="1"/>
          </p:cNvSpPr>
          <p:nvPr>
            <p:ph type="title"/>
          </p:nvPr>
        </p:nvSpPr>
        <p:spPr>
          <a:xfrm>
            <a:off x="838200" y="143611"/>
            <a:ext cx="10515600" cy="1325563"/>
          </a:xfrm>
        </p:spPr>
        <p:txBody>
          <a:bodyPr/>
          <a:lstStyle/>
          <a:p>
            <a:r>
              <a:rPr lang="en-US" dirty="0"/>
              <a:t>ISO 14001:2004 Environmental Management System Standard</a:t>
            </a:r>
          </a:p>
        </p:txBody>
      </p:sp>
      <p:sp>
        <p:nvSpPr>
          <p:cNvPr id="3" name="Content Placeholder 2">
            <a:extLst>
              <a:ext uri="{FF2B5EF4-FFF2-40B4-BE49-F238E27FC236}">
                <a16:creationId xmlns:a16="http://schemas.microsoft.com/office/drawing/2014/main" id="{37C70318-5D8B-8108-58D4-5568C0A89C45}"/>
              </a:ext>
            </a:extLst>
          </p:cNvPr>
          <p:cNvSpPr>
            <a:spLocks noGrp="1"/>
          </p:cNvSpPr>
          <p:nvPr>
            <p:ph idx="1"/>
          </p:nvPr>
        </p:nvSpPr>
        <p:spPr/>
        <p:txBody>
          <a:bodyPr/>
          <a:lstStyle/>
          <a:p>
            <a:pPr algn="just"/>
            <a:r>
              <a:rPr lang="en-US" sz="2000" dirty="0"/>
              <a:t>ISO 14001:2004 provides a framework for an effective environmental management system (EMS). It helps organizations minimize their environmental impact, comply with legal requirements, and strive for continuous improvement in environmental performance.</a:t>
            </a:r>
          </a:p>
          <a:p>
            <a:endParaRPr lang="en-US" dirty="0"/>
          </a:p>
        </p:txBody>
      </p:sp>
    </p:spTree>
    <p:extLst>
      <p:ext uri="{BB962C8B-B14F-4D97-AF65-F5344CB8AC3E}">
        <p14:creationId xmlns:p14="http://schemas.microsoft.com/office/powerpoint/2010/main" val="33020690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AB9C08-2D3B-85A2-AFEF-4725411EF0E2}"/>
              </a:ext>
            </a:extLst>
          </p:cNvPr>
          <p:cNvSpPr>
            <a:spLocks noGrp="1"/>
          </p:cNvSpPr>
          <p:nvPr>
            <p:ph type="title"/>
          </p:nvPr>
        </p:nvSpPr>
        <p:spPr>
          <a:xfrm>
            <a:off x="2255520" y="204571"/>
            <a:ext cx="7726680" cy="1325563"/>
          </a:xfrm>
        </p:spPr>
        <p:txBody>
          <a:bodyPr>
            <a:normAutofit fontScale="90000"/>
          </a:bodyPr>
          <a:lstStyle/>
          <a:p>
            <a:r>
              <a:rPr lang="en-US" dirty="0"/>
              <a:t>ISO 27001:2005 Information Security Management System Standard</a:t>
            </a:r>
          </a:p>
        </p:txBody>
      </p:sp>
      <p:sp>
        <p:nvSpPr>
          <p:cNvPr id="3" name="Content Placeholder 2">
            <a:extLst>
              <a:ext uri="{FF2B5EF4-FFF2-40B4-BE49-F238E27FC236}">
                <a16:creationId xmlns:a16="http://schemas.microsoft.com/office/drawing/2014/main" id="{43430340-52AE-93B3-C4C0-048C124104D7}"/>
              </a:ext>
            </a:extLst>
          </p:cNvPr>
          <p:cNvSpPr>
            <a:spLocks noGrp="1"/>
          </p:cNvSpPr>
          <p:nvPr>
            <p:ph idx="1"/>
          </p:nvPr>
        </p:nvSpPr>
        <p:spPr>
          <a:xfrm>
            <a:off x="861060" y="2009891"/>
            <a:ext cx="10515600" cy="3956339"/>
          </a:xfrm>
        </p:spPr>
        <p:txBody>
          <a:bodyPr/>
          <a:lstStyle/>
          <a:p>
            <a:pPr algn="just"/>
            <a:r>
              <a:rPr lang="en-US" sz="2000" dirty="0"/>
              <a:t>ISO 27001:2005 focuses on information security management. It provides a systematic approach to managing sensitive company information, ensuring its confidentiality, integrity, and availability. The standard includes implementing security controls and risk management processes to protect data.</a:t>
            </a:r>
          </a:p>
          <a:p>
            <a:pPr algn="just"/>
            <a:r>
              <a:rPr lang="en-US" sz="2000" dirty="0"/>
              <a:t>In summary, ISO 14001:2004 is about environmental management, while ISO 27001:2005 is about safeguarding information security.</a:t>
            </a:r>
          </a:p>
          <a:p>
            <a:endParaRPr lang="en-US" dirty="0"/>
          </a:p>
        </p:txBody>
      </p:sp>
    </p:spTree>
    <p:extLst>
      <p:ext uri="{BB962C8B-B14F-4D97-AF65-F5344CB8AC3E}">
        <p14:creationId xmlns:p14="http://schemas.microsoft.com/office/powerpoint/2010/main" val="25085448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DBEA44-5A8F-F669-F85E-6276AE21DD3D}"/>
              </a:ext>
            </a:extLst>
          </p:cNvPr>
          <p:cNvSpPr>
            <a:spLocks noGrp="1"/>
          </p:cNvSpPr>
          <p:nvPr>
            <p:ph idx="1"/>
          </p:nvPr>
        </p:nvSpPr>
        <p:spPr>
          <a:xfrm>
            <a:off x="838200" y="1203961"/>
            <a:ext cx="10515600" cy="5021350"/>
          </a:xfrm>
        </p:spPr>
        <p:txBody>
          <a:bodyPr/>
          <a:lstStyle/>
          <a:p>
            <a:pPr marL="0" indent="0">
              <a:buNone/>
            </a:pPr>
            <a:r>
              <a:rPr lang="en-US" b="1" dirty="0"/>
              <a:t>TEACHING MATERIALS </a:t>
            </a:r>
          </a:p>
          <a:p>
            <a:r>
              <a:rPr lang="en-US" sz="2400" dirty="0">
                <a:hlinkClick r:id="rId2"/>
              </a:rPr>
              <a:t>https://www.managementstudyguide.com/human-resource-management.htm#google_vignette</a:t>
            </a:r>
            <a:endParaRPr lang="en-US" sz="2400" dirty="0"/>
          </a:p>
          <a:p>
            <a:r>
              <a:rPr lang="en-US" sz="2400" dirty="0">
                <a:hlinkClick r:id="rId3"/>
              </a:rPr>
              <a:t>https://asq.org/quality-resources/quality-management-system</a:t>
            </a:r>
            <a:endParaRPr lang="en-US" sz="2400" dirty="0"/>
          </a:p>
          <a:p>
            <a:endParaRPr lang="en-US" sz="2400" dirty="0"/>
          </a:p>
        </p:txBody>
      </p:sp>
    </p:spTree>
    <p:extLst>
      <p:ext uri="{BB962C8B-B14F-4D97-AF65-F5344CB8AC3E}">
        <p14:creationId xmlns:p14="http://schemas.microsoft.com/office/powerpoint/2010/main" val="34442194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039211-4F0E-2D99-AB65-DFAD8A14E375}"/>
              </a:ext>
            </a:extLst>
          </p:cNvPr>
          <p:cNvSpPr>
            <a:spLocks noGrp="1"/>
          </p:cNvSpPr>
          <p:nvPr>
            <p:ph idx="1"/>
          </p:nvPr>
        </p:nvSpPr>
        <p:spPr>
          <a:xfrm>
            <a:off x="838200" y="1143001"/>
            <a:ext cx="10515600" cy="5082310"/>
          </a:xfrm>
        </p:spPr>
        <p:txBody>
          <a:bodyPr/>
          <a:lstStyle/>
          <a:p>
            <a:endParaRPr lang="en-US" dirty="0"/>
          </a:p>
          <a:p>
            <a:endParaRPr lang="en-US" dirty="0"/>
          </a:p>
          <a:p>
            <a:endParaRPr lang="en-US" dirty="0"/>
          </a:p>
          <a:p>
            <a:pPr marL="0" indent="0">
              <a:buNone/>
            </a:pPr>
            <a:endParaRPr lang="en-US" dirty="0"/>
          </a:p>
          <a:p>
            <a:pPr marL="0" indent="0">
              <a:buNone/>
            </a:pPr>
            <a:r>
              <a:rPr lang="en-US" b="1" dirty="0">
                <a:latin typeface="Algerian" panose="04020705040A02060702" pitchFamily="82" charset="0"/>
              </a:rPr>
              <a:t>                                                   THANK YOU </a:t>
            </a:r>
          </a:p>
        </p:txBody>
      </p:sp>
    </p:spTree>
    <p:extLst>
      <p:ext uri="{BB962C8B-B14F-4D97-AF65-F5344CB8AC3E}">
        <p14:creationId xmlns:p14="http://schemas.microsoft.com/office/powerpoint/2010/main" val="6632233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D36E3D-0C87-615C-B918-905D175E47E2}"/>
              </a:ext>
            </a:extLst>
          </p:cNvPr>
          <p:cNvSpPr>
            <a:spLocks noGrp="1"/>
          </p:cNvSpPr>
          <p:nvPr>
            <p:ph idx="1"/>
          </p:nvPr>
        </p:nvSpPr>
        <p:spPr>
          <a:xfrm>
            <a:off x="838200" y="1188721"/>
            <a:ext cx="10515600" cy="5036590"/>
          </a:xfrm>
        </p:spPr>
        <p:txBody>
          <a:bodyPr/>
          <a:lstStyle/>
          <a:p>
            <a:endParaRPr lang="en-US" dirty="0"/>
          </a:p>
          <a:p>
            <a:pPr marL="0" indent="0">
              <a:buNone/>
            </a:pPr>
            <a:endParaRPr lang="en-US" dirty="0"/>
          </a:p>
          <a:p>
            <a:pPr marL="0" indent="0">
              <a:buNone/>
            </a:pPr>
            <a:r>
              <a:rPr lang="en-US" b="1" dirty="0"/>
              <a:t>                                                       CHAPTER -7</a:t>
            </a:r>
          </a:p>
          <a:p>
            <a:pPr marL="0" indent="0">
              <a:buNone/>
            </a:pPr>
            <a:r>
              <a:rPr lang="en-US" b="1" dirty="0"/>
              <a:t>                                               QUALITY MANAGEMENT </a:t>
            </a:r>
          </a:p>
        </p:txBody>
      </p:sp>
    </p:spTree>
    <p:extLst>
      <p:ext uri="{BB962C8B-B14F-4D97-AF65-F5344CB8AC3E}">
        <p14:creationId xmlns:p14="http://schemas.microsoft.com/office/powerpoint/2010/main" val="2142417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C6D3F-7132-2BC0-0252-C8BE8EE97982}"/>
              </a:ext>
            </a:extLst>
          </p:cNvPr>
          <p:cNvSpPr>
            <a:spLocks noGrp="1"/>
          </p:cNvSpPr>
          <p:nvPr>
            <p:ph type="title"/>
          </p:nvPr>
        </p:nvSpPr>
        <p:spPr>
          <a:xfrm>
            <a:off x="3223260" y="280771"/>
            <a:ext cx="5745480" cy="1325563"/>
          </a:xfrm>
        </p:spPr>
        <p:txBody>
          <a:bodyPr/>
          <a:lstStyle/>
          <a:p>
            <a:r>
              <a:rPr lang="en-US" dirty="0"/>
              <a:t>PLO </a:t>
            </a:r>
          </a:p>
        </p:txBody>
      </p:sp>
      <p:sp>
        <p:nvSpPr>
          <p:cNvPr id="3" name="Content Placeholder 2">
            <a:extLst>
              <a:ext uri="{FF2B5EF4-FFF2-40B4-BE49-F238E27FC236}">
                <a16:creationId xmlns:a16="http://schemas.microsoft.com/office/drawing/2014/main" id="{F511522F-AEF3-3DDE-FA22-837E960DB142}"/>
              </a:ext>
            </a:extLst>
          </p:cNvPr>
          <p:cNvSpPr>
            <a:spLocks noGrp="1"/>
          </p:cNvSpPr>
          <p:nvPr>
            <p:ph idx="1"/>
          </p:nvPr>
        </p:nvSpPr>
        <p:spPr>
          <a:xfrm>
            <a:off x="838200" y="1783081"/>
            <a:ext cx="10515600" cy="4442230"/>
          </a:xfrm>
        </p:spPr>
        <p:txBody>
          <a:bodyPr>
            <a:normAutofit/>
          </a:bodyPr>
          <a:lstStyle/>
          <a:p>
            <a:r>
              <a:rPr lang="en-US" sz="2400" dirty="0"/>
              <a:t>Better understand the concept of scanning the potential barriers to successful controlling.</a:t>
            </a:r>
          </a:p>
        </p:txBody>
      </p:sp>
    </p:spTree>
    <p:extLst>
      <p:ext uri="{BB962C8B-B14F-4D97-AF65-F5344CB8AC3E}">
        <p14:creationId xmlns:p14="http://schemas.microsoft.com/office/powerpoint/2010/main" val="34270654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CC9D7-9C41-F6B6-D0A2-8B7375ACDC82}"/>
              </a:ext>
            </a:extLst>
          </p:cNvPr>
          <p:cNvSpPr>
            <a:spLocks noGrp="1"/>
          </p:cNvSpPr>
          <p:nvPr>
            <p:ph type="title"/>
          </p:nvPr>
        </p:nvSpPr>
        <p:spPr>
          <a:xfrm>
            <a:off x="2407920" y="7850"/>
            <a:ext cx="6736080" cy="1325563"/>
          </a:xfrm>
        </p:spPr>
        <p:txBody>
          <a:bodyPr/>
          <a:lstStyle/>
          <a:p>
            <a:r>
              <a:rPr lang="en-US" dirty="0"/>
              <a:t>Quality Management</a:t>
            </a:r>
          </a:p>
        </p:txBody>
      </p:sp>
      <p:sp>
        <p:nvSpPr>
          <p:cNvPr id="3" name="Content Placeholder 2">
            <a:extLst>
              <a:ext uri="{FF2B5EF4-FFF2-40B4-BE49-F238E27FC236}">
                <a16:creationId xmlns:a16="http://schemas.microsoft.com/office/drawing/2014/main" id="{85EAF3BF-C38C-823C-2948-503D9C886145}"/>
              </a:ext>
            </a:extLst>
          </p:cNvPr>
          <p:cNvSpPr>
            <a:spLocks noGrp="1"/>
          </p:cNvSpPr>
          <p:nvPr>
            <p:ph idx="1"/>
          </p:nvPr>
        </p:nvSpPr>
        <p:spPr>
          <a:xfrm>
            <a:off x="838200" y="1674611"/>
            <a:ext cx="10515600" cy="3956339"/>
          </a:xfrm>
        </p:spPr>
        <p:txBody>
          <a:bodyPr/>
          <a:lstStyle/>
          <a:p>
            <a:pPr algn="just"/>
            <a:r>
              <a:rPr lang="en-US" sz="2000" dirty="0"/>
              <a:t>Quality management is about ensuring that an organization’s products or services meet consistent standards. It involves:</a:t>
            </a:r>
          </a:p>
          <a:p>
            <a:pPr algn="just"/>
            <a:r>
              <a:rPr lang="en-US" sz="2000" dirty="0"/>
              <a:t>Quality Planning: Setting quality goals and determining the processes required to achieve them.</a:t>
            </a:r>
          </a:p>
          <a:p>
            <a:pPr algn="just"/>
            <a:r>
              <a:rPr lang="en-US" sz="2000" dirty="0"/>
              <a:t>Quality Assurance: Implementing systematic activities to ensure that quality requirements are met.</a:t>
            </a:r>
          </a:p>
          <a:p>
            <a:endParaRPr lang="en-US" dirty="0"/>
          </a:p>
        </p:txBody>
      </p:sp>
    </p:spTree>
    <p:extLst>
      <p:ext uri="{BB962C8B-B14F-4D97-AF65-F5344CB8AC3E}">
        <p14:creationId xmlns:p14="http://schemas.microsoft.com/office/powerpoint/2010/main" val="2735109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8FA129-6D24-934F-B4F9-CF87A116E23D}"/>
              </a:ext>
            </a:extLst>
          </p:cNvPr>
          <p:cNvSpPr>
            <a:spLocks noGrp="1"/>
          </p:cNvSpPr>
          <p:nvPr>
            <p:ph idx="1"/>
          </p:nvPr>
        </p:nvSpPr>
        <p:spPr>
          <a:xfrm>
            <a:off x="838200" y="1539241"/>
            <a:ext cx="10515600" cy="4686070"/>
          </a:xfrm>
        </p:spPr>
        <p:txBody>
          <a:bodyPr/>
          <a:lstStyle/>
          <a:p>
            <a:pPr algn="just"/>
            <a:r>
              <a:rPr lang="en-US" sz="2000" dirty="0"/>
              <a:t>Quality Control: Monitoring and inspecting processes and outputs to identify defects and ensure standards are maintained.</a:t>
            </a:r>
          </a:p>
          <a:p>
            <a:pPr algn="just"/>
            <a:r>
              <a:rPr lang="en-US" sz="2000" dirty="0"/>
              <a:t>Continuous Improvement: Regularly evaluating and enhancing processes to improve quality over time.</a:t>
            </a:r>
          </a:p>
          <a:p>
            <a:pPr algn="just"/>
            <a:r>
              <a:rPr lang="en-US" sz="2000" dirty="0"/>
              <a:t>It's all about maintaining high standards and continually improving to meet customer expectations.</a:t>
            </a:r>
          </a:p>
          <a:p>
            <a:endParaRPr lang="en-US" dirty="0"/>
          </a:p>
        </p:txBody>
      </p:sp>
    </p:spTree>
    <p:extLst>
      <p:ext uri="{BB962C8B-B14F-4D97-AF65-F5344CB8AC3E}">
        <p14:creationId xmlns:p14="http://schemas.microsoft.com/office/powerpoint/2010/main" val="29183684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0A6D-0412-ACEF-E178-8521C3F0008B}"/>
              </a:ext>
            </a:extLst>
          </p:cNvPr>
          <p:cNvSpPr>
            <a:spLocks noGrp="1"/>
          </p:cNvSpPr>
          <p:nvPr>
            <p:ph type="title"/>
          </p:nvPr>
        </p:nvSpPr>
        <p:spPr>
          <a:xfrm>
            <a:off x="838200" y="113131"/>
            <a:ext cx="10515600" cy="1325563"/>
          </a:xfrm>
        </p:spPr>
        <p:txBody>
          <a:bodyPr/>
          <a:lstStyle/>
          <a:p>
            <a:r>
              <a:rPr lang="en-US" dirty="0"/>
              <a:t>Evolution of Quality Management</a:t>
            </a:r>
          </a:p>
        </p:txBody>
      </p:sp>
      <p:sp>
        <p:nvSpPr>
          <p:cNvPr id="3" name="Content Placeholder 2">
            <a:extLst>
              <a:ext uri="{FF2B5EF4-FFF2-40B4-BE49-F238E27FC236}">
                <a16:creationId xmlns:a16="http://schemas.microsoft.com/office/drawing/2014/main" id="{BD429C82-9F14-954D-B482-ECF6700F73CB}"/>
              </a:ext>
            </a:extLst>
          </p:cNvPr>
          <p:cNvSpPr>
            <a:spLocks noGrp="1"/>
          </p:cNvSpPr>
          <p:nvPr>
            <p:ph idx="1"/>
          </p:nvPr>
        </p:nvSpPr>
        <p:spPr>
          <a:xfrm>
            <a:off x="838200" y="1705091"/>
            <a:ext cx="10515600" cy="3956339"/>
          </a:xfrm>
        </p:spPr>
        <p:txBody>
          <a:bodyPr/>
          <a:lstStyle/>
          <a:p>
            <a:pPr algn="just"/>
            <a:r>
              <a:rPr lang="en-US" sz="2000" dirty="0"/>
              <a:t>The evolution of quality management has progressed through several stages:</a:t>
            </a:r>
          </a:p>
          <a:p>
            <a:pPr algn="just"/>
            <a:r>
              <a:rPr lang="en-US" sz="2000" dirty="0"/>
              <a:t>Inspection Era: Focused on identifying defects after production.</a:t>
            </a:r>
          </a:p>
          <a:p>
            <a:pPr algn="just"/>
            <a:r>
              <a:rPr lang="en-US" sz="2000" dirty="0"/>
              <a:t>Quality Control Era: Introduced statistical methods to control production processes.</a:t>
            </a:r>
          </a:p>
          <a:p>
            <a:pPr algn="just"/>
            <a:r>
              <a:rPr lang="en-US" sz="2000" dirty="0"/>
              <a:t>Quality Assurance Era: Emphasized preventive measures to ensure quality throughout the production process.</a:t>
            </a:r>
          </a:p>
          <a:p>
            <a:endParaRPr lang="en-US" dirty="0"/>
          </a:p>
        </p:txBody>
      </p:sp>
    </p:spTree>
    <p:extLst>
      <p:ext uri="{BB962C8B-B14F-4D97-AF65-F5344CB8AC3E}">
        <p14:creationId xmlns:p14="http://schemas.microsoft.com/office/powerpoint/2010/main" val="22783720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A991C5-47C2-C330-B5F6-540068AF1E59}"/>
              </a:ext>
            </a:extLst>
          </p:cNvPr>
          <p:cNvSpPr>
            <a:spLocks noGrp="1"/>
          </p:cNvSpPr>
          <p:nvPr>
            <p:ph idx="1"/>
          </p:nvPr>
        </p:nvSpPr>
        <p:spPr>
          <a:xfrm>
            <a:off x="838200" y="1356361"/>
            <a:ext cx="10515600" cy="4450079"/>
          </a:xfrm>
        </p:spPr>
        <p:txBody>
          <a:bodyPr/>
          <a:lstStyle/>
          <a:p>
            <a:pPr algn="just"/>
            <a:r>
              <a:rPr lang="en-US" sz="2000" dirty="0"/>
              <a:t>Total Quality Management (TQM): Promoted a company-wide approach to quality, involving all employees.</a:t>
            </a:r>
          </a:p>
          <a:p>
            <a:pPr algn="just"/>
            <a:r>
              <a:rPr lang="en-US" sz="2000" dirty="0"/>
              <a:t>Continuous Improvement: Focused on ongoing efforts to improve products, services, and processes.</a:t>
            </a:r>
          </a:p>
          <a:p>
            <a:pPr algn="just"/>
            <a:r>
              <a:rPr lang="en-US" sz="2000" dirty="0"/>
              <a:t>Lean and Six Sigma: Combined methodologies to eliminate waste and improve quality and efficiency.</a:t>
            </a:r>
          </a:p>
          <a:p>
            <a:pPr algn="just"/>
            <a:r>
              <a:rPr lang="en-US" sz="2000" dirty="0"/>
              <a:t>It's about moving from simply detecting defects to a comprehensive approach that integrates quality into every aspect of the organization</a:t>
            </a:r>
            <a:r>
              <a:rPr lang="en-US" dirty="0"/>
              <a:t>.</a:t>
            </a:r>
          </a:p>
          <a:p>
            <a:endParaRPr lang="en-US" dirty="0"/>
          </a:p>
        </p:txBody>
      </p:sp>
    </p:spTree>
    <p:extLst>
      <p:ext uri="{BB962C8B-B14F-4D97-AF65-F5344CB8AC3E}">
        <p14:creationId xmlns:p14="http://schemas.microsoft.com/office/powerpoint/2010/main" val="2882934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15428-D3D8-C9A7-D6BA-BEEA0FB6BEF2}"/>
              </a:ext>
            </a:extLst>
          </p:cNvPr>
          <p:cNvSpPr>
            <a:spLocks noGrp="1"/>
          </p:cNvSpPr>
          <p:nvPr>
            <p:ph type="title"/>
          </p:nvPr>
        </p:nvSpPr>
        <p:spPr>
          <a:xfrm>
            <a:off x="975360" y="23090"/>
            <a:ext cx="10515600" cy="1325563"/>
          </a:xfrm>
        </p:spPr>
        <p:txBody>
          <a:bodyPr/>
          <a:lstStyle/>
          <a:p>
            <a:r>
              <a:rPr lang="en-US" dirty="0"/>
              <a:t>Quality - Definitions</a:t>
            </a:r>
          </a:p>
        </p:txBody>
      </p:sp>
      <p:sp>
        <p:nvSpPr>
          <p:cNvPr id="3" name="Content Placeholder 2">
            <a:extLst>
              <a:ext uri="{FF2B5EF4-FFF2-40B4-BE49-F238E27FC236}">
                <a16:creationId xmlns:a16="http://schemas.microsoft.com/office/drawing/2014/main" id="{B28D2118-1CC5-834D-4E61-E61FA1572BEC}"/>
              </a:ext>
            </a:extLst>
          </p:cNvPr>
          <p:cNvSpPr>
            <a:spLocks noGrp="1"/>
          </p:cNvSpPr>
          <p:nvPr>
            <p:ph idx="1"/>
          </p:nvPr>
        </p:nvSpPr>
        <p:spPr>
          <a:xfrm>
            <a:off x="838200" y="1450830"/>
            <a:ext cx="10515600" cy="3956339"/>
          </a:xfrm>
        </p:spPr>
        <p:txBody>
          <a:bodyPr/>
          <a:lstStyle/>
          <a:p>
            <a:pPr algn="just"/>
            <a:r>
              <a:rPr lang="en-US" sz="2000" dirty="0"/>
              <a:t>Quality is about meeting or exceeding expectations. It includes:</a:t>
            </a:r>
          </a:p>
          <a:p>
            <a:pPr algn="just"/>
            <a:r>
              <a:rPr lang="en-US" sz="2000" dirty="0"/>
              <a:t>Fitness for Purpose: Ensuring that a product or service does what it is supposed to do.</a:t>
            </a:r>
          </a:p>
          <a:p>
            <a:pPr algn="just"/>
            <a:r>
              <a:rPr lang="en-US" sz="2000" dirty="0"/>
              <a:t>Conformance to Requirements: Meeting specific standards and specifications.</a:t>
            </a:r>
          </a:p>
          <a:p>
            <a:pPr algn="just"/>
            <a:r>
              <a:rPr lang="en-US" sz="2000" dirty="0"/>
              <a:t>Customer Satisfaction: Fulfilling or exceeding customer expectations.</a:t>
            </a:r>
          </a:p>
          <a:p>
            <a:pPr algn="just"/>
            <a:r>
              <a:rPr lang="en-US" sz="2000" dirty="0"/>
              <a:t>Consistency: Delivering the same high standard every time.</a:t>
            </a:r>
          </a:p>
          <a:p>
            <a:pPr algn="just"/>
            <a:r>
              <a:rPr lang="en-US" sz="2000" dirty="0"/>
              <a:t>Continuous Improvement: Always seeking to enhance products, services, and processes.</a:t>
            </a:r>
          </a:p>
          <a:p>
            <a:pPr algn="just"/>
            <a:r>
              <a:rPr lang="en-US" sz="2000" dirty="0"/>
              <a:t>It's all about ensuring that what you offer meets the highest standards and keeps getting better</a:t>
            </a:r>
          </a:p>
          <a:p>
            <a:endParaRPr lang="en-US" dirty="0"/>
          </a:p>
        </p:txBody>
      </p:sp>
    </p:spTree>
    <p:extLst>
      <p:ext uri="{BB962C8B-B14F-4D97-AF65-F5344CB8AC3E}">
        <p14:creationId xmlns:p14="http://schemas.microsoft.com/office/powerpoint/2010/main" val="1538728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1A98-5028-0D6A-E2E5-5E6229CA20AE}"/>
              </a:ext>
            </a:extLst>
          </p:cNvPr>
          <p:cNvSpPr>
            <a:spLocks noGrp="1"/>
          </p:cNvSpPr>
          <p:nvPr>
            <p:ph type="title"/>
          </p:nvPr>
        </p:nvSpPr>
        <p:spPr>
          <a:xfrm>
            <a:off x="2225040" y="143611"/>
            <a:ext cx="7543800" cy="1325563"/>
          </a:xfrm>
        </p:spPr>
        <p:txBody>
          <a:bodyPr/>
          <a:lstStyle/>
          <a:p>
            <a:r>
              <a:rPr lang="en-US" dirty="0"/>
              <a:t>Total Quality Management (TQM)</a:t>
            </a:r>
          </a:p>
        </p:txBody>
      </p:sp>
      <p:sp>
        <p:nvSpPr>
          <p:cNvPr id="3" name="Content Placeholder 2">
            <a:extLst>
              <a:ext uri="{FF2B5EF4-FFF2-40B4-BE49-F238E27FC236}">
                <a16:creationId xmlns:a16="http://schemas.microsoft.com/office/drawing/2014/main" id="{7019AC1E-88ED-E877-026B-EC43BA3EF513}"/>
              </a:ext>
            </a:extLst>
          </p:cNvPr>
          <p:cNvSpPr>
            <a:spLocks noGrp="1"/>
          </p:cNvSpPr>
          <p:nvPr>
            <p:ph idx="1"/>
          </p:nvPr>
        </p:nvSpPr>
        <p:spPr>
          <a:xfrm>
            <a:off x="739140" y="1796531"/>
            <a:ext cx="10515600" cy="3956339"/>
          </a:xfrm>
        </p:spPr>
        <p:txBody>
          <a:bodyPr>
            <a:normAutofit/>
          </a:bodyPr>
          <a:lstStyle/>
          <a:p>
            <a:pPr algn="just"/>
            <a:r>
              <a:rPr lang="en-US" sz="2200" dirty="0"/>
              <a:t>Total Quality Management (TQM) is an approach that seeks to improve quality and performance in an organization through ongoing refinements. It includes:</a:t>
            </a:r>
          </a:p>
          <a:p>
            <a:pPr algn="just"/>
            <a:r>
              <a:rPr lang="en-US" sz="2200" dirty="0"/>
              <a:t>Customer Focus: Putting customer needs and satisfaction at the forefront.</a:t>
            </a:r>
          </a:p>
          <a:p>
            <a:pPr algn="just"/>
            <a:r>
              <a:rPr lang="en-US" sz="2200" dirty="0"/>
              <a:t>Continuous Improvement: Constantly seeking ways to improve products, services, and processes.</a:t>
            </a:r>
          </a:p>
          <a:p>
            <a:pPr algn="just"/>
            <a:r>
              <a:rPr lang="en-US" sz="2200" dirty="0"/>
              <a:t>Employee Involvement: Encouraging all employees to take part in quality improvement.</a:t>
            </a:r>
          </a:p>
          <a:p>
            <a:pPr algn="just"/>
            <a:r>
              <a:rPr lang="en-US" sz="2200" dirty="0"/>
              <a:t>Process Approach: Focusing on improving processes to achieve better results.</a:t>
            </a:r>
          </a:p>
          <a:p>
            <a:endParaRPr lang="en-US" dirty="0"/>
          </a:p>
        </p:txBody>
      </p:sp>
    </p:spTree>
    <p:extLst>
      <p:ext uri="{BB962C8B-B14F-4D97-AF65-F5344CB8AC3E}">
        <p14:creationId xmlns:p14="http://schemas.microsoft.com/office/powerpoint/2010/main" val="22041623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TotalTime>
  <Words>1046</Words>
  <Application>Microsoft Office PowerPoint</Application>
  <PresentationFormat>Widescreen</PresentationFormat>
  <Paragraphs>82</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Algerian</vt:lpstr>
      <vt:lpstr>Arial</vt:lpstr>
      <vt:lpstr>Calibri</vt:lpstr>
      <vt:lpstr>Wingdings</vt:lpstr>
      <vt:lpstr>Office Theme</vt:lpstr>
      <vt:lpstr>INDUSTRIAL MANAGEMENT </vt:lpstr>
      <vt:lpstr>PowerPoint Presentation</vt:lpstr>
      <vt:lpstr>PLO </vt:lpstr>
      <vt:lpstr>Quality Management</vt:lpstr>
      <vt:lpstr>PowerPoint Presentation</vt:lpstr>
      <vt:lpstr>Evolution of Quality Management</vt:lpstr>
      <vt:lpstr>PowerPoint Presentation</vt:lpstr>
      <vt:lpstr>Quality - Definitions</vt:lpstr>
      <vt:lpstr>Total Quality Management (TQM)</vt:lpstr>
      <vt:lpstr>Total Quality Management (TQM) Contd…</vt:lpstr>
      <vt:lpstr>Forecasting and Forecasting Techniques</vt:lpstr>
      <vt:lpstr>PowerPoint Presentation</vt:lpstr>
      <vt:lpstr>Forecast Errors</vt:lpstr>
      <vt:lpstr>ISO 9001:2000 Quality Management System Standard</vt:lpstr>
      <vt:lpstr>ISO 14001:2004 Environmental Management System Standard</vt:lpstr>
      <vt:lpstr>ISO 14001:2004 Environmental Management System Standard</vt:lpstr>
      <vt:lpstr>ISO 27001:2005 Information Security Management System Standard</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Nawaraj Khatri</dc:creator>
  <cp:lastModifiedBy>kartikee singh</cp:lastModifiedBy>
  <cp:revision>10</cp:revision>
  <dcterms:created xsi:type="dcterms:W3CDTF">2024-11-29T06:24:58Z</dcterms:created>
  <dcterms:modified xsi:type="dcterms:W3CDTF">2025-03-12T06:38:17Z</dcterms:modified>
</cp:coreProperties>
</file>