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gk0PhcF+t+n5ODQom6zhWa5aM7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44FC3E-61AC-4333-9264-18A229759E0F}">
  <a:tblStyle styleId="{6B44FC3E-61AC-4333-9264-18A229759E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8378A8D-B85C-4C99-8932-61759D02A65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f7b451688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2f7b45168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2f7b451688_0_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0e040e679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30e040e67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30e040e679_3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092518df2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3092518df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3092518df2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0e040e679_3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30e040e679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30e040e679_3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0a98df952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130a98df9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30a98df952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0a98df952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30a98df95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30a98df952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0a98df952_1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30a98df952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30a98df952_1_1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0e040e67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30e040e6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30e040e67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0a98df952_1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130a98df952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30a98df952_1_1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0e040e679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30e040e6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30e040e679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0e040e679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130e040e6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30e040e679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0e040e679_1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130e040e67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130e040e679_1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f7b451688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12f7b45168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12f7b451688_0_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f7b451688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12f7b45168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12f7b451688_0_1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f7b451688_0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12f7b45168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12f7b451688_0_2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2f7b451688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12f7b45168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12f7b451688_0_1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2f7b45168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12f7b451688_0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2f7b451688_0_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12f7b45168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12f7b451688_0_1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0a98df952_1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130a98df952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130a98df952_1_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2f7b451688_0_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12f7b45168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12f7b451688_0_1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f7b45168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2f7b451688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0a98df952_3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130a98df952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130a98df952_3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2f7b451688_0_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12f7b45168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12f7b451688_0_1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30a98df952_1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130a98df952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130a98df952_1_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30a98df952_1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130a98df952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130a98df952_1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2f7b451688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g12f7b45168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12f7b451688_0_1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30a98df952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g130a98df95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130a98df952_0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30a98df952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130a98df95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130a98df952_1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30a98df952_1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g130a98df95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130a98df952_1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30a98df952_1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g130a98df95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130a98df952_1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30a98df952_1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g130a98df952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130a98df952_1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0a98df952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g130a98df95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130a98df952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2f7b45168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12f7b451688_0_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0e040e679_3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30e040e679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30e040e679_3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f7b451688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2f7b45168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2f7b451688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f7b451688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2f7b45168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2f7b451688_0_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f7b45168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2f7b451688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f7b451688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2f7b45168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2f7b451688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rgbClr val="FDEFE3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"/>
          <p:cNvCxnSpPr/>
          <p:nvPr/>
        </p:nvCxnSpPr>
        <p:spPr>
          <a:xfrm>
            <a:off x="539552" y="3026832"/>
            <a:ext cx="792088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"/>
          <p:cNvCxnSpPr/>
          <p:nvPr/>
        </p:nvCxnSpPr>
        <p:spPr>
          <a:xfrm>
            <a:off x="539552" y="2060848"/>
            <a:ext cx="7920880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"/>
          <p:cNvSpPr txBox="1"/>
          <p:nvPr/>
        </p:nvSpPr>
        <p:spPr>
          <a:xfrm>
            <a:off x="845989" y="2182193"/>
            <a:ext cx="7452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chemeClr val="dk1"/>
                </a:solidFill>
              </a:rPr>
              <a:t>Keyboard Market</a:t>
            </a:r>
            <a:endParaRPr b="1" i="0" sz="4100" u="none" cap="none" strike="noStrike">
              <a:solidFill>
                <a:schemeClr val="dk1"/>
              </a:solidFill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881948" y="4140228"/>
            <a:ext cx="338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팀장 이민혁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팀원 안태식 김승화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731111" y="3379412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M.T.S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g12f7b451688_0_90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g12f7b451688_0_90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2f7b451688_0_90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요구사항분석</a:t>
            </a:r>
            <a:endParaRPr/>
          </a:p>
        </p:txBody>
      </p:sp>
      <p:graphicFrame>
        <p:nvGraphicFramePr>
          <p:cNvPr id="224" name="Google Shape;224;g12f7b451688_0_90"/>
          <p:cNvGraphicFramePr/>
          <p:nvPr/>
        </p:nvGraphicFramePr>
        <p:xfrm>
          <a:off x="251450" y="121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{6B44FC3E-61AC-4333-9264-18A229759E0F}</a:tableStyleId>
              </a:tblPr>
              <a:tblGrid>
                <a:gridCol w="983800"/>
                <a:gridCol w="738150"/>
                <a:gridCol w="767625"/>
                <a:gridCol w="3332025"/>
                <a:gridCol w="1455400"/>
                <a:gridCol w="1455400"/>
              </a:tblGrid>
              <a:tr h="56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사용자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이름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상세내용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중요도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전제조건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116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로그인</a:t>
                      </a:r>
                      <a:endParaRPr b="1" sz="12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버튼</a:t>
                      </a:r>
                      <a:endParaRPr b="1"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로그인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Char char="●"/>
                      </a:pPr>
                      <a:r>
                        <a:rPr b="1" lang="en-US" sz="1200"/>
                        <a:t>로그인 화면으로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중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(메인화면)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로그인 버튼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비회원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회원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가입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버튼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회원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가입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회원 가입 (아이디)</a:t>
                      </a:r>
                      <a:endParaRPr b="1" sz="1200"/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한글 , 특수문자 사용 불가</a:t>
                      </a:r>
                      <a:endParaRPr b="1" sz="1200"/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15글자 이상 입력 불가</a:t>
                      </a:r>
                      <a:endParaRPr b="1" sz="1200"/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중복 불가</a:t>
                      </a:r>
                      <a:endParaRPr b="1" sz="1200"/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회원 가입 (이름)</a:t>
                      </a:r>
                      <a:endParaRPr b="1" sz="1200"/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특수문자 사용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최소 2자리 이상 입력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최대 10자리 이상 입력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가입 (비밀번호)</a:t>
                      </a:r>
                      <a:endParaRPr b="1" sz="1200"/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특수문자 사용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숫자만 사용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최소 10자리 이상 입력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최대 15자리 이상 입력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가입 (생년월일)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특수문자 사용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영문자 사용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8자리 숫자 고정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(로그인화면)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회원가입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버튼클릭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5" name="Google Shape;225;g12f7b451688_0_90"/>
          <p:cNvSpPr txBox="1"/>
          <p:nvPr/>
        </p:nvSpPr>
        <p:spPr>
          <a:xfrm>
            <a:off x="308625" y="617125"/>
            <a:ext cx="462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로그인, 회원 가입</a:t>
            </a:r>
            <a:r>
              <a:rPr b="1" lang="en-US" sz="3100"/>
              <a:t> 페이지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g130e040e679_3_0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g130e040e679_3_0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30e040e679_3_0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요구사항분석</a:t>
            </a:r>
            <a:endParaRPr/>
          </a:p>
        </p:txBody>
      </p:sp>
      <p:graphicFrame>
        <p:nvGraphicFramePr>
          <p:cNvPr id="234" name="Google Shape;234;g130e040e679_3_0"/>
          <p:cNvGraphicFramePr/>
          <p:nvPr/>
        </p:nvGraphicFramePr>
        <p:xfrm>
          <a:off x="251450" y="121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{6B44FC3E-61AC-4333-9264-18A229759E0F}</a:tableStyleId>
              </a:tblPr>
              <a:tblGrid>
                <a:gridCol w="983800"/>
                <a:gridCol w="738150"/>
                <a:gridCol w="767625"/>
                <a:gridCol w="3332025"/>
                <a:gridCol w="1455400"/>
                <a:gridCol w="1455400"/>
              </a:tblGrid>
              <a:tr h="52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사용자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이름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상세내용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중요도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전제조건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46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비</a:t>
                      </a: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가입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버튼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가입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회원 가입 (성별)</a:t>
                      </a:r>
                      <a:endParaRPr b="1" sz="1200"/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라디오 버튼으로 택일</a:t>
                      </a:r>
                      <a:endParaRPr b="1" sz="1200"/>
                    </a:p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가입 (이메일)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최대 20 글자 이상 입력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가입 (주소)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도로명주소, 구 주소 사용 가능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가입 (전화번호)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최대 11자리 이상 입력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최소 9자리 이상 입력 가능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(로그인화면)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버튼클릭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회원</a:t>
                      </a:r>
                      <a:endParaRPr b="1"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로그인</a:t>
                      </a:r>
                      <a:endParaRPr b="1" sz="12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버튼</a:t>
                      </a:r>
                      <a:endParaRPr b="1"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로그인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아이디, 패스워드 입력 후 로그인 버튼 클릭시 </a:t>
                      </a:r>
                      <a:r>
                        <a:rPr b="1" lang="en-US" sz="1200"/>
                        <a:t>로그인 상태로 </a:t>
                      </a: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메인화면으로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회원가입</a:t>
                      </a:r>
                      <a:endParaRPr b="1" sz="12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후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로그인 버튼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5" name="Google Shape;235;g130e040e679_3_0"/>
          <p:cNvSpPr txBox="1"/>
          <p:nvPr/>
        </p:nvSpPr>
        <p:spPr>
          <a:xfrm>
            <a:off x="308625" y="617125"/>
            <a:ext cx="462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로그인, 회원 가입 페이지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Google Shape;241;g13092518df2_2_0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g13092518df2_2_0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3092518df2_2_0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요구사항분석</a:t>
            </a:r>
            <a:endParaRPr/>
          </a:p>
        </p:txBody>
      </p:sp>
      <p:graphicFrame>
        <p:nvGraphicFramePr>
          <p:cNvPr id="244" name="Google Shape;244;g13092518df2_2_0"/>
          <p:cNvGraphicFramePr/>
          <p:nvPr/>
        </p:nvGraphicFramePr>
        <p:xfrm>
          <a:off x="251450" y="121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{6B44FC3E-61AC-4333-9264-18A229759E0F}</a:tableStyleId>
              </a:tblPr>
              <a:tblGrid>
                <a:gridCol w="983800"/>
                <a:gridCol w="738150"/>
                <a:gridCol w="767625"/>
                <a:gridCol w="3332025"/>
                <a:gridCol w="1455400"/>
                <a:gridCol w="1455400"/>
              </a:tblGrid>
              <a:tr h="52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사용자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이름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상세내용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중요도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전제조건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46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정보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수정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버튼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정보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수정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정보 (아이디)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한글 , 특수문자 사용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15글자 이상 입력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중복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정보 (이름)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변경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정보 (비밀번호)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특수문자 사용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숫자만 사용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최소 10자리 이상 입력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최대 15자리 이상 입력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정보 (생년월일)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변경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정보 (성별)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변경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정보 (이메일)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최대 20 글자 이상 입력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정보 (주소)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도로명주소, 구 주소 사용 가능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정보 (전화번호)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최대 11자리 이상 입력 불가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최소 9자리 이상 입력 가능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중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(로그인)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메인 화면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회원 정보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버튼 클릭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5" name="Google Shape;245;g13092518df2_2_0"/>
          <p:cNvSpPr txBox="1"/>
          <p:nvPr/>
        </p:nvSpPr>
        <p:spPr>
          <a:xfrm>
            <a:off x="308625" y="617113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회원 정보 페이지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g130e040e679_3_12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g130e040e679_3_12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30e040e679_3_12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요구사항분석</a:t>
            </a:r>
            <a:endParaRPr/>
          </a:p>
        </p:txBody>
      </p:sp>
      <p:graphicFrame>
        <p:nvGraphicFramePr>
          <p:cNvPr id="254" name="Google Shape;254;g130e040e679_3_12"/>
          <p:cNvGraphicFramePr/>
          <p:nvPr/>
        </p:nvGraphicFramePr>
        <p:xfrm>
          <a:off x="251450" y="121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{6B44FC3E-61AC-4333-9264-18A229759E0F}</a:tableStyleId>
              </a:tblPr>
              <a:tblGrid>
                <a:gridCol w="983800"/>
                <a:gridCol w="738150"/>
                <a:gridCol w="767625"/>
                <a:gridCol w="3332025"/>
                <a:gridCol w="1455400"/>
                <a:gridCol w="1455400"/>
              </a:tblGrid>
              <a:tr h="52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사용자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이름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상세내용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중요도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전제조건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46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관리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내역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확인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</a:t>
                      </a: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(주문 일련 번호)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고유 번호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</a:t>
                      </a: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(주문 번호)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랜덤 생성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(주문 일자)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(제조사)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(분류)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(연결 방식)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(스위치)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(상품 스펙)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(가격)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(등록일)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(섬네일)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상품 이미지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(회원 일련 번호)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비회원은 비회원으로 표시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(회원 이름)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(주소)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 (상품 일련 번호)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중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(로그인)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메인 화면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 내역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버튼 클릭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5" name="Google Shape;255;g130e040e679_3_12"/>
          <p:cNvSpPr txBox="1"/>
          <p:nvPr/>
        </p:nvSpPr>
        <p:spPr>
          <a:xfrm>
            <a:off x="308625" y="617113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주문 관리</a:t>
            </a:r>
            <a:r>
              <a:rPr b="1" lang="en-US" sz="3100"/>
              <a:t> 페이지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g130a98df952_0_1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g130a98df952_0_1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30a98df952_0_1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요구사항분석</a:t>
            </a:r>
            <a:endParaRPr/>
          </a:p>
        </p:txBody>
      </p:sp>
      <p:graphicFrame>
        <p:nvGraphicFramePr>
          <p:cNvPr id="264" name="Google Shape;264;g130a98df952_0_1"/>
          <p:cNvGraphicFramePr/>
          <p:nvPr/>
        </p:nvGraphicFramePr>
        <p:xfrm>
          <a:off x="251450" y="121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{6B44FC3E-61AC-4333-9264-18A229759E0F}</a:tableStyleId>
              </a:tblPr>
              <a:tblGrid>
                <a:gridCol w="983800"/>
                <a:gridCol w="738150"/>
                <a:gridCol w="767625"/>
                <a:gridCol w="3332025"/>
                <a:gridCol w="1455400"/>
                <a:gridCol w="1455400"/>
              </a:tblGrid>
              <a:tr h="43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사용자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이름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상세내용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중요도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전제조건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9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비회원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&amp;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공지사항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버튼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공지사</a:t>
                      </a:r>
                      <a:r>
                        <a:rPr b="1" lang="en-US" sz="1200"/>
                        <a:t>항 페이지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Char char="●"/>
                      </a:pPr>
                      <a:r>
                        <a:rPr b="1" lang="en-US" sz="1200"/>
                        <a:t>공지사항 버튼 클릭 시 해당 페이지로 이동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중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메인 페이지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(회원의 경우 로그인)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비회원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&amp;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번호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버튼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게시글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목록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8200" lvl="0" marL="3023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페이지번호 버튼 클릭 시 해당 번호 목록으로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중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공지사항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관리자</a:t>
                      </a:r>
                      <a:endParaRPr b="1"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로그인</a:t>
                      </a:r>
                      <a:endParaRPr b="1" sz="12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화면</a:t>
                      </a:r>
                      <a:endParaRPr b="1"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로그인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8200" lvl="0" marL="288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아이디, 패스워드 입력 후 로그인버튼 클릭시 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회원가입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5" name="Google Shape;265;g130a98df952_0_1"/>
          <p:cNvSpPr txBox="1"/>
          <p:nvPr/>
        </p:nvSpPr>
        <p:spPr>
          <a:xfrm>
            <a:off x="308625" y="617125"/>
            <a:ext cx="471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공지사항 (비회원 &amp; 회원)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" name="Google Shape;271;g130a98df952_0_9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2" name="Google Shape;272;g130a98df952_0_9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30a98df952_0_9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요구사항분석</a:t>
            </a:r>
            <a:endParaRPr/>
          </a:p>
        </p:txBody>
      </p:sp>
      <p:graphicFrame>
        <p:nvGraphicFramePr>
          <p:cNvPr id="274" name="Google Shape;274;g130a98df952_0_9"/>
          <p:cNvGraphicFramePr/>
          <p:nvPr/>
        </p:nvGraphicFramePr>
        <p:xfrm>
          <a:off x="254400" y="128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{6B44FC3E-61AC-4333-9264-18A229759E0F}</a:tableStyleId>
              </a:tblPr>
              <a:tblGrid>
                <a:gridCol w="983800"/>
                <a:gridCol w="738150"/>
                <a:gridCol w="767625"/>
                <a:gridCol w="3332025"/>
                <a:gridCol w="1455400"/>
                <a:gridCol w="1455400"/>
              </a:tblGrid>
              <a:tr h="43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사용자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이름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상세내용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중요도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전제조건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9031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비회원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메인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상품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보기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Char char="●"/>
                      </a:pPr>
                      <a:r>
                        <a:rPr b="1" lang="en-US" sz="1200"/>
                        <a:t> </a:t>
                      </a:r>
                      <a:r>
                        <a:rPr b="1" lang="en-US" sz="1200"/>
                        <a:t>상품보기버튼 클릭스 상품목록페이지로 이동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000000"/>
                          </a:solidFill>
                        </a:rPr>
                        <a:t>중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메인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상품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목록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상품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목록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화면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내용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 </a:t>
                      </a:r>
                      <a:r>
                        <a:rPr b="1" lang="en-US" sz="1200"/>
                        <a:t>상품DB에서 상품데이터를 가져와서 출력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 상품 일련번호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 썸네일 이미지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 상품 이름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 판매가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 재고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 필터로 분류 가능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 제조사 선택(로지텍, 레오폴드 등)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 종류 선택(기계식, 멤브레인 등)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 연결방식 선택(유선, 무선등)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 스위치 선택(카일, 체리 등)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 가격대 선택(1~5만원, 5~10만원 등)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상품 검색 가능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(메인페이지)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상품보기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버튼클릭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5" name="Google Shape;275;g130a98df952_0_9"/>
          <p:cNvSpPr txBox="1"/>
          <p:nvPr/>
        </p:nvSpPr>
        <p:spPr>
          <a:xfrm>
            <a:off x="308625" y="617113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상품 목록 페이지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Google Shape;281;g130a98df952_1_106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g130a98df952_1_106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30a98df952_1_106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요구사항분석</a:t>
            </a:r>
            <a:endParaRPr/>
          </a:p>
        </p:txBody>
      </p:sp>
      <p:graphicFrame>
        <p:nvGraphicFramePr>
          <p:cNvPr id="284" name="Google Shape;284;g130a98df952_1_106"/>
          <p:cNvGraphicFramePr/>
          <p:nvPr/>
        </p:nvGraphicFramePr>
        <p:xfrm>
          <a:off x="254400" y="128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{6B44FC3E-61AC-4333-9264-18A229759E0F}</a:tableStyleId>
              </a:tblPr>
              <a:tblGrid>
                <a:gridCol w="983800"/>
                <a:gridCol w="738150"/>
                <a:gridCol w="767625"/>
                <a:gridCol w="3332025"/>
                <a:gridCol w="1455400"/>
                <a:gridCol w="1455400"/>
              </a:tblGrid>
              <a:tr h="43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사용자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이름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상세내용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중요도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전제조건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9031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비회원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상품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목록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상품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Char char="●"/>
                      </a:pPr>
                      <a:r>
                        <a:rPr b="1" lang="en-US" sz="1200"/>
                        <a:t> 상품목록페이지에서 원하는 상품 클릭시 상품 상세페이지로 이동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상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상품 목록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상품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상품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화면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 상품DB에서 상품데이터를 가져와서 출력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출력 내용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상품 일련번호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상품 이름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제조사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종류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연결방식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스위치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상품 스펙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재고수량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등록일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상품 이미지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상품 정보 이미지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 수량 선택 가능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(상품 목록 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상품 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g130a98df952_1_106"/>
          <p:cNvSpPr txBox="1"/>
          <p:nvPr/>
        </p:nvSpPr>
        <p:spPr>
          <a:xfrm>
            <a:off x="308625" y="617113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상품 상세 페이지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g130e040e679_0_0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g130e040e679_0_0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30e040e679_0_0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요구사항분석</a:t>
            </a:r>
            <a:endParaRPr/>
          </a:p>
        </p:txBody>
      </p:sp>
      <p:graphicFrame>
        <p:nvGraphicFramePr>
          <p:cNvPr id="294" name="Google Shape;294;g130e040e679_0_0"/>
          <p:cNvGraphicFramePr/>
          <p:nvPr/>
        </p:nvGraphicFramePr>
        <p:xfrm>
          <a:off x="254400" y="128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{6B44FC3E-61AC-4333-9264-18A229759E0F}</a:tableStyleId>
              </a:tblPr>
              <a:tblGrid>
                <a:gridCol w="983800"/>
                <a:gridCol w="738150"/>
                <a:gridCol w="767625"/>
                <a:gridCol w="3332025"/>
                <a:gridCol w="1455400"/>
                <a:gridCol w="1455400"/>
              </a:tblGrid>
              <a:tr h="43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사용자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이름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상세내용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중요도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전제조건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90315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비회원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상품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상세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장바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구니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담기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Char char="●"/>
                      </a:pPr>
                      <a:r>
                        <a:rPr b="1" lang="en-US" sz="1200"/>
                        <a:t> 상품 상세 페이지에서 장바구니담기 버튼 클릭시 장바구니에 담아짐</a:t>
                      </a:r>
                      <a:endParaRPr b="1" sz="1200"/>
                    </a:p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Char char="●"/>
                      </a:pPr>
                      <a:r>
                        <a:rPr b="1" lang="en-US" sz="1200"/>
                        <a:t> 이후 확인창이 출력되고 확인 클릭시 장바구니 페이지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상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상품 상세 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상품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상세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바로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구매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Char char="●"/>
                      </a:pPr>
                      <a:r>
                        <a:rPr b="1" lang="en-US" sz="1200"/>
                        <a:t> 상품 상세 페이지에서 바로구매 버튼 클릭 시</a:t>
                      </a:r>
                      <a:endParaRPr b="1" sz="1200"/>
                    </a:p>
                    <a:p>
                      <a:pPr indent="-167640" lvl="0" marL="27432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로그인: 주문 페이지로 이동</a:t>
                      </a:r>
                      <a:endParaRPr b="1" sz="1200"/>
                    </a:p>
                    <a:p>
                      <a:pPr indent="-167640" lvl="0" marL="27432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비로그인 : 주문 로그인 페이지로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상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상품 상세 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장바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구니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장바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구니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 장바구니 확인창에서 확인 클릭시 장바구니 페이지로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(상품 상세 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장바구니 확인 버튼 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장바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구니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주문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하기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76200" lvl="0" marL="18288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 장바구니 페이지에서 로그인 되어있지 않은 상태로 주문하기 버튼 클릭시 주문 로그인 페이지로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(장바구니 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비로그인 상태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주문하기 버튼 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5" name="Google Shape;295;g130e040e679_0_0"/>
          <p:cNvSpPr txBox="1"/>
          <p:nvPr/>
        </p:nvSpPr>
        <p:spPr>
          <a:xfrm>
            <a:off x="308625" y="617125"/>
            <a:ext cx="5376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상품 상세 페이지 작업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g130a98df952_1_115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g130a98df952_1_115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30a98df952_1_115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요구사항분석</a:t>
            </a:r>
            <a:endParaRPr/>
          </a:p>
        </p:txBody>
      </p:sp>
      <p:graphicFrame>
        <p:nvGraphicFramePr>
          <p:cNvPr id="304" name="Google Shape;304;g130a98df952_1_115"/>
          <p:cNvGraphicFramePr/>
          <p:nvPr/>
        </p:nvGraphicFramePr>
        <p:xfrm>
          <a:off x="254400" y="128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{6B44FC3E-61AC-4333-9264-18A229759E0F}</a:tableStyleId>
              </a:tblPr>
              <a:tblGrid>
                <a:gridCol w="983800"/>
                <a:gridCol w="738150"/>
                <a:gridCol w="767625"/>
                <a:gridCol w="3332025"/>
                <a:gridCol w="1455400"/>
                <a:gridCol w="1455400"/>
              </a:tblGrid>
              <a:tr h="43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사용자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이름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상세내용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중요도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전제조건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9031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비회원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주문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로그인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주문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로그인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장바구니 페이지에서 주문하기 버튼 클릭시 또는 </a:t>
                      </a: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상품 상세 페이지에서 바로구매 버튼 클릭시 로그인이 되어있지 않으면 로그인 페이지로 이동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로그인, 비회원 주문 선택 가능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아이디/비밀번호 찾기 가능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회원가입 불가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(상품 상세 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비로그인 상태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바로구매 버튼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또는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(장바구니 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비로그인 상태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주문하기 버튼 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주문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로그인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비회원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주문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비로그인으로 주문 가능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이후 주문 페이지로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중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주문 로그인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주문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로그인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로그인이 되어있지 않다면 주문 로그인 페이지에서 로그인 가능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이후 주문 페이지로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상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/>
                        <a:t>주문 로그인 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5" name="Google Shape;305;g130a98df952_1_115"/>
          <p:cNvSpPr txBox="1"/>
          <p:nvPr/>
        </p:nvSpPr>
        <p:spPr>
          <a:xfrm>
            <a:off x="308625" y="617125"/>
            <a:ext cx="3829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주문 로그인 페이지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" name="Google Shape;311;g130e040e679_0_9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g130e040e679_0_9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30e040e679_0_9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요구사항분석</a:t>
            </a:r>
            <a:endParaRPr/>
          </a:p>
        </p:txBody>
      </p:sp>
      <p:graphicFrame>
        <p:nvGraphicFramePr>
          <p:cNvPr id="314" name="Google Shape;314;g130e040e679_0_9"/>
          <p:cNvGraphicFramePr/>
          <p:nvPr/>
        </p:nvGraphicFramePr>
        <p:xfrm>
          <a:off x="254400" y="128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{6B44FC3E-61AC-4333-9264-18A229759E0F}</a:tableStyleId>
              </a:tblPr>
              <a:tblGrid>
                <a:gridCol w="983800"/>
                <a:gridCol w="738150"/>
                <a:gridCol w="767625"/>
                <a:gridCol w="3332025"/>
                <a:gridCol w="1455400"/>
                <a:gridCol w="1455400"/>
              </a:tblGrid>
              <a:tr h="43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사용자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이름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상세내용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중요도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전제조건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9031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비회원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주문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주문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상품 상세페이지에서 로그인 상태일때 바로구매 버튼 클릭 또는 주문 로그인페이지에서 로그인, 비회원 주문 버튼 클릭시 주문페이지로 이동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주문 정보 입력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주문자 정보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배송 정보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결제 방식 선택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입력 후 결제 하기 버튼 클릭 시 결제 페이지로 이동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장바구니 돌아가기 가능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(상품 상세 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로그인 상태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바로구매 버튼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또는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(주문 로그인 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로그인, 비회원 주문 버튼 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주문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장바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구니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돌아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가기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주문 페이지에서 장바구니 돌아가기 버튼 클릭 시 장바구니 페이지로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중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(주문 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장바구니 돌아가기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버튼 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g130e040e679_0_9"/>
          <p:cNvSpPr txBox="1"/>
          <p:nvPr/>
        </p:nvSpPr>
        <p:spPr>
          <a:xfrm>
            <a:off x="308625" y="617113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주문 페이지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254520" y="153364"/>
            <a:ext cx="1831457" cy="430592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237192" y="116632"/>
            <a:ext cx="1835488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 rot="10800000">
            <a:off x="254520" y="590871"/>
            <a:ext cx="888948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2"/>
          <p:cNvSpPr/>
          <p:nvPr/>
        </p:nvSpPr>
        <p:spPr>
          <a:xfrm>
            <a:off x="1905150" y="814781"/>
            <a:ext cx="2880300" cy="13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기획</a:t>
            </a:r>
            <a:endParaRPr b="1" sz="26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주제 선정 배경</a:t>
            </a:r>
            <a:endParaRPr b="1"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벤치마킹</a:t>
            </a:r>
            <a:endParaRPr b="1"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마인드맵</a:t>
            </a:r>
            <a:endParaRPr b="1" sz="1500"/>
          </a:p>
        </p:txBody>
      </p:sp>
      <p:sp>
        <p:nvSpPr>
          <p:cNvPr id="102" name="Google Shape;102;p2"/>
          <p:cNvSpPr/>
          <p:nvPr/>
        </p:nvSpPr>
        <p:spPr>
          <a:xfrm>
            <a:off x="609150" y="854496"/>
            <a:ext cx="1296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 1.</a:t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609150" y="2331985"/>
            <a:ext cx="1296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 2.</a:t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09150" y="4449559"/>
            <a:ext cx="1296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 3.</a:t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609150" y="5972633"/>
            <a:ext cx="1296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 4.</a:t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905155" y="5972671"/>
            <a:ext cx="2880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시연</a:t>
            </a:r>
            <a:endParaRPr b="1" sz="2600"/>
          </a:p>
        </p:txBody>
      </p:sp>
      <p:sp>
        <p:nvSpPr>
          <p:cNvPr id="107" name="Google Shape;107;p2"/>
          <p:cNvSpPr/>
          <p:nvPr/>
        </p:nvSpPr>
        <p:spPr>
          <a:xfrm>
            <a:off x="1905150" y="2266175"/>
            <a:ext cx="2880300" cy="19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개발</a:t>
            </a:r>
            <a:endParaRPr b="1" sz="26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중점 개발 내용</a:t>
            </a:r>
            <a:endParaRPr b="1"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요구사항 분석</a:t>
            </a:r>
            <a:endParaRPr b="1"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역할분담</a:t>
            </a:r>
            <a:endParaRPr b="1"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개발 툴과 라이브러리</a:t>
            </a:r>
            <a:endParaRPr b="1"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타임테이블</a:t>
            </a:r>
            <a:endParaRPr b="1" sz="1500"/>
          </a:p>
        </p:txBody>
      </p:sp>
      <p:sp>
        <p:nvSpPr>
          <p:cNvPr id="108" name="Google Shape;108;p2"/>
          <p:cNvSpPr/>
          <p:nvPr/>
        </p:nvSpPr>
        <p:spPr>
          <a:xfrm>
            <a:off x="1905150" y="4456781"/>
            <a:ext cx="2880300" cy="13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다이어그램</a:t>
            </a:r>
            <a:endParaRPr b="1" sz="26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Usecase Diagram</a:t>
            </a:r>
            <a:endParaRPr b="1"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Class Diagram</a:t>
            </a:r>
            <a:endParaRPr b="1"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ER Diagram</a:t>
            </a:r>
            <a:endParaRPr b="1"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Google Shape;321;g130e040e679_1_0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g130e040e679_1_0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30e040e679_1_0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요구사항분석</a:t>
            </a:r>
            <a:endParaRPr/>
          </a:p>
        </p:txBody>
      </p:sp>
      <p:graphicFrame>
        <p:nvGraphicFramePr>
          <p:cNvPr id="324" name="Google Shape;324;g130e040e679_1_0"/>
          <p:cNvGraphicFramePr/>
          <p:nvPr/>
        </p:nvGraphicFramePr>
        <p:xfrm>
          <a:off x="254400" y="128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{6B44FC3E-61AC-4333-9264-18A229759E0F}</a:tableStyleId>
              </a:tblPr>
              <a:tblGrid>
                <a:gridCol w="983800"/>
                <a:gridCol w="738150"/>
                <a:gridCol w="767625"/>
                <a:gridCol w="3332025"/>
                <a:gridCol w="1455400"/>
                <a:gridCol w="1455400"/>
              </a:tblGrid>
              <a:tr h="43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사용자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이름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상세내용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중요도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전제조건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9031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비회원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주문 페이지에서 결제 방식 선택 후 결제하기 버튼 클릭시 결제 페이지로 이동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결제 페이지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카드 결제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무통장 입금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카카오 페이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네이버 페이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확인 버튼 클릭시 결제 처리로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(주문 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결제하기 버튼 클릭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처리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실패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결제 페이지에서 확인 버튼 클릭으로 결제 처리 중 결제 실패시 주문 페이지로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중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(결제 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 처리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처리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성공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결제 페이지에서 확인 버튼 클릭으로 결제 처리 중 결제 성공시 결제 완료 페이지로 이동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(결제 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 처리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5" name="Google Shape;325;g130e040e679_1_0"/>
          <p:cNvSpPr txBox="1"/>
          <p:nvPr/>
        </p:nvSpPr>
        <p:spPr>
          <a:xfrm>
            <a:off x="308625" y="617113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결제</a:t>
            </a:r>
            <a:r>
              <a:rPr b="1" lang="en-US" sz="3100"/>
              <a:t> 페이지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Google Shape;331;g130e040e679_1_9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" name="Google Shape;332;g130e040e679_1_9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30e040e679_1_9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요구사항분석</a:t>
            </a:r>
            <a:endParaRPr/>
          </a:p>
        </p:txBody>
      </p:sp>
      <p:graphicFrame>
        <p:nvGraphicFramePr>
          <p:cNvPr id="334" name="Google Shape;334;g130e040e679_1_9"/>
          <p:cNvGraphicFramePr/>
          <p:nvPr/>
        </p:nvGraphicFramePr>
        <p:xfrm>
          <a:off x="254400" y="128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{6B44FC3E-61AC-4333-9264-18A229759E0F}</a:tableStyleId>
              </a:tblPr>
              <a:tblGrid>
                <a:gridCol w="983800"/>
                <a:gridCol w="738150"/>
                <a:gridCol w="767625"/>
                <a:gridCol w="3332025"/>
                <a:gridCol w="1455400"/>
                <a:gridCol w="1455400"/>
              </a:tblGrid>
              <a:tr h="43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사용자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이름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상세내용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중요도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전제조건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90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비회원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회원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완료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완료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페이지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결제 페이지에서 결제 처리 결과가 결제 완료 시 결제 페이지로 이동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결제 완료 페이지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주문자 정보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배송지 정보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주문 정보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b="1" lang="en-US" sz="1200"/>
                        <a:t>결제 정보</a:t>
                      </a:r>
                      <a:endParaRPr b="1" sz="1200"/>
                    </a:p>
                    <a:p>
                      <a:pPr indent="-304800" lvl="0" marL="45720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b="1" lang="en-US" sz="1200"/>
                        <a:t>이후 주문DB에 정보 저장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상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(결제 페이지)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 처리 결과 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결제 완료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5" name="Google Shape;335;g130e040e679_1_9"/>
          <p:cNvSpPr txBox="1"/>
          <p:nvPr/>
        </p:nvSpPr>
        <p:spPr>
          <a:xfrm>
            <a:off x="308625" y="617113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결제 완료 페이지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Google Shape;341;g12f7b451688_0_97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2" name="Google Shape;342;g12f7b451688_0_97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2f7b451688_0_97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역할분담</a:t>
            </a:r>
            <a:endParaRPr/>
          </a:p>
        </p:txBody>
      </p:sp>
      <p:sp>
        <p:nvSpPr>
          <p:cNvPr id="344" name="Google Shape;344;g12f7b451688_0_97"/>
          <p:cNvSpPr txBox="1"/>
          <p:nvPr/>
        </p:nvSpPr>
        <p:spPr>
          <a:xfrm>
            <a:off x="2374899" y="785125"/>
            <a:ext cx="3262800" cy="18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1500">
                <a:latin typeface="Malgun Gothic"/>
                <a:ea typeface="Malgun Gothic"/>
                <a:cs typeface="Malgun Gothic"/>
                <a:sym typeface="Malgun Gothic"/>
              </a:rPr>
              <a:t>[ 이 민 혁 ] - 상품 페이지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●"/>
            </a:pPr>
            <a:r>
              <a:rPr b="1" lang="en-US" sz="1200">
                <a:latin typeface="Malgun Gothic"/>
                <a:ea typeface="Malgun Gothic"/>
                <a:cs typeface="Malgun Gothic"/>
                <a:sym typeface="Malgun Gothic"/>
              </a:rPr>
              <a:t>상품 목록 페이지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●"/>
            </a:pPr>
            <a:r>
              <a:rPr b="1" lang="en-US" sz="1200">
                <a:latin typeface="Malgun Gothic"/>
                <a:ea typeface="Malgun Gothic"/>
                <a:cs typeface="Malgun Gothic"/>
                <a:sym typeface="Malgun Gothic"/>
              </a:rPr>
              <a:t>상품 상세 페이지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●"/>
            </a:pPr>
            <a:r>
              <a:rPr b="1" lang="en-US" sz="1200">
                <a:latin typeface="Malgun Gothic"/>
                <a:ea typeface="Malgun Gothic"/>
                <a:cs typeface="Malgun Gothic"/>
                <a:sym typeface="Malgun Gothic"/>
              </a:rPr>
              <a:t>결제 페이지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●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페이지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g12f7b451688_0_97"/>
          <p:cNvSpPr/>
          <p:nvPr/>
        </p:nvSpPr>
        <p:spPr>
          <a:xfrm>
            <a:off x="537825" y="974537"/>
            <a:ext cx="1665900" cy="1514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/>
              <a:t>M</a:t>
            </a:r>
            <a:endParaRPr b="1" sz="8000"/>
          </a:p>
        </p:txBody>
      </p:sp>
      <p:sp>
        <p:nvSpPr>
          <p:cNvPr id="346" name="Google Shape;346;g12f7b451688_0_97"/>
          <p:cNvSpPr txBox="1"/>
          <p:nvPr/>
        </p:nvSpPr>
        <p:spPr>
          <a:xfrm>
            <a:off x="5637749" y="2796775"/>
            <a:ext cx="3262800" cy="1893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1500">
                <a:latin typeface="Malgun Gothic"/>
                <a:ea typeface="Malgun Gothic"/>
                <a:cs typeface="Malgun Gothic"/>
                <a:sym typeface="Malgun Gothic"/>
              </a:rPr>
              <a:t>[ 안 태 식 ] - 마이 페이지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페이지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페이지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페이지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 페이지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g12f7b451688_0_97"/>
          <p:cNvSpPr/>
          <p:nvPr/>
        </p:nvSpPr>
        <p:spPr>
          <a:xfrm>
            <a:off x="3800675" y="2986187"/>
            <a:ext cx="1665900" cy="15147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/>
              <a:t>T</a:t>
            </a:r>
            <a:endParaRPr b="1" sz="8000"/>
          </a:p>
        </p:txBody>
      </p:sp>
      <p:sp>
        <p:nvSpPr>
          <p:cNvPr id="348" name="Google Shape;348;g12f7b451688_0_97"/>
          <p:cNvSpPr txBox="1"/>
          <p:nvPr/>
        </p:nvSpPr>
        <p:spPr>
          <a:xfrm>
            <a:off x="2374900" y="4836700"/>
            <a:ext cx="3262800" cy="1893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lang="en-US" sz="1500">
                <a:latin typeface="Malgun Gothic"/>
                <a:ea typeface="Malgun Gothic"/>
                <a:cs typeface="Malgun Gothic"/>
                <a:sym typeface="Malgun Gothic"/>
              </a:rPr>
              <a:t>[ 김 승 화 ] - 메인 페이지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게시판 페이지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페이지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페이지</a:t>
            </a:r>
            <a:endParaRPr b="1"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g12f7b451688_0_97"/>
          <p:cNvSpPr/>
          <p:nvPr/>
        </p:nvSpPr>
        <p:spPr>
          <a:xfrm>
            <a:off x="537825" y="5026112"/>
            <a:ext cx="1665900" cy="1514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/>
              <a:t>S</a:t>
            </a:r>
            <a:endParaRPr b="1" sz="8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Google Shape;355;g12f7b451688_0_104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6" name="Google Shape;356;g12f7b451688_0_104"/>
          <p:cNvSpPr/>
          <p:nvPr/>
        </p:nvSpPr>
        <p:spPr>
          <a:xfrm>
            <a:off x="254526" y="153375"/>
            <a:ext cx="29679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2f7b451688_0_104"/>
          <p:cNvSpPr/>
          <p:nvPr/>
        </p:nvSpPr>
        <p:spPr>
          <a:xfrm>
            <a:off x="487924" y="116625"/>
            <a:ext cx="2501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개발 툴과 라이브러리</a:t>
            </a:r>
            <a:endParaRPr/>
          </a:p>
        </p:txBody>
      </p:sp>
      <p:sp>
        <p:nvSpPr>
          <p:cNvPr id="358" name="Google Shape;358;g12f7b451688_0_104"/>
          <p:cNvSpPr/>
          <p:nvPr/>
        </p:nvSpPr>
        <p:spPr>
          <a:xfrm>
            <a:off x="3251395" y="1323000"/>
            <a:ext cx="2618700" cy="223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12f7b451688_0_104"/>
          <p:cNvSpPr/>
          <p:nvPr/>
        </p:nvSpPr>
        <p:spPr>
          <a:xfrm>
            <a:off x="377050" y="1323000"/>
            <a:ext cx="2618700" cy="223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2f7b451688_0_104"/>
          <p:cNvSpPr txBox="1"/>
          <p:nvPr/>
        </p:nvSpPr>
        <p:spPr>
          <a:xfrm>
            <a:off x="377050" y="2960675"/>
            <a:ext cx="261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4200" lvl="0" marL="338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Java</a:t>
            </a:r>
            <a:endParaRPr b="1" sz="1200">
              <a:solidFill>
                <a:srgbClr val="000000"/>
              </a:solidFill>
            </a:endParaRPr>
          </a:p>
          <a:p>
            <a:pPr indent="-184200" lvl="0" marL="3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version 11.0.11 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361" name="Google Shape;361;g12f7b451688_0_104"/>
          <p:cNvSpPr txBox="1"/>
          <p:nvPr/>
        </p:nvSpPr>
        <p:spPr>
          <a:xfrm>
            <a:off x="3263200" y="2960675"/>
            <a:ext cx="261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4200" lvl="0" marL="338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/>
              <a:t>JSP</a:t>
            </a:r>
            <a:endParaRPr b="1" sz="1200">
              <a:solidFill>
                <a:srgbClr val="000000"/>
              </a:solidFill>
            </a:endParaRPr>
          </a:p>
          <a:p>
            <a:pPr indent="-184200" lvl="0" marL="3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version 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362" name="Google Shape;362;g12f7b451688_0_104"/>
          <p:cNvSpPr/>
          <p:nvPr/>
        </p:nvSpPr>
        <p:spPr>
          <a:xfrm>
            <a:off x="3251395" y="4063737"/>
            <a:ext cx="2618700" cy="223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2f7b451688_0_104"/>
          <p:cNvSpPr/>
          <p:nvPr/>
        </p:nvSpPr>
        <p:spPr>
          <a:xfrm>
            <a:off x="377050" y="4063737"/>
            <a:ext cx="2618700" cy="223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12f7b451688_0_104"/>
          <p:cNvSpPr txBox="1"/>
          <p:nvPr/>
        </p:nvSpPr>
        <p:spPr>
          <a:xfrm>
            <a:off x="365875" y="5740075"/>
            <a:ext cx="261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4200" lvl="0" marL="338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/>
              <a:t>Eclipse</a:t>
            </a:r>
            <a:endParaRPr b="1" sz="1200">
              <a:solidFill>
                <a:srgbClr val="000000"/>
              </a:solidFill>
            </a:endParaRPr>
          </a:p>
          <a:p>
            <a:pPr indent="-184200" lvl="0" marL="3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version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365" name="Google Shape;365;g12f7b451688_0_104"/>
          <p:cNvSpPr txBox="1"/>
          <p:nvPr/>
        </p:nvSpPr>
        <p:spPr>
          <a:xfrm>
            <a:off x="3251400" y="5740075"/>
            <a:ext cx="261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4200" lvl="0" marL="338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/>
              <a:t>MariaDB</a:t>
            </a:r>
            <a:endParaRPr b="1" sz="1200">
              <a:solidFill>
                <a:srgbClr val="000000"/>
              </a:solidFill>
            </a:endParaRPr>
          </a:p>
          <a:p>
            <a:pPr indent="-184200" lvl="0" marL="3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version  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id="366" name="Google Shape;366;g12f7b451688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51" y="1482837"/>
            <a:ext cx="2123100" cy="139599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12f7b451688_0_104"/>
          <p:cNvSpPr/>
          <p:nvPr/>
        </p:nvSpPr>
        <p:spPr>
          <a:xfrm>
            <a:off x="6125745" y="4063725"/>
            <a:ext cx="2618700" cy="223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12f7b451688_0_104"/>
          <p:cNvSpPr txBox="1"/>
          <p:nvPr/>
        </p:nvSpPr>
        <p:spPr>
          <a:xfrm>
            <a:off x="6125750" y="5701400"/>
            <a:ext cx="261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4200" lvl="0" marL="338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/>
              <a:t>HeidiSQL</a:t>
            </a:r>
            <a:endParaRPr b="1" sz="1200">
              <a:solidFill>
                <a:srgbClr val="000000"/>
              </a:solidFill>
            </a:endParaRPr>
          </a:p>
          <a:p>
            <a:pPr indent="-184200" lvl="0" marL="3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version 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369" name="Google Shape;369;g12f7b451688_0_104"/>
          <p:cNvSpPr/>
          <p:nvPr/>
        </p:nvSpPr>
        <p:spPr>
          <a:xfrm>
            <a:off x="6125745" y="1323000"/>
            <a:ext cx="2618700" cy="223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2f7b451688_0_104"/>
          <p:cNvSpPr txBox="1"/>
          <p:nvPr/>
        </p:nvSpPr>
        <p:spPr>
          <a:xfrm>
            <a:off x="6125750" y="2960675"/>
            <a:ext cx="2618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4200" lvl="0" marL="338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Github</a:t>
            </a:r>
            <a:endParaRPr b="1" sz="1200">
              <a:solidFill>
                <a:srgbClr val="000000"/>
              </a:solidFill>
            </a:endParaRPr>
          </a:p>
          <a:p>
            <a:pPr indent="-184200" lvl="0" marL="3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version 2.36.1 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id="371" name="Google Shape;371;g12f7b451688_0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8336" y="1482825"/>
            <a:ext cx="1396022" cy="1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12f7b451688_0_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4525" y="1564638"/>
            <a:ext cx="1396025" cy="13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12f7b451688_0_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7275" y="4298925"/>
            <a:ext cx="1275900" cy="12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12f7b451688_0_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98648" y="4298937"/>
            <a:ext cx="1724208" cy="127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12f7b451688_0_1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08325" y="4238863"/>
            <a:ext cx="1396026" cy="139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1" name="Google Shape;381;g12f7b451688_0_240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g12f7b451688_0_240"/>
          <p:cNvSpPr/>
          <p:nvPr/>
        </p:nvSpPr>
        <p:spPr>
          <a:xfrm>
            <a:off x="254526" y="153375"/>
            <a:ext cx="29679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2f7b451688_0_240"/>
          <p:cNvSpPr/>
          <p:nvPr/>
        </p:nvSpPr>
        <p:spPr>
          <a:xfrm>
            <a:off x="487924" y="116625"/>
            <a:ext cx="2501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개발 툴과 라이브러리</a:t>
            </a:r>
            <a:endParaRPr/>
          </a:p>
        </p:txBody>
      </p:sp>
      <p:grpSp>
        <p:nvGrpSpPr>
          <p:cNvPr id="384" name="Google Shape;384;g12f7b451688_0_240"/>
          <p:cNvGrpSpPr/>
          <p:nvPr/>
        </p:nvGrpSpPr>
        <p:grpSpPr>
          <a:xfrm>
            <a:off x="377050" y="1323000"/>
            <a:ext cx="2618700" cy="2236800"/>
            <a:chOff x="377050" y="1323000"/>
            <a:chExt cx="2618700" cy="2236800"/>
          </a:xfrm>
        </p:grpSpPr>
        <p:sp>
          <p:nvSpPr>
            <p:cNvPr id="385" name="Google Shape;385;g12f7b451688_0_240"/>
            <p:cNvSpPr/>
            <p:nvPr/>
          </p:nvSpPr>
          <p:spPr>
            <a:xfrm>
              <a:off x="377050" y="1323000"/>
              <a:ext cx="2618700" cy="22368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g12f7b451688_0_240"/>
            <p:cNvSpPr txBox="1"/>
            <p:nvPr/>
          </p:nvSpPr>
          <p:spPr>
            <a:xfrm>
              <a:off x="377050" y="2960675"/>
              <a:ext cx="2618700" cy="5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84200" lvl="0" marL="3384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Char char="●"/>
              </a:pPr>
              <a:r>
                <a:rPr b="1" lang="en-US" sz="1200">
                  <a:solidFill>
                    <a:srgbClr val="000000"/>
                  </a:solidFill>
                </a:rPr>
                <a:t>macOS</a:t>
              </a:r>
              <a:endParaRPr b="1" sz="1200">
                <a:solidFill>
                  <a:srgbClr val="000000"/>
                </a:solidFill>
              </a:endParaRPr>
            </a:p>
            <a:p>
              <a:pPr indent="-184200" lvl="0" marL="338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Char char="●"/>
              </a:pPr>
              <a:r>
                <a:rPr b="1" lang="en-US" sz="1200">
                  <a:solidFill>
                    <a:srgbClr val="000000"/>
                  </a:solidFill>
                </a:rPr>
                <a:t>version 12.4 </a:t>
              </a:r>
              <a:endParaRPr b="1" sz="1200">
                <a:solidFill>
                  <a:srgbClr val="000000"/>
                </a:solidFill>
              </a:endParaRPr>
            </a:p>
          </p:txBody>
        </p:sp>
        <p:pic>
          <p:nvPicPr>
            <p:cNvPr id="387" name="Google Shape;387;g12f7b451688_0_2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8288" y="1444438"/>
              <a:ext cx="1516225" cy="15162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8" name="Google Shape;388;g12f7b451688_0_240"/>
          <p:cNvSpPr/>
          <p:nvPr/>
        </p:nvSpPr>
        <p:spPr>
          <a:xfrm>
            <a:off x="3251395" y="1323000"/>
            <a:ext cx="2618700" cy="223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12f7b451688_0_240"/>
          <p:cNvSpPr txBox="1"/>
          <p:nvPr/>
        </p:nvSpPr>
        <p:spPr>
          <a:xfrm>
            <a:off x="3251400" y="2960675"/>
            <a:ext cx="2618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4200" lvl="0" marL="338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Windows 10</a:t>
            </a:r>
            <a:endParaRPr b="1" sz="1200">
              <a:solidFill>
                <a:srgbClr val="000000"/>
              </a:solidFill>
            </a:endParaRPr>
          </a:p>
          <a:p>
            <a:pPr indent="-184200" lvl="0" marL="3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version 19044.1706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id="390" name="Google Shape;390;g12f7b451688_0_2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4938" y="1444449"/>
            <a:ext cx="1516224" cy="15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12f7b451688_0_240"/>
          <p:cNvSpPr/>
          <p:nvPr/>
        </p:nvSpPr>
        <p:spPr>
          <a:xfrm>
            <a:off x="6125745" y="1323000"/>
            <a:ext cx="2618700" cy="223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12f7b451688_0_240"/>
          <p:cNvSpPr txBox="1"/>
          <p:nvPr/>
        </p:nvSpPr>
        <p:spPr>
          <a:xfrm>
            <a:off x="6125750" y="2960675"/>
            <a:ext cx="2618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4200" lvl="0" marL="338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DBeaver</a:t>
            </a:r>
            <a:endParaRPr b="1" sz="1200">
              <a:solidFill>
                <a:srgbClr val="000000"/>
              </a:solidFill>
            </a:endParaRPr>
          </a:p>
          <a:p>
            <a:pPr indent="-184200" lvl="0" marL="3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version 22.0.4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id="393" name="Google Shape;393;g12f7b451688_0_2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5626" y="1444450"/>
            <a:ext cx="2298950" cy="1516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4" name="Google Shape;394;g12f7b451688_0_240"/>
          <p:cNvGrpSpPr/>
          <p:nvPr/>
        </p:nvGrpSpPr>
        <p:grpSpPr>
          <a:xfrm>
            <a:off x="377050" y="3987950"/>
            <a:ext cx="2618700" cy="2236800"/>
            <a:chOff x="377050" y="3987950"/>
            <a:chExt cx="2618700" cy="2236800"/>
          </a:xfrm>
        </p:grpSpPr>
        <p:sp>
          <p:nvSpPr>
            <p:cNvPr id="395" name="Google Shape;395;g12f7b451688_0_240"/>
            <p:cNvSpPr/>
            <p:nvPr/>
          </p:nvSpPr>
          <p:spPr>
            <a:xfrm>
              <a:off x="377050" y="3987950"/>
              <a:ext cx="2618700" cy="22368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g12f7b451688_0_240"/>
            <p:cNvSpPr txBox="1"/>
            <p:nvPr/>
          </p:nvSpPr>
          <p:spPr>
            <a:xfrm>
              <a:off x="377050" y="5625625"/>
              <a:ext cx="2618700" cy="5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184200" lvl="0" marL="3384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Char char="●"/>
              </a:pPr>
              <a:r>
                <a:rPr b="1" lang="en-US" sz="1200">
                  <a:solidFill>
                    <a:srgbClr val="000000"/>
                  </a:solidFill>
                </a:rPr>
                <a:t>Google Docs</a:t>
              </a:r>
              <a:endParaRPr b="1" sz="1200">
                <a:solidFill>
                  <a:srgbClr val="000000"/>
                </a:solidFill>
              </a:endParaRPr>
            </a:p>
            <a:p>
              <a:pPr indent="-184200" lvl="0" marL="338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Char char="●"/>
              </a:pPr>
              <a:r>
                <a:rPr b="1" lang="en-US" sz="1200">
                  <a:solidFill>
                    <a:srgbClr val="000000"/>
                  </a:solidFill>
                </a:rPr>
                <a:t>version 1.22.182.01.90</a:t>
              </a:r>
              <a:endParaRPr b="1" sz="1200">
                <a:solidFill>
                  <a:srgbClr val="000000"/>
                </a:solidFill>
              </a:endParaRPr>
            </a:p>
          </p:txBody>
        </p:sp>
        <p:pic>
          <p:nvPicPr>
            <p:cNvPr id="397" name="Google Shape;397;g12f7b451688_0_2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28300" y="4109400"/>
              <a:ext cx="1516225" cy="15162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8" name="Google Shape;398;g12f7b451688_0_240"/>
          <p:cNvSpPr/>
          <p:nvPr/>
        </p:nvSpPr>
        <p:spPr>
          <a:xfrm>
            <a:off x="3251400" y="3987950"/>
            <a:ext cx="2618700" cy="223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12f7b451688_0_240"/>
          <p:cNvSpPr txBox="1"/>
          <p:nvPr/>
        </p:nvSpPr>
        <p:spPr>
          <a:xfrm>
            <a:off x="3251400" y="5625625"/>
            <a:ext cx="2618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4200" lvl="0" marL="338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Google Slides</a:t>
            </a:r>
            <a:endParaRPr b="1" sz="1200">
              <a:solidFill>
                <a:srgbClr val="000000"/>
              </a:solidFill>
            </a:endParaRPr>
          </a:p>
          <a:p>
            <a:pPr indent="-184200" lvl="0" marL="3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version 1.22.162.01.90 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id="400" name="Google Shape;400;g12f7b451688_0_2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02650" y="4109400"/>
            <a:ext cx="1516225" cy="15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12f7b451688_0_240"/>
          <p:cNvSpPr/>
          <p:nvPr/>
        </p:nvSpPr>
        <p:spPr>
          <a:xfrm>
            <a:off x="6125750" y="3996100"/>
            <a:ext cx="2618700" cy="2236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12f7b451688_0_240"/>
          <p:cNvSpPr txBox="1"/>
          <p:nvPr/>
        </p:nvSpPr>
        <p:spPr>
          <a:xfrm>
            <a:off x="6125750" y="5633775"/>
            <a:ext cx="2618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4200" lvl="0" marL="338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Google Sheets</a:t>
            </a:r>
            <a:endParaRPr b="1" sz="1200">
              <a:solidFill>
                <a:srgbClr val="000000"/>
              </a:solidFill>
            </a:endParaRPr>
          </a:p>
          <a:p>
            <a:pPr indent="-184200" lvl="0" marL="338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-US" sz="1200">
                <a:solidFill>
                  <a:srgbClr val="000000"/>
                </a:solidFill>
              </a:rPr>
              <a:t>version 1.22.182.02.90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id="403" name="Google Shape;403;g12f7b451688_0_2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77000" y="4117550"/>
            <a:ext cx="1516225" cy="15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" name="Google Shape;409;g12f7b451688_0_111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" name="Google Shape;410;g12f7b451688_0_111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12f7b451688_0_111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시간계획서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2f7b451688_0_118"/>
          <p:cNvSpPr txBox="1"/>
          <p:nvPr/>
        </p:nvSpPr>
        <p:spPr>
          <a:xfrm>
            <a:off x="1152377" y="2793702"/>
            <a:ext cx="680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2"/>
                </a:solidFill>
              </a:rPr>
              <a:t>다이어그램</a:t>
            </a:r>
            <a:endParaRPr b="1" sz="5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12f7b451688_0_118"/>
          <p:cNvSpPr/>
          <p:nvPr/>
        </p:nvSpPr>
        <p:spPr>
          <a:xfrm>
            <a:off x="2555776" y="2793702"/>
            <a:ext cx="432000" cy="430500"/>
          </a:xfrm>
          <a:prstGeom prst="parallelogram">
            <a:avLst>
              <a:gd fmla="val 7169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g12f7b451688_0_118"/>
          <p:cNvSpPr/>
          <p:nvPr/>
        </p:nvSpPr>
        <p:spPr>
          <a:xfrm>
            <a:off x="6084168" y="3356992"/>
            <a:ext cx="432000" cy="430500"/>
          </a:xfrm>
          <a:prstGeom prst="parallelogram">
            <a:avLst>
              <a:gd fmla="val 7169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4" name="Google Shape;424;g12f7b451688_0_188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5" name="Google Shape;425;g12f7b451688_0_188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12f7b451688_0_188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Usecase Diagram</a:t>
            </a:r>
            <a:endParaRPr/>
          </a:p>
        </p:txBody>
      </p:sp>
      <p:sp>
        <p:nvSpPr>
          <p:cNvPr id="427" name="Google Shape;427;g12f7b451688_0_188"/>
          <p:cNvSpPr txBox="1"/>
          <p:nvPr/>
        </p:nvSpPr>
        <p:spPr>
          <a:xfrm>
            <a:off x="227699" y="730850"/>
            <a:ext cx="354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회원가입, 로그인</a:t>
            </a:r>
            <a:endParaRPr b="1" i="0" sz="3100" u="none" cap="none" strike="noStrike"/>
          </a:p>
        </p:txBody>
      </p:sp>
      <p:pic>
        <p:nvPicPr>
          <p:cNvPr id="428" name="Google Shape;428;g12f7b451688_0_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50" y="1555450"/>
            <a:ext cx="4373375" cy="38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g12f7b451688_0_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350" y="2448850"/>
            <a:ext cx="4042376" cy="1863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Google Shape;435;g130a98df952_1_90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6" name="Google Shape;436;g130a98df952_1_90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130a98df952_1_90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Usecase Diagram</a:t>
            </a:r>
            <a:endParaRPr/>
          </a:p>
        </p:txBody>
      </p:sp>
      <p:sp>
        <p:nvSpPr>
          <p:cNvPr id="438" name="Google Shape;438;g130a98df952_1_90"/>
          <p:cNvSpPr txBox="1"/>
          <p:nvPr/>
        </p:nvSpPr>
        <p:spPr>
          <a:xfrm>
            <a:off x="227699" y="730850"/>
            <a:ext cx="354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100" u="none" cap="none" strike="noStrike"/>
          </a:p>
        </p:txBody>
      </p:sp>
      <p:sp>
        <p:nvSpPr>
          <p:cNvPr id="439" name="Google Shape;439;g130a98df952_1_90"/>
          <p:cNvSpPr txBox="1"/>
          <p:nvPr/>
        </p:nvSpPr>
        <p:spPr>
          <a:xfrm>
            <a:off x="227700" y="730850"/>
            <a:ext cx="3976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회원정보, 주문관리</a:t>
            </a:r>
            <a:endParaRPr b="1" i="0" sz="3100" u="none" cap="none" strike="noStrike"/>
          </a:p>
        </p:txBody>
      </p:sp>
      <p:pic>
        <p:nvPicPr>
          <p:cNvPr id="440" name="Google Shape;440;g130a98df952_1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25" y="1345475"/>
            <a:ext cx="4263375" cy="4024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g130a98df952_1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1659975"/>
            <a:ext cx="4267199" cy="2223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7" name="Google Shape;447;g12f7b451688_0_157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8" name="Google Shape;448;g12f7b451688_0_157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12f7b451688_0_157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Usecase Diagram</a:t>
            </a:r>
            <a:endParaRPr/>
          </a:p>
        </p:txBody>
      </p:sp>
      <p:sp>
        <p:nvSpPr>
          <p:cNvPr id="450" name="Google Shape;450;g12f7b451688_0_157"/>
          <p:cNvSpPr txBox="1"/>
          <p:nvPr/>
        </p:nvSpPr>
        <p:spPr>
          <a:xfrm>
            <a:off x="254400" y="850875"/>
            <a:ext cx="3774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공지사항, 고객센터</a:t>
            </a:r>
            <a:endParaRPr b="1" i="0" sz="3100" u="none" cap="none" strike="noStrike"/>
          </a:p>
        </p:txBody>
      </p:sp>
      <p:pic>
        <p:nvPicPr>
          <p:cNvPr id="451" name="Google Shape;451;g12f7b451688_0_157"/>
          <p:cNvPicPr preferRelativeResize="0"/>
          <p:nvPr/>
        </p:nvPicPr>
        <p:blipFill rotWithShape="1">
          <a:blip r:embed="rId3">
            <a:alphaModFix/>
          </a:blip>
          <a:srcRect b="0" l="0" r="0" t="37460"/>
          <a:stretch/>
        </p:blipFill>
        <p:spPr>
          <a:xfrm>
            <a:off x="131725" y="1478350"/>
            <a:ext cx="4091725" cy="233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g12f7b451688_0_157"/>
          <p:cNvPicPr preferRelativeResize="0"/>
          <p:nvPr/>
        </p:nvPicPr>
        <p:blipFill rotWithShape="1">
          <a:blip r:embed="rId4">
            <a:alphaModFix/>
          </a:blip>
          <a:srcRect b="-2027" l="0" r="0" t="20281"/>
          <a:stretch/>
        </p:blipFill>
        <p:spPr>
          <a:xfrm>
            <a:off x="3582475" y="3169575"/>
            <a:ext cx="4938226" cy="31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7b451688_0_65"/>
          <p:cNvSpPr txBox="1"/>
          <p:nvPr/>
        </p:nvSpPr>
        <p:spPr>
          <a:xfrm>
            <a:off x="1152377" y="2793702"/>
            <a:ext cx="680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2"/>
                </a:solidFill>
              </a:rPr>
              <a:t>기획</a:t>
            </a:r>
            <a:endParaRPr b="1" sz="5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2f7b451688_0_65"/>
          <p:cNvSpPr/>
          <p:nvPr/>
        </p:nvSpPr>
        <p:spPr>
          <a:xfrm>
            <a:off x="2555776" y="2793702"/>
            <a:ext cx="432000" cy="430500"/>
          </a:xfrm>
          <a:prstGeom prst="parallelogram">
            <a:avLst>
              <a:gd fmla="val 7169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12f7b451688_0_65"/>
          <p:cNvSpPr/>
          <p:nvPr/>
        </p:nvSpPr>
        <p:spPr>
          <a:xfrm>
            <a:off x="6084168" y="3356992"/>
            <a:ext cx="432000" cy="430500"/>
          </a:xfrm>
          <a:prstGeom prst="parallelogram">
            <a:avLst>
              <a:gd fmla="val 7169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g130a98df952_3_1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9" name="Google Shape;459;g130a98df952_3_1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130a98df952_3_1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Usecase Diagram</a:t>
            </a:r>
            <a:endParaRPr/>
          </a:p>
        </p:txBody>
      </p:sp>
      <p:sp>
        <p:nvSpPr>
          <p:cNvPr id="461" name="Google Shape;461;g130a98df952_3_1"/>
          <p:cNvSpPr txBox="1"/>
          <p:nvPr/>
        </p:nvSpPr>
        <p:spPr>
          <a:xfrm>
            <a:off x="227699" y="730850"/>
            <a:ext cx="354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관리자</a:t>
            </a:r>
            <a:endParaRPr b="1" i="0" sz="3100" u="none" cap="none" strike="noStrike"/>
          </a:p>
        </p:txBody>
      </p:sp>
      <p:pic>
        <p:nvPicPr>
          <p:cNvPr id="462" name="Google Shape;462;g130a98df952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00" y="1300250"/>
            <a:ext cx="7847950" cy="52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8" name="Google Shape;468;g12f7b451688_0_171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9" name="Google Shape;469;g12f7b451688_0_171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12f7b451688_0_171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Usecase Diagram</a:t>
            </a:r>
            <a:endParaRPr/>
          </a:p>
        </p:txBody>
      </p:sp>
      <p:sp>
        <p:nvSpPr>
          <p:cNvPr id="471" name="Google Shape;471;g12f7b451688_0_171"/>
          <p:cNvSpPr txBox="1"/>
          <p:nvPr/>
        </p:nvSpPr>
        <p:spPr>
          <a:xfrm>
            <a:off x="227702" y="730850"/>
            <a:ext cx="251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상품페이지</a:t>
            </a:r>
            <a:endParaRPr b="1" i="0" sz="3100" u="none" cap="none" strike="noStrike"/>
          </a:p>
        </p:txBody>
      </p:sp>
      <p:pic>
        <p:nvPicPr>
          <p:cNvPr id="472" name="Google Shape;472;g12f7b451688_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75" y="1648075"/>
            <a:ext cx="8839201" cy="356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8" name="Google Shape;478;g130a98df952_1_68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9" name="Google Shape;479;g130a98df952_1_68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130a98df952_1_68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Usecase Diagram</a:t>
            </a:r>
            <a:endParaRPr/>
          </a:p>
        </p:txBody>
      </p:sp>
      <p:sp>
        <p:nvSpPr>
          <p:cNvPr id="481" name="Google Shape;481;g130a98df952_1_68"/>
          <p:cNvSpPr txBox="1"/>
          <p:nvPr/>
        </p:nvSpPr>
        <p:spPr>
          <a:xfrm>
            <a:off x="227700" y="730850"/>
            <a:ext cx="3522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주문</a:t>
            </a:r>
            <a:r>
              <a:rPr b="1" lang="en-US" sz="3100"/>
              <a:t> 페이지</a:t>
            </a:r>
            <a:endParaRPr b="1" i="0" sz="3100" u="none" cap="none" strike="noStrike"/>
          </a:p>
        </p:txBody>
      </p:sp>
      <p:pic>
        <p:nvPicPr>
          <p:cNvPr id="482" name="Google Shape;482;g130a98df952_1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14449"/>
            <a:ext cx="8839201" cy="1901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g130a98df952_1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2650"/>
            <a:ext cx="8839198" cy="2769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g130a98df952_1_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9888" y="4849488"/>
            <a:ext cx="45624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g130a98df952_1_77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1" name="Google Shape;491;g130a98df952_1_77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130a98df952_1_77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Usecase Diagram</a:t>
            </a:r>
            <a:endParaRPr/>
          </a:p>
        </p:txBody>
      </p:sp>
      <p:sp>
        <p:nvSpPr>
          <p:cNvPr id="493" name="Google Shape;493;g130a98df952_1_77"/>
          <p:cNvSpPr txBox="1"/>
          <p:nvPr/>
        </p:nvSpPr>
        <p:spPr>
          <a:xfrm>
            <a:off x="227702" y="730850"/>
            <a:ext cx="251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결제 </a:t>
            </a:r>
            <a:r>
              <a:rPr b="1" lang="en-US" sz="3100"/>
              <a:t>페이지</a:t>
            </a:r>
            <a:endParaRPr b="1" i="0" sz="3100" u="none" cap="none" strike="noStrike"/>
          </a:p>
        </p:txBody>
      </p:sp>
      <p:pic>
        <p:nvPicPr>
          <p:cNvPr id="494" name="Google Shape;494;g130a98df952_1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00" y="2235888"/>
            <a:ext cx="8839198" cy="2386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0" name="Google Shape;500;g12f7b451688_0_138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1" name="Google Shape;501;g12f7b451688_0_138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12f7b451688_0_138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ER Diagram</a:t>
            </a:r>
            <a:endParaRPr/>
          </a:p>
        </p:txBody>
      </p:sp>
      <p:sp>
        <p:nvSpPr>
          <p:cNvPr id="503" name="Google Shape;503;g12f7b451688_0_138"/>
          <p:cNvSpPr txBox="1"/>
          <p:nvPr/>
        </p:nvSpPr>
        <p:spPr>
          <a:xfrm>
            <a:off x="502375" y="720775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회원 테이블</a:t>
            </a:r>
            <a:endParaRPr b="1" i="0" sz="3100" u="none" cap="none" strike="noStrike"/>
          </a:p>
        </p:txBody>
      </p:sp>
      <p:graphicFrame>
        <p:nvGraphicFramePr>
          <p:cNvPr id="504" name="Google Shape;504;g12f7b451688_0_138"/>
          <p:cNvGraphicFramePr/>
          <p:nvPr/>
        </p:nvGraphicFramePr>
        <p:xfrm>
          <a:off x="502375" y="142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{88378A8D-B85C-4C99-8932-61759D02A657}</a:tableStyleId>
              </a:tblPr>
              <a:tblGrid>
                <a:gridCol w="704850"/>
                <a:gridCol w="1228725"/>
                <a:gridCol w="952500"/>
                <a:gridCol w="952500"/>
                <a:gridCol w="952500"/>
                <a:gridCol w="1209675"/>
                <a:gridCol w="1362075"/>
              </a:tblGrid>
              <a:tr h="2476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04:0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0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381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04:1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회원테이블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04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FieldName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04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DataType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04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04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Key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04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Extra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04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Comment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04:2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3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user_id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아이디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4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user_pw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varchar(100)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비밀번호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5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varchar(45)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이름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6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birthdate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생년월일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7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gender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char(1)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성별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8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email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이메일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9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addr1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0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addr2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1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2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reg_date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04:13: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0" name="Google Shape;510;g130a98df952_0_67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1" name="Google Shape;511;g130a98df952_0_67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130a98df952_0_67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ER Diagram</a:t>
            </a:r>
            <a:endParaRPr/>
          </a:p>
        </p:txBody>
      </p:sp>
      <p:sp>
        <p:nvSpPr>
          <p:cNvPr id="513" name="Google Shape;513;g130a98df952_0_67"/>
          <p:cNvSpPr txBox="1"/>
          <p:nvPr/>
        </p:nvSpPr>
        <p:spPr>
          <a:xfrm>
            <a:off x="422350" y="720775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문의사항 테이블</a:t>
            </a:r>
            <a:endParaRPr b="1" i="0" sz="3100" u="none" cap="none" strike="noStrike"/>
          </a:p>
        </p:txBody>
      </p:sp>
      <p:graphicFrame>
        <p:nvGraphicFramePr>
          <p:cNvPr id="514" name="Google Shape;514;g130a98df952_0_67"/>
          <p:cNvGraphicFramePr/>
          <p:nvPr/>
        </p:nvGraphicFramePr>
        <p:xfrm>
          <a:off x="422350" y="139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{88378A8D-B85C-4C99-8932-61759D02A657}</a:tableStyleId>
              </a:tblPr>
              <a:tblGrid>
                <a:gridCol w="704850"/>
                <a:gridCol w="1228725"/>
                <a:gridCol w="952500"/>
                <a:gridCol w="952500"/>
                <a:gridCol w="952500"/>
                <a:gridCol w="1209675"/>
                <a:gridCol w="1362075"/>
              </a:tblGrid>
              <a:tr h="2476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14:0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qna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0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381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14:1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문의사항 테이블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1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14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FieldName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14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DataType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14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14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Key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14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Extra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14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Comment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14:2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qnaNo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게시물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3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subject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 제목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4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 내용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5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reg_date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 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6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answer_date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 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7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replied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char(1)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문의글 확인 여부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8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hits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9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10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MUL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14:11: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0" name="Google Shape;520;g130a98df952_1_6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1" name="Google Shape;521;g130a98df952_1_6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130a98df952_1_6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ER Diagram</a:t>
            </a:r>
            <a:endParaRPr/>
          </a:p>
        </p:txBody>
      </p:sp>
      <p:sp>
        <p:nvSpPr>
          <p:cNvPr id="523" name="Google Shape;523;g130a98df952_1_6"/>
          <p:cNvSpPr txBox="1"/>
          <p:nvPr/>
        </p:nvSpPr>
        <p:spPr>
          <a:xfrm>
            <a:off x="422350" y="720775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댓글</a:t>
            </a:r>
            <a:r>
              <a:rPr b="1" lang="en-US" sz="3100"/>
              <a:t> 테이블</a:t>
            </a:r>
            <a:endParaRPr b="1" i="0" sz="3100" u="none" cap="none" strike="noStrike"/>
          </a:p>
        </p:txBody>
      </p:sp>
      <p:sp>
        <p:nvSpPr>
          <p:cNvPr id="524" name="Google Shape;524;g130a98df952_1_6"/>
          <p:cNvSpPr txBox="1"/>
          <p:nvPr/>
        </p:nvSpPr>
        <p:spPr>
          <a:xfrm>
            <a:off x="422350" y="3681500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공지사항 </a:t>
            </a:r>
            <a:r>
              <a:rPr b="1" lang="en-US" sz="3100"/>
              <a:t>테이블</a:t>
            </a:r>
            <a:endParaRPr b="1" i="0" sz="3100" u="none" cap="none" strike="noStrike"/>
          </a:p>
        </p:txBody>
      </p:sp>
      <p:graphicFrame>
        <p:nvGraphicFramePr>
          <p:cNvPr id="525" name="Google Shape;525;g130a98df952_1_6"/>
          <p:cNvGraphicFramePr/>
          <p:nvPr/>
        </p:nvGraphicFramePr>
        <p:xfrm>
          <a:off x="422350" y="139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{88378A8D-B85C-4C99-8932-61759D02A657}</a:tableStyleId>
              </a:tblPr>
              <a:tblGrid>
                <a:gridCol w="704850"/>
                <a:gridCol w="1228725"/>
                <a:gridCol w="952500"/>
                <a:gridCol w="952500"/>
                <a:gridCol w="952500"/>
                <a:gridCol w="1209675"/>
                <a:gridCol w="1362075"/>
              </a:tblGrid>
              <a:tr h="2476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5:0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comment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0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381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5:1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 테이블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1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5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FieldName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5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DataType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5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5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Key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5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Extra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5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Comment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5:2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commentNo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3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 내용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4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reg_date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 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5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qnaNo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MUL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게시물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6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MUL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5:7:6"/>
                      </a:ext>
                    </a:extLst>
                  </a:tcPr>
                </a:tc>
              </a:tr>
            </a:tbl>
          </a:graphicData>
        </a:graphic>
      </p:graphicFrame>
      <p:graphicFrame>
        <p:nvGraphicFramePr>
          <p:cNvPr id="526" name="Google Shape;526;g130a98df952_1_6"/>
          <p:cNvGraphicFramePr/>
          <p:nvPr/>
        </p:nvGraphicFramePr>
        <p:xfrm>
          <a:off x="422350" y="430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{88378A8D-B85C-4C99-8932-61759D02A657}</a:tableStyleId>
              </a:tblPr>
              <a:tblGrid>
                <a:gridCol w="704850"/>
                <a:gridCol w="1228725"/>
                <a:gridCol w="952500"/>
                <a:gridCol w="952500"/>
                <a:gridCol w="952500"/>
                <a:gridCol w="1209675"/>
                <a:gridCol w="1362075"/>
              </a:tblGrid>
              <a:tr h="2476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6:0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0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381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6:1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테이블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1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6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FieldName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6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DataType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6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6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Key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6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Extra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6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Comment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26:2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3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subject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제목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4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text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내용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5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reg_date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 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6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hits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26:7: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2" name="Google Shape;532;g130a98df952_1_20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3" name="Google Shape;533;g130a98df952_1_20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130a98df952_1_20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ER Diagram</a:t>
            </a:r>
            <a:endParaRPr/>
          </a:p>
        </p:txBody>
      </p:sp>
      <p:sp>
        <p:nvSpPr>
          <p:cNvPr id="535" name="Google Shape;535;g130a98df952_1_20"/>
          <p:cNvSpPr txBox="1"/>
          <p:nvPr/>
        </p:nvSpPr>
        <p:spPr>
          <a:xfrm>
            <a:off x="422350" y="720775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상품</a:t>
            </a:r>
            <a:r>
              <a:rPr b="1" lang="en-US" sz="3100"/>
              <a:t> 테이블</a:t>
            </a:r>
            <a:endParaRPr b="1" i="0" sz="3100" u="none" cap="none" strike="noStrike"/>
          </a:p>
        </p:txBody>
      </p:sp>
      <p:graphicFrame>
        <p:nvGraphicFramePr>
          <p:cNvPr id="536" name="Google Shape;536;g130a98df952_1_20"/>
          <p:cNvGraphicFramePr/>
          <p:nvPr/>
        </p:nvGraphicFramePr>
        <p:xfrm>
          <a:off x="422350" y="139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{88378A8D-B85C-4C99-8932-61759D02A657}</a:tableStyleId>
              </a:tblPr>
              <a:tblGrid>
                <a:gridCol w="704850"/>
                <a:gridCol w="1228725"/>
                <a:gridCol w="952500"/>
                <a:gridCol w="952500"/>
                <a:gridCol w="952500"/>
                <a:gridCol w="1209675"/>
                <a:gridCol w="1362075"/>
              </a:tblGrid>
              <a:tr h="2476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6:0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0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381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6:1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테이블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6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FieldName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6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DataType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6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6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Key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6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Extra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6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Comment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36:2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3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이름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4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manufacture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5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category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6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connect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varchar(100)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연결방식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7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switch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varchar(100)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스위치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8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spec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스펙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9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price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0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stock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1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reg_date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2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item_img1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경로1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3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item_img2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경로2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4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item_imgthumb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경로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5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item_sold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상품 주문 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36:16: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2" name="Google Shape;542;g130a98df952_1_31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3" name="Google Shape;543;g130a98df952_1_31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130a98df952_1_31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ER Diagram</a:t>
            </a:r>
            <a:endParaRPr/>
          </a:p>
        </p:txBody>
      </p:sp>
      <p:sp>
        <p:nvSpPr>
          <p:cNvPr id="545" name="Google Shape;545;g130a98df952_1_31"/>
          <p:cNvSpPr txBox="1"/>
          <p:nvPr/>
        </p:nvSpPr>
        <p:spPr>
          <a:xfrm>
            <a:off x="422350" y="720775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장바구니</a:t>
            </a:r>
            <a:r>
              <a:rPr b="1" lang="en-US" sz="3100"/>
              <a:t> 테이블</a:t>
            </a:r>
            <a:endParaRPr b="1" i="0" sz="3100" u="none" cap="none" strike="noStrike"/>
          </a:p>
        </p:txBody>
      </p:sp>
      <p:graphicFrame>
        <p:nvGraphicFramePr>
          <p:cNvPr id="546" name="Google Shape;546;g130a98df952_1_31"/>
          <p:cNvGraphicFramePr/>
          <p:nvPr/>
        </p:nvGraphicFramePr>
        <p:xfrm>
          <a:off x="422350" y="139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{88378A8D-B85C-4C99-8932-61759D02A657}</a:tableStyleId>
              </a:tblPr>
              <a:tblGrid>
                <a:gridCol w="704850"/>
                <a:gridCol w="1228725"/>
                <a:gridCol w="952500"/>
                <a:gridCol w="952500"/>
                <a:gridCol w="952500"/>
                <a:gridCol w="1209675"/>
                <a:gridCol w="1362075"/>
              </a:tblGrid>
              <a:tr h="2476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46:0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cart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0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381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46:1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테이블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46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FieldName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46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DataType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46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46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Key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46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Extra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46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Comment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46:2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cartNo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3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item_name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이름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4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manufacture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5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category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6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connect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varchar(100)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연결방식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7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switch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varchar(100)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스위치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8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spec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스펙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9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price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0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stock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1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reg_date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2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item_img1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경로1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3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item_img2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경로2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4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item_imgthumb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경로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5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MUL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6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MUL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46:17: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2" name="Google Shape;552;g130a98df952_1_42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3" name="Google Shape;553;g130a98df952_1_42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130a98df952_1_42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ER Diagram</a:t>
            </a:r>
            <a:endParaRPr/>
          </a:p>
        </p:txBody>
      </p:sp>
      <p:sp>
        <p:nvSpPr>
          <p:cNvPr id="555" name="Google Shape;555;g130a98df952_1_42"/>
          <p:cNvSpPr txBox="1"/>
          <p:nvPr/>
        </p:nvSpPr>
        <p:spPr>
          <a:xfrm>
            <a:off x="422350" y="720775"/>
            <a:ext cx="316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주문</a:t>
            </a:r>
            <a:r>
              <a:rPr b="1" lang="en-US" sz="3100"/>
              <a:t> 테이블</a:t>
            </a:r>
            <a:endParaRPr b="1" i="0" sz="3100" u="none" cap="none" strike="noStrike"/>
          </a:p>
        </p:txBody>
      </p:sp>
      <p:graphicFrame>
        <p:nvGraphicFramePr>
          <p:cNvPr id="556" name="Google Shape;556;g130a98df952_1_42"/>
          <p:cNvGraphicFramePr/>
          <p:nvPr/>
        </p:nvGraphicFramePr>
        <p:xfrm>
          <a:off x="422350" y="139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{88378A8D-B85C-4C99-8932-61759D02A657}</a:tableStyleId>
              </a:tblPr>
              <a:tblGrid>
                <a:gridCol w="704850"/>
                <a:gridCol w="1228725"/>
                <a:gridCol w="952500"/>
                <a:gridCol w="952500"/>
                <a:gridCol w="952500"/>
                <a:gridCol w="1209675"/>
                <a:gridCol w="1362075"/>
              </a:tblGrid>
              <a:tr h="2476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56:0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order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0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381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56:1:0"/>
                      </a:ext>
                    </a:extLst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테이블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:2"/>
                      </a:ext>
                    </a:extLst>
                  </a:tcPr>
                </a:tc>
                <a:tc hMerge="1"/>
                <a:tc hMerge="1"/>
                <a:tc hMerge="1"/>
                <a:tc hMerge="1"/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56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FieldName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56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DataType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56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56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Key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56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Extra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56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Comment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556:2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orderNo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3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ordered_num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4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ordered_date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5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manufacture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6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category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7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connect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varchar(100)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연결방식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8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switch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varchar(100)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스위치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9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spec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스펙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0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price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1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reg_date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2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item_img1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경로1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3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item_img2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경로2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4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item_imgthumb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varchar(255)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경로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5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MUL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6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varchar(45)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7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addr1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회원주소1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8:6"/>
                      </a:ext>
                    </a:extLst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addr2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varchar(150)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회원주소2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19:6"/>
                      </a:ext>
                    </a:extLst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2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itemNo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2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int(11)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2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 NULL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2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MUL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2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2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일련번호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556:20: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3"/>
          <p:cNvCxnSpPr/>
          <p:nvPr/>
        </p:nvCxnSpPr>
        <p:spPr>
          <a:xfrm rot="10800000">
            <a:off x="254520" y="590871"/>
            <a:ext cx="888948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3"/>
          <p:cNvSpPr/>
          <p:nvPr/>
        </p:nvSpPr>
        <p:spPr>
          <a:xfrm>
            <a:off x="254520" y="153364"/>
            <a:ext cx="2388654" cy="430592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308630" y="116632"/>
            <a:ext cx="2263106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주제선정배경</a:t>
            </a:r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00" y="688671"/>
            <a:ext cx="4234051" cy="378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250" y="688675"/>
            <a:ext cx="4381688" cy="37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399200" y="4198500"/>
            <a:ext cx="4172700" cy="276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Naver 키보드 검색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4737750" y="4198500"/>
            <a:ext cx="4172700" cy="276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Google</a:t>
            </a:r>
            <a:r>
              <a:rPr b="1" lang="en-US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키보드 검색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1072050" y="5452675"/>
            <a:ext cx="6999900" cy="938400"/>
          </a:xfrm>
          <a:prstGeom prst="rect">
            <a:avLst/>
          </a:prstGeom>
          <a:solidFill>
            <a:srgbClr val="A4C2F4">
              <a:alpha val="3832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컴퓨터 종합 쇼핑몰은 찾기 쉬워도</a:t>
            </a:r>
            <a:endParaRPr b="1" sz="3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키보드 전문 쇼핑몰은 찾기 어렵다</a:t>
            </a:r>
            <a:endParaRPr b="1" sz="3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2" name="Google Shape;562;g130a98df952_0_54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3" name="Google Shape;563;g130a98df952_0_54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130a98df952_0_54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ER Diagram</a:t>
            </a:r>
            <a:endParaRPr/>
          </a:p>
        </p:txBody>
      </p:sp>
      <p:pic>
        <p:nvPicPr>
          <p:cNvPr id="565" name="Google Shape;565;g130a98df952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238" y="1343525"/>
            <a:ext cx="7115525" cy="5114298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g130a98df952_0_54"/>
          <p:cNvSpPr txBox="1"/>
          <p:nvPr/>
        </p:nvSpPr>
        <p:spPr>
          <a:xfrm>
            <a:off x="227700" y="730850"/>
            <a:ext cx="3772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전체 ER Diagram</a:t>
            </a:r>
            <a:endParaRPr b="1" i="0" sz="3100" u="none" cap="none" strike="noStrike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2f7b451688_0_145"/>
          <p:cNvSpPr txBox="1"/>
          <p:nvPr/>
        </p:nvSpPr>
        <p:spPr>
          <a:xfrm>
            <a:off x="1152377" y="2793702"/>
            <a:ext cx="680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2"/>
                </a:solidFill>
              </a:rPr>
              <a:t>시연</a:t>
            </a:r>
            <a:endParaRPr b="1" sz="5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12f7b451688_0_145"/>
          <p:cNvSpPr/>
          <p:nvPr/>
        </p:nvSpPr>
        <p:spPr>
          <a:xfrm>
            <a:off x="2555776" y="2793702"/>
            <a:ext cx="432000" cy="430500"/>
          </a:xfrm>
          <a:prstGeom prst="parallelogram">
            <a:avLst>
              <a:gd fmla="val 7169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3" name="Google Shape;573;g12f7b451688_0_145"/>
          <p:cNvSpPr/>
          <p:nvPr/>
        </p:nvSpPr>
        <p:spPr>
          <a:xfrm>
            <a:off x="6084168" y="3356992"/>
            <a:ext cx="432000" cy="430500"/>
          </a:xfrm>
          <a:prstGeom prst="parallelogram">
            <a:avLst>
              <a:gd fmla="val 7169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8"/>
          <p:cNvSpPr txBox="1"/>
          <p:nvPr/>
        </p:nvSpPr>
        <p:spPr>
          <a:xfrm>
            <a:off x="1152377" y="2793702"/>
            <a:ext cx="6803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1" sz="5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8"/>
          <p:cNvSpPr/>
          <p:nvPr/>
        </p:nvSpPr>
        <p:spPr>
          <a:xfrm>
            <a:off x="2555776" y="2793702"/>
            <a:ext cx="432048" cy="430592"/>
          </a:xfrm>
          <a:prstGeom prst="parallelogram">
            <a:avLst>
              <a:gd fmla="val 7169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0" name="Google Shape;580;p18"/>
          <p:cNvSpPr/>
          <p:nvPr/>
        </p:nvSpPr>
        <p:spPr>
          <a:xfrm>
            <a:off x="6084168" y="3356992"/>
            <a:ext cx="432048" cy="430592"/>
          </a:xfrm>
          <a:prstGeom prst="parallelogram">
            <a:avLst>
              <a:gd fmla="val 7169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g130e040e679_3_75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g130e040e679_3_75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30e040e679_3_75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주제선정배경</a:t>
            </a:r>
            <a:endParaRPr/>
          </a:p>
        </p:txBody>
      </p:sp>
      <p:sp>
        <p:nvSpPr>
          <p:cNvPr id="137" name="Google Shape;137;g130e040e679_3_75"/>
          <p:cNvSpPr txBox="1"/>
          <p:nvPr/>
        </p:nvSpPr>
        <p:spPr>
          <a:xfrm>
            <a:off x="1072050" y="5452675"/>
            <a:ext cx="6999900" cy="938400"/>
          </a:xfrm>
          <a:prstGeom prst="rect">
            <a:avLst/>
          </a:prstGeom>
          <a:solidFill>
            <a:srgbClr val="A4C2F4">
              <a:alpha val="3832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일반인은 분류를 알아보기 힘들다</a:t>
            </a:r>
            <a:endParaRPr b="1" sz="3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8" name="Google Shape;138;g130e040e679_3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25" y="704450"/>
            <a:ext cx="5851551" cy="38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12f7b451688_0_18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g12f7b451688_0_18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2f7b451688_0_18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벤치마킹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g12f7b451688_0_53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g12f7b451688_0_53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2f7b451688_0_53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마인드맵</a:t>
            </a:r>
            <a:endParaRPr/>
          </a:p>
        </p:txBody>
      </p:sp>
      <p:pic>
        <p:nvPicPr>
          <p:cNvPr id="155" name="Google Shape;155;g12f7b451688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512" y="953850"/>
            <a:ext cx="1612975" cy="12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2f7b451688_0_53"/>
          <p:cNvSpPr/>
          <p:nvPr/>
        </p:nvSpPr>
        <p:spPr>
          <a:xfrm>
            <a:off x="3869088" y="3186950"/>
            <a:ext cx="1405800" cy="848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2f7b451688_0_53"/>
          <p:cNvSpPr/>
          <p:nvPr/>
        </p:nvSpPr>
        <p:spPr>
          <a:xfrm>
            <a:off x="5999100" y="1358050"/>
            <a:ext cx="1405800" cy="848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2f7b451688_0_53"/>
          <p:cNvSpPr/>
          <p:nvPr/>
        </p:nvSpPr>
        <p:spPr>
          <a:xfrm>
            <a:off x="1822375" y="1358050"/>
            <a:ext cx="1405800" cy="848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2f7b451688_0_53"/>
          <p:cNvSpPr txBox="1"/>
          <p:nvPr/>
        </p:nvSpPr>
        <p:spPr>
          <a:xfrm>
            <a:off x="2152375" y="1582300"/>
            <a:ext cx="7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직관성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g12f7b451688_0_53"/>
          <p:cNvSpPr txBox="1"/>
          <p:nvPr/>
        </p:nvSpPr>
        <p:spPr>
          <a:xfrm>
            <a:off x="4199088" y="3411200"/>
            <a:ext cx="7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전문성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g12f7b451688_0_53"/>
          <p:cNvSpPr txBox="1"/>
          <p:nvPr/>
        </p:nvSpPr>
        <p:spPr>
          <a:xfrm>
            <a:off x="6329100" y="1582300"/>
            <a:ext cx="7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편의성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2" name="Google Shape;162;g12f7b451688_0_53"/>
          <p:cNvCxnSpPr>
            <a:stCxn id="155" idx="1"/>
            <a:endCxn id="158" idx="3"/>
          </p:cNvCxnSpPr>
          <p:nvPr/>
        </p:nvCxnSpPr>
        <p:spPr>
          <a:xfrm flipH="1">
            <a:off x="3228212" y="1580300"/>
            <a:ext cx="537300" cy="2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g12f7b451688_0_53"/>
          <p:cNvCxnSpPr>
            <a:stCxn id="155" idx="3"/>
            <a:endCxn id="157" idx="1"/>
          </p:cNvCxnSpPr>
          <p:nvPr/>
        </p:nvCxnSpPr>
        <p:spPr>
          <a:xfrm>
            <a:off x="5378487" y="1580300"/>
            <a:ext cx="620700" cy="2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g12f7b451688_0_53"/>
          <p:cNvCxnSpPr>
            <a:stCxn id="155" idx="2"/>
            <a:endCxn id="156" idx="0"/>
          </p:cNvCxnSpPr>
          <p:nvPr/>
        </p:nvCxnSpPr>
        <p:spPr>
          <a:xfrm>
            <a:off x="4572000" y="2206750"/>
            <a:ext cx="0" cy="9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g12f7b451688_0_53"/>
          <p:cNvSpPr/>
          <p:nvPr/>
        </p:nvSpPr>
        <p:spPr>
          <a:xfrm>
            <a:off x="103100" y="2503850"/>
            <a:ext cx="1311600" cy="848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2f7b451688_0_53"/>
          <p:cNvSpPr txBox="1"/>
          <p:nvPr/>
        </p:nvSpPr>
        <p:spPr>
          <a:xfrm>
            <a:off x="206000" y="2622475"/>
            <a:ext cx="110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섬네일로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구분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g12f7b451688_0_53"/>
          <p:cNvSpPr/>
          <p:nvPr/>
        </p:nvSpPr>
        <p:spPr>
          <a:xfrm>
            <a:off x="103100" y="3547800"/>
            <a:ext cx="1311600" cy="848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2f7b451688_0_53"/>
          <p:cNvSpPr txBox="1"/>
          <p:nvPr/>
        </p:nvSpPr>
        <p:spPr>
          <a:xfrm>
            <a:off x="35300" y="3772050"/>
            <a:ext cx="14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버튼 위치 조정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g12f7b451688_0_53"/>
          <p:cNvSpPr/>
          <p:nvPr/>
        </p:nvSpPr>
        <p:spPr>
          <a:xfrm>
            <a:off x="103100" y="4591750"/>
            <a:ext cx="1311600" cy="848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2f7b451688_0_53"/>
          <p:cNvSpPr txBox="1"/>
          <p:nvPr/>
        </p:nvSpPr>
        <p:spPr>
          <a:xfrm>
            <a:off x="56000" y="4813925"/>
            <a:ext cx="14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태그 최소화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1" name="Google Shape;171;g12f7b451688_0_53"/>
          <p:cNvCxnSpPr>
            <a:stCxn id="158" idx="2"/>
          </p:cNvCxnSpPr>
          <p:nvPr/>
        </p:nvCxnSpPr>
        <p:spPr>
          <a:xfrm flipH="1">
            <a:off x="2520475" y="2206750"/>
            <a:ext cx="4800" cy="28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g12f7b451688_0_53"/>
          <p:cNvCxnSpPr>
            <a:endCxn id="165" idx="6"/>
          </p:cNvCxnSpPr>
          <p:nvPr/>
        </p:nvCxnSpPr>
        <p:spPr>
          <a:xfrm rot="10800000">
            <a:off x="1414700" y="2928200"/>
            <a:ext cx="11058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g12f7b451688_0_53"/>
          <p:cNvCxnSpPr/>
          <p:nvPr/>
        </p:nvCxnSpPr>
        <p:spPr>
          <a:xfrm rot="10800000">
            <a:off x="1419475" y="3970050"/>
            <a:ext cx="11058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g12f7b451688_0_53"/>
          <p:cNvCxnSpPr/>
          <p:nvPr/>
        </p:nvCxnSpPr>
        <p:spPr>
          <a:xfrm rot="10800000">
            <a:off x="1414825" y="5011925"/>
            <a:ext cx="11058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g12f7b451688_0_53"/>
          <p:cNvSpPr/>
          <p:nvPr/>
        </p:nvSpPr>
        <p:spPr>
          <a:xfrm>
            <a:off x="2298125" y="5780450"/>
            <a:ext cx="1311600" cy="848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2f7b451688_0_53"/>
          <p:cNvSpPr txBox="1"/>
          <p:nvPr/>
        </p:nvSpPr>
        <p:spPr>
          <a:xfrm>
            <a:off x="2473925" y="6004700"/>
            <a:ext cx="9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제조사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12f7b451688_0_53"/>
          <p:cNvSpPr/>
          <p:nvPr/>
        </p:nvSpPr>
        <p:spPr>
          <a:xfrm>
            <a:off x="3911250" y="5780450"/>
            <a:ext cx="1311600" cy="848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2f7b451688_0_53"/>
          <p:cNvSpPr txBox="1"/>
          <p:nvPr/>
        </p:nvSpPr>
        <p:spPr>
          <a:xfrm>
            <a:off x="4087050" y="6004700"/>
            <a:ext cx="9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종류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12f7b451688_0_53"/>
          <p:cNvSpPr/>
          <p:nvPr/>
        </p:nvSpPr>
        <p:spPr>
          <a:xfrm>
            <a:off x="5420650" y="5780450"/>
            <a:ext cx="1311600" cy="848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2f7b451688_0_53"/>
          <p:cNvSpPr txBox="1"/>
          <p:nvPr/>
        </p:nvSpPr>
        <p:spPr>
          <a:xfrm>
            <a:off x="5596450" y="6004700"/>
            <a:ext cx="9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연결 방식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g12f7b451688_0_53"/>
          <p:cNvSpPr/>
          <p:nvPr/>
        </p:nvSpPr>
        <p:spPr>
          <a:xfrm>
            <a:off x="6930050" y="5780450"/>
            <a:ext cx="1311600" cy="848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2f7b451688_0_53"/>
          <p:cNvSpPr txBox="1"/>
          <p:nvPr/>
        </p:nvSpPr>
        <p:spPr>
          <a:xfrm>
            <a:off x="7105850" y="6004700"/>
            <a:ext cx="9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스위치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3" name="Google Shape;183;g12f7b451688_0_53"/>
          <p:cNvCxnSpPr>
            <a:stCxn id="156" idx="2"/>
            <a:endCxn id="177" idx="0"/>
          </p:cNvCxnSpPr>
          <p:nvPr/>
        </p:nvCxnSpPr>
        <p:spPr>
          <a:xfrm flipH="1">
            <a:off x="4567188" y="4035650"/>
            <a:ext cx="4800" cy="17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g12f7b451688_0_53"/>
          <p:cNvCxnSpPr/>
          <p:nvPr/>
        </p:nvCxnSpPr>
        <p:spPr>
          <a:xfrm>
            <a:off x="3000600" y="5229775"/>
            <a:ext cx="45951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g12f7b451688_0_53"/>
          <p:cNvCxnSpPr>
            <a:endCxn id="181" idx="0"/>
          </p:cNvCxnSpPr>
          <p:nvPr/>
        </p:nvCxnSpPr>
        <p:spPr>
          <a:xfrm flipH="1">
            <a:off x="7585850" y="5238350"/>
            <a:ext cx="900" cy="5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g12f7b451688_0_53"/>
          <p:cNvCxnSpPr/>
          <p:nvPr/>
        </p:nvCxnSpPr>
        <p:spPr>
          <a:xfrm flipH="1">
            <a:off x="6076000" y="5246875"/>
            <a:ext cx="900" cy="5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g12f7b451688_0_53"/>
          <p:cNvCxnSpPr/>
          <p:nvPr/>
        </p:nvCxnSpPr>
        <p:spPr>
          <a:xfrm flipH="1">
            <a:off x="2990500" y="5216200"/>
            <a:ext cx="900" cy="5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g12f7b451688_0_53"/>
          <p:cNvSpPr/>
          <p:nvPr/>
        </p:nvSpPr>
        <p:spPr>
          <a:xfrm>
            <a:off x="7542125" y="2389375"/>
            <a:ext cx="1311600" cy="848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2f7b451688_0_53"/>
          <p:cNvSpPr txBox="1"/>
          <p:nvPr/>
        </p:nvSpPr>
        <p:spPr>
          <a:xfrm>
            <a:off x="7519775" y="2613625"/>
            <a:ext cx="13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선택의 단순화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g12f7b451688_0_53"/>
          <p:cNvSpPr/>
          <p:nvPr/>
        </p:nvSpPr>
        <p:spPr>
          <a:xfrm>
            <a:off x="7542125" y="3352550"/>
            <a:ext cx="1311600" cy="848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2f7b451688_0_53"/>
          <p:cNvSpPr txBox="1"/>
          <p:nvPr/>
        </p:nvSpPr>
        <p:spPr>
          <a:xfrm>
            <a:off x="7542125" y="3576800"/>
            <a:ext cx="14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버튼 크기 고려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g12f7b451688_0_53"/>
          <p:cNvSpPr/>
          <p:nvPr/>
        </p:nvSpPr>
        <p:spPr>
          <a:xfrm>
            <a:off x="7542125" y="4315725"/>
            <a:ext cx="1311600" cy="848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2f7b451688_0_53"/>
          <p:cNvSpPr txBox="1"/>
          <p:nvPr/>
        </p:nvSpPr>
        <p:spPr>
          <a:xfrm>
            <a:off x="7474325" y="4580363"/>
            <a:ext cx="14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쉬운 정보 확인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4" name="Google Shape;194;g12f7b451688_0_53"/>
          <p:cNvCxnSpPr/>
          <p:nvPr/>
        </p:nvCxnSpPr>
        <p:spPr>
          <a:xfrm flipH="1">
            <a:off x="6703800" y="2201838"/>
            <a:ext cx="600" cy="25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g12f7b451688_0_53"/>
          <p:cNvCxnSpPr>
            <a:endCxn id="189" idx="1"/>
          </p:cNvCxnSpPr>
          <p:nvPr/>
        </p:nvCxnSpPr>
        <p:spPr>
          <a:xfrm flipH="1" rot="10800000">
            <a:off x="6703775" y="2813725"/>
            <a:ext cx="8160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g12f7b451688_0_53"/>
          <p:cNvCxnSpPr/>
          <p:nvPr/>
        </p:nvCxnSpPr>
        <p:spPr>
          <a:xfrm flipH="1" rot="10800000">
            <a:off x="6699600" y="3773300"/>
            <a:ext cx="8160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g12f7b451688_0_53"/>
          <p:cNvCxnSpPr/>
          <p:nvPr/>
        </p:nvCxnSpPr>
        <p:spPr>
          <a:xfrm flipH="1" rot="10800000">
            <a:off x="6699600" y="4732875"/>
            <a:ext cx="8160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f7b451688_0_71"/>
          <p:cNvSpPr txBox="1"/>
          <p:nvPr/>
        </p:nvSpPr>
        <p:spPr>
          <a:xfrm>
            <a:off x="1152377" y="2793702"/>
            <a:ext cx="680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2"/>
                </a:solidFill>
              </a:rPr>
              <a:t>개발</a:t>
            </a:r>
            <a:endParaRPr b="1" sz="5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2f7b451688_0_71"/>
          <p:cNvSpPr/>
          <p:nvPr/>
        </p:nvSpPr>
        <p:spPr>
          <a:xfrm>
            <a:off x="2555776" y="2793702"/>
            <a:ext cx="432000" cy="430500"/>
          </a:xfrm>
          <a:prstGeom prst="parallelogram">
            <a:avLst>
              <a:gd fmla="val 7169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12f7b451688_0_71"/>
          <p:cNvSpPr/>
          <p:nvPr/>
        </p:nvSpPr>
        <p:spPr>
          <a:xfrm>
            <a:off x="6084168" y="3356992"/>
            <a:ext cx="432000" cy="430500"/>
          </a:xfrm>
          <a:prstGeom prst="parallelogram">
            <a:avLst>
              <a:gd fmla="val 7169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g12f7b451688_0_77"/>
          <p:cNvCxnSpPr/>
          <p:nvPr/>
        </p:nvCxnSpPr>
        <p:spPr>
          <a:xfrm rot="10800000">
            <a:off x="254400" y="590871"/>
            <a:ext cx="88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g12f7b451688_0_77"/>
          <p:cNvSpPr/>
          <p:nvPr/>
        </p:nvSpPr>
        <p:spPr>
          <a:xfrm>
            <a:off x="254520" y="153364"/>
            <a:ext cx="2388600" cy="4305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2f7b451688_0_77"/>
          <p:cNvSpPr/>
          <p:nvPr/>
        </p:nvSpPr>
        <p:spPr>
          <a:xfrm>
            <a:off x="308630" y="116632"/>
            <a:ext cx="22632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중점개발내용</a:t>
            </a:r>
            <a:endParaRPr/>
          </a:p>
        </p:txBody>
      </p:sp>
      <p:sp>
        <p:nvSpPr>
          <p:cNvPr id="213" name="Google Shape;213;g12f7b451688_0_77"/>
          <p:cNvSpPr txBox="1"/>
          <p:nvPr/>
        </p:nvSpPr>
        <p:spPr>
          <a:xfrm>
            <a:off x="751750" y="939250"/>
            <a:ext cx="3430200" cy="2615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Malgun Gothic"/>
                <a:ea typeface="Malgun Gothic"/>
                <a:cs typeface="Malgun Gothic"/>
                <a:sym typeface="Malgun Gothic"/>
              </a:rPr>
              <a:t>[ 메인 페이지 ]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●"/>
            </a:pPr>
            <a:r>
              <a:rPr b="1" lang="en-US" sz="1700">
                <a:latin typeface="Malgun Gothic"/>
                <a:ea typeface="Malgun Gothic"/>
                <a:cs typeface="Malgun Gothic"/>
                <a:sym typeface="Malgun Gothic"/>
              </a:rPr>
              <a:t>공지사항 게시판 페이지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●"/>
            </a:pPr>
            <a:r>
              <a:rPr b="1" lang="en-US" sz="1700">
                <a:latin typeface="Malgun Gothic"/>
                <a:ea typeface="Malgun Gothic"/>
                <a:cs typeface="Malgun Gothic"/>
                <a:sym typeface="Malgun Gothic"/>
              </a:rPr>
              <a:t>고객센터 페이지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●"/>
            </a:pPr>
            <a:r>
              <a:rPr b="1" lang="en-US" sz="1700">
                <a:latin typeface="Malgun Gothic"/>
                <a:ea typeface="Malgun Gothic"/>
                <a:cs typeface="Malgun Gothic"/>
                <a:sym typeface="Malgun Gothic"/>
              </a:rPr>
              <a:t>관리자 페이지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g12f7b451688_0_77"/>
          <p:cNvSpPr txBox="1"/>
          <p:nvPr/>
        </p:nvSpPr>
        <p:spPr>
          <a:xfrm>
            <a:off x="4765850" y="939250"/>
            <a:ext cx="3430200" cy="2615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1"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마이 페이지 ]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페이지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페이지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페이지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페이지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 페이지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12f7b451688_0_77"/>
          <p:cNvSpPr txBox="1"/>
          <p:nvPr/>
        </p:nvSpPr>
        <p:spPr>
          <a:xfrm>
            <a:off x="2856900" y="3903325"/>
            <a:ext cx="3430200" cy="2615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상품 페이지 ]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목록 페이지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상세 페이지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페이지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2016-10-07T08:07:07Z</dcterms:created>
  <dc:creator>YOUN JIHYUN</dc:creator>
</cp:coreProperties>
</file>