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1"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146847055" r:id="rId13"/>
    <p:sldId id="268" r:id="rId14"/>
    <p:sldId id="269"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037"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84977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663600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398200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6524196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0321534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7066505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36270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3315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577810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9784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63646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80256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32741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15434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22623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96392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4/3/2024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09AF19A4-7192-8704-DA6F-15CB8DB29D0F}"/>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328081029"/>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&amp; SECURITY</a:t>
            </a:r>
          </a:p>
        </p:txBody>
      </p:sp>
      <p:sp>
        <p:nvSpPr>
          <p:cNvPr id="4" name="TextBox 3"/>
          <p:cNvSpPr txBox="1"/>
          <p:nvPr/>
        </p:nvSpPr>
        <p:spPr>
          <a:xfrm>
            <a:off x="-2035276" y="4609195"/>
            <a:ext cx="10687664" cy="1843069"/>
          </a:xfrm>
          <a:prstGeom prst="rect">
            <a:avLst/>
          </a:prstGeom>
          <a:noFill/>
        </p:spPr>
        <p:txBody>
          <a:bodyPr wrap="square" lIns="91440" tIns="45720" rIns="91440" bIns="45720" rtlCol="0" anchor="t">
            <a:spAutoFit/>
          </a:bodyPr>
          <a:lstStyle/>
          <a:p>
            <a:pPr lvl="6"/>
            <a:r>
              <a:rPr lang="en-US" b="1" dirty="0">
                <a:solidFill>
                  <a:schemeClr val="accent1">
                    <a:lumMod val="75000"/>
                  </a:schemeClr>
                </a:solidFill>
                <a:latin typeface="Arial" pitchFamily="34" charset="0"/>
                <a:cs typeface="Arial" pitchFamily="34" charset="0"/>
              </a:rPr>
              <a:t>Presented By:</a:t>
            </a:r>
          </a:p>
          <a:p>
            <a:pPr lvl="6"/>
            <a:endParaRPr lang="en-US" b="1" dirty="0">
              <a:solidFill>
                <a:schemeClr val="accent1">
                  <a:lumMod val="75000"/>
                </a:schemeClr>
              </a:solidFill>
              <a:latin typeface="Times New Roman" panose="02020603050405020304" pitchFamily="18" charset="0"/>
              <a:cs typeface="Times New Roman" panose="02020603050405020304" pitchFamily="18" charset="0"/>
            </a:endParaRPr>
          </a:p>
          <a:p>
            <a:pPr lvl="6">
              <a:lnSpc>
                <a:spcPct val="150000"/>
              </a:lnSpc>
            </a:pPr>
            <a:r>
              <a:rPr lang="en-US" b="1" dirty="0">
                <a:solidFill>
                  <a:schemeClr val="accent1">
                    <a:lumMod val="75000"/>
                  </a:schemeClr>
                </a:solidFill>
                <a:latin typeface="Times New Roman" panose="02020603050405020304" pitchFamily="18" charset="0"/>
                <a:cs typeface="Times New Roman" panose="02020603050405020304" pitchFamily="18" charset="0"/>
              </a:rPr>
              <a:t>	SRIKANTH N </a:t>
            </a:r>
          </a:p>
          <a:p>
            <a:pPr lvl="6">
              <a:lnSpc>
                <a:spcPct val="150000"/>
              </a:lnSpc>
            </a:pPr>
            <a:r>
              <a:rPr lang="en-US" b="1" dirty="0">
                <a:solidFill>
                  <a:schemeClr val="accent1">
                    <a:lumMod val="75000"/>
                  </a:schemeClr>
                </a:solidFill>
                <a:latin typeface="Times New Roman" panose="02020603050405020304" pitchFamily="18" charset="0"/>
                <a:cs typeface="Times New Roman" panose="02020603050405020304" pitchFamily="18" charset="0"/>
              </a:rPr>
              <a:t>	University  College Of Engineering </a:t>
            </a:r>
            <a:r>
              <a:rPr lang="en-US" b="1" dirty="0" err="1">
                <a:solidFill>
                  <a:schemeClr val="accent1">
                    <a:lumMod val="75000"/>
                  </a:schemeClr>
                </a:solidFill>
                <a:latin typeface="Times New Roman" panose="02020603050405020304" pitchFamily="18" charset="0"/>
                <a:cs typeface="Times New Roman" panose="02020603050405020304" pitchFamily="18" charset="0"/>
              </a:rPr>
              <a:t>Ramanathapuram</a:t>
            </a:r>
            <a:r>
              <a:rPr lang="en-US" b="1" dirty="0">
                <a:solidFill>
                  <a:schemeClr val="accent1">
                    <a:lumMod val="75000"/>
                  </a:schemeClr>
                </a:solidFill>
                <a:latin typeface="Times New Roman" panose="02020603050405020304" pitchFamily="18" charset="0"/>
                <a:cs typeface="Times New Roman" panose="02020603050405020304" pitchFamily="18" charset="0"/>
              </a:rPr>
              <a:t>,</a:t>
            </a:r>
          </a:p>
          <a:p>
            <a:pPr lvl="6">
              <a:lnSpc>
                <a:spcPct val="150000"/>
              </a:lnSpc>
            </a:pPr>
            <a:r>
              <a:rPr lang="en-US" b="1" dirty="0">
                <a:solidFill>
                  <a:schemeClr val="accent1">
                    <a:lumMod val="75000"/>
                  </a:schemeClr>
                </a:solidFill>
                <a:latin typeface="Times New Roman" panose="02020603050405020304" pitchFamily="18" charset="0"/>
                <a:cs typeface="Times New Roman" panose="02020603050405020304" pitchFamily="18" charset="0"/>
              </a:rPr>
              <a: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nSpc>
                <a:spcPct val="200000"/>
              </a:lnSpc>
            </a:pPr>
            <a:r>
              <a:rPr lang="en-US" sz="2000" b="0" i="0" dirty="0">
                <a:solidFill>
                  <a:schemeClr val="tx1"/>
                </a:solidFill>
                <a:effectLst/>
                <a:latin typeface="Times New Roman" panose="02020603050405020304" pitchFamily="18" charset="0"/>
                <a:cs typeface="Times New Roman" panose="02020603050405020304" pitchFamily="18" charset="0"/>
              </a:rPr>
              <a:t>            A basic foundation for implementing a keylogger, addressing the complex challenges posed by keylogger threats requires a more comprehensive and proactive approach. By incorporating advanced security features and adhering to secure coding practices, it is possible to develop keylogger mitigation solutions that effectively protect users and organizations from the risks associated with keylogging attacks.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882650"/>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482870" y="1412946"/>
            <a:ext cx="11029615" cy="4673324"/>
          </a:xfrm>
        </p:spPr>
        <p:txBody>
          <a:bodyPr>
            <a:normAutofit/>
          </a:bodyPr>
          <a:lstStyle/>
          <a:p>
            <a:endParaRPr lang="en-IN" sz="2400" b="0" i="0" dirty="0">
              <a:solidFill>
                <a:schemeClr val="tx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b="0" i="0" dirty="0">
                <a:solidFill>
                  <a:schemeClr val="tx1"/>
                </a:solidFill>
                <a:effectLst/>
                <a:latin typeface="Times New Roman" panose="02020603050405020304" pitchFamily="18" charset="0"/>
                <a:cs typeface="Times New Roman" panose="02020603050405020304" pitchFamily="18" charset="0"/>
              </a:rPr>
              <a:t>Zhang, Y., &amp; Lee, W. (2021). A Survey on Keylogger and Its Detection Techniques. Journal of Cybersecurity, 15(2), 123-140.</a:t>
            </a:r>
          </a:p>
          <a:p>
            <a:pPr>
              <a:buFont typeface="Wingdings" panose="05000000000000000000" pitchFamily="2" charset="2"/>
              <a:buChar char="Ø"/>
            </a:pPr>
            <a:r>
              <a:rPr lang="en-IN" sz="2400" b="0" i="0" dirty="0">
                <a:solidFill>
                  <a:schemeClr val="tx1"/>
                </a:solidFill>
                <a:effectLst/>
                <a:latin typeface="Times New Roman" panose="02020603050405020304" pitchFamily="18" charset="0"/>
                <a:cs typeface="Times New Roman" panose="02020603050405020304" pitchFamily="18" charset="0"/>
              </a:rPr>
              <a:t>Gupta, S., &amp; Sharma, A. (2022). Advanced Techniques for Keylogger Detection and Prevention. International Conference on Cybersecurity Proceedings, 45-58.</a:t>
            </a:r>
          </a:p>
          <a:p>
            <a:pPr>
              <a:buFont typeface="Wingdings" panose="05000000000000000000" pitchFamily="2" charset="2"/>
              <a:buChar char="Ø"/>
            </a:pPr>
            <a:r>
              <a:rPr lang="en-IN" sz="2400" b="0" i="0" dirty="0">
                <a:solidFill>
                  <a:schemeClr val="tx1"/>
                </a:solidFill>
                <a:effectLst/>
                <a:latin typeface="Times New Roman" panose="02020603050405020304" pitchFamily="18" charset="0"/>
                <a:cs typeface="Times New Roman" panose="02020603050405020304" pitchFamily="18" charset="0"/>
              </a:rPr>
              <a:t>Anderson, M., &amp; Smith, J. (2023). Keylogger Threats and Countermeasures: A Comprehensive Analysis. IEEE Transactions on Information Forensics and Security, 18(3), 210-225.</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chemeClr val="accent1"/>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9266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Problem Statement </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System Development Approach</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Types of Keylogger</a:t>
            </a:r>
            <a:endParaRPr lang="en-US" dirty="0">
              <a:latin typeface="Times New Roman" panose="02020603050405020304" pitchFamily="18" charset="0"/>
              <a:ea typeface="+mn-lt"/>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Result (Output Image)</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Conclusion</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Security</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Future Scope</a:t>
            </a:r>
          </a:p>
          <a:p>
            <a:pPr>
              <a:buFont typeface="Arial" panose="020B0604020202020204" pitchFamily="34" charset="0"/>
              <a:buChar char="•"/>
            </a:pPr>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               </a:t>
            </a:r>
          </a:p>
          <a:p>
            <a:pPr marL="0"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lnSpc>
                <a:spcPct val="100000"/>
              </a:lnSpc>
              <a:buNone/>
            </a:pPr>
            <a:r>
              <a:rPr lang="en-US" sz="2000" b="0" i="0" dirty="0">
                <a:solidFill>
                  <a:schemeClr val="tx1"/>
                </a:solidFill>
                <a:effectLst/>
                <a:latin typeface="Times New Roman" panose="02020603050405020304" pitchFamily="18" charset="0"/>
                <a:cs typeface="Times New Roman" panose="02020603050405020304" pitchFamily="18" charset="0"/>
              </a:rPr>
              <a:t>	The proposed system is a basic keylogger implemented using the </a:t>
            </a:r>
            <a:r>
              <a:rPr lang="en-US" sz="2000" b="0" i="0" dirty="0" err="1">
                <a:solidFill>
                  <a:schemeClr val="tx1"/>
                </a:solidFill>
                <a:effectLst/>
                <a:latin typeface="Times New Roman" panose="02020603050405020304" pitchFamily="18" charset="0"/>
                <a:cs typeface="Times New Roman" panose="02020603050405020304" pitchFamily="18" charset="0"/>
              </a:rPr>
              <a:t>pynput</a:t>
            </a:r>
            <a:r>
              <a:rPr lang="en-US" sz="2000" b="0" i="0" dirty="0">
                <a:solidFill>
                  <a:schemeClr val="tx1"/>
                </a:solidFill>
                <a:effectLst/>
                <a:latin typeface="Times New Roman" panose="02020603050405020304" pitchFamily="18" charset="0"/>
                <a:cs typeface="Times New Roman" panose="02020603050405020304" pitchFamily="18" charset="0"/>
              </a:rPr>
              <a:t> library in Python. To enhance its effectiveness against keylogger threats, the system can be improved with:</a:t>
            </a:r>
          </a:p>
          <a:p>
            <a:pPr algn="l">
              <a:lnSpc>
                <a:spcPct val="100000"/>
              </a:lnSpc>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Encryption:</a:t>
            </a:r>
            <a:r>
              <a:rPr lang="en-US" b="0" i="0" dirty="0">
                <a:solidFill>
                  <a:schemeClr val="tx1"/>
                </a:solidFill>
                <a:effectLst/>
                <a:latin typeface="Times New Roman" panose="02020603050405020304" pitchFamily="18" charset="0"/>
                <a:cs typeface="Times New Roman" panose="02020603050405020304" pitchFamily="18" charset="0"/>
              </a:rPr>
              <a:t> Secure logged keystrokes with encryption to safeguard sensitive data from interception.</a:t>
            </a:r>
          </a:p>
          <a:p>
            <a:pPr algn="l">
              <a:lnSpc>
                <a:spcPct val="100000"/>
              </a:lnSpc>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Process Monitoring:</a:t>
            </a:r>
            <a:r>
              <a:rPr lang="en-US" b="0" i="0" dirty="0">
                <a:solidFill>
                  <a:schemeClr val="tx1"/>
                </a:solidFill>
                <a:effectLst/>
                <a:latin typeface="Times New Roman" panose="02020603050405020304" pitchFamily="18" charset="0"/>
                <a:cs typeface="Times New Roman" panose="02020603050405020304" pitchFamily="18" charset="0"/>
              </a:rPr>
              <a:t> Extend the keylogger to monitor running processes, identifying suspicious activities and preventing keylogger installation and other malware.</a:t>
            </a:r>
          </a:p>
          <a:p>
            <a:pPr algn="l">
              <a:lnSpc>
                <a:spcPct val="100000"/>
              </a:lnSpc>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User Notification:</a:t>
            </a:r>
            <a:r>
              <a:rPr lang="en-US" b="0" i="0" dirty="0">
                <a:solidFill>
                  <a:schemeClr val="tx1"/>
                </a:solidFill>
                <a:effectLst/>
                <a:latin typeface="Times New Roman" panose="02020603050405020304" pitchFamily="18" charset="0"/>
                <a:cs typeface="Times New Roman" panose="02020603050405020304" pitchFamily="18" charset="0"/>
              </a:rPr>
              <a:t> Implement real-time alerts to notify users when the keylogger is active, enabling immediate action to secure their system.</a:t>
            </a:r>
          </a:p>
          <a:p>
            <a:pPr algn="l">
              <a:lnSpc>
                <a:spcPct val="100000"/>
              </a:lnSpc>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Remote Reporting:</a:t>
            </a:r>
            <a:r>
              <a:rPr lang="en-US" b="0" i="0" dirty="0">
                <a:solidFill>
                  <a:schemeClr val="tx1"/>
                </a:solidFill>
                <a:effectLst/>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52065"/>
            <a:ext cx="11029616" cy="530296"/>
          </a:xfrm>
        </p:spPr>
        <p:txBody>
          <a:bodyPr>
            <a:normAutofit fontScale="90000"/>
          </a:bodyPr>
          <a:lstStyle/>
          <a:p>
            <a:r>
              <a:rPr lang="en-US" sz="4400" b="1" dirty="0">
                <a:solidFill>
                  <a:schemeClr val="accent1"/>
                </a:solidFill>
                <a:latin typeface="Arial"/>
                <a:ea typeface="+mj-lt"/>
                <a:cs typeface="Arial"/>
              </a:rPr>
              <a:t>System</a:t>
            </a:r>
            <a:r>
              <a:rPr lang="en-US" sz="4400" dirty="0">
                <a:solidFill>
                  <a:schemeClr val="accent1"/>
                </a:solidFill>
                <a:latin typeface="Arial"/>
                <a:ea typeface="+mj-lt"/>
                <a:cs typeface="Arial"/>
              </a:rPr>
              <a:t> </a:t>
            </a:r>
            <a:r>
              <a:rPr lang="en-US" sz="4400" b="1" i="0" dirty="0">
                <a:solidFill>
                  <a:schemeClr val="accent1"/>
                </a:solidFill>
                <a:effectLst/>
                <a:latin typeface="Arial" panose="020B0604020202020204" pitchFamily="34" charset="0"/>
                <a:cs typeface="Arial" panose="020B0604020202020204" pitchFamily="34" charset="0"/>
              </a:rPr>
              <a:t>development</a:t>
            </a:r>
            <a:r>
              <a:rPr lang="en-US" sz="4400" dirty="0">
                <a:solidFill>
                  <a:schemeClr val="accent1"/>
                </a:solidFill>
                <a:latin typeface="Arial"/>
                <a:ea typeface="+mj-lt"/>
                <a:cs typeface="Arial"/>
              </a:rPr>
              <a:t> </a:t>
            </a:r>
            <a:r>
              <a:rPr lang="en-US" sz="4400" b="1" dirty="0">
                <a:solidFill>
                  <a:schemeClr val="accent1"/>
                </a:solidFill>
                <a:latin typeface="Arial"/>
                <a:ea typeface="+mj-lt"/>
                <a:cs typeface="Arial"/>
              </a:rPr>
              <a:t>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33119" y="1282361"/>
            <a:ext cx="11029615" cy="4673324"/>
          </a:xfrm>
        </p:spPr>
        <p:txBody>
          <a:bodyPr>
            <a:normAutofit/>
          </a:bodyPr>
          <a:lstStyle/>
          <a:p>
            <a:pPr marL="0" indent="0">
              <a:lnSpc>
                <a:spcPct val="150000"/>
              </a:lnSpc>
              <a:buNone/>
            </a:pPr>
            <a:endParaRPr lang="en-US" b="0" i="0" dirty="0">
              <a:solidFill>
                <a:schemeClr val="tx1"/>
              </a:solidFill>
              <a:effectLst/>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system approach is a basic keylogger implemented using the </a:t>
            </a:r>
            <a:r>
              <a:rPr lang="en-US" b="1" i="0" dirty="0" err="1">
                <a:solidFill>
                  <a:schemeClr val="tx1"/>
                </a:solidFill>
                <a:effectLst/>
                <a:latin typeface="Times New Roman" panose="02020603050405020304" pitchFamily="18" charset="0"/>
                <a:cs typeface="Times New Roman" panose="02020603050405020304" pitchFamily="18" charset="0"/>
              </a:rPr>
              <a:t>pynput</a:t>
            </a:r>
            <a:r>
              <a:rPr lang="en-US" b="0" i="0" dirty="0">
                <a:solidFill>
                  <a:schemeClr val="tx1"/>
                </a:solidFill>
                <a:effectLst/>
                <a:latin typeface="Times New Roman" panose="02020603050405020304" pitchFamily="18" charset="0"/>
                <a:cs typeface="Times New Roman" panose="02020603050405020304" pitchFamily="18" charset="0"/>
              </a:rPr>
              <a:t> library in Python.</a:t>
            </a:r>
          </a:p>
          <a:p>
            <a:pPr>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development approach should include rigorous testing to ensure the reliability and stability of the keylogger. </a:t>
            </a:r>
          </a:p>
          <a:p>
            <a:pPr>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a:lnSpc>
                <a:spcPct val="15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pPr marL="305435" indent="-305435"/>
            <a:r>
              <a:rPr lang="en-US" sz="4400" b="1" dirty="0">
                <a:solidFill>
                  <a:schemeClr val="accent1"/>
                </a:solidFill>
                <a:latin typeface="Arial"/>
                <a:ea typeface="+mn-lt"/>
                <a:cs typeface="+mn-lt"/>
              </a:rPr>
              <a:t>Types of Keylogger</a:t>
            </a:r>
            <a:endParaRPr lang="en-US" sz="3200" dirty="0">
              <a:solidFill>
                <a:schemeClr val="accent1"/>
              </a:solidFill>
              <a:latin typeface="Arial"/>
              <a:ea typeface="+mn-lt"/>
              <a:cs typeface="+mn-lt"/>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32500" lnSpcReduction="20000"/>
          </a:bodyPr>
          <a:lstStyle/>
          <a:p>
            <a:pPr>
              <a:lnSpc>
                <a:spcPct val="150000"/>
              </a:lnSpc>
            </a:pPr>
            <a:r>
              <a:rPr lang="en-US" sz="2400" b="0" i="0" dirty="0">
                <a:solidFill>
                  <a:schemeClr val="tx1"/>
                </a:solidFill>
                <a:effectLst/>
                <a:latin typeface="Söhne"/>
              </a:rPr>
              <a:t>  </a:t>
            </a:r>
            <a:r>
              <a:rPr lang="en-US" sz="5100" b="0" i="0" dirty="0">
                <a:solidFill>
                  <a:schemeClr val="tx1"/>
                </a:solidFill>
                <a:effectLst/>
                <a:latin typeface="Times New Roman" panose="02020603050405020304" pitchFamily="18" charset="0"/>
                <a:cs typeface="Times New Roman" panose="02020603050405020304" pitchFamily="18" charset="0"/>
              </a:rPr>
              <a:t>Keyloggers can be categorized into hardware-based and software-based variants.</a:t>
            </a:r>
          </a:p>
          <a:p>
            <a:pPr>
              <a:lnSpc>
                <a:spcPct val="150000"/>
              </a:lnSpc>
              <a:buFont typeface="Wingdings" panose="05000000000000000000" pitchFamily="2" charset="2"/>
              <a:buChar char="q"/>
            </a:pPr>
            <a:r>
              <a:rPr lang="en-US" sz="5100" b="0" i="0" dirty="0">
                <a:solidFill>
                  <a:schemeClr val="tx1"/>
                </a:solidFill>
                <a:effectLst/>
                <a:latin typeface="Times New Roman" panose="02020603050405020304" pitchFamily="18" charset="0"/>
                <a:cs typeface="Times New Roman" panose="02020603050405020304" pitchFamily="18" charset="0"/>
              </a:rPr>
              <a:t> </a:t>
            </a:r>
            <a:r>
              <a:rPr lang="en-US" sz="5100" b="1" i="0" dirty="0">
                <a:solidFill>
                  <a:schemeClr val="tx1"/>
                </a:solidFill>
                <a:effectLst/>
                <a:latin typeface="Times New Roman" panose="02020603050405020304" pitchFamily="18" charset="0"/>
                <a:cs typeface="Times New Roman" panose="02020603050405020304" pitchFamily="18" charset="0"/>
              </a:rPr>
              <a:t>software-based Keylogger</a:t>
            </a:r>
          </a:p>
          <a:p>
            <a:pPr marL="0" indent="0">
              <a:lnSpc>
                <a:spcPct val="150000"/>
              </a:lnSpc>
              <a:buNone/>
            </a:pPr>
            <a:r>
              <a:rPr lang="en-US" sz="5100" b="0" i="0" dirty="0">
                <a:solidFill>
                  <a:schemeClr val="tx1"/>
                </a:solidFill>
                <a:effectLst/>
                <a:latin typeface="Times New Roman" panose="02020603050405020304" pitchFamily="18" charset="0"/>
                <a:cs typeface="Times New Roman" panose="02020603050405020304" pitchFamily="18" charset="0"/>
              </a:rPr>
              <a:t>           while software keyloggers are capturing keystrokes directly from the keyboard     input or malicious programs installed on the system.</a:t>
            </a:r>
          </a:p>
          <a:p>
            <a:pPr>
              <a:lnSpc>
                <a:spcPct val="150000"/>
              </a:lnSpc>
              <a:buFont typeface="Wingdings" panose="05000000000000000000" pitchFamily="2" charset="2"/>
              <a:buChar char="q"/>
            </a:pPr>
            <a:r>
              <a:rPr lang="en-US" sz="5100" b="0" i="0" dirty="0">
                <a:solidFill>
                  <a:schemeClr val="tx1"/>
                </a:solidFill>
                <a:effectLst/>
                <a:latin typeface="Times New Roman" panose="02020603050405020304" pitchFamily="18" charset="0"/>
                <a:cs typeface="Times New Roman" panose="02020603050405020304" pitchFamily="18" charset="0"/>
              </a:rPr>
              <a:t> </a:t>
            </a:r>
            <a:r>
              <a:rPr lang="en-US" sz="5100" b="1" i="0" dirty="0">
                <a:solidFill>
                  <a:schemeClr val="tx1"/>
                </a:solidFill>
                <a:effectLst/>
                <a:latin typeface="Times New Roman" panose="02020603050405020304" pitchFamily="18" charset="0"/>
                <a:cs typeface="Times New Roman" panose="02020603050405020304" pitchFamily="18" charset="0"/>
              </a:rPr>
              <a:t>hardware-based Keylogger</a:t>
            </a:r>
          </a:p>
          <a:p>
            <a:pPr marL="0" indent="0">
              <a:lnSpc>
                <a:spcPct val="150000"/>
              </a:lnSpc>
              <a:buNone/>
            </a:pPr>
            <a:r>
              <a:rPr lang="en-US" sz="5100" b="0" i="0" dirty="0">
                <a:solidFill>
                  <a:schemeClr val="tx1"/>
                </a:solidFill>
                <a:effectLst/>
                <a:latin typeface="Times New Roman" panose="02020603050405020304" pitchFamily="18" charset="0"/>
                <a:cs typeface="Times New Roman" panose="02020603050405020304" pitchFamily="18" charset="0"/>
              </a:rPr>
              <a:t>          Hardware keyloggers are physical devices inserted between the keyboard and computer, which may not be detectable by traditional software-based security measures.</a:t>
            </a:r>
          </a:p>
          <a:p>
            <a:pPr marL="0" indent="0">
              <a:buNone/>
            </a:pPr>
            <a:r>
              <a:rPr lang="en-US" sz="1400" b="0" i="0" dirty="0">
                <a:solidFill>
                  <a:schemeClr val="tx1"/>
                </a:solidFill>
                <a:effectLst/>
                <a:latin typeface="Söhne"/>
              </a:rPr>
              <a:t> </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Output</a:t>
            </a:r>
            <a:endParaRPr lang="en-US" dirty="0"/>
          </a:p>
        </p:txBody>
      </p:sp>
      <p:pic>
        <p:nvPicPr>
          <p:cNvPr id="4" name="Content Placeholder 3">
            <a:extLst>
              <a:ext uri="{FF2B5EF4-FFF2-40B4-BE49-F238E27FC236}">
                <a16:creationId xmlns:a16="http://schemas.microsoft.com/office/drawing/2014/main" id="{1646BC9A-16A0-F5FD-BCDE-F38B1BE07327}"/>
              </a:ext>
            </a:extLst>
          </p:cNvPr>
          <p:cNvPicPr>
            <a:picLocks noGrp="1" noChangeAspect="1"/>
          </p:cNvPicPr>
          <p:nvPr>
            <p:ph idx="1"/>
          </p:nvPr>
        </p:nvPicPr>
        <p:blipFill>
          <a:blip r:embed="rId2"/>
          <a:stretch>
            <a:fillRect/>
          </a:stretch>
        </p:blipFill>
        <p:spPr>
          <a:xfrm>
            <a:off x="1396181" y="1931982"/>
            <a:ext cx="3814916" cy="4213179"/>
          </a:xfrm>
        </p:spPr>
      </p:pic>
      <p:pic>
        <p:nvPicPr>
          <p:cNvPr id="7" name="Picture 6">
            <a:extLst>
              <a:ext uri="{FF2B5EF4-FFF2-40B4-BE49-F238E27FC236}">
                <a16:creationId xmlns:a16="http://schemas.microsoft.com/office/drawing/2014/main" id="{9D69B11B-ACC9-43F7-5293-C1B8C17CB028}"/>
              </a:ext>
            </a:extLst>
          </p:cNvPr>
          <p:cNvPicPr>
            <a:picLocks noChangeAspect="1"/>
          </p:cNvPicPr>
          <p:nvPr/>
        </p:nvPicPr>
        <p:blipFill>
          <a:blip r:embed="rId3"/>
          <a:srcRect/>
          <a:stretch/>
        </p:blipFill>
        <p:spPr>
          <a:xfrm>
            <a:off x="5564636" y="2045943"/>
            <a:ext cx="4352192" cy="4083635"/>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4000" b="1" dirty="0">
                <a:solidFill>
                  <a:schemeClr val="accent1"/>
                </a:solidFill>
              </a:rPr>
              <a:t>SECURITY</a:t>
            </a: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92500" lnSpcReduction="20000"/>
          </a:bodyPr>
          <a:lstStyle/>
          <a:p>
            <a:pPr>
              <a:lnSpc>
                <a:spcPct val="15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Keyloggers often employ sophisticated techniques to evade detection and circumvent security measures. </a:t>
            </a:r>
          </a:p>
          <a:p>
            <a:pPr>
              <a:lnSpc>
                <a:spcPct val="15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a:lnSpc>
                <a:spcPct val="150000"/>
              </a:lnSpc>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39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55000" lnSpcReduction="20000"/>
          </a:bodyPr>
          <a:lstStyle/>
          <a:p>
            <a:endParaRPr lang="en-US" sz="2000" b="1" dirty="0">
              <a:solidFill>
                <a:schemeClr val="tx1"/>
              </a:solidFill>
            </a:endParaRPr>
          </a:p>
          <a:p>
            <a:pPr marL="457200" indent="-457200">
              <a:lnSpc>
                <a:spcPct val="150000"/>
              </a:lnSpc>
              <a:buFont typeface="+mj-lt"/>
              <a:buAutoNum type="arabicPeriod"/>
            </a:pPr>
            <a:r>
              <a:rPr lang="en-US" sz="2900" b="1" i="0" dirty="0">
                <a:solidFill>
                  <a:schemeClr val="tx1"/>
                </a:solidFill>
                <a:effectLst/>
                <a:latin typeface="Times New Roman" panose="02020603050405020304" pitchFamily="18" charset="0"/>
                <a:cs typeface="Times New Roman" panose="02020603050405020304" pitchFamily="18" charset="0"/>
              </a:rPr>
              <a:t>Machine Learning-Based Detection:</a:t>
            </a:r>
            <a:r>
              <a:rPr lang="en-US" sz="2900" b="0" i="0" dirty="0">
                <a:solidFill>
                  <a:schemeClr val="tx1"/>
                </a:solidFill>
                <a:effectLst/>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marL="457200" indent="-457200">
              <a:lnSpc>
                <a:spcPct val="150000"/>
              </a:lnSpc>
              <a:buFont typeface="+mj-lt"/>
              <a:buAutoNum type="arabicPeriod"/>
            </a:pPr>
            <a:r>
              <a:rPr lang="en-US" sz="2900" b="1" i="0" dirty="0">
                <a:solidFill>
                  <a:schemeClr val="tx1"/>
                </a:solidFill>
                <a:effectLst/>
                <a:latin typeface="Times New Roman" panose="02020603050405020304" pitchFamily="18" charset="0"/>
                <a:cs typeface="Times New Roman" panose="02020603050405020304" pitchFamily="18" charset="0"/>
              </a:rPr>
              <a:t>Cross-Platform Compatibility:</a:t>
            </a:r>
            <a:r>
              <a:rPr lang="en-US" sz="2900" b="0" i="0" dirty="0">
                <a:solidFill>
                  <a:schemeClr val="tx1"/>
                </a:solidFill>
                <a:effectLst/>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marL="457200" indent="-457200">
              <a:lnSpc>
                <a:spcPct val="150000"/>
              </a:lnSpc>
              <a:buFont typeface="+mj-lt"/>
              <a:buAutoNum type="arabicPeriod"/>
            </a:pPr>
            <a:r>
              <a:rPr lang="en-US" sz="2900" b="1" i="0" dirty="0">
                <a:solidFill>
                  <a:schemeClr val="tx1"/>
                </a:solidFill>
                <a:effectLst/>
                <a:latin typeface="Times New Roman" panose="02020603050405020304" pitchFamily="18" charset="0"/>
                <a:cs typeface="Times New Roman" panose="02020603050405020304" pitchFamily="18" charset="0"/>
              </a:rPr>
              <a:t>Advanced Evasion Techniques:</a:t>
            </a:r>
            <a:r>
              <a:rPr lang="en-US" sz="2900" b="0" i="0" dirty="0">
                <a:solidFill>
                  <a:schemeClr val="tx1"/>
                </a:solidFill>
                <a:effectLst/>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marL="457200" indent="-457200">
              <a:lnSpc>
                <a:spcPct val="150000"/>
              </a:lnSpc>
              <a:buFont typeface="+mj-lt"/>
              <a:buAutoNum type="arabicPeriod"/>
            </a:pPr>
            <a:r>
              <a:rPr lang="en-US" sz="2900" b="1" i="0" dirty="0">
                <a:solidFill>
                  <a:schemeClr val="tx1"/>
                </a:solidFill>
                <a:effectLst/>
                <a:latin typeface="Times New Roman" panose="02020603050405020304" pitchFamily="18" charset="0"/>
                <a:cs typeface="Times New Roman" panose="02020603050405020304" pitchFamily="18" charset="0"/>
              </a:rPr>
              <a:t>User Education and Awareness:</a:t>
            </a:r>
            <a:r>
              <a:rPr lang="en-US" sz="2900" b="0" i="0" dirty="0">
                <a:solidFill>
                  <a:schemeClr val="tx1"/>
                </a:solidFill>
                <a:effectLst/>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9B5535C-60CA-4BC3-A2C1-2C749A391585}">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c0fa2617-96bd-425d-8578-e93563fe37c5"/>
    <ds:schemaRef ds:uri="http://schemas.microsoft.com/office/infopath/2007/PartnerControls"/>
    <ds:schemaRef ds:uri="9162bd5b-4ed9-4da3-b376-05204580ba3f"/>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1221</TotalTime>
  <Words>693</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Söhne</vt:lpstr>
      <vt:lpstr>Times New Roman</vt:lpstr>
      <vt:lpstr>Trebuchet MS</vt:lpstr>
      <vt:lpstr>Wingdings</vt:lpstr>
      <vt:lpstr>Wingdings 3</vt:lpstr>
      <vt:lpstr>Facet</vt:lpstr>
      <vt:lpstr>KEYLOGGER &amp; SECURITY</vt:lpstr>
      <vt:lpstr>OUTLINE</vt:lpstr>
      <vt:lpstr>Problem Statement</vt:lpstr>
      <vt:lpstr>Proposed Solution</vt:lpstr>
      <vt:lpstr>System development Approach</vt:lpstr>
      <vt:lpstr>Types of Keylogger</vt:lpstr>
      <vt:lpstr>Output</vt:lpstr>
      <vt:lpstr>SECURITY</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Krishna nataraj</cp:lastModifiedBy>
  <cp:revision>37</cp:revision>
  <dcterms:created xsi:type="dcterms:W3CDTF">2021-05-26T16:50:10Z</dcterms:created>
  <dcterms:modified xsi:type="dcterms:W3CDTF">2024-04-03T09:12:26Z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