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413"/>
    <a:srgbClr val="C55A11"/>
    <a:srgbClr val="B00000"/>
    <a:srgbClr val="7A0000"/>
    <a:srgbClr val="FF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4" autoAdjust="0"/>
    <p:restoredTop sz="94660"/>
  </p:normalViewPr>
  <p:slideViewPr>
    <p:cSldViewPr snapToGrid="0">
      <p:cViewPr>
        <p:scale>
          <a:sx n="100" d="100"/>
          <a:sy n="100" d="100"/>
        </p:scale>
        <p:origin x="55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7E14-B441-4198-84FE-B8091E327AEF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6B57-537E-4E91-99D0-B51ECE745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2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FF5FE7-DA78-41C8-9892-6D30F7CC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1C02F36E-73AA-4184-BA83-C431D1D1CA5F}"/>
              </a:ext>
            </a:extLst>
          </p:cNvPr>
          <p:cNvSpPr/>
          <p:nvPr/>
        </p:nvSpPr>
        <p:spPr>
          <a:xfrm flipV="1">
            <a:off x="0" y="-2"/>
            <a:ext cx="8153400" cy="4305301"/>
          </a:xfrm>
          <a:custGeom>
            <a:avLst/>
            <a:gdLst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7048500 w 7048500"/>
              <a:gd name="connsiteY2" fmla="*/ 5603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781675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1025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09345 w 7048500"/>
              <a:gd name="connsiteY1" fmla="*/ 16832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11726 w 7048500"/>
              <a:gd name="connsiteY1" fmla="*/ 5743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8500" h="3362325">
                <a:moveTo>
                  <a:pt x="0" y="0"/>
                </a:moveTo>
                <a:lnTo>
                  <a:pt x="5011726" y="5743"/>
                </a:lnTo>
                <a:lnTo>
                  <a:pt x="5829300" y="1341449"/>
                </a:lnTo>
                <a:lnTo>
                  <a:pt x="7048500" y="3362325"/>
                </a:lnTo>
                <a:lnTo>
                  <a:pt x="0" y="3362325"/>
                </a:lnTo>
                <a:lnTo>
                  <a:pt x="0" y="0"/>
                </a:lnTo>
                <a:close/>
              </a:path>
            </a:pathLst>
          </a:custGeom>
          <a:solidFill>
            <a:srgbClr val="DB6413"/>
          </a:solidFill>
          <a:ln>
            <a:noFill/>
          </a:ln>
          <a:effectLst>
            <a:outerShdw blurRad="50800" dist="203200" dir="5400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C5D8C9-CEDB-4325-8347-D4438A98B491}"/>
              </a:ext>
            </a:extLst>
          </p:cNvPr>
          <p:cNvSpPr txBox="1"/>
          <p:nvPr/>
        </p:nvSpPr>
        <p:spPr>
          <a:xfrm>
            <a:off x="171449" y="2200578"/>
            <a:ext cx="4657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Time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Line</a:t>
            </a:r>
          </a:p>
          <a:p>
            <a:r>
              <a:rPr lang="ko-KR" altLang="en-US" sz="3200" b="1" dirty="0">
                <a:solidFill>
                  <a:schemeClr val="bg1"/>
                </a:solidFill>
              </a:rPr>
              <a:t>컨셉 제안서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716E80A-493B-42E5-9267-48471FDF3721}"/>
              </a:ext>
            </a:extLst>
          </p:cNvPr>
          <p:cNvSpPr/>
          <p:nvPr/>
        </p:nvSpPr>
        <p:spPr>
          <a:xfrm>
            <a:off x="266699" y="321945"/>
            <a:ext cx="533400" cy="53340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6117385-98D3-458F-986B-A6E964E300D7}"/>
              </a:ext>
            </a:extLst>
          </p:cNvPr>
          <p:cNvSpPr/>
          <p:nvPr/>
        </p:nvSpPr>
        <p:spPr>
          <a:xfrm>
            <a:off x="171449" y="226695"/>
            <a:ext cx="723900" cy="7239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307ADF-D988-4734-961C-DA2C48F746C4}"/>
              </a:ext>
            </a:extLst>
          </p:cNvPr>
          <p:cNvSpPr/>
          <p:nvPr/>
        </p:nvSpPr>
        <p:spPr>
          <a:xfrm>
            <a:off x="419099" y="474345"/>
            <a:ext cx="228600" cy="22860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8A649C-A0A9-4FD4-BCB7-C0A22E445152}"/>
              </a:ext>
            </a:extLst>
          </p:cNvPr>
          <p:cNvSpPr/>
          <p:nvPr/>
        </p:nvSpPr>
        <p:spPr>
          <a:xfrm>
            <a:off x="2549616" y="590550"/>
            <a:ext cx="1286512" cy="128651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A419B6-A88D-4C7C-9BF0-D6BCCA15CCBD}"/>
              </a:ext>
            </a:extLst>
          </p:cNvPr>
          <p:cNvSpPr/>
          <p:nvPr/>
        </p:nvSpPr>
        <p:spPr>
          <a:xfrm>
            <a:off x="2708359" y="749293"/>
            <a:ext cx="969026" cy="969026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C0F8E0-4418-4B9C-B488-007A6C9A8921}"/>
              </a:ext>
            </a:extLst>
          </p:cNvPr>
          <p:cNvSpPr/>
          <p:nvPr/>
        </p:nvSpPr>
        <p:spPr>
          <a:xfrm>
            <a:off x="1295029" y="1611366"/>
            <a:ext cx="427454" cy="42745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E20C7F2-227B-4604-B61C-21DE5B138219}"/>
              </a:ext>
            </a:extLst>
          </p:cNvPr>
          <p:cNvSpPr/>
          <p:nvPr/>
        </p:nvSpPr>
        <p:spPr>
          <a:xfrm>
            <a:off x="1347773" y="1664110"/>
            <a:ext cx="321966" cy="321966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63546-FD4B-4429-9433-A04279C1F49D}"/>
              </a:ext>
            </a:extLst>
          </p:cNvPr>
          <p:cNvSpPr txBox="1"/>
          <p:nvPr/>
        </p:nvSpPr>
        <p:spPr>
          <a:xfrm>
            <a:off x="4629150" y="4074467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201713032 </a:t>
            </a:r>
            <a:r>
              <a:rPr lang="ko-KR" altLang="en-US" sz="900" b="1" dirty="0">
                <a:solidFill>
                  <a:schemeClr val="bg1"/>
                </a:solidFill>
              </a:rPr>
              <a:t>양건일</a:t>
            </a:r>
          </a:p>
        </p:txBody>
      </p:sp>
    </p:spTree>
    <p:extLst>
      <p:ext uri="{BB962C8B-B14F-4D97-AF65-F5344CB8AC3E}">
        <p14:creationId xmlns:p14="http://schemas.microsoft.com/office/powerpoint/2010/main" val="16806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6717D14-C5FA-4C59-9210-5DCC922C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r="9721"/>
          <a:stretch/>
        </p:blipFill>
        <p:spPr>
          <a:xfrm>
            <a:off x="0" y="-10340"/>
            <a:ext cx="3437540" cy="686833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9AFBA5-F12F-41CF-8125-4C4B7D7E0673}"/>
              </a:ext>
            </a:extLst>
          </p:cNvPr>
          <p:cNvGrpSpPr/>
          <p:nvPr/>
        </p:nvGrpSpPr>
        <p:grpSpPr>
          <a:xfrm>
            <a:off x="5282338" y="2112851"/>
            <a:ext cx="3332942" cy="2632297"/>
            <a:chOff x="5282338" y="2112851"/>
            <a:chExt cx="3332942" cy="26322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53592E-1A65-4E38-9D96-275E40415E44}"/>
                </a:ext>
              </a:extLst>
            </p:cNvPr>
            <p:cNvSpPr txBox="1"/>
            <p:nvPr/>
          </p:nvSpPr>
          <p:spPr>
            <a:xfrm>
              <a:off x="5333612" y="2112851"/>
              <a:ext cx="3281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게임 내 비즈니스 모델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39664F-EADF-4234-AA84-898FC6884EFB}"/>
                </a:ext>
              </a:extLst>
            </p:cNvPr>
            <p:cNvSpPr txBox="1"/>
            <p:nvPr/>
          </p:nvSpPr>
          <p:spPr>
            <a:xfrm>
              <a:off x="5333612" y="3198167"/>
              <a:ext cx="3172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비즈니스 모델 개선안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2B70E-9417-482B-9DB9-79536BC7B4C6}"/>
                </a:ext>
              </a:extLst>
            </p:cNvPr>
            <p:cNvSpPr txBox="1"/>
            <p:nvPr/>
          </p:nvSpPr>
          <p:spPr>
            <a:xfrm>
              <a:off x="5333612" y="428348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기대 효과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6DFFC3A-1743-4B53-9BF6-41AD7AC875D9}"/>
                </a:ext>
              </a:extLst>
            </p:cNvPr>
            <p:cNvSpPr/>
            <p:nvPr/>
          </p:nvSpPr>
          <p:spPr>
            <a:xfrm>
              <a:off x="5282338" y="2318046"/>
              <a:ext cx="51274" cy="51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2A44AC1-B9EC-471B-A936-802C72DCE598}"/>
                </a:ext>
              </a:extLst>
            </p:cNvPr>
            <p:cNvSpPr/>
            <p:nvPr/>
          </p:nvSpPr>
          <p:spPr>
            <a:xfrm>
              <a:off x="5282338" y="3403362"/>
              <a:ext cx="51274" cy="51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7DD55A2-00DE-41B4-A850-7D50300AEB86}"/>
                </a:ext>
              </a:extLst>
            </p:cNvPr>
            <p:cNvSpPr/>
            <p:nvPr/>
          </p:nvSpPr>
          <p:spPr>
            <a:xfrm>
              <a:off x="5282338" y="4488678"/>
              <a:ext cx="51274" cy="51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2D50ED-5D59-4687-91A1-689C009A8C1B}"/>
              </a:ext>
            </a:extLst>
          </p:cNvPr>
          <p:cNvSpPr/>
          <p:nvPr/>
        </p:nvSpPr>
        <p:spPr>
          <a:xfrm>
            <a:off x="0" y="0"/>
            <a:ext cx="343754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ADB81E-43BA-4380-AA78-4E7CA5EFC656}"/>
              </a:ext>
            </a:extLst>
          </p:cNvPr>
          <p:cNvGrpSpPr/>
          <p:nvPr/>
        </p:nvGrpSpPr>
        <p:grpSpPr>
          <a:xfrm>
            <a:off x="2025354" y="700754"/>
            <a:ext cx="2076628" cy="572569"/>
            <a:chOff x="4623275" y="1350234"/>
            <a:chExt cx="2076628" cy="572569"/>
          </a:xfrm>
          <a:effectLst>
            <a:outerShdw blurRad="50800" dist="63500" dir="5400000" algn="t" rotWithShape="0">
              <a:prstClr val="black">
                <a:alpha val="67000"/>
              </a:prstClr>
            </a:outerShdw>
          </a:effectLst>
        </p:grpSpPr>
        <p:sp>
          <p:nvSpPr>
            <p:cNvPr id="5" name="리본: 위로 기울어짐 4">
              <a:extLst>
                <a:ext uri="{FF2B5EF4-FFF2-40B4-BE49-F238E27FC236}">
                  <a16:creationId xmlns:a16="http://schemas.microsoft.com/office/drawing/2014/main" id="{382A847D-6663-483E-97ED-A297F9D35D1B}"/>
                </a:ext>
              </a:extLst>
            </p:cNvPr>
            <p:cNvSpPr/>
            <p:nvPr/>
          </p:nvSpPr>
          <p:spPr>
            <a:xfrm>
              <a:off x="4623275" y="1350235"/>
              <a:ext cx="2076628" cy="572568"/>
            </a:xfrm>
            <a:prstGeom prst="ribbon2">
              <a:avLst>
                <a:gd name="adj1" fmla="val 0"/>
                <a:gd name="adj2" fmla="val 25000"/>
              </a:avLst>
            </a:prstGeom>
            <a:solidFill>
              <a:srgbClr val="DB64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07E4BC-159A-4B35-B597-94D4CDF8A650}"/>
                </a:ext>
              </a:extLst>
            </p:cNvPr>
            <p:cNvSpPr/>
            <p:nvPr/>
          </p:nvSpPr>
          <p:spPr>
            <a:xfrm>
              <a:off x="4623275" y="1350234"/>
              <a:ext cx="1640792" cy="572569"/>
            </a:xfrm>
            <a:prstGeom prst="rect">
              <a:avLst/>
            </a:prstGeom>
            <a:solidFill>
              <a:srgbClr val="DB64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6722CE-813E-42B9-8D26-DAF46CD057F9}"/>
              </a:ext>
            </a:extLst>
          </p:cNvPr>
          <p:cNvSpPr txBox="1"/>
          <p:nvPr/>
        </p:nvSpPr>
        <p:spPr>
          <a:xfrm>
            <a:off x="2127903" y="708336"/>
            <a:ext cx="207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r>
              <a:rPr lang="en-US" altLang="ko-KR" sz="2400" b="1" dirty="0">
                <a:solidFill>
                  <a:schemeClr val="bg1"/>
                </a:solidFill>
              </a:rPr>
              <a:t>ontents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40DFBD-85B0-459C-ACDC-DC06AC73C40C}"/>
              </a:ext>
            </a:extLst>
          </p:cNvPr>
          <p:cNvSpPr/>
          <p:nvPr/>
        </p:nvSpPr>
        <p:spPr>
          <a:xfrm>
            <a:off x="0" y="307648"/>
            <a:ext cx="12192000" cy="538386"/>
          </a:xfrm>
          <a:prstGeom prst="rect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23">
            <a:extLst>
              <a:ext uri="{FF2B5EF4-FFF2-40B4-BE49-F238E27FC236}">
                <a16:creationId xmlns:a16="http://schemas.microsoft.com/office/drawing/2014/main" id="{45927D8A-5987-4850-A439-75D73B1F4976}"/>
              </a:ext>
            </a:extLst>
          </p:cNvPr>
          <p:cNvSpPr/>
          <p:nvPr/>
        </p:nvSpPr>
        <p:spPr>
          <a:xfrm flipH="1" flipV="1">
            <a:off x="9605472" y="307644"/>
            <a:ext cx="2586526" cy="538386"/>
          </a:xfrm>
          <a:custGeom>
            <a:avLst/>
            <a:gdLst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7048500 w 7048500"/>
              <a:gd name="connsiteY2" fmla="*/ 5603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781675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1025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09345 w 7048500"/>
              <a:gd name="connsiteY1" fmla="*/ 16832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11726 w 7048500"/>
              <a:gd name="connsiteY1" fmla="*/ 5743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8500" h="3362325">
                <a:moveTo>
                  <a:pt x="0" y="0"/>
                </a:moveTo>
                <a:lnTo>
                  <a:pt x="5011726" y="5743"/>
                </a:lnTo>
                <a:lnTo>
                  <a:pt x="5829300" y="1341449"/>
                </a:lnTo>
                <a:lnTo>
                  <a:pt x="7048500" y="3362325"/>
                </a:lnTo>
                <a:lnTo>
                  <a:pt x="0" y="33623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A0D44-A397-4F41-A971-DA6E90147BBC}"/>
              </a:ext>
            </a:extLst>
          </p:cNvPr>
          <p:cNvSpPr txBox="1"/>
          <p:nvPr/>
        </p:nvSpPr>
        <p:spPr>
          <a:xfrm>
            <a:off x="260557" y="298098"/>
            <a:ext cx="40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게임 내 비즈니스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3FE2E-BAFB-4C89-8D51-C6AFB7F618BD}"/>
              </a:ext>
            </a:extLst>
          </p:cNvPr>
          <p:cNvSpPr txBox="1"/>
          <p:nvPr/>
        </p:nvSpPr>
        <p:spPr>
          <a:xfrm>
            <a:off x="4891367" y="2660373"/>
            <a:ext cx="66315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PC</a:t>
            </a:r>
            <a:r>
              <a:rPr lang="ko-KR" altLang="en-US" b="1" dirty="0"/>
              <a:t>의 성장을 중심으로 </a:t>
            </a:r>
            <a:r>
              <a:rPr lang="en-US" altLang="ko-KR" b="1" dirty="0"/>
              <a:t>BM </a:t>
            </a:r>
            <a:r>
              <a:rPr lang="ko-KR" altLang="en-US" b="1" dirty="0"/>
              <a:t>설계 </a:t>
            </a:r>
            <a:r>
              <a:rPr lang="en-US" altLang="ko-KR" sz="1200" b="1" dirty="0"/>
              <a:t>(Stat = Coin = BM)</a:t>
            </a:r>
          </a:p>
          <a:p>
            <a:pPr marL="285750" indent="-285750" algn="ctr">
              <a:buFontTx/>
              <a:buChar char="-"/>
            </a:pPr>
            <a:endParaRPr lang="en-US" altLang="ko-KR" sz="1200" b="1" dirty="0"/>
          </a:p>
          <a:p>
            <a:pPr marL="285750" indent="-285750" algn="ctr">
              <a:buFontTx/>
              <a:buChar char="-"/>
            </a:pPr>
            <a:endParaRPr lang="en-US" altLang="ko-KR" sz="1200" b="1" dirty="0"/>
          </a:p>
          <a:p>
            <a:pPr algn="ctr"/>
            <a:r>
              <a:rPr lang="ko-KR" altLang="en-US" b="1" dirty="0"/>
              <a:t>광고 시청 유도</a:t>
            </a:r>
            <a:r>
              <a:rPr lang="en-US" altLang="ko-KR" b="1" dirty="0"/>
              <a:t>, </a:t>
            </a:r>
            <a:r>
              <a:rPr lang="ko-KR" altLang="en-US" b="1" dirty="0"/>
              <a:t>빠른 </a:t>
            </a:r>
            <a:r>
              <a:rPr lang="en-US" altLang="ko-KR" b="1" dirty="0"/>
              <a:t>Coin </a:t>
            </a:r>
            <a:r>
              <a:rPr lang="ko-KR" altLang="en-US" b="1" dirty="0"/>
              <a:t>확보를 위한 과금 요소 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b="1" dirty="0"/>
              <a:t>크게 두 가지 재화가 존재하며</a:t>
            </a:r>
            <a:r>
              <a:rPr lang="en-US" altLang="ko-KR" b="1" dirty="0"/>
              <a:t>, </a:t>
            </a:r>
            <a:r>
              <a:rPr lang="ko-KR" altLang="en-US" b="1" dirty="0"/>
              <a:t>순환 구조는 아래와 같음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6160C3-BA2A-4953-AFAC-1D40A699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576"/>
            <a:ext cx="4970926" cy="35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40DFBD-85B0-459C-ACDC-DC06AC73C40C}"/>
              </a:ext>
            </a:extLst>
          </p:cNvPr>
          <p:cNvSpPr/>
          <p:nvPr/>
        </p:nvSpPr>
        <p:spPr>
          <a:xfrm>
            <a:off x="0" y="307648"/>
            <a:ext cx="12192000" cy="538386"/>
          </a:xfrm>
          <a:prstGeom prst="rect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23">
            <a:extLst>
              <a:ext uri="{FF2B5EF4-FFF2-40B4-BE49-F238E27FC236}">
                <a16:creationId xmlns:a16="http://schemas.microsoft.com/office/drawing/2014/main" id="{45927D8A-5987-4850-A439-75D73B1F4976}"/>
              </a:ext>
            </a:extLst>
          </p:cNvPr>
          <p:cNvSpPr/>
          <p:nvPr/>
        </p:nvSpPr>
        <p:spPr>
          <a:xfrm flipH="1" flipV="1">
            <a:off x="9605472" y="307644"/>
            <a:ext cx="2586526" cy="538386"/>
          </a:xfrm>
          <a:custGeom>
            <a:avLst/>
            <a:gdLst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7048500 w 7048500"/>
              <a:gd name="connsiteY2" fmla="*/ 5603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781675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1025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09345 w 7048500"/>
              <a:gd name="connsiteY1" fmla="*/ 16832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11726 w 7048500"/>
              <a:gd name="connsiteY1" fmla="*/ 5743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8500" h="3362325">
                <a:moveTo>
                  <a:pt x="0" y="0"/>
                </a:moveTo>
                <a:lnTo>
                  <a:pt x="5011726" y="5743"/>
                </a:lnTo>
                <a:lnTo>
                  <a:pt x="5829300" y="1341449"/>
                </a:lnTo>
                <a:lnTo>
                  <a:pt x="7048500" y="3362325"/>
                </a:lnTo>
                <a:lnTo>
                  <a:pt x="0" y="33623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A0D44-A397-4F41-A971-DA6E90147BBC}"/>
              </a:ext>
            </a:extLst>
          </p:cNvPr>
          <p:cNvSpPr txBox="1"/>
          <p:nvPr/>
        </p:nvSpPr>
        <p:spPr>
          <a:xfrm>
            <a:off x="260557" y="298098"/>
            <a:ext cx="40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게임 내 비즈니스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3FE2E-BAFB-4C89-8D51-C6AFB7F618BD}"/>
              </a:ext>
            </a:extLst>
          </p:cNvPr>
          <p:cNvSpPr txBox="1"/>
          <p:nvPr/>
        </p:nvSpPr>
        <p:spPr>
          <a:xfrm>
            <a:off x="2973935" y="1519553"/>
            <a:ext cx="66315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광고 감상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아이템 및 재화</a:t>
            </a:r>
            <a:endParaRPr lang="en-US" altLang="ko-KR" sz="2400" b="1" dirty="0"/>
          </a:p>
          <a:p>
            <a:pPr algn="ctr"/>
            <a:endParaRPr lang="en-US" altLang="ko-KR" sz="800" b="1" dirty="0"/>
          </a:p>
          <a:p>
            <a:pPr algn="ctr"/>
            <a:r>
              <a:rPr lang="ko-KR" altLang="en-US" b="1" dirty="0"/>
              <a:t>플레이의 흐름이 끊겼을 때</a:t>
            </a:r>
            <a:r>
              <a:rPr lang="en-US" altLang="ko-KR" b="1" dirty="0"/>
              <a:t>, </a:t>
            </a:r>
            <a:r>
              <a:rPr lang="ko-KR" altLang="en-US" b="1" dirty="0"/>
              <a:t>광고 감상을 통해</a:t>
            </a:r>
            <a:endParaRPr lang="en-US" altLang="ko-KR" b="1" dirty="0"/>
          </a:p>
          <a:p>
            <a:pPr algn="ctr"/>
            <a:r>
              <a:rPr lang="ko-KR" altLang="en-US" b="1" dirty="0"/>
              <a:t>다시 게임 플레이 타임 확보 가능</a:t>
            </a:r>
            <a:endParaRPr lang="en-US" altLang="ko-KR" b="1" dirty="0"/>
          </a:p>
          <a:p>
            <a:pPr algn="ctr"/>
            <a:endParaRPr lang="en-US" altLang="ko-KR" sz="600" dirty="0"/>
          </a:p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특히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버프 캡슐 지급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플레이 타임 추가 확보 가능</a:t>
            </a:r>
            <a:r>
              <a:rPr lang="en-US" altLang="ko-KR" sz="1200" b="1" dirty="0"/>
              <a:t>]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9EDD7B-9457-4C3D-8653-B32ABAA4C656}"/>
              </a:ext>
            </a:extLst>
          </p:cNvPr>
          <p:cNvGrpSpPr/>
          <p:nvPr/>
        </p:nvGrpSpPr>
        <p:grpSpPr>
          <a:xfrm>
            <a:off x="597274" y="3913482"/>
            <a:ext cx="10997452" cy="2364384"/>
            <a:chOff x="524002" y="1497902"/>
            <a:chExt cx="10997452" cy="236438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DB8F59F-2AAE-490F-830A-B9D901B5F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0"/>
            <a:stretch/>
          </p:blipFill>
          <p:spPr>
            <a:xfrm>
              <a:off x="524002" y="1507095"/>
              <a:ext cx="3477636" cy="234599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9908114-FDDF-4A0E-BCB4-B318F1E4F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817" y="1507095"/>
              <a:ext cx="3477637" cy="235519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E93A0D1-9673-4FFA-BFDD-31848A7B5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58753"/>
            <a:stretch/>
          </p:blipFill>
          <p:spPr>
            <a:xfrm>
              <a:off x="4281442" y="1497902"/>
              <a:ext cx="3482571" cy="2345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468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40DFBD-85B0-459C-ACDC-DC06AC73C40C}"/>
              </a:ext>
            </a:extLst>
          </p:cNvPr>
          <p:cNvSpPr/>
          <p:nvPr/>
        </p:nvSpPr>
        <p:spPr>
          <a:xfrm>
            <a:off x="0" y="307648"/>
            <a:ext cx="12192000" cy="538386"/>
          </a:xfrm>
          <a:prstGeom prst="rect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23">
            <a:extLst>
              <a:ext uri="{FF2B5EF4-FFF2-40B4-BE49-F238E27FC236}">
                <a16:creationId xmlns:a16="http://schemas.microsoft.com/office/drawing/2014/main" id="{45927D8A-5987-4850-A439-75D73B1F4976}"/>
              </a:ext>
            </a:extLst>
          </p:cNvPr>
          <p:cNvSpPr/>
          <p:nvPr/>
        </p:nvSpPr>
        <p:spPr>
          <a:xfrm flipH="1" flipV="1">
            <a:off x="9605472" y="307644"/>
            <a:ext cx="2586526" cy="538386"/>
          </a:xfrm>
          <a:custGeom>
            <a:avLst/>
            <a:gdLst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7048500 w 7048500"/>
              <a:gd name="connsiteY2" fmla="*/ 5603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781675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1025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09345 w 7048500"/>
              <a:gd name="connsiteY1" fmla="*/ 16832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11726 w 7048500"/>
              <a:gd name="connsiteY1" fmla="*/ 5743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8500" h="3362325">
                <a:moveTo>
                  <a:pt x="0" y="0"/>
                </a:moveTo>
                <a:lnTo>
                  <a:pt x="5011726" y="5743"/>
                </a:lnTo>
                <a:lnTo>
                  <a:pt x="5829300" y="1341449"/>
                </a:lnTo>
                <a:lnTo>
                  <a:pt x="7048500" y="3362325"/>
                </a:lnTo>
                <a:lnTo>
                  <a:pt x="0" y="33623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A0D44-A397-4F41-A971-DA6E90147BBC}"/>
              </a:ext>
            </a:extLst>
          </p:cNvPr>
          <p:cNvSpPr txBox="1"/>
          <p:nvPr/>
        </p:nvSpPr>
        <p:spPr>
          <a:xfrm>
            <a:off x="260557" y="298098"/>
            <a:ext cx="40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게임 내 비즈니스 모델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F5A031-5A15-47FB-8BE5-4D2D329530ED}"/>
              </a:ext>
            </a:extLst>
          </p:cNvPr>
          <p:cNvGrpSpPr/>
          <p:nvPr/>
        </p:nvGrpSpPr>
        <p:grpSpPr>
          <a:xfrm>
            <a:off x="2286000" y="3429000"/>
            <a:ext cx="7620000" cy="2735920"/>
            <a:chOff x="2286000" y="1448759"/>
            <a:chExt cx="7620000" cy="273592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20E997A-AFB1-4F00-B17A-AC541A49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420" y="1448759"/>
              <a:ext cx="3052580" cy="2735920"/>
            </a:xfrm>
            <a:prstGeom prst="rect">
              <a:avLst/>
            </a:prstGeom>
            <a:ln>
              <a:noFill/>
            </a:ln>
            <a:effectLst>
              <a:softEdge rad="38100"/>
            </a:effectLst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5C65147-5E90-4C34-97BA-F2E490ACF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63" t="17296" r="343" b="53399"/>
            <a:stretch/>
          </p:blipFill>
          <p:spPr>
            <a:xfrm>
              <a:off x="2286000" y="1448759"/>
              <a:ext cx="3052580" cy="2735920"/>
            </a:xfrm>
            <a:prstGeom prst="rect">
              <a:avLst/>
            </a:prstGeom>
            <a:ln>
              <a:noFill/>
            </a:ln>
            <a:effectLst>
              <a:softEdge rad="38100"/>
            </a:effec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2370D0-FB5E-4775-9575-C11141FF36E1}"/>
              </a:ext>
            </a:extLst>
          </p:cNvPr>
          <p:cNvSpPr txBox="1"/>
          <p:nvPr/>
        </p:nvSpPr>
        <p:spPr>
          <a:xfrm>
            <a:off x="2780231" y="1519553"/>
            <a:ext cx="66315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광고 감상 </a:t>
            </a:r>
            <a:r>
              <a:rPr lang="en-US" altLang="ko-KR" sz="2400" b="1" dirty="0"/>
              <a:t>= 30</a:t>
            </a:r>
            <a:r>
              <a:rPr lang="ko-KR" altLang="en-US" sz="2400" b="1" dirty="0"/>
              <a:t>분 버프</a:t>
            </a:r>
            <a:endParaRPr lang="en-US" altLang="ko-KR" sz="2400" b="1" dirty="0"/>
          </a:p>
          <a:p>
            <a:pPr algn="ctr"/>
            <a:endParaRPr lang="en-US" altLang="ko-KR" sz="800" b="1" dirty="0"/>
          </a:p>
          <a:p>
            <a:pPr algn="ctr"/>
            <a:r>
              <a:rPr lang="en-US" altLang="ko-KR" b="1" dirty="0"/>
              <a:t>30</a:t>
            </a:r>
            <a:r>
              <a:rPr lang="ko-KR" altLang="en-US" b="1" dirty="0"/>
              <a:t>분 간 게임 플레이의 동기 부여</a:t>
            </a:r>
            <a:endParaRPr lang="en-US" altLang="ko-KR" b="1" dirty="0"/>
          </a:p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버프 활성화</a:t>
            </a:r>
            <a:r>
              <a:rPr lang="en-US" altLang="ko-KR" sz="1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318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40DFBD-85B0-459C-ACDC-DC06AC73C40C}"/>
              </a:ext>
            </a:extLst>
          </p:cNvPr>
          <p:cNvSpPr/>
          <p:nvPr/>
        </p:nvSpPr>
        <p:spPr>
          <a:xfrm>
            <a:off x="0" y="307648"/>
            <a:ext cx="12192000" cy="538386"/>
          </a:xfrm>
          <a:prstGeom prst="rect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23">
            <a:extLst>
              <a:ext uri="{FF2B5EF4-FFF2-40B4-BE49-F238E27FC236}">
                <a16:creationId xmlns:a16="http://schemas.microsoft.com/office/drawing/2014/main" id="{45927D8A-5987-4850-A439-75D73B1F4976}"/>
              </a:ext>
            </a:extLst>
          </p:cNvPr>
          <p:cNvSpPr/>
          <p:nvPr/>
        </p:nvSpPr>
        <p:spPr>
          <a:xfrm flipH="1" flipV="1">
            <a:off x="9605472" y="307644"/>
            <a:ext cx="2586526" cy="538386"/>
          </a:xfrm>
          <a:custGeom>
            <a:avLst/>
            <a:gdLst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7048500 w 7048500"/>
              <a:gd name="connsiteY2" fmla="*/ 5603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6488101 w 7048500"/>
              <a:gd name="connsiteY1" fmla="*/ 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962650 w 7048500"/>
              <a:gd name="connsiteY2" fmla="*/ 116999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781675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1025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21251 w 7048500"/>
              <a:gd name="connsiteY1" fmla="*/ 19050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09345 w 7048500"/>
              <a:gd name="connsiteY1" fmla="*/ 16832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  <a:gd name="connsiteX0" fmla="*/ 0 w 7048500"/>
              <a:gd name="connsiteY0" fmla="*/ 0 h 3362325"/>
              <a:gd name="connsiteX1" fmla="*/ 5011726 w 7048500"/>
              <a:gd name="connsiteY1" fmla="*/ 5743 h 3362325"/>
              <a:gd name="connsiteX2" fmla="*/ 5829300 w 7048500"/>
              <a:gd name="connsiteY2" fmla="*/ 1341449 h 3362325"/>
              <a:gd name="connsiteX3" fmla="*/ 7048500 w 7048500"/>
              <a:gd name="connsiteY3" fmla="*/ 3362325 h 3362325"/>
              <a:gd name="connsiteX4" fmla="*/ 0 w 7048500"/>
              <a:gd name="connsiteY4" fmla="*/ 3362325 h 3362325"/>
              <a:gd name="connsiteX5" fmla="*/ 0 w 7048500"/>
              <a:gd name="connsiteY5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8500" h="3362325">
                <a:moveTo>
                  <a:pt x="0" y="0"/>
                </a:moveTo>
                <a:lnTo>
                  <a:pt x="5011726" y="5743"/>
                </a:lnTo>
                <a:lnTo>
                  <a:pt x="5829300" y="1341449"/>
                </a:lnTo>
                <a:lnTo>
                  <a:pt x="7048500" y="3362325"/>
                </a:lnTo>
                <a:lnTo>
                  <a:pt x="0" y="33623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A0D44-A397-4F41-A971-DA6E90147BBC}"/>
              </a:ext>
            </a:extLst>
          </p:cNvPr>
          <p:cNvSpPr txBox="1"/>
          <p:nvPr/>
        </p:nvSpPr>
        <p:spPr>
          <a:xfrm>
            <a:off x="260557" y="298098"/>
            <a:ext cx="40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게임 내 비즈니스 모델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0F9C6C-7708-4205-A9CB-8FDE98C977D7}"/>
              </a:ext>
            </a:extLst>
          </p:cNvPr>
          <p:cNvGrpSpPr/>
          <p:nvPr/>
        </p:nvGrpSpPr>
        <p:grpSpPr>
          <a:xfrm>
            <a:off x="1731604" y="3393457"/>
            <a:ext cx="9126896" cy="3216772"/>
            <a:chOff x="2919991" y="3110434"/>
            <a:chExt cx="9760022" cy="343991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059C60-3651-4E18-97AC-1D7953BC8BED}"/>
                </a:ext>
              </a:extLst>
            </p:cNvPr>
            <p:cNvGrpSpPr/>
            <p:nvPr/>
          </p:nvGrpSpPr>
          <p:grpSpPr>
            <a:xfrm>
              <a:off x="2919991" y="3110434"/>
              <a:ext cx="5767877" cy="3439918"/>
              <a:chOff x="3234316" y="3043759"/>
              <a:chExt cx="5767877" cy="343991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E5E0035-6EF6-499D-90AC-50712E87B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871" y="3043759"/>
                <a:ext cx="2257322" cy="343991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A4D5890-378B-41B0-AF24-FCE6B9010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4316" y="3043759"/>
                <a:ext cx="2212814" cy="3439918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9B8E35-1EF4-4CC6-A5E1-919DB7154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0"/>
            <a:stretch/>
          </p:blipFill>
          <p:spPr>
            <a:xfrm>
              <a:off x="9985609" y="3110434"/>
              <a:ext cx="2694404" cy="343991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576428D-58AD-4840-895C-5B9D120595DB}"/>
              </a:ext>
            </a:extLst>
          </p:cNvPr>
          <p:cNvSpPr txBox="1"/>
          <p:nvPr/>
        </p:nvSpPr>
        <p:spPr>
          <a:xfrm>
            <a:off x="2973935" y="1519553"/>
            <a:ext cx="66315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과금 요소</a:t>
            </a:r>
            <a:endParaRPr lang="en-US" altLang="ko-KR" sz="2400" b="1" dirty="0"/>
          </a:p>
          <a:p>
            <a:pPr algn="ctr"/>
            <a:endParaRPr lang="en-US" altLang="ko-KR" sz="800" b="1" dirty="0"/>
          </a:p>
          <a:p>
            <a:pPr algn="ctr"/>
            <a:r>
              <a:rPr lang="ko-KR" altLang="en-US" b="1" dirty="0"/>
              <a:t>추가 과금을 통해 </a:t>
            </a:r>
            <a:r>
              <a:rPr lang="en-US" altLang="ko-KR" b="1" dirty="0"/>
              <a:t>PC</a:t>
            </a:r>
            <a:r>
              <a:rPr lang="ko-KR" altLang="en-US" b="1" dirty="0"/>
              <a:t>의 성장 시간 단축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ko-KR" altLang="en-US" sz="1200" dirty="0"/>
              <a:t>레벨에 따라 </a:t>
            </a:r>
            <a:r>
              <a:rPr lang="en-US" altLang="ko-KR" sz="1200" dirty="0"/>
              <a:t>PC</a:t>
            </a:r>
            <a:r>
              <a:rPr lang="ko-KR" altLang="en-US" sz="1200" dirty="0"/>
              <a:t>가 성장하지 않으므로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과금 액수에 따른 성장 시간의 단축을 극대화 하였음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817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양건일</dc:creator>
  <cp:lastModifiedBy>양건일</cp:lastModifiedBy>
  <cp:revision>3</cp:revision>
  <dcterms:created xsi:type="dcterms:W3CDTF">2018-11-25T20:12:07Z</dcterms:created>
  <dcterms:modified xsi:type="dcterms:W3CDTF">2018-11-25T20:24:53Z</dcterms:modified>
</cp:coreProperties>
</file>