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1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8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5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2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AA0E-01F3-4E99-A155-C5F8D134B69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9A5-D0D1-49CA-BD1E-4C29E8B8C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3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24197" y="2277026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AREA : 52</a:t>
            </a:r>
            <a:endParaRPr lang="ko-KR" altLang="en-US" sz="6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11086" y="2238828"/>
            <a:ext cx="0" cy="23803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4197" y="3933372"/>
            <a:ext cx="396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201713032 </a:t>
            </a:r>
            <a:r>
              <a:rPr lang="ko-KR" altLang="en-US" b="1" dirty="0">
                <a:solidFill>
                  <a:schemeClr val="bg1"/>
                </a:solidFill>
              </a:rPr>
              <a:t>양건일</a:t>
            </a:r>
          </a:p>
        </p:txBody>
      </p:sp>
    </p:spTree>
    <p:extLst>
      <p:ext uri="{BB962C8B-B14F-4D97-AF65-F5344CB8AC3E}">
        <p14:creationId xmlns:p14="http://schemas.microsoft.com/office/powerpoint/2010/main" val="12275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VE ONLINE WA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96571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현 세대의 우주는 대 함대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ko-KR" altLang="en-US" sz="2000" b="1" dirty="0" err="1">
                <a:solidFill>
                  <a:schemeClr val="bg1"/>
                </a:solidFill>
              </a:rPr>
              <a:t>슈비어츠</a:t>
            </a:r>
            <a:r>
              <a:rPr lang="en-US" altLang="ko-KR" sz="2000" b="1" dirty="0">
                <a:solidFill>
                  <a:schemeClr val="bg1"/>
                </a:solidFill>
              </a:rPr>
              <a:t>’</a:t>
            </a:r>
            <a:r>
              <a:rPr lang="en-US" altLang="ko-KR" sz="1400" b="1" dirty="0">
                <a:solidFill>
                  <a:schemeClr val="bg1"/>
                </a:solidFill>
              </a:rPr>
              <a:t>[das </a:t>
            </a:r>
            <a:r>
              <a:rPr lang="en-US" altLang="ko-KR" sz="1400" b="1" dirty="0" err="1">
                <a:solidFill>
                  <a:schemeClr val="bg1"/>
                </a:solidFill>
              </a:rPr>
              <a:t>Schwert</a:t>
            </a:r>
            <a:r>
              <a:rPr lang="en-US" altLang="ko-KR" sz="1400" b="1" dirty="0">
                <a:solidFill>
                  <a:schemeClr val="bg1"/>
                </a:solidFill>
              </a:rPr>
              <a:t>]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의 통치 아래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우주의 균형을 맞춰 살아왔다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그들이 주장하는 균형을 맞추기 위해서는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각 세력 마다 정해진 크기 이상의 세력을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넓힐 수 없었고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자신을 보호할 힘이 없는 세력들은 전부 </a:t>
            </a:r>
            <a:r>
              <a:rPr lang="ko-KR" altLang="en-US" sz="2000" b="1" dirty="0" err="1">
                <a:solidFill>
                  <a:schemeClr val="bg1"/>
                </a:solidFill>
              </a:rPr>
              <a:t>슈비어츠에</a:t>
            </a:r>
            <a:r>
              <a:rPr lang="ko-KR" altLang="en-US" sz="2000" b="1" dirty="0">
                <a:solidFill>
                  <a:schemeClr val="bg1"/>
                </a:solidFill>
              </a:rPr>
              <a:t> 의해 조절되었다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약자들에게 있어서 이러한 </a:t>
            </a:r>
            <a:r>
              <a:rPr lang="ko-KR" altLang="en-US" sz="2000" b="1" dirty="0" err="1">
                <a:solidFill>
                  <a:schemeClr val="bg1"/>
                </a:solidFill>
              </a:rPr>
              <a:t>슈비어츠의</a:t>
            </a:r>
            <a:r>
              <a:rPr lang="ko-KR" altLang="en-US" sz="2000" b="1" dirty="0">
                <a:solidFill>
                  <a:schemeClr val="bg1"/>
                </a:solidFill>
              </a:rPr>
              <a:t> 통치는 공포의 대상과 동시에 분노의 대상이 되었다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이러한 </a:t>
            </a:r>
            <a:r>
              <a:rPr lang="ko-KR" altLang="en-US" sz="2000" b="1" dirty="0" err="1">
                <a:solidFill>
                  <a:schemeClr val="bg1"/>
                </a:solidFill>
              </a:rPr>
              <a:t>슈비어츠의</a:t>
            </a:r>
            <a:r>
              <a:rPr lang="ko-KR" altLang="en-US" sz="2000" b="1" dirty="0">
                <a:solidFill>
                  <a:schemeClr val="bg1"/>
                </a:solidFill>
              </a:rPr>
              <a:t> 통치에 분노한 변방 세력 </a:t>
            </a:r>
            <a:r>
              <a:rPr lang="ko-KR" altLang="en-US" sz="2000" b="1" dirty="0" err="1">
                <a:solidFill>
                  <a:schemeClr val="bg1"/>
                </a:solidFill>
              </a:rPr>
              <a:t>즈와이트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[das </a:t>
            </a:r>
            <a:r>
              <a:rPr lang="en-US" altLang="ko-KR" sz="1200" b="1" dirty="0" err="1">
                <a:solidFill>
                  <a:schemeClr val="bg1"/>
                </a:solidFill>
              </a:rPr>
              <a:t>zweit</a:t>
            </a:r>
            <a:r>
              <a:rPr lang="en-US" altLang="ko-KR" sz="1200" b="1" dirty="0">
                <a:solidFill>
                  <a:schemeClr val="bg1"/>
                </a:solidFill>
              </a:rPr>
              <a:t>] </a:t>
            </a:r>
            <a:r>
              <a:rPr lang="ko-KR" altLang="en-US" sz="2000" b="1" dirty="0">
                <a:solidFill>
                  <a:schemeClr val="bg1"/>
                </a:solidFill>
              </a:rPr>
              <a:t>는 약자들을 모아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대 함대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ko-KR" altLang="en-US" sz="2000" b="1" dirty="0" err="1">
                <a:solidFill>
                  <a:schemeClr val="bg1"/>
                </a:solidFill>
              </a:rPr>
              <a:t>에레보스</a:t>
            </a:r>
            <a:r>
              <a:rPr lang="en-US" altLang="ko-KR" sz="2000" b="1" dirty="0">
                <a:solidFill>
                  <a:schemeClr val="bg1"/>
                </a:solidFill>
              </a:rPr>
              <a:t>’</a:t>
            </a:r>
            <a:r>
              <a:rPr lang="en-US" altLang="ko-KR" sz="1400" b="1" dirty="0">
                <a:solidFill>
                  <a:schemeClr val="bg1"/>
                </a:solidFill>
              </a:rPr>
              <a:t>[</a:t>
            </a:r>
            <a:r>
              <a:rPr lang="el-GR" altLang="ko-KR" sz="1400" b="1" dirty="0">
                <a:solidFill>
                  <a:schemeClr val="bg1"/>
                </a:solidFill>
              </a:rPr>
              <a:t>Ἔρεβος</a:t>
            </a:r>
            <a:r>
              <a:rPr lang="en-US" altLang="ko-KR" sz="1400" b="1" dirty="0">
                <a:solidFill>
                  <a:schemeClr val="bg1"/>
                </a:solidFill>
              </a:rPr>
              <a:t>]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를 만들어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슈비어츠</a:t>
            </a:r>
            <a:r>
              <a:rPr lang="ko-KR" altLang="en-US" sz="2000" b="1" dirty="0">
                <a:solidFill>
                  <a:schemeClr val="bg1"/>
                </a:solidFill>
              </a:rPr>
              <a:t> 대 함대를 </a:t>
            </a:r>
            <a:r>
              <a:rPr lang="en-US" altLang="ko-KR" sz="2000" b="1" dirty="0">
                <a:solidFill>
                  <a:schemeClr val="bg1"/>
                </a:solidFill>
              </a:rPr>
              <a:t>AREA : 52 </a:t>
            </a:r>
            <a:r>
              <a:rPr lang="ko-KR" altLang="en-US" sz="2000" b="1" dirty="0">
                <a:solidFill>
                  <a:schemeClr val="bg1"/>
                </a:solidFill>
              </a:rPr>
              <a:t>지역에서 격파하게 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653" y="0"/>
            <a:ext cx="4272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</a:rPr>
              <a:t>차 </a:t>
            </a:r>
            <a:r>
              <a:rPr lang="en-US" altLang="ko-KR" sz="2800" b="1" dirty="0">
                <a:solidFill>
                  <a:schemeClr val="bg1"/>
                </a:solidFill>
              </a:rPr>
              <a:t>AREA : 52 </a:t>
            </a:r>
            <a:r>
              <a:rPr lang="ko-KR" altLang="en-US" sz="2800" b="1" dirty="0">
                <a:solidFill>
                  <a:schemeClr val="bg1"/>
                </a:solidFill>
              </a:rPr>
              <a:t>전쟁 이전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523220"/>
            <a:ext cx="40671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9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VE ONLINE WA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305615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대 함대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ko-KR" altLang="en-US" sz="2000" b="1" dirty="0" err="1">
                <a:solidFill>
                  <a:schemeClr val="bg1"/>
                </a:solidFill>
              </a:rPr>
              <a:t>에레보스</a:t>
            </a:r>
            <a:r>
              <a:rPr lang="en-US" altLang="ko-KR" sz="2000" b="1" dirty="0">
                <a:solidFill>
                  <a:schemeClr val="bg1"/>
                </a:solidFill>
              </a:rPr>
              <a:t>’</a:t>
            </a:r>
            <a:r>
              <a:rPr lang="en-US" altLang="ko-KR" sz="1400" b="1" dirty="0">
                <a:solidFill>
                  <a:schemeClr val="bg1"/>
                </a:solidFill>
              </a:rPr>
              <a:t>[</a:t>
            </a:r>
            <a:r>
              <a:rPr lang="el-GR" altLang="ko-KR" sz="1400" b="1" dirty="0">
                <a:solidFill>
                  <a:schemeClr val="bg1"/>
                </a:solidFill>
              </a:rPr>
              <a:t>Ἔρεβος</a:t>
            </a:r>
            <a:r>
              <a:rPr lang="en-US" altLang="ko-KR" sz="1400" b="1" dirty="0">
                <a:solidFill>
                  <a:schemeClr val="bg1"/>
                </a:solidFill>
              </a:rPr>
              <a:t>]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가 </a:t>
            </a:r>
            <a:r>
              <a:rPr lang="ko-KR" altLang="en-US" sz="2000" b="1" dirty="0" err="1">
                <a:solidFill>
                  <a:schemeClr val="bg1"/>
                </a:solidFill>
              </a:rPr>
              <a:t>슈비어츠의</a:t>
            </a:r>
            <a:r>
              <a:rPr lang="ko-KR" altLang="en-US" sz="2000" b="1" dirty="0">
                <a:solidFill>
                  <a:schemeClr val="bg1"/>
                </a:solidFill>
              </a:rPr>
              <a:t> 대 함대를 무너뜨린 이후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에레보스</a:t>
            </a:r>
            <a:r>
              <a:rPr lang="ko-KR" altLang="en-US" sz="2000" b="1" dirty="0">
                <a:solidFill>
                  <a:schemeClr val="bg1"/>
                </a:solidFill>
              </a:rPr>
              <a:t> 내의 </a:t>
            </a:r>
            <a:r>
              <a:rPr lang="ko-KR" altLang="en-US" sz="2000" b="1" dirty="0" err="1">
                <a:solidFill>
                  <a:schemeClr val="bg1"/>
                </a:solidFill>
              </a:rPr>
              <a:t>반동분자에</a:t>
            </a:r>
            <a:r>
              <a:rPr lang="ko-KR" altLang="en-US" sz="2000" b="1" dirty="0">
                <a:solidFill>
                  <a:schemeClr val="bg1"/>
                </a:solidFill>
              </a:rPr>
              <a:t> 의해 지도자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en-US" altLang="ko-KR" sz="2000" b="1" dirty="0" err="1">
                <a:solidFill>
                  <a:schemeClr val="bg1"/>
                </a:solidFill>
              </a:rPr>
              <a:t>Ritus</a:t>
            </a:r>
            <a:r>
              <a:rPr lang="en-US" altLang="ko-KR" sz="2000" b="1" dirty="0">
                <a:solidFill>
                  <a:schemeClr val="bg1"/>
                </a:solidFill>
              </a:rPr>
              <a:t>’</a:t>
            </a:r>
            <a:r>
              <a:rPr lang="ko-KR" altLang="en-US" sz="2000" b="1" dirty="0">
                <a:solidFill>
                  <a:schemeClr val="bg1"/>
                </a:solidFill>
              </a:rPr>
              <a:t>가 사망하게 되고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지도자가 없는 </a:t>
            </a:r>
            <a:r>
              <a:rPr lang="ko-KR" altLang="en-US" sz="2000" b="1" dirty="0" err="1">
                <a:solidFill>
                  <a:schemeClr val="bg1"/>
                </a:solidFill>
              </a:rPr>
              <a:t>에레보스는</a:t>
            </a:r>
            <a:r>
              <a:rPr lang="ko-KR" altLang="en-US" sz="2000" b="1" dirty="0">
                <a:solidFill>
                  <a:schemeClr val="bg1"/>
                </a:solidFill>
              </a:rPr>
              <a:t> 무법자들에 의해 결국 무너지게 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더욱 커져가는 세력들의 균형을 맞추는 세력이 없어지자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평화로운 우주는 더 이상 존재하지 않았고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모든 우주는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무법지대가 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653" y="0"/>
            <a:ext cx="4272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</a:rPr>
              <a:t>차 </a:t>
            </a:r>
            <a:r>
              <a:rPr lang="en-US" altLang="ko-KR" sz="2800" b="1" dirty="0">
                <a:solidFill>
                  <a:schemeClr val="bg1"/>
                </a:solidFill>
              </a:rPr>
              <a:t>AREA : 52 </a:t>
            </a:r>
            <a:r>
              <a:rPr lang="ko-KR" altLang="en-US" sz="2800" b="1" dirty="0">
                <a:solidFill>
                  <a:schemeClr val="bg1"/>
                </a:solidFill>
              </a:rPr>
              <a:t>전쟁 이후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523220"/>
            <a:ext cx="40671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644" y="731520"/>
            <a:ext cx="332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 err="1"/>
              <a:t>배경스토리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2645" y="1672221"/>
            <a:ext cx="10375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세계관을 바탕으로 하나의 사건을 구성합니다</a:t>
            </a:r>
            <a:r>
              <a:rPr lang="en-US" altLang="ko-KR" dirty="0"/>
              <a:t>. </a:t>
            </a:r>
            <a:r>
              <a:rPr lang="ko-KR" altLang="en-US" dirty="0"/>
              <a:t>이 사건에 의해 주인공의 행동이 시작합니다</a:t>
            </a:r>
            <a:r>
              <a:rPr lang="en-US" altLang="ko-KR" dirty="0"/>
              <a:t>. </a:t>
            </a:r>
            <a:r>
              <a:rPr lang="ko-KR" altLang="en-US" dirty="0"/>
              <a:t>부모가 억울한 죽임을 당하는 것을 목격한 소년이 힘을 키워 원수를 처단하는 것이 게임의 목표가 되면 죽임을 당하는 과정</a:t>
            </a:r>
            <a:r>
              <a:rPr lang="en-US" altLang="ko-KR" dirty="0"/>
              <a:t>, </a:t>
            </a:r>
            <a:r>
              <a:rPr lang="ko-KR" altLang="en-US" dirty="0"/>
              <a:t>이를 목격한 소년</a:t>
            </a:r>
            <a:r>
              <a:rPr lang="en-US" altLang="ko-KR" dirty="0"/>
              <a:t>, </a:t>
            </a:r>
            <a:r>
              <a:rPr lang="ko-KR" altLang="en-US" dirty="0"/>
              <a:t>스스로 힘을 키우는 과정이 배경스토리에 담겨야 합니다</a:t>
            </a:r>
            <a:r>
              <a:rPr lang="en-US" altLang="ko-KR" dirty="0"/>
              <a:t>. </a:t>
            </a:r>
            <a:r>
              <a:rPr lang="ko-KR" altLang="en-US" dirty="0"/>
              <a:t>배경스토리에서 주인공이 앞으로 어떤 행동을 할 지 예측할 수 있도록 정보를 제공합니다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배경스토리는 주인공에게 일어났던 과거의 이야기입니다</a:t>
            </a:r>
            <a:r>
              <a:rPr lang="en-US" altLang="ko-KR" dirty="0"/>
              <a:t>. </a:t>
            </a:r>
            <a:r>
              <a:rPr lang="ko-KR" altLang="en-US" dirty="0"/>
              <a:t>배경스토리가 끝나면 주인공의 행동이 시작합니다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340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644" y="731520"/>
            <a:ext cx="332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줄거리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2645" y="1672221"/>
            <a:ext cx="1037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전체 스토리를 간략하게 요약합니다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그리고 이 스토리의 주제</a:t>
            </a:r>
            <a:r>
              <a:rPr lang="en-US" altLang="ko-KR" dirty="0"/>
              <a:t>, </a:t>
            </a:r>
            <a:r>
              <a:rPr lang="ko-KR" altLang="en-US" dirty="0"/>
              <a:t>즉 이 스토리를 통해 어떤 메시지를 전달하고 싶은지도 줄거리에 포함시켜 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또한 어떤 이야기에서 영감을 받았으면</a:t>
            </a:r>
            <a:r>
              <a:rPr lang="en-US" altLang="ko-KR" dirty="0"/>
              <a:t>, </a:t>
            </a:r>
            <a:r>
              <a:rPr lang="ko-KR" altLang="en-US" dirty="0"/>
              <a:t>그 영감을 준 작품을 인용해도 됩니다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71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644" y="731520"/>
            <a:ext cx="332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플롯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2645" y="1672221"/>
            <a:ext cx="1037514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스토리에서 벌어지는 중요한 사건을 구성합니다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각색과제에서처럼 주요 에피소드 </a:t>
            </a:r>
            <a:r>
              <a:rPr lang="en-US" altLang="ko-KR" dirty="0"/>
              <a:t>4-5</a:t>
            </a:r>
            <a:r>
              <a:rPr lang="ko-KR" altLang="en-US" dirty="0"/>
              <a:t>개 정도를 설정해도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34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644" y="731520"/>
            <a:ext cx="332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등장인물 캐릭터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2645" y="1672221"/>
            <a:ext cx="1037514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조력자</a:t>
            </a:r>
            <a:r>
              <a:rPr lang="en-US" altLang="ko-KR" dirty="0"/>
              <a:t>, </a:t>
            </a:r>
            <a:r>
              <a:rPr lang="ko-KR" altLang="en-US" dirty="0"/>
              <a:t>조연</a:t>
            </a:r>
            <a:r>
              <a:rPr lang="en-US" altLang="ko-KR" dirty="0"/>
              <a:t> </a:t>
            </a:r>
            <a:r>
              <a:rPr lang="ko-KR" altLang="en-US" dirty="0"/>
              <a:t>등 등장인물의 특성을 소개합니다</a:t>
            </a:r>
            <a:r>
              <a:rPr lang="en-US" altLang="ko-KR" dirty="0"/>
              <a:t>.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외모 등의 프로필이 뿐만 아니라 성격</a:t>
            </a:r>
            <a:r>
              <a:rPr lang="en-US" altLang="ko-KR" dirty="0"/>
              <a:t>, </a:t>
            </a:r>
            <a:r>
              <a:rPr lang="ko-KR" altLang="en-US" dirty="0"/>
              <a:t>가치관</a:t>
            </a:r>
            <a:r>
              <a:rPr lang="en-US" altLang="ko-KR" dirty="0"/>
              <a:t>, </a:t>
            </a:r>
            <a:r>
              <a:rPr lang="ko-KR" altLang="en-US" dirty="0"/>
              <a:t>목표 등 캐릭터를 구성해야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주인공이 어떤 사건을 풀어가는 데 그 특성이 적용되어야 캐릭터를 설정했다고 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879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340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업무용</dc:creator>
  <cp:lastModifiedBy>양건일</cp:lastModifiedBy>
  <cp:revision>13</cp:revision>
  <dcterms:created xsi:type="dcterms:W3CDTF">2018-11-15T13:49:04Z</dcterms:created>
  <dcterms:modified xsi:type="dcterms:W3CDTF">2018-11-26T12:58:57Z</dcterms:modified>
</cp:coreProperties>
</file>