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55"/>
  </p:notesMasterIdLst>
  <p:sldIdLst>
    <p:sldId id="600" r:id="rId2"/>
    <p:sldId id="431" r:id="rId3"/>
    <p:sldId id="669" r:id="rId4"/>
    <p:sldId id="438" r:id="rId5"/>
    <p:sldId id="653" r:id="rId6"/>
    <p:sldId id="439" r:id="rId7"/>
    <p:sldId id="654" r:id="rId8"/>
    <p:sldId id="670" r:id="rId9"/>
    <p:sldId id="650" r:id="rId10"/>
    <p:sldId id="652" r:id="rId11"/>
    <p:sldId id="663" r:id="rId12"/>
    <p:sldId id="638" r:id="rId13"/>
    <p:sldId id="470" r:id="rId14"/>
    <p:sldId id="671" r:id="rId15"/>
    <p:sldId id="434" r:id="rId16"/>
    <p:sldId id="675" r:id="rId17"/>
    <p:sldId id="676" r:id="rId18"/>
    <p:sldId id="677" r:id="rId19"/>
    <p:sldId id="270" r:id="rId20"/>
    <p:sldId id="678" r:id="rId21"/>
    <p:sldId id="435" r:id="rId22"/>
    <p:sldId id="681" r:id="rId23"/>
    <p:sldId id="616" r:id="rId24"/>
    <p:sldId id="268" r:id="rId25"/>
    <p:sldId id="269" r:id="rId26"/>
    <p:sldId id="674" r:id="rId27"/>
    <p:sldId id="599" r:id="rId28"/>
    <p:sldId id="423" r:id="rId29"/>
    <p:sldId id="679" r:id="rId30"/>
    <p:sldId id="562" r:id="rId31"/>
    <p:sldId id="553" r:id="rId32"/>
    <p:sldId id="441" r:id="rId33"/>
    <p:sldId id="442" r:id="rId34"/>
    <p:sldId id="448" r:id="rId35"/>
    <p:sldId id="612" r:id="rId36"/>
    <p:sldId id="613" r:id="rId37"/>
    <p:sldId id="614" r:id="rId38"/>
    <p:sldId id="587" r:id="rId39"/>
    <p:sldId id="454" r:id="rId40"/>
    <p:sldId id="607" r:id="rId41"/>
    <p:sldId id="583" r:id="rId42"/>
    <p:sldId id="536" r:id="rId43"/>
    <p:sldId id="585" r:id="rId44"/>
    <p:sldId id="586" r:id="rId45"/>
    <p:sldId id="554" r:id="rId46"/>
    <p:sldId id="397" r:id="rId47"/>
    <p:sldId id="384" r:id="rId48"/>
    <p:sldId id="393" r:id="rId49"/>
    <p:sldId id="341" r:id="rId50"/>
    <p:sldId id="317" r:id="rId51"/>
    <p:sldId id="319" r:id="rId52"/>
    <p:sldId id="346" r:id="rId53"/>
    <p:sldId id="682"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984991-940F-422D-8A78-BADB6D01EEBD}" type="datetimeFigureOut">
              <a:rPr lang="en-US" smtClean="0"/>
              <a:t>11/20/2024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856D6C-3628-4165-B380-EE72042D546D}" type="slidenum">
              <a:rPr lang="en-US" smtClean="0"/>
              <a:t>‹#›</a:t>
            </a:fld>
            <a:endParaRPr lang="en-US"/>
          </a:p>
        </p:txBody>
      </p:sp>
    </p:spTree>
    <p:extLst>
      <p:ext uri="{BB962C8B-B14F-4D97-AF65-F5344CB8AC3E}">
        <p14:creationId xmlns:p14="http://schemas.microsoft.com/office/powerpoint/2010/main" val="2151826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C6EF23-BDB5-4D37-B521-EED5AA60841D}" type="slidenum">
              <a:rPr lang="en-US" smtClean="0"/>
              <a:t>13</a:t>
            </a:fld>
            <a:endParaRPr lang="en-US"/>
          </a:p>
        </p:txBody>
      </p:sp>
    </p:spTree>
    <p:extLst>
      <p:ext uri="{BB962C8B-B14F-4D97-AF65-F5344CB8AC3E}">
        <p14:creationId xmlns:p14="http://schemas.microsoft.com/office/powerpoint/2010/main" val="1815957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DC6EF23-BDB5-4D37-B521-EED5AA60841D}" type="slidenum">
              <a:rPr lang="en-US" smtClean="0"/>
              <a:t>20</a:t>
            </a:fld>
            <a:endParaRPr lang="en-US"/>
          </a:p>
        </p:txBody>
      </p:sp>
    </p:spTree>
    <p:extLst>
      <p:ext uri="{BB962C8B-B14F-4D97-AF65-F5344CB8AC3E}">
        <p14:creationId xmlns:p14="http://schemas.microsoft.com/office/powerpoint/2010/main" val="247971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200" b="1">
                <a:solidFill>
                  <a:schemeClr val="tx1"/>
                </a:solidFill>
                <a:latin typeface="Arial" pitchFamily="34" charset="0"/>
              </a:defRPr>
            </a:lvl1pPr>
            <a:lvl2pPr marL="742950" indent="-285750">
              <a:defRPr sz="3200" b="1">
                <a:solidFill>
                  <a:schemeClr val="tx1"/>
                </a:solidFill>
                <a:latin typeface="Arial" pitchFamily="34" charset="0"/>
              </a:defRPr>
            </a:lvl2pPr>
            <a:lvl3pPr marL="1143000" indent="-228600">
              <a:defRPr sz="3200" b="1">
                <a:solidFill>
                  <a:schemeClr val="tx1"/>
                </a:solidFill>
                <a:latin typeface="Arial" pitchFamily="34" charset="0"/>
              </a:defRPr>
            </a:lvl3pPr>
            <a:lvl4pPr marL="1600200" indent="-228600">
              <a:defRPr sz="3200" b="1">
                <a:solidFill>
                  <a:schemeClr val="tx1"/>
                </a:solidFill>
                <a:latin typeface="Arial" pitchFamily="34" charset="0"/>
              </a:defRPr>
            </a:lvl4pPr>
            <a:lvl5pPr marL="2057400" indent="-228600">
              <a:defRPr sz="3200" b="1">
                <a:solidFill>
                  <a:schemeClr val="tx1"/>
                </a:solidFill>
                <a:latin typeface="Arial" pitchFamily="34" charset="0"/>
              </a:defRPr>
            </a:lvl5pPr>
            <a:lvl6pPr marL="2514600" indent="-228600" eaLnBrk="0" fontAlgn="base" hangingPunct="0">
              <a:spcBef>
                <a:spcPct val="0"/>
              </a:spcBef>
              <a:spcAft>
                <a:spcPct val="0"/>
              </a:spcAft>
              <a:defRPr sz="3200" b="1">
                <a:solidFill>
                  <a:schemeClr val="tx1"/>
                </a:solidFill>
                <a:latin typeface="Arial" pitchFamily="34" charset="0"/>
              </a:defRPr>
            </a:lvl6pPr>
            <a:lvl7pPr marL="2971800" indent="-228600" eaLnBrk="0" fontAlgn="base" hangingPunct="0">
              <a:spcBef>
                <a:spcPct val="0"/>
              </a:spcBef>
              <a:spcAft>
                <a:spcPct val="0"/>
              </a:spcAft>
              <a:defRPr sz="3200" b="1">
                <a:solidFill>
                  <a:schemeClr val="tx1"/>
                </a:solidFill>
                <a:latin typeface="Arial" pitchFamily="34" charset="0"/>
              </a:defRPr>
            </a:lvl7pPr>
            <a:lvl8pPr marL="3429000" indent="-228600" eaLnBrk="0" fontAlgn="base" hangingPunct="0">
              <a:spcBef>
                <a:spcPct val="0"/>
              </a:spcBef>
              <a:spcAft>
                <a:spcPct val="0"/>
              </a:spcAft>
              <a:defRPr sz="3200" b="1">
                <a:solidFill>
                  <a:schemeClr val="tx1"/>
                </a:solidFill>
                <a:latin typeface="Arial" pitchFamily="34" charset="0"/>
              </a:defRPr>
            </a:lvl8pPr>
            <a:lvl9pPr marL="3886200" indent="-228600" eaLnBrk="0" fontAlgn="base" hangingPunct="0">
              <a:spcBef>
                <a:spcPct val="0"/>
              </a:spcBef>
              <a:spcAft>
                <a:spcPct val="0"/>
              </a:spcAft>
              <a:defRPr sz="3200" b="1">
                <a:solidFill>
                  <a:schemeClr val="tx1"/>
                </a:solidFill>
                <a:latin typeface="Arial" pitchFamily="34" charset="0"/>
              </a:defRPr>
            </a:lvl9pPr>
          </a:lstStyle>
          <a:p>
            <a:fld id="{5E4AA0AA-3C7C-4385-98C5-33D7B1755B7E}" type="slidenum">
              <a:rPr lang="en-US" sz="1200" b="0">
                <a:latin typeface="Times New Roman" pitchFamily="18" charset="0"/>
              </a:rPr>
              <a:pPr/>
              <a:t>21</a:t>
            </a:fld>
            <a:endParaRPr lang="en-US" sz="1200" b="0">
              <a:latin typeface="Times New Roman" pitchFamily="18"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a:p>
        </p:txBody>
      </p:sp>
    </p:spTree>
    <p:extLst>
      <p:ext uri="{BB962C8B-B14F-4D97-AF65-F5344CB8AC3E}">
        <p14:creationId xmlns:p14="http://schemas.microsoft.com/office/powerpoint/2010/main" val="27512098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13A95F4-62DA-44E9-9BB5-0A98D4DEC75C}"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4DC3C-303B-4927-B274-8C2D677E1C9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7726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3A95F4-62DA-44E9-9BB5-0A98D4DEC75C}"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4DC3C-303B-4927-B274-8C2D677E1C99}" type="slidenum">
              <a:rPr lang="en-US" smtClean="0"/>
              <a:t>‹#›</a:t>
            </a:fld>
            <a:endParaRPr lang="en-US"/>
          </a:p>
        </p:txBody>
      </p:sp>
    </p:spTree>
    <p:extLst>
      <p:ext uri="{BB962C8B-B14F-4D97-AF65-F5344CB8AC3E}">
        <p14:creationId xmlns:p14="http://schemas.microsoft.com/office/powerpoint/2010/main" val="3071686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3A95F4-62DA-44E9-9BB5-0A98D4DEC75C}"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4DC3C-303B-4927-B274-8C2D677E1C99}" type="slidenum">
              <a:rPr lang="en-US" smtClean="0"/>
              <a:t>‹#›</a:t>
            </a:fld>
            <a:endParaRPr lang="en-US"/>
          </a:p>
        </p:txBody>
      </p:sp>
    </p:spTree>
    <p:extLst>
      <p:ext uri="{BB962C8B-B14F-4D97-AF65-F5344CB8AC3E}">
        <p14:creationId xmlns:p14="http://schemas.microsoft.com/office/powerpoint/2010/main" val="2130800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3A95F4-62DA-44E9-9BB5-0A98D4DEC75C}"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4DC3C-303B-4927-B274-8C2D677E1C99}" type="slidenum">
              <a:rPr lang="en-US" smtClean="0"/>
              <a:t>‹#›</a:t>
            </a:fld>
            <a:endParaRPr lang="en-US"/>
          </a:p>
        </p:txBody>
      </p:sp>
    </p:spTree>
    <p:extLst>
      <p:ext uri="{BB962C8B-B14F-4D97-AF65-F5344CB8AC3E}">
        <p14:creationId xmlns:p14="http://schemas.microsoft.com/office/powerpoint/2010/main" val="2738420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3A95F4-62DA-44E9-9BB5-0A98D4DEC75C}"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64DC3C-303B-4927-B274-8C2D677E1C9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4915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3A95F4-62DA-44E9-9BB5-0A98D4DEC75C}" type="datetimeFigureOut">
              <a:rPr lang="en-US" smtClean="0"/>
              <a:t>11/20/2024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64DC3C-303B-4927-B274-8C2D677E1C99}" type="slidenum">
              <a:rPr lang="en-US" smtClean="0"/>
              <a:t>‹#›</a:t>
            </a:fld>
            <a:endParaRPr lang="en-US"/>
          </a:p>
        </p:txBody>
      </p:sp>
    </p:spTree>
    <p:extLst>
      <p:ext uri="{BB962C8B-B14F-4D97-AF65-F5344CB8AC3E}">
        <p14:creationId xmlns:p14="http://schemas.microsoft.com/office/powerpoint/2010/main" val="2293262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3A95F4-62DA-44E9-9BB5-0A98D4DEC75C}" type="datetimeFigureOut">
              <a:rPr lang="en-US" smtClean="0"/>
              <a:t>11/20/2024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64DC3C-303B-4927-B274-8C2D677E1C99}" type="slidenum">
              <a:rPr lang="en-US" smtClean="0"/>
              <a:t>‹#›</a:t>
            </a:fld>
            <a:endParaRPr lang="en-US"/>
          </a:p>
        </p:txBody>
      </p:sp>
    </p:spTree>
    <p:extLst>
      <p:ext uri="{BB962C8B-B14F-4D97-AF65-F5344CB8AC3E}">
        <p14:creationId xmlns:p14="http://schemas.microsoft.com/office/powerpoint/2010/main" val="1220220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3A95F4-62DA-44E9-9BB5-0A98D4DEC75C}" type="datetimeFigureOut">
              <a:rPr lang="en-US" smtClean="0"/>
              <a:t>11/20/2024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64DC3C-303B-4927-B274-8C2D677E1C99}" type="slidenum">
              <a:rPr lang="en-US" smtClean="0"/>
              <a:t>‹#›</a:t>
            </a:fld>
            <a:endParaRPr lang="en-US"/>
          </a:p>
        </p:txBody>
      </p:sp>
    </p:spTree>
    <p:extLst>
      <p:ext uri="{BB962C8B-B14F-4D97-AF65-F5344CB8AC3E}">
        <p14:creationId xmlns:p14="http://schemas.microsoft.com/office/powerpoint/2010/main" val="1243357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13A95F4-62DA-44E9-9BB5-0A98D4DEC75C}" type="datetimeFigureOut">
              <a:rPr lang="en-US" smtClean="0"/>
              <a:t>11/20/2024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A364DC3C-303B-4927-B274-8C2D677E1C99}" type="slidenum">
              <a:rPr lang="en-US" smtClean="0"/>
              <a:t>‹#›</a:t>
            </a:fld>
            <a:endParaRPr lang="en-US"/>
          </a:p>
        </p:txBody>
      </p:sp>
    </p:spTree>
    <p:extLst>
      <p:ext uri="{BB962C8B-B14F-4D97-AF65-F5344CB8AC3E}">
        <p14:creationId xmlns:p14="http://schemas.microsoft.com/office/powerpoint/2010/main" val="4028778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13A95F4-62DA-44E9-9BB5-0A98D4DEC75C}" type="datetimeFigureOut">
              <a:rPr lang="en-US" smtClean="0"/>
              <a:t>11/20/2024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364DC3C-303B-4927-B274-8C2D677E1C99}" type="slidenum">
              <a:rPr lang="en-US" smtClean="0"/>
              <a:t>‹#›</a:t>
            </a:fld>
            <a:endParaRPr lang="en-US"/>
          </a:p>
        </p:txBody>
      </p:sp>
    </p:spTree>
    <p:extLst>
      <p:ext uri="{BB962C8B-B14F-4D97-AF65-F5344CB8AC3E}">
        <p14:creationId xmlns:p14="http://schemas.microsoft.com/office/powerpoint/2010/main" val="3618644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3A95F4-62DA-44E9-9BB5-0A98D4DEC75C}" type="datetimeFigureOut">
              <a:rPr lang="en-US" smtClean="0"/>
              <a:t>11/20/2024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64DC3C-303B-4927-B274-8C2D677E1C99}" type="slidenum">
              <a:rPr lang="en-US" smtClean="0"/>
              <a:t>‹#›</a:t>
            </a:fld>
            <a:endParaRPr lang="en-US"/>
          </a:p>
        </p:txBody>
      </p:sp>
    </p:spTree>
    <p:extLst>
      <p:ext uri="{BB962C8B-B14F-4D97-AF65-F5344CB8AC3E}">
        <p14:creationId xmlns:p14="http://schemas.microsoft.com/office/powerpoint/2010/main" val="2210301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13A95F4-62DA-44E9-9BB5-0A98D4DEC75C}" type="datetimeFigureOut">
              <a:rPr lang="en-US" smtClean="0"/>
              <a:t>11/20/2024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364DC3C-303B-4927-B274-8C2D677E1C9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4624609"/>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hyperlink" Target="http://www.hyperline.com/img/sharedimg/cable/cable1-2.jpg" TargetMode="External"/><Relationship Id="rId3" Type="http://schemas.openxmlformats.org/officeDocument/2006/relationships/hyperlink" Target="http://www.hyperline.com/img/sharedimg/cable/cable_c7patch.jpg" TargetMode="External"/><Relationship Id="rId7" Type="http://schemas.openxmlformats.org/officeDocument/2006/relationships/image" Target="../media/image20.jpe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9.jpeg"/><Relationship Id="rId5" Type="http://schemas.openxmlformats.org/officeDocument/2006/relationships/image" Target="../media/image18.jpeg"/><Relationship Id="rId10" Type="http://schemas.openxmlformats.org/officeDocument/2006/relationships/image" Target="../media/image22.jpeg"/><Relationship Id="rId4" Type="http://schemas.openxmlformats.org/officeDocument/2006/relationships/image" Target="../media/image17.jpeg"/><Relationship Id="rId9" Type="http://schemas.openxmlformats.org/officeDocument/2006/relationships/image" Target="../media/image21.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98F136B-072E-C84B-1E83-1466038169CD}"/>
              </a:ext>
            </a:extLst>
          </p:cNvPr>
          <p:cNvSpPr txBox="1"/>
          <p:nvPr/>
        </p:nvSpPr>
        <p:spPr>
          <a:xfrm>
            <a:off x="0" y="0"/>
            <a:ext cx="12192000" cy="584775"/>
          </a:xfrm>
          <a:prstGeom prst="rect">
            <a:avLst/>
          </a:prstGeom>
          <a:noFill/>
        </p:spPr>
        <p:txBody>
          <a:bodyPr wrap="square">
            <a:spAutoFit/>
          </a:bodyPr>
          <a:lstStyle/>
          <a:p>
            <a:pPr algn="ctr"/>
            <a:r>
              <a:rPr lang="en-US" sz="3200" b="1" dirty="0">
                <a:latin typeface="Times New Roman" panose="02020603050405020304" pitchFamily="18" charset="0"/>
                <a:cs typeface="Times New Roman" panose="02020603050405020304" pitchFamily="18" charset="0"/>
              </a:rPr>
              <a:t>NETWORK TRANSMISSION MEDIA</a:t>
            </a:r>
          </a:p>
        </p:txBody>
      </p:sp>
      <p:sp>
        <p:nvSpPr>
          <p:cNvPr id="2" name="TextBox 1">
            <a:extLst>
              <a:ext uri="{FF2B5EF4-FFF2-40B4-BE49-F238E27FC236}">
                <a16:creationId xmlns:a16="http://schemas.microsoft.com/office/drawing/2014/main" id="{21A90DFF-C760-9CE9-7DEA-B569C97EEF15}"/>
              </a:ext>
            </a:extLst>
          </p:cNvPr>
          <p:cNvSpPr txBox="1"/>
          <p:nvPr/>
        </p:nvSpPr>
        <p:spPr>
          <a:xfrm>
            <a:off x="0" y="584775"/>
            <a:ext cx="12192000" cy="3046988"/>
          </a:xfrm>
          <a:prstGeom prst="rect">
            <a:avLst/>
          </a:prstGeom>
          <a:noFill/>
        </p:spPr>
        <p:txBody>
          <a:bodyPr wrap="square">
            <a:spAutoFit/>
          </a:bodyPr>
          <a:lstStyle/>
          <a:p>
            <a:pPr marL="457200" indent="-457200"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Types of communication media</a:t>
            </a:r>
          </a:p>
          <a:p>
            <a:pPr marL="640080" indent="-457200" algn="just">
              <a:buFont typeface="Wingdings" panose="05000000000000000000" pitchFamily="2" charset="2"/>
              <a:buChar char="ü"/>
            </a:pPr>
            <a:r>
              <a:rPr lang="en-US" sz="3200" dirty="0">
                <a:latin typeface="Times New Roman" panose="02020603050405020304" pitchFamily="18" charset="0"/>
                <a:cs typeface="Times New Roman" panose="02020603050405020304" pitchFamily="18" charset="0"/>
              </a:rPr>
              <a:t>Fiber optic communication</a:t>
            </a:r>
          </a:p>
          <a:p>
            <a:pPr marL="640080" indent="-457200" algn="just">
              <a:buFont typeface="Wingdings" panose="05000000000000000000" pitchFamily="2" charset="2"/>
              <a:buChar char="ü"/>
            </a:pPr>
            <a:r>
              <a:rPr lang="en-US" sz="3200" dirty="0">
                <a:latin typeface="Times New Roman" panose="02020603050405020304" pitchFamily="18" charset="0"/>
                <a:cs typeface="Times New Roman" panose="02020603050405020304" pitchFamily="18" charset="0"/>
              </a:rPr>
              <a:t>Twisted pair cable and Coaxial cable</a:t>
            </a:r>
          </a:p>
          <a:p>
            <a:pPr marL="640080" indent="-457200" algn="just">
              <a:buFont typeface="Wingdings" panose="05000000000000000000" pitchFamily="2" charset="2"/>
              <a:buChar char="ü"/>
            </a:pPr>
            <a:r>
              <a:rPr lang="en-US" sz="3200" dirty="0">
                <a:latin typeface="Times New Roman" panose="02020603050405020304" pitchFamily="18" charset="0"/>
                <a:cs typeface="Times New Roman" panose="02020603050405020304" pitchFamily="18" charset="0"/>
              </a:rPr>
              <a:t>Wireless propagation and Network</a:t>
            </a:r>
          </a:p>
          <a:p>
            <a:pPr marL="457200" indent="-457200" algn="just">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LAN Technologies (Ethernet, token ring, Gigabit Ethernet, FDDI, Wi-Fi/WLAN, ZigBee, Bluetooth)</a:t>
            </a:r>
          </a:p>
        </p:txBody>
      </p:sp>
    </p:spTree>
    <p:extLst>
      <p:ext uri="{BB962C8B-B14F-4D97-AF65-F5344CB8AC3E}">
        <p14:creationId xmlns:p14="http://schemas.microsoft.com/office/powerpoint/2010/main" val="2482038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C659049-0B14-0DF0-82A6-6181BB02AE37}"/>
              </a:ext>
            </a:extLst>
          </p:cNvPr>
          <p:cNvSpPr txBox="1">
            <a:spLocks/>
          </p:cNvSpPr>
          <p:nvPr/>
        </p:nvSpPr>
        <p:spPr>
          <a:xfrm>
            <a:off x="0" y="10886"/>
            <a:ext cx="12192000" cy="542567"/>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altLang="zh-CN" sz="3200" b="1" dirty="0">
                <a:latin typeface="Times New Roman" panose="02020603050405020304" pitchFamily="18" charset="0"/>
                <a:cs typeface="Times New Roman" panose="02020603050405020304" pitchFamily="18" charset="0"/>
              </a:rPr>
              <a:t>APPLICATIONS OF FIBER</a:t>
            </a:r>
            <a:endParaRPr lang="zh-CN" altLang="en-US" sz="32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1BB1BE7-787F-8604-3449-FD4362F61928}"/>
              </a:ext>
            </a:extLst>
          </p:cNvPr>
          <p:cNvSpPr txBox="1"/>
          <p:nvPr/>
        </p:nvSpPr>
        <p:spPr>
          <a:xfrm>
            <a:off x="0" y="553453"/>
            <a:ext cx="12191999" cy="3785652"/>
          </a:xfrm>
          <a:prstGeom prst="rect">
            <a:avLst/>
          </a:prstGeom>
          <a:noFill/>
        </p:spPr>
        <p:txBody>
          <a:bodyPr wrap="square">
            <a:spAutoFit/>
          </a:bodyPr>
          <a:lstStyle/>
          <a:p>
            <a:pPr marL="342900" indent="-342900" algn="just">
              <a:lnSpc>
                <a:spcPct val="100000"/>
              </a:lnSpc>
              <a:spcBef>
                <a:spcPts val="0"/>
              </a:spcBef>
              <a:buClr>
                <a:srgbClr val="002060"/>
              </a:buClr>
              <a:buSzPct val="60000"/>
              <a:buFont typeface="Wingdings" panose="05000000000000000000" pitchFamily="2" charset="2"/>
              <a:buChar char="v"/>
            </a:pPr>
            <a:r>
              <a:rPr lang="en-US" altLang="zh-CN" sz="2400" dirty="0">
                <a:latin typeface="Times New Roman" panose="02020603050405020304" pitchFamily="18" charset="0"/>
                <a:cs typeface="Times New Roman" panose="02020603050405020304" pitchFamily="18" charset="0"/>
              </a:rPr>
              <a:t>Telecommunication applications</a:t>
            </a:r>
          </a:p>
          <a:p>
            <a:pPr marL="91440" indent="-342900" algn="just">
              <a:lnSpc>
                <a:spcPct val="100000"/>
              </a:lnSpc>
              <a:spcBef>
                <a:spcPts val="0"/>
              </a:spcBef>
              <a:buClr>
                <a:srgbClr val="002060"/>
              </a:buClr>
              <a:buSzPct val="60000"/>
              <a:buFont typeface="Wingdings" panose="05000000000000000000" pitchFamily="2" charset="2"/>
              <a:buChar char="v"/>
            </a:pPr>
            <a:r>
              <a:rPr lang="en-US" altLang="zh-CN" sz="2400" dirty="0">
                <a:latin typeface="Times New Roman" panose="02020603050405020304" pitchFamily="18" charset="0"/>
                <a:cs typeface="Times New Roman" panose="02020603050405020304" pitchFamily="18" charset="0"/>
              </a:rPr>
              <a:t>Fiber-optic sensors</a:t>
            </a:r>
          </a:p>
          <a:p>
            <a:pPr marL="91440" indent="-342900" algn="just">
              <a:lnSpc>
                <a:spcPct val="100000"/>
              </a:lnSpc>
              <a:spcBef>
                <a:spcPts val="0"/>
              </a:spcBef>
              <a:buClr>
                <a:srgbClr val="002060"/>
              </a:buClr>
              <a:buSzPct val="600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Medical applications</a:t>
            </a:r>
            <a:endParaRPr lang="en-US" altLang="zh-CN" sz="2400" dirty="0">
              <a:latin typeface="Times New Roman" panose="02020603050405020304" pitchFamily="18" charset="0"/>
              <a:cs typeface="Times New Roman" panose="02020603050405020304" pitchFamily="18" charset="0"/>
            </a:endParaRPr>
          </a:p>
          <a:p>
            <a:pPr marL="91440" indent="-342900" algn="just">
              <a:lnSpc>
                <a:spcPct val="100000"/>
              </a:lnSpc>
              <a:spcBef>
                <a:spcPts val="0"/>
              </a:spcBef>
              <a:buClr>
                <a:srgbClr val="002060"/>
              </a:buClr>
              <a:buSzPct val="600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Networking applications</a:t>
            </a:r>
            <a:endParaRPr lang="en-US" altLang="zh-CN" sz="2400" dirty="0">
              <a:latin typeface="Times New Roman" panose="02020603050405020304" pitchFamily="18" charset="0"/>
              <a:cs typeface="Times New Roman" panose="02020603050405020304" pitchFamily="18" charset="0"/>
            </a:endParaRPr>
          </a:p>
          <a:p>
            <a:pPr marL="91440" indent="-342900" algn="just">
              <a:lnSpc>
                <a:spcPct val="100000"/>
              </a:lnSpc>
              <a:spcBef>
                <a:spcPts val="0"/>
              </a:spcBef>
              <a:buClr>
                <a:srgbClr val="002060"/>
              </a:buClr>
              <a:buSzPct val="60000"/>
              <a:buFont typeface="Wingdings" panose="05000000000000000000" pitchFamily="2" charset="2"/>
              <a:buChar char="v"/>
            </a:pPr>
            <a:r>
              <a:rPr lang="en-US" altLang="zh-CN" sz="2400" dirty="0">
                <a:latin typeface="Times New Roman" panose="02020603050405020304" pitchFamily="18" charset="0"/>
                <a:cs typeface="Times New Roman" panose="02020603050405020304" pitchFamily="18" charset="0"/>
              </a:rPr>
              <a:t>Computer network (LA N, WAN)</a:t>
            </a:r>
          </a:p>
          <a:p>
            <a:pPr marL="91440" indent="-342900" algn="just">
              <a:lnSpc>
                <a:spcPct val="100000"/>
              </a:lnSpc>
              <a:spcBef>
                <a:spcPts val="0"/>
              </a:spcBef>
              <a:buClr>
                <a:srgbClr val="002060"/>
              </a:buClr>
              <a:buSzPct val="60000"/>
              <a:buFont typeface="Wingdings" panose="05000000000000000000" pitchFamily="2" charset="2"/>
              <a:buChar char="v"/>
            </a:pPr>
            <a:r>
              <a:rPr lang="en-US" altLang="zh-CN" sz="2400" dirty="0">
                <a:latin typeface="Times New Roman" panose="02020603050405020304" pitchFamily="18" charset="0"/>
                <a:cs typeface="Times New Roman" panose="02020603050405020304" pitchFamily="18" charset="0"/>
              </a:rPr>
              <a:t>Cable TV</a:t>
            </a:r>
          </a:p>
          <a:p>
            <a:pPr marL="91440" indent="-342900" algn="just">
              <a:lnSpc>
                <a:spcPct val="100000"/>
              </a:lnSpc>
              <a:spcBef>
                <a:spcPts val="0"/>
              </a:spcBef>
              <a:buClr>
                <a:srgbClr val="002060"/>
              </a:buClr>
              <a:buSzPct val="60000"/>
              <a:buFont typeface="Wingdings" panose="05000000000000000000" pitchFamily="2" charset="2"/>
              <a:buChar char="v"/>
            </a:pPr>
            <a:r>
              <a:rPr lang="en-US" altLang="zh-CN" sz="2400" dirty="0">
                <a:latin typeface="Times New Roman" panose="02020603050405020304" pitchFamily="18" charset="0"/>
                <a:cs typeface="Times New Roman" panose="02020603050405020304" pitchFamily="18" charset="0"/>
              </a:rPr>
              <a:t>Military applications such as tactical communications and fiber-guided missiles.</a:t>
            </a:r>
          </a:p>
          <a:p>
            <a:pPr marL="91440" indent="-342900" algn="just">
              <a:lnSpc>
                <a:spcPct val="100000"/>
              </a:lnSpc>
              <a:spcBef>
                <a:spcPts val="0"/>
              </a:spcBef>
              <a:buClr>
                <a:srgbClr val="002060"/>
              </a:buClr>
              <a:buSzPct val="60000"/>
              <a:buFont typeface="Wingdings" panose="05000000000000000000" pitchFamily="2" charset="2"/>
              <a:buChar char="v"/>
            </a:pPr>
            <a:r>
              <a:rPr lang="en-US" altLang="zh-CN" sz="2400" dirty="0">
                <a:latin typeface="Times New Roman" panose="02020603050405020304" pitchFamily="18" charset="0"/>
                <a:cs typeface="Times New Roman" panose="02020603050405020304" pitchFamily="18" charset="0"/>
              </a:rPr>
              <a:t>CCTV</a:t>
            </a:r>
          </a:p>
          <a:p>
            <a:pPr marL="91440" indent="-342900" algn="just">
              <a:lnSpc>
                <a:spcPct val="100000"/>
              </a:lnSpc>
              <a:spcBef>
                <a:spcPts val="0"/>
              </a:spcBef>
              <a:buClr>
                <a:srgbClr val="002060"/>
              </a:buClr>
              <a:buSzPct val="60000"/>
              <a:buFont typeface="Wingdings" panose="05000000000000000000" pitchFamily="2" charset="2"/>
              <a:buChar char="v"/>
            </a:pPr>
            <a:r>
              <a:rPr lang="en-US" altLang="zh-CN" sz="2400" dirty="0">
                <a:latin typeface="Times New Roman" panose="02020603050405020304" pitchFamily="18" charset="0"/>
                <a:cs typeface="Times New Roman" panose="02020603050405020304" pitchFamily="18" charset="0"/>
              </a:rPr>
              <a:t>Other video applications such as remote monitoring and surveillance.</a:t>
            </a:r>
          </a:p>
          <a:p>
            <a:pPr marL="91440" indent="-342900" algn="just">
              <a:lnSpc>
                <a:spcPct val="100000"/>
              </a:lnSpc>
              <a:spcBef>
                <a:spcPts val="0"/>
              </a:spcBef>
              <a:buClr>
                <a:srgbClr val="002060"/>
              </a:buClr>
              <a:buSzPct val="600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Aircraft, ship and automobile, and Industrial applications</a:t>
            </a:r>
          </a:p>
        </p:txBody>
      </p:sp>
      <p:pic>
        <p:nvPicPr>
          <p:cNvPr id="6" name="Picture 6" descr="C:\Users\wlzhang\Desktop\1861459_3in1.jpg">
            <a:extLst>
              <a:ext uri="{FF2B5EF4-FFF2-40B4-BE49-F238E27FC236}">
                <a16:creationId xmlns:a16="http://schemas.microsoft.com/office/drawing/2014/main" id="{90CED2B3-CCE5-5150-0DC0-BECA73A526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3124" y="4022456"/>
            <a:ext cx="4168876" cy="282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4454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7C843-674A-9455-D9C0-8E5993DEAB5D}"/>
              </a:ext>
            </a:extLst>
          </p:cNvPr>
          <p:cNvSpPr txBox="1">
            <a:spLocks/>
          </p:cNvSpPr>
          <p:nvPr/>
        </p:nvSpPr>
        <p:spPr>
          <a:xfrm>
            <a:off x="0" y="88232"/>
            <a:ext cx="12192000" cy="573505"/>
          </a:xfrm>
          <a:prstGeom prst="rect">
            <a:avLst/>
          </a:prstGeom>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3200" b="1">
                <a:latin typeface="Times New Roman" panose="02020603050405020304" pitchFamily="18" charset="0"/>
                <a:cs typeface="Times New Roman" panose="02020603050405020304" pitchFamily="18" charset="0"/>
              </a:rPr>
              <a:t>TWISTED PAIR CABLE</a:t>
            </a:r>
            <a:endParaRPr lang="en-US" sz="32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5862780-DCD0-029F-7277-3B6123D6A809}"/>
              </a:ext>
            </a:extLst>
          </p:cNvPr>
          <p:cNvSpPr txBox="1"/>
          <p:nvPr/>
        </p:nvSpPr>
        <p:spPr>
          <a:xfrm>
            <a:off x="0" y="516118"/>
            <a:ext cx="12192000" cy="6370975"/>
          </a:xfrm>
          <a:prstGeom prst="rect">
            <a:avLst/>
          </a:prstGeom>
          <a:noFill/>
        </p:spPr>
        <p:txBody>
          <a:bodyPr wrap="square">
            <a:spAutoFit/>
          </a:bodyPr>
          <a:lstStyle/>
          <a:p>
            <a:pPr marL="285750" indent="-285750" algn="just">
              <a:lnSpc>
                <a:spcPct val="100000"/>
              </a:lnSpc>
              <a:spcBef>
                <a:spcPts val="0"/>
              </a:spcBef>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least expensive and most commonly used guided transmission medium is twisted-pair copper wire. For over a hundred years it has been used by telephone networks. T</a:t>
            </a:r>
            <a:r>
              <a:rPr lang="en-US" sz="2400" spc="50" dirty="0">
                <a:latin typeface="Times New Roman" panose="02020603050405020304" pitchFamily="18" charset="0"/>
                <a:cs typeface="Times New Roman" panose="02020603050405020304" pitchFamily="18" charset="0"/>
              </a:rPr>
              <a:t>wi</a:t>
            </a:r>
            <a:r>
              <a:rPr lang="en-US" sz="2400" spc="25" dirty="0">
                <a:latin typeface="Times New Roman" panose="02020603050405020304" pitchFamily="18" charset="0"/>
                <a:cs typeface="Times New Roman" panose="02020603050405020304" pitchFamily="18" charset="0"/>
              </a:rPr>
              <a:t>s</a:t>
            </a:r>
            <a:r>
              <a:rPr lang="en-US" sz="2400" spc="50" dirty="0">
                <a:latin typeface="Times New Roman" panose="02020603050405020304" pitchFamily="18" charset="0"/>
                <a:cs typeface="Times New Roman" panose="02020603050405020304" pitchFamily="18" charset="0"/>
              </a:rPr>
              <a:t>te</a:t>
            </a:r>
            <a:r>
              <a:rPr lang="en-US" sz="2400" spc="25" dirty="0">
                <a:latin typeface="Times New Roman" panose="02020603050405020304" pitchFamily="18" charset="0"/>
                <a:cs typeface="Times New Roman" panose="02020603050405020304" pitchFamily="18" charset="0"/>
              </a:rPr>
              <a:t>d</a:t>
            </a:r>
            <a:r>
              <a:rPr lang="en-US" sz="2400" spc="50" dirty="0">
                <a:latin typeface="Times New Roman" panose="02020603050405020304" pitchFamily="18" charset="0"/>
                <a:cs typeface="Times New Roman" panose="02020603050405020304" pitchFamily="18" charset="0"/>
              </a:rPr>
              <a:t>-pa</a:t>
            </a:r>
            <a:r>
              <a:rPr lang="en-US" sz="2400" spc="25" dirty="0">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r</a:t>
            </a:r>
            <a:r>
              <a:rPr lang="en-US" sz="2400" spc="65" dirty="0">
                <a:latin typeface="Times New Roman" panose="02020603050405020304" pitchFamily="18" charset="0"/>
                <a:cs typeface="Times New Roman" panose="02020603050405020304" pitchFamily="18" charset="0"/>
              </a:rPr>
              <a:t> </a:t>
            </a:r>
            <a:r>
              <a:rPr lang="en-US" sz="2400" spc="25" dirty="0">
                <a:latin typeface="Times New Roman" panose="02020603050405020304" pitchFamily="18" charset="0"/>
                <a:cs typeface="Times New Roman" panose="02020603050405020304" pitchFamily="18" charset="0"/>
              </a:rPr>
              <a:t>c</a:t>
            </a:r>
            <a:r>
              <a:rPr lang="en-US" sz="2400" spc="50" dirty="0">
                <a:latin typeface="Times New Roman" panose="02020603050405020304" pitchFamily="18" charset="0"/>
                <a:cs typeface="Times New Roman" panose="02020603050405020304" pitchFamily="18" charset="0"/>
              </a:rPr>
              <a:t>abl</a:t>
            </a:r>
            <a:r>
              <a:rPr lang="en-US" sz="2400" spc="25" dirty="0">
                <a:latin typeface="Times New Roman" panose="02020603050405020304" pitchFamily="18" charset="0"/>
                <a:cs typeface="Times New Roman" panose="02020603050405020304" pitchFamily="18" charset="0"/>
              </a:rPr>
              <a:t>i</a:t>
            </a:r>
            <a:r>
              <a:rPr lang="en-US" sz="2400" spc="50"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g c</a:t>
            </a:r>
            <a:r>
              <a:rPr lang="en-US" sz="2400" spc="-19" dirty="0">
                <a:latin typeface="Times New Roman" panose="02020603050405020304" pitchFamily="18" charset="0"/>
                <a:cs typeface="Times New Roman" panose="02020603050405020304" pitchFamily="18" charset="0"/>
              </a:rPr>
              <a:t>o</a:t>
            </a:r>
            <a:r>
              <a:rPr lang="en-US" sz="2400" dirty="0">
                <a:latin typeface="Times New Roman" panose="02020603050405020304" pitchFamily="18" charset="0"/>
                <a:cs typeface="Times New Roman" panose="02020603050405020304" pitchFamily="18" charset="0"/>
              </a:rPr>
              <a:t>nsi</a:t>
            </a:r>
            <a:r>
              <a:rPr lang="en-US" sz="2400" spc="-25" dirty="0">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ts</a:t>
            </a:r>
            <a:r>
              <a:rPr lang="en-US" sz="2400" spc="-13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of</a:t>
            </a:r>
            <a:r>
              <a:rPr lang="en-US" sz="2400" spc="-121" dirty="0">
                <a:latin typeface="Times New Roman" panose="02020603050405020304" pitchFamily="18" charset="0"/>
                <a:cs typeface="Times New Roman" panose="02020603050405020304" pitchFamily="18" charset="0"/>
              </a:rPr>
              <a:t> </a:t>
            </a:r>
            <a:r>
              <a:rPr lang="en-US" sz="2400" spc="-6" dirty="0">
                <a:latin typeface="Times New Roman" panose="02020603050405020304" pitchFamily="18" charset="0"/>
                <a:cs typeface="Times New Roman" panose="02020603050405020304" pitchFamily="18" charset="0"/>
              </a:rPr>
              <a:t>co</a:t>
            </a:r>
            <a:r>
              <a:rPr lang="en-US" sz="2400" spc="-27" dirty="0">
                <a:latin typeface="Times New Roman" panose="02020603050405020304" pitchFamily="18" charset="0"/>
                <a:cs typeface="Times New Roman" panose="02020603050405020304" pitchFamily="18" charset="0"/>
              </a:rPr>
              <a:t>p</a:t>
            </a:r>
            <a:r>
              <a:rPr lang="en-US" sz="2400" spc="-6" dirty="0">
                <a:latin typeface="Times New Roman" panose="02020603050405020304" pitchFamily="18" charset="0"/>
                <a:cs typeface="Times New Roman" panose="02020603050405020304" pitchFamily="18" charset="0"/>
              </a:rPr>
              <a:t>per</a:t>
            </a:r>
            <a:r>
              <a:rPr lang="en-US" sz="2400" spc="-11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wi</a:t>
            </a:r>
            <a:r>
              <a:rPr lang="en-US" sz="2400" spc="-25" dirty="0">
                <a:latin typeface="Times New Roman" panose="02020603050405020304" pitchFamily="18" charset="0"/>
                <a:cs typeface="Times New Roman" panose="02020603050405020304" pitchFamily="18" charset="0"/>
              </a:rPr>
              <a:t>r</a:t>
            </a:r>
            <a:r>
              <a:rPr lang="en-US" sz="2400" dirty="0">
                <a:latin typeface="Times New Roman" panose="02020603050405020304" pitchFamily="18" charset="0"/>
                <a:cs typeface="Times New Roman" panose="02020603050405020304" pitchFamily="18" charset="0"/>
              </a:rPr>
              <a:t>es</a:t>
            </a:r>
            <a:r>
              <a:rPr lang="en-US" sz="2400" spc="-116" dirty="0">
                <a:latin typeface="Times New Roman" panose="02020603050405020304" pitchFamily="18" charset="0"/>
                <a:cs typeface="Times New Roman" panose="02020603050405020304" pitchFamily="18" charset="0"/>
              </a:rPr>
              <a:t> </a:t>
            </a:r>
            <a:r>
              <a:rPr lang="en-US" sz="2400" spc="-25" dirty="0">
                <a:latin typeface="Times New Roman" panose="02020603050405020304" pitchFamily="18" charset="0"/>
                <a:cs typeface="Times New Roman" panose="02020603050405020304" pitchFamily="18" charset="0"/>
              </a:rPr>
              <a:t>t</a:t>
            </a:r>
            <a:r>
              <a:rPr lang="en-US" sz="2400" dirty="0">
                <a:latin typeface="Times New Roman" panose="02020603050405020304" pitchFamily="18" charset="0"/>
                <a:cs typeface="Times New Roman" panose="02020603050405020304" pitchFamily="18" charset="0"/>
              </a:rPr>
              <a:t>hat</a:t>
            </a:r>
            <a:r>
              <a:rPr lang="en-US" sz="2400" spc="-134"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are</a:t>
            </a:r>
            <a:r>
              <a:rPr lang="en-US" sz="2400" spc="-133"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tw</a:t>
            </a:r>
            <a:r>
              <a:rPr lang="en-US" sz="2400" spc="-25" dirty="0">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sted</a:t>
            </a:r>
            <a:r>
              <a:rPr lang="en-US" sz="2400" spc="-153"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in</a:t>
            </a:r>
            <a:r>
              <a:rPr lang="en-US" sz="2400" spc="-25" dirty="0">
                <a:latin typeface="Times New Roman" panose="02020603050405020304" pitchFamily="18" charset="0"/>
                <a:cs typeface="Times New Roman" panose="02020603050405020304" pitchFamily="18" charset="0"/>
              </a:rPr>
              <a:t>t</a:t>
            </a:r>
            <a:r>
              <a:rPr lang="en-US" sz="2400" dirty="0">
                <a:latin typeface="Times New Roman" panose="02020603050405020304" pitchFamily="18" charset="0"/>
                <a:cs typeface="Times New Roman" panose="02020603050405020304" pitchFamily="18" charset="0"/>
              </a:rPr>
              <a:t>o</a:t>
            </a:r>
            <a:r>
              <a:rPr lang="en-US" sz="2400" spc="-113" dirty="0">
                <a:latin typeface="Times New Roman" panose="02020603050405020304" pitchFamily="18" charset="0"/>
                <a:cs typeface="Times New Roman" panose="02020603050405020304" pitchFamily="18" charset="0"/>
              </a:rPr>
              <a:t> </a:t>
            </a:r>
            <a:r>
              <a:rPr lang="en-US" sz="2400" spc="-19" dirty="0">
                <a:latin typeface="Times New Roman" panose="02020603050405020304" pitchFamily="18" charset="0"/>
                <a:cs typeface="Times New Roman" panose="02020603050405020304" pitchFamily="18" charset="0"/>
              </a:rPr>
              <a:t>p</a:t>
            </a:r>
            <a:r>
              <a:rPr lang="en-US" sz="2400" dirty="0">
                <a:latin typeface="Times New Roman" panose="02020603050405020304" pitchFamily="18" charset="0"/>
                <a:cs typeface="Times New Roman" panose="02020603050405020304" pitchFamily="18" charset="0"/>
              </a:rPr>
              <a:t>air</a:t>
            </a:r>
            <a:r>
              <a:rPr lang="en-US" sz="2400" spc="-25" dirty="0">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 </a:t>
            </a:r>
          </a:p>
          <a:p>
            <a:pPr marL="285750" indent="-285750" algn="just">
              <a:lnSpc>
                <a:spcPct val="100000"/>
              </a:lnSpc>
              <a:spcBef>
                <a:spcPts val="0"/>
              </a:spcBef>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marL="285750" indent="-285750" algn="just">
              <a:lnSpc>
                <a:spcPct val="100000"/>
              </a:lnSpc>
              <a:spcBef>
                <a:spcPts val="0"/>
              </a:spcBef>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Twisted pair consists of two insulated copper wires, each about 1 mm thick, arranged in a regular spiral pattern. The wires are twisted together to reduce the electromagnetic and crosstalk interference from similar pairs close by. Out of these two wires, only one carries the actual signal and another is used for ground reference. </a:t>
            </a:r>
          </a:p>
          <a:p>
            <a:pPr marL="285750" indent="-285750" algn="just">
              <a:lnSpc>
                <a:spcPct val="100000"/>
              </a:lnSpc>
              <a:spcBef>
                <a:spcPts val="0"/>
              </a:spcBef>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Because Ethernet is the foundation for most local networks, twisted pair is the most commonly encountered type of network cabling. A twisted pair cable is susceptible to electromagnetic interference (EMI),  a type of noise. A  source of interference, known as crosstalk, occurs when cables are bundled together for long distances. To eliminate this, pairs of wires carry signals in opposite directions so that the two magnetic fields also occur in opposite directions and cancel each other out. This process is known as </a:t>
            </a:r>
            <a:r>
              <a:rPr lang="en-US" sz="2400" b="1" dirty="0">
                <a:latin typeface="Times New Roman" panose="02020603050405020304" pitchFamily="18" charset="0"/>
                <a:cs typeface="Times New Roman" panose="02020603050405020304" pitchFamily="18" charset="0"/>
              </a:rPr>
              <a:t>cancellation. </a:t>
            </a:r>
            <a:r>
              <a:rPr lang="en-US" sz="2400" dirty="0">
                <a:latin typeface="Times New Roman" panose="02020603050405020304" pitchFamily="18" charset="0"/>
                <a:cs typeface="Times New Roman" panose="02020603050405020304" pitchFamily="18" charset="0"/>
              </a:rPr>
              <a:t>The number of twists per unit length affects the amount of resistance that the cable has to interference.</a:t>
            </a:r>
          </a:p>
          <a:p>
            <a:pPr marL="285750" indent="-285750" algn="just">
              <a:lnSpc>
                <a:spcPct val="100000"/>
              </a:lnSpc>
              <a:spcBef>
                <a:spcPts val="0"/>
              </a:spcBef>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1025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17566"/>
            <a:ext cx="12191999" cy="584775"/>
          </a:xfrm>
          <a:prstGeom prst="rect">
            <a:avLst/>
          </a:prstGeom>
        </p:spPr>
        <p:txBody>
          <a:bodyPr wrap="square">
            <a:spAutoFit/>
          </a:bodyPr>
          <a:lstStyle/>
          <a:p>
            <a:pPr algn="ctr"/>
            <a:r>
              <a:rPr lang="en-US" sz="3200" b="1" dirty="0">
                <a:latin typeface="Times New Roman" panose="02020603050405020304" pitchFamily="18" charset="0"/>
                <a:cs typeface="Times New Roman" panose="02020603050405020304" pitchFamily="18" charset="0"/>
              </a:rPr>
              <a:t>TWISTED PAIR CABLE</a:t>
            </a:r>
          </a:p>
        </p:txBody>
      </p:sp>
      <p:sp>
        <p:nvSpPr>
          <p:cNvPr id="3" name="Rectangle 2"/>
          <p:cNvSpPr/>
          <p:nvPr/>
        </p:nvSpPr>
        <p:spPr>
          <a:xfrm>
            <a:off x="-1" y="603960"/>
            <a:ext cx="12191999" cy="1938992"/>
          </a:xfrm>
          <a:prstGeom prst="rect">
            <a:avLst/>
          </a:prstGeom>
        </p:spPr>
        <p:txBody>
          <a:bodyPr wrap="square">
            <a:spAutoFit/>
          </a:bodyPr>
          <a:lstStyle/>
          <a:p>
            <a:pPr marL="457200" indent="-4572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CAT-3 has 3-4 turns per foot making it less resistant to interference. CAT-5 has 3-4 turns per inch, making it more resistant to interference. There are two types of twisted-pair cables namely </a:t>
            </a:r>
            <a:r>
              <a:rPr lang="en-US" sz="2400" b="1" dirty="0">
                <a:latin typeface="Times New Roman" panose="02020603050405020304" pitchFamily="18" charset="0"/>
                <a:cs typeface="Times New Roman" panose="02020603050405020304" pitchFamily="18" charset="0"/>
              </a:rPr>
              <a:t>shielded twisted pair (STP) and unshielded twisted pair (UTP). </a:t>
            </a:r>
            <a:r>
              <a:rPr lang="en-US" sz="2400" dirty="0">
                <a:latin typeface="Times New Roman" panose="02020603050405020304" pitchFamily="18" charset="0"/>
                <a:cs typeface="Times New Roman" panose="02020603050405020304" pitchFamily="18" charset="0"/>
              </a:rPr>
              <a:t>UTP cable is the most common networking media. UTP cable is inexpensive, offers high bandwidth, and is easy to install.</a:t>
            </a:r>
          </a:p>
        </p:txBody>
      </p:sp>
      <p:pic>
        <p:nvPicPr>
          <p:cNvPr id="4" name="Picture 3">
            <a:extLst>
              <a:ext uri="{FF2B5EF4-FFF2-40B4-BE49-F238E27FC236}">
                <a16:creationId xmlns:a16="http://schemas.microsoft.com/office/drawing/2014/main" id="{4D9D1841-9795-3E40-535B-7B84EBD576C8}"/>
              </a:ext>
            </a:extLst>
          </p:cNvPr>
          <p:cNvPicPr>
            <a:picLocks noChangeAspect="1"/>
          </p:cNvPicPr>
          <p:nvPr/>
        </p:nvPicPr>
        <p:blipFill rotWithShape="1">
          <a:blip r:embed="rId2">
            <a:extLst>
              <a:ext uri="{28A0092B-C50C-407E-A947-70E740481C1C}">
                <a14:useLocalDpi xmlns:a14="http://schemas.microsoft.com/office/drawing/2010/main" val="0"/>
              </a:ext>
            </a:extLst>
          </a:blip>
          <a:srcRect l="6196" t="11425" r="13815" b="13714"/>
          <a:stretch/>
        </p:blipFill>
        <p:spPr>
          <a:xfrm>
            <a:off x="0" y="2542952"/>
            <a:ext cx="6440557" cy="2726658"/>
          </a:xfrm>
          <a:prstGeom prst="rect">
            <a:avLst/>
          </a:prstGeom>
        </p:spPr>
      </p:pic>
      <p:sp>
        <p:nvSpPr>
          <p:cNvPr id="5" name="Rectangle 4">
            <a:extLst>
              <a:ext uri="{FF2B5EF4-FFF2-40B4-BE49-F238E27FC236}">
                <a16:creationId xmlns:a16="http://schemas.microsoft.com/office/drawing/2014/main" id="{CADDF2B4-40C1-27A0-2746-27EE6F7C907C}"/>
              </a:ext>
            </a:extLst>
          </p:cNvPr>
          <p:cNvSpPr/>
          <p:nvPr/>
        </p:nvSpPr>
        <p:spPr>
          <a:xfrm>
            <a:off x="117987" y="6254040"/>
            <a:ext cx="4634120" cy="400110"/>
          </a:xfrm>
          <a:prstGeom prst="rect">
            <a:avLst/>
          </a:prstGeom>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Figure 4: Image of a Twisted Pair Cable</a:t>
            </a:r>
          </a:p>
        </p:txBody>
      </p:sp>
      <p:pic>
        <p:nvPicPr>
          <p:cNvPr id="6" name="Picture 5">
            <a:extLst>
              <a:ext uri="{FF2B5EF4-FFF2-40B4-BE49-F238E27FC236}">
                <a16:creationId xmlns:a16="http://schemas.microsoft.com/office/drawing/2014/main" id="{D57CA691-DC26-112C-719A-E91B96C2466E}"/>
              </a:ext>
            </a:extLst>
          </p:cNvPr>
          <p:cNvPicPr>
            <a:picLocks noChangeAspect="1"/>
          </p:cNvPicPr>
          <p:nvPr/>
        </p:nvPicPr>
        <p:blipFill rotWithShape="1">
          <a:blip r:embed="rId3"/>
          <a:srcRect l="7496" t="4226" r="15818" b="11746"/>
          <a:stretch/>
        </p:blipFill>
        <p:spPr>
          <a:xfrm>
            <a:off x="8733181" y="4556358"/>
            <a:ext cx="3458817" cy="2301642"/>
          </a:xfrm>
          <a:prstGeom prst="rect">
            <a:avLst/>
          </a:prstGeom>
        </p:spPr>
      </p:pic>
    </p:spTree>
    <p:extLst>
      <p:ext uri="{BB962C8B-B14F-4D97-AF65-F5344CB8AC3E}">
        <p14:creationId xmlns:p14="http://schemas.microsoft.com/office/powerpoint/2010/main" val="4253577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 y="584775"/>
            <a:ext cx="12191999" cy="3416320"/>
          </a:xfrm>
          <a:prstGeom prst="rect">
            <a:avLst/>
          </a:prstGeom>
        </p:spPr>
        <p:txBody>
          <a:bodyPr wrap="square">
            <a:spAutoFit/>
          </a:bodyPr>
          <a:lstStyle/>
          <a:p>
            <a:pPr marL="457200" indent="-4572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Twisted pair cable is most commonly used in network installations. The </a:t>
            </a:r>
            <a:r>
              <a:rPr lang="en-US" sz="2400" b="0" i="0" dirty="0">
                <a:effectLst/>
                <a:latin typeface="Times New Roman" panose="02020603050405020304" pitchFamily="18" charset="0"/>
                <a:cs typeface="Times New Roman" panose="02020603050405020304" pitchFamily="18" charset="0"/>
              </a:rPr>
              <a:t>Telecommunications Industry Alliance/Electronic Industries Association (</a:t>
            </a:r>
            <a:r>
              <a:rPr lang="en-US" sz="2400" dirty="0">
                <a:latin typeface="Times New Roman" panose="02020603050405020304" pitchFamily="18" charset="0"/>
                <a:cs typeface="Times New Roman" panose="02020603050405020304" pitchFamily="18" charset="0"/>
              </a:rPr>
              <a:t>TIA/EIA) organization defines two different patterns, or wiring schemes, called </a:t>
            </a:r>
            <a:r>
              <a:rPr lang="en-US" sz="2400" b="1" dirty="0">
                <a:latin typeface="Times New Roman" panose="02020603050405020304" pitchFamily="18" charset="0"/>
                <a:cs typeface="Times New Roman" panose="02020603050405020304" pitchFamily="18" charset="0"/>
              </a:rPr>
              <a:t>T568A and T568B</a:t>
            </a:r>
            <a:r>
              <a:rPr lang="en-US" sz="2400" dirty="0">
                <a:latin typeface="Times New Roman" panose="02020603050405020304" pitchFamily="18" charset="0"/>
                <a:cs typeface="Times New Roman" panose="02020603050405020304" pitchFamily="18" charset="0"/>
              </a:rPr>
              <a:t>. Each wiring scheme defines the pinout, or order of wire connections, on the end of the cable. </a:t>
            </a:r>
          </a:p>
          <a:p>
            <a:pPr algn="just"/>
            <a:endParaRPr lang="en-US" sz="24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two schemes are similar except two of the four pairs are reversed in the termination order. On a network installation, one of the two wiring schemes (T568A or T568B) should be chosen and followed. It is important that the same wiring scheme is used for every termination. If you are working on an existing network, use the wiring scheme already employed. </a:t>
            </a:r>
          </a:p>
        </p:txBody>
      </p:sp>
      <p:sp>
        <p:nvSpPr>
          <p:cNvPr id="4" name="Rectangle 3"/>
          <p:cNvSpPr/>
          <p:nvPr/>
        </p:nvSpPr>
        <p:spPr>
          <a:xfrm>
            <a:off x="-1" y="0"/>
            <a:ext cx="12192000" cy="584775"/>
          </a:xfrm>
          <a:prstGeom prst="rect">
            <a:avLst/>
          </a:prstGeom>
        </p:spPr>
        <p:txBody>
          <a:bodyPr wrap="square">
            <a:spAutoFit/>
          </a:bodyPr>
          <a:lstStyle/>
          <a:p>
            <a:pPr algn="ctr"/>
            <a:r>
              <a:rPr lang="en-US" sz="3200" b="1" dirty="0">
                <a:latin typeface="Times New Roman" panose="02020603050405020304" pitchFamily="18" charset="0"/>
                <a:cs typeface="Times New Roman" panose="02020603050405020304" pitchFamily="18" charset="0"/>
              </a:rPr>
              <a:t>TWISTED PAIR CABLE</a:t>
            </a:r>
          </a:p>
        </p:txBody>
      </p:sp>
      <p:sp>
        <p:nvSpPr>
          <p:cNvPr id="2" name="Rectangle 1">
            <a:extLst>
              <a:ext uri="{FF2B5EF4-FFF2-40B4-BE49-F238E27FC236}">
                <a16:creationId xmlns:a16="http://schemas.microsoft.com/office/drawing/2014/main" id="{E0E74602-DF51-E47F-3701-2D9484C93FDF}"/>
              </a:ext>
            </a:extLst>
          </p:cNvPr>
          <p:cNvSpPr/>
          <p:nvPr/>
        </p:nvSpPr>
        <p:spPr>
          <a:xfrm>
            <a:off x="-2" y="4455714"/>
            <a:ext cx="12191999" cy="584775"/>
          </a:xfrm>
          <a:prstGeom prst="rect">
            <a:avLst/>
          </a:prstGeom>
        </p:spPr>
        <p:txBody>
          <a:bodyPr wrap="square">
            <a:spAutoFit/>
          </a:bodyPr>
          <a:lstStyle/>
          <a:p>
            <a:pPr algn="ctr"/>
            <a:r>
              <a:rPr lang="en-US" sz="3200" b="1" dirty="0">
                <a:latin typeface="Times New Roman" panose="02020603050405020304" pitchFamily="18" charset="0"/>
                <a:cs typeface="Times New Roman" panose="02020603050405020304" pitchFamily="18" charset="0"/>
              </a:rPr>
              <a:t>SHIELDED TWISTED PAIR CABLES (STP)</a:t>
            </a:r>
          </a:p>
        </p:txBody>
      </p:sp>
      <p:sp>
        <p:nvSpPr>
          <p:cNvPr id="6" name="TextBox 5">
            <a:extLst>
              <a:ext uri="{FF2B5EF4-FFF2-40B4-BE49-F238E27FC236}">
                <a16:creationId xmlns:a16="http://schemas.microsoft.com/office/drawing/2014/main" id="{82CC3BAC-6AE9-225B-2CE1-3CCB73071A39}"/>
              </a:ext>
            </a:extLst>
          </p:cNvPr>
          <p:cNvSpPr txBox="1"/>
          <p:nvPr/>
        </p:nvSpPr>
        <p:spPr>
          <a:xfrm>
            <a:off x="0" y="5040489"/>
            <a:ext cx="12191998" cy="1569660"/>
          </a:xfrm>
          <a:prstGeom prst="rect">
            <a:avLst/>
          </a:prstGeom>
          <a:noFill/>
        </p:spPr>
        <p:txBody>
          <a:bodyPr wrap="square">
            <a:spAutoFit/>
          </a:bodyPr>
          <a:lstStyle/>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It has a conducting metallic shield covering individual twisted pairs. This will block out electromagnetic interference to prevent unwanted noise from the communication circuit. Drain wires are also used in STP  cables together with metallic shields for grounding purposes. The main purpose of the drain wire is to carry away unwanted interference noise to the ground.</a:t>
            </a:r>
          </a:p>
        </p:txBody>
      </p:sp>
    </p:spTree>
    <p:extLst>
      <p:ext uri="{BB962C8B-B14F-4D97-AF65-F5344CB8AC3E}">
        <p14:creationId xmlns:p14="http://schemas.microsoft.com/office/powerpoint/2010/main" val="362895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2522"/>
            <a:ext cx="12191999" cy="584775"/>
          </a:xfrm>
          <a:prstGeom prst="rect">
            <a:avLst/>
          </a:prstGeom>
        </p:spPr>
        <p:txBody>
          <a:bodyPr wrap="square">
            <a:spAutoFit/>
          </a:bodyPr>
          <a:lstStyle/>
          <a:p>
            <a:pPr algn="ctr"/>
            <a:r>
              <a:rPr lang="en-US" sz="3200" b="1" dirty="0">
                <a:latin typeface="Times New Roman" panose="02020603050405020304" pitchFamily="18" charset="0"/>
                <a:cs typeface="Times New Roman" panose="02020603050405020304" pitchFamily="18" charset="0"/>
              </a:rPr>
              <a:t>SHIELDED TWISTED PAIR CABLES (STP)</a:t>
            </a:r>
          </a:p>
        </p:txBody>
      </p:sp>
      <p:sp>
        <p:nvSpPr>
          <p:cNvPr id="3" name="Rectangle 2"/>
          <p:cNvSpPr/>
          <p:nvPr/>
        </p:nvSpPr>
        <p:spPr>
          <a:xfrm>
            <a:off x="0" y="692497"/>
            <a:ext cx="12192000" cy="3416320"/>
          </a:xfrm>
          <a:prstGeom prst="rect">
            <a:avLst/>
          </a:prstGeom>
        </p:spPr>
        <p:txBody>
          <a:bodyPr wrap="square">
            <a:spAutoFit/>
          </a:bodyPr>
          <a:lstStyle/>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STP cabling is twisted-pair cabling with additional shielding to reduce crosstalk and other forms of electromagnetic interference (EMI). The outer insulating jacket contains an inner braided copper mesh to shield the pairs of twisted cables, which themselves are wrapped in foil. STP is a way of improving the characteristics of UTP to reduce interference. This shielded twisted pair provides better performance at higher data rates. However, it is more expensive and more difficult to work with than unshielded twisted pairs.</a:t>
            </a:r>
          </a:p>
          <a:p>
            <a:pPr marL="285750" indent="-285750" algn="just">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STP cables are similar to UTP cables, except there is a metal foil or braided-metal-mesh cover that encases each pair of insulated wires</a:t>
            </a:r>
          </a:p>
        </p:txBody>
      </p:sp>
      <p:pic>
        <p:nvPicPr>
          <p:cNvPr id="4" name="Picture 3">
            <a:extLst>
              <a:ext uri="{FF2B5EF4-FFF2-40B4-BE49-F238E27FC236}">
                <a16:creationId xmlns:a16="http://schemas.microsoft.com/office/drawing/2014/main" id="{D02E003B-C8D7-113E-0600-1F6AE26696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77033"/>
            <a:ext cx="4704735" cy="2580968"/>
          </a:xfrm>
          <a:prstGeom prst="rect">
            <a:avLst/>
          </a:prstGeom>
        </p:spPr>
      </p:pic>
      <p:pic>
        <p:nvPicPr>
          <p:cNvPr id="6" name="Picture 5">
            <a:extLst>
              <a:ext uri="{FF2B5EF4-FFF2-40B4-BE49-F238E27FC236}">
                <a16:creationId xmlns:a16="http://schemas.microsoft.com/office/drawing/2014/main" id="{75F97803-9E3F-EE25-D7D0-E652F4D2A50D}"/>
              </a:ext>
            </a:extLst>
          </p:cNvPr>
          <p:cNvPicPr>
            <a:picLocks noChangeAspect="1"/>
          </p:cNvPicPr>
          <p:nvPr/>
        </p:nvPicPr>
        <p:blipFill>
          <a:blip r:embed="rId3"/>
          <a:stretch>
            <a:fillRect/>
          </a:stretch>
        </p:blipFill>
        <p:spPr>
          <a:xfrm>
            <a:off x="4829881" y="4433084"/>
            <a:ext cx="3281732" cy="1814841"/>
          </a:xfrm>
          <a:prstGeom prst="rect">
            <a:avLst/>
          </a:prstGeom>
        </p:spPr>
      </p:pic>
      <p:pic>
        <p:nvPicPr>
          <p:cNvPr id="5" name="Picture 2" descr="Shielded Twisted-pair Cable">
            <a:extLst>
              <a:ext uri="{FF2B5EF4-FFF2-40B4-BE49-F238E27FC236}">
                <a16:creationId xmlns:a16="http://schemas.microsoft.com/office/drawing/2014/main" id="{6E5E257D-7142-57B8-6321-37895823F4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89095" y="4433084"/>
            <a:ext cx="2714647" cy="181484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5220929" y="6325368"/>
            <a:ext cx="5471652" cy="400110"/>
          </a:xfrm>
          <a:prstGeom prst="rect">
            <a:avLst/>
          </a:prstGeom>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Figure 5: Image of Shielded Twisted Pair Cable</a:t>
            </a:r>
          </a:p>
        </p:txBody>
      </p:sp>
    </p:spTree>
    <p:extLst>
      <p:ext uri="{BB962C8B-B14F-4D97-AF65-F5344CB8AC3E}">
        <p14:creationId xmlns:p14="http://schemas.microsoft.com/office/powerpoint/2010/main" val="2026375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 y="77289"/>
            <a:ext cx="12191999" cy="584775"/>
          </a:xfrm>
          <a:prstGeom prst="rect">
            <a:avLst/>
          </a:prstGeom>
        </p:spPr>
        <p:txBody>
          <a:bodyPr wrap="square">
            <a:spAutoFit/>
          </a:bodyPr>
          <a:lstStyle/>
          <a:p>
            <a:pPr algn="ctr"/>
            <a:r>
              <a:rPr lang="en-US" sz="3200" b="1" dirty="0">
                <a:latin typeface="Times New Roman" panose="02020603050405020304" pitchFamily="18" charset="0"/>
                <a:cs typeface="Times New Roman" panose="02020603050405020304" pitchFamily="18" charset="0"/>
              </a:rPr>
              <a:t>UNSHIELDED TWISTED PAIR CABLES</a:t>
            </a:r>
          </a:p>
        </p:txBody>
      </p:sp>
      <p:sp>
        <p:nvSpPr>
          <p:cNvPr id="11" name="Rectangle 10"/>
          <p:cNvSpPr/>
          <p:nvPr/>
        </p:nvSpPr>
        <p:spPr>
          <a:xfrm>
            <a:off x="2" y="709752"/>
            <a:ext cx="12191998" cy="5632311"/>
          </a:xfrm>
          <a:prstGeom prst="rect">
            <a:avLst/>
          </a:prstGeom>
        </p:spPr>
        <p:txBody>
          <a:bodyPr wrap="square">
            <a:spAutoFit/>
          </a:bodyPr>
          <a:lstStyle/>
          <a:p>
            <a:pPr marL="350838" indent="-342900" algn="just">
              <a:buClr>
                <a:srgbClr val="B4750E"/>
              </a:buClr>
              <a:buSzPct val="90000"/>
              <a:buFont typeface="Wingdings" panose="05000000000000000000" pitchFamily="2" charset="2"/>
              <a:buChar char="v"/>
              <a:tabLst>
                <a:tab pos="227013" algn="l"/>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Lst>
              <a:defRPr/>
            </a:pPr>
            <a:r>
              <a:rPr lang="en-US" sz="2400" dirty="0">
                <a:latin typeface="Times New Roman" panose="02020603050405020304" pitchFamily="18" charset="0"/>
                <a:cs typeface="Times New Roman" panose="02020603050405020304" pitchFamily="18" charset="0"/>
              </a:rPr>
              <a:t>Unshielded twisted pair (UTP) is commonly used for computer networks within a building, that is, for LANs. Data rates for LANs using twisted pairs today range from 10 Mbps to 10 Gbps. The data rates that can be achieved depend on the thickness of the wire and the distance between the transmitter and receiver. UTP has seven categories, each suitable for specific use. In computer networks, Cat-5, Cat-5e, and Cat-6 cables are mostly used. </a:t>
            </a:r>
          </a:p>
          <a:p>
            <a:pPr marL="285750" indent="-285750" algn="just">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This type of cable is used to connect workstations, hosts, and network devices. It comes with many different numbers of pairs inside the jacket, but the most common number of pairs is four. Each pair is identified by a specific color code. The wire pairs are then covered with a plastic outer jacket. UTP cables are of small diameter and it doesn’t need grounding. Since there is no shielding for UTP cabling, it relies only on "cancellation" to avoid noise.</a:t>
            </a:r>
          </a:p>
          <a:p>
            <a:pPr algn="just"/>
            <a:endParaRPr lang="en-US"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They have no metallic shield. This makes the cable small in diameter but unprotected against electrical interference. The twist helps to improve its immunity to electrical noise and EMI. All Categories of data-grade UTP cable are traditionally terminated into an RJ-45 connector.</a:t>
            </a:r>
          </a:p>
        </p:txBody>
      </p:sp>
    </p:spTree>
    <p:extLst>
      <p:ext uri="{BB962C8B-B14F-4D97-AF65-F5344CB8AC3E}">
        <p14:creationId xmlns:p14="http://schemas.microsoft.com/office/powerpoint/2010/main" val="94982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C336F86-A565-4098-002F-CD1687789B8B}"/>
              </a:ext>
            </a:extLst>
          </p:cNvPr>
          <p:cNvSpPr/>
          <p:nvPr/>
        </p:nvSpPr>
        <p:spPr>
          <a:xfrm>
            <a:off x="1" y="77289"/>
            <a:ext cx="12191999" cy="584775"/>
          </a:xfrm>
          <a:prstGeom prst="rect">
            <a:avLst/>
          </a:prstGeom>
        </p:spPr>
        <p:txBody>
          <a:bodyPr wrap="square">
            <a:spAutoFit/>
          </a:bodyPr>
          <a:lstStyle/>
          <a:p>
            <a:pPr algn="ctr"/>
            <a:r>
              <a:rPr lang="en-US" sz="3200" b="1" dirty="0">
                <a:latin typeface="Times New Roman" panose="02020603050405020304" pitchFamily="18" charset="0"/>
                <a:cs typeface="Times New Roman" panose="02020603050405020304" pitchFamily="18" charset="0"/>
              </a:rPr>
              <a:t>UNSHIELDED TWISTED PAIR CABLES</a:t>
            </a:r>
          </a:p>
        </p:txBody>
      </p:sp>
      <p:pic>
        <p:nvPicPr>
          <p:cNvPr id="3" name="Picture 2">
            <a:extLst>
              <a:ext uri="{FF2B5EF4-FFF2-40B4-BE49-F238E27FC236}">
                <a16:creationId xmlns:a16="http://schemas.microsoft.com/office/drawing/2014/main" id="{FFF60A09-7A4F-7D56-4122-C6ABA9D04B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7877" y="1305542"/>
            <a:ext cx="3810000" cy="30099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97DC95A8-4523-07AC-5B27-653A2F7A332E}"/>
              </a:ext>
            </a:extLst>
          </p:cNvPr>
          <p:cNvPicPr>
            <a:picLocks noChangeAspect="1"/>
          </p:cNvPicPr>
          <p:nvPr/>
        </p:nvPicPr>
        <p:blipFill rotWithShape="1">
          <a:blip r:embed="rId3"/>
          <a:srcRect l="2751" r="2668" b="7826"/>
          <a:stretch/>
        </p:blipFill>
        <p:spPr>
          <a:xfrm>
            <a:off x="0" y="4100052"/>
            <a:ext cx="5692877" cy="2680659"/>
          </a:xfrm>
          <a:prstGeom prst="rect">
            <a:avLst/>
          </a:prstGeom>
        </p:spPr>
      </p:pic>
      <p:pic>
        <p:nvPicPr>
          <p:cNvPr id="8" name="Picture 7">
            <a:extLst>
              <a:ext uri="{FF2B5EF4-FFF2-40B4-BE49-F238E27FC236}">
                <a16:creationId xmlns:a16="http://schemas.microsoft.com/office/drawing/2014/main" id="{491058F1-86DC-B9CA-1CC6-4F74AA25CD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70911" y="3671964"/>
            <a:ext cx="4821087" cy="2065159"/>
          </a:xfrm>
          <a:prstGeom prst="rect">
            <a:avLst/>
          </a:prstGeom>
        </p:spPr>
      </p:pic>
      <p:sp>
        <p:nvSpPr>
          <p:cNvPr id="4" name="Rectangle 3">
            <a:extLst>
              <a:ext uri="{FF2B5EF4-FFF2-40B4-BE49-F238E27FC236}">
                <a16:creationId xmlns:a16="http://schemas.microsoft.com/office/drawing/2014/main" id="{93285587-5897-5529-BE0C-8A4F952AD66D}"/>
              </a:ext>
            </a:extLst>
          </p:cNvPr>
          <p:cNvSpPr/>
          <p:nvPr/>
        </p:nvSpPr>
        <p:spPr>
          <a:xfrm>
            <a:off x="6096001" y="6380601"/>
            <a:ext cx="6095998" cy="400110"/>
          </a:xfrm>
          <a:prstGeom prst="rect">
            <a:avLst/>
          </a:prstGeom>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Figure 6: Image of Unshielded Twisted Pair Cable</a:t>
            </a:r>
          </a:p>
        </p:txBody>
      </p:sp>
    </p:spTree>
    <p:extLst>
      <p:ext uri="{BB962C8B-B14F-4D97-AF65-F5344CB8AC3E}">
        <p14:creationId xmlns:p14="http://schemas.microsoft.com/office/powerpoint/2010/main" val="4191352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993777A-9DD6-AA1C-9133-6D9240370740}"/>
              </a:ext>
            </a:extLst>
          </p:cNvPr>
          <p:cNvSpPr/>
          <p:nvPr/>
        </p:nvSpPr>
        <p:spPr>
          <a:xfrm>
            <a:off x="1" y="97681"/>
            <a:ext cx="12191999" cy="584775"/>
          </a:xfrm>
          <a:prstGeom prst="rect">
            <a:avLst/>
          </a:prstGeom>
        </p:spPr>
        <p:txBody>
          <a:bodyPr wrap="square">
            <a:spAutoFit/>
          </a:bodyPr>
          <a:lstStyle/>
          <a:p>
            <a:pPr algn="ctr"/>
            <a:r>
              <a:rPr lang="en-US" sz="3200" b="1" dirty="0">
                <a:latin typeface="Times New Roman" panose="02020603050405020304" pitchFamily="18" charset="0"/>
                <a:cs typeface="Times New Roman" panose="02020603050405020304" pitchFamily="18" charset="0"/>
              </a:rPr>
              <a:t>UNSHIELDED TWISTED PAIR CABLES</a:t>
            </a:r>
          </a:p>
        </p:txBody>
      </p:sp>
      <p:sp>
        <p:nvSpPr>
          <p:cNvPr id="4" name="TextBox 3">
            <a:extLst>
              <a:ext uri="{FF2B5EF4-FFF2-40B4-BE49-F238E27FC236}">
                <a16:creationId xmlns:a16="http://schemas.microsoft.com/office/drawing/2014/main" id="{AF5367D3-D8A6-7568-9291-0F33B9D5B7AD}"/>
              </a:ext>
            </a:extLst>
          </p:cNvPr>
          <p:cNvSpPr txBox="1"/>
          <p:nvPr/>
        </p:nvSpPr>
        <p:spPr>
          <a:xfrm>
            <a:off x="0" y="566678"/>
            <a:ext cx="12192000" cy="2677656"/>
          </a:xfrm>
          <a:prstGeom prst="rect">
            <a:avLst/>
          </a:prstGeom>
          <a:noFill/>
        </p:spPr>
        <p:txBody>
          <a:bodyPr wrap="square">
            <a:spAutoFit/>
          </a:bodyPr>
          <a:lstStyle/>
          <a:p>
            <a:pPr marL="342900" indent="-342900" algn="just">
              <a:buFont typeface="Wingdings" panose="05000000000000000000" pitchFamily="2" charset="2"/>
              <a:buChar char="v"/>
            </a:pPr>
            <a:r>
              <a:rPr lang="en-US" sz="2400" dirty="0">
                <a:solidFill>
                  <a:schemeClr val="tx1"/>
                </a:solidFill>
                <a:latin typeface="Times New Roman" panose="02020603050405020304" pitchFamily="18" charset="0"/>
                <a:cs typeface="Times New Roman" panose="02020603050405020304" pitchFamily="18" charset="0"/>
              </a:rPr>
              <a:t>Using the T568A and T568B wiring schemes, two types of cables can be created: a straight-through cable and a crossover cable. These two types of cable are found in data installations.</a:t>
            </a:r>
          </a:p>
          <a:p>
            <a:pPr algn="just"/>
            <a:endParaRPr lang="en-US" sz="2400" dirty="0">
              <a:solidFill>
                <a:schemeClr val="tx1"/>
              </a:solidFill>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400" dirty="0">
                <a:solidFill>
                  <a:schemeClr val="tx1"/>
                </a:solidFill>
                <a:latin typeface="Times New Roman" panose="02020603050405020304" pitchFamily="18" charset="0"/>
                <a:cs typeface="Times New Roman" panose="02020603050405020304" pitchFamily="18" charset="0"/>
              </a:rPr>
              <a:t>Straight-through Cables: Straight-through cable is the most common cable type. It maps a wire to the same pins on both ends of the cable. In other words, if T568A is on one end of the cable, T568A is also on the other. If T568B is on one end of the cable, T568B is on the other. This means that the order of connections (the pinout) for each color is the same on both ends. </a:t>
            </a:r>
          </a:p>
        </p:txBody>
      </p:sp>
      <p:pic>
        <p:nvPicPr>
          <p:cNvPr id="5" name="Picture 2" descr="E:\Desktop\SSSSS.JPG">
            <a:extLst>
              <a:ext uri="{FF2B5EF4-FFF2-40B4-BE49-F238E27FC236}">
                <a16:creationId xmlns:a16="http://schemas.microsoft.com/office/drawing/2014/main" id="{38E33579-6959-3070-48A8-EDE79CCA445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400" t="4751" r="7143" b="56019"/>
          <a:stretch/>
        </p:blipFill>
        <p:spPr bwMode="auto">
          <a:xfrm>
            <a:off x="1562100" y="3713331"/>
            <a:ext cx="906780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48659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6D88673-C5DE-AF40-34CD-1D7DA51458BF}"/>
              </a:ext>
            </a:extLst>
          </p:cNvPr>
          <p:cNvSpPr/>
          <p:nvPr/>
        </p:nvSpPr>
        <p:spPr>
          <a:xfrm>
            <a:off x="1" y="97681"/>
            <a:ext cx="12191999" cy="584775"/>
          </a:xfrm>
          <a:prstGeom prst="rect">
            <a:avLst/>
          </a:prstGeom>
        </p:spPr>
        <p:txBody>
          <a:bodyPr wrap="square">
            <a:spAutoFit/>
          </a:bodyPr>
          <a:lstStyle/>
          <a:p>
            <a:pPr algn="ctr"/>
            <a:r>
              <a:rPr lang="en-US" sz="3200" b="1" dirty="0">
                <a:latin typeface="Times New Roman" panose="02020603050405020304" pitchFamily="18" charset="0"/>
                <a:cs typeface="Times New Roman" panose="02020603050405020304" pitchFamily="18" charset="0"/>
              </a:rPr>
              <a:t>UNSHIELDED TWISTED PAIR CABLES</a:t>
            </a:r>
          </a:p>
        </p:txBody>
      </p:sp>
      <p:sp>
        <p:nvSpPr>
          <p:cNvPr id="4" name="TextBox 3">
            <a:extLst>
              <a:ext uri="{FF2B5EF4-FFF2-40B4-BE49-F238E27FC236}">
                <a16:creationId xmlns:a16="http://schemas.microsoft.com/office/drawing/2014/main" id="{C5AB8A67-7DE0-3818-065B-4C5D6F9D7695}"/>
              </a:ext>
            </a:extLst>
          </p:cNvPr>
          <p:cNvSpPr txBox="1"/>
          <p:nvPr/>
        </p:nvSpPr>
        <p:spPr>
          <a:xfrm>
            <a:off x="0" y="682456"/>
            <a:ext cx="12191998" cy="1938992"/>
          </a:xfrm>
          <a:prstGeom prst="rect">
            <a:avLst/>
          </a:prstGeom>
          <a:noFill/>
        </p:spPr>
        <p:txBody>
          <a:bodyPr wrap="square">
            <a:spAutoFit/>
          </a:bodyPr>
          <a:lstStyle/>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Crossover Cable: A crossover cable uses both wiring schemes. T568A on one end of the cable and T568B on the other end of the same cable. This means that the order of connections on one end of the cable does not match the order of connections on the other. The type of cable needed to connect two devices depends on which wire pairs the devices use to transmit and receive data. </a:t>
            </a:r>
          </a:p>
        </p:txBody>
      </p:sp>
      <p:pic>
        <p:nvPicPr>
          <p:cNvPr id="5" name="Picture 2" descr="E:\Desktop\SSSSS.JPG">
            <a:extLst>
              <a:ext uri="{FF2B5EF4-FFF2-40B4-BE49-F238E27FC236}">
                <a16:creationId xmlns:a16="http://schemas.microsoft.com/office/drawing/2014/main" id="{E955C1CD-02B7-1CCE-6938-BFAB3D52718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400" t="56177" r="7143" b="5949"/>
          <a:stretch/>
        </p:blipFill>
        <p:spPr bwMode="auto">
          <a:xfrm>
            <a:off x="1280358" y="2621448"/>
            <a:ext cx="9067800" cy="3395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2456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09600"/>
          </a:xfrm>
        </p:spPr>
        <p:txBody>
          <a:bodyPr>
            <a:normAutofit/>
          </a:bodyPr>
          <a:lstStyle/>
          <a:p>
            <a:pPr algn="ctr"/>
            <a:r>
              <a:rPr lang="en-US" sz="3200" b="1" dirty="0">
                <a:latin typeface="Times New Roman" panose="02020603050405020304" pitchFamily="18" charset="0"/>
                <a:cs typeface="Times New Roman" panose="02020603050405020304" pitchFamily="18" charset="0"/>
              </a:rPr>
              <a:t>UTP CABLES</a:t>
            </a:r>
          </a:p>
        </p:txBody>
      </p:sp>
      <p:pic>
        <p:nvPicPr>
          <p:cNvPr id="3074" name="Picture 2" descr="E:\Desktop\SSSSS.JPG"/>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8400" t="4751" r="7143" b="5949"/>
          <a:stretch/>
        </p:blipFill>
        <p:spPr bwMode="auto">
          <a:xfrm>
            <a:off x="0" y="762000"/>
            <a:ext cx="12192000" cy="6070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6915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76201"/>
            <a:ext cx="12191999" cy="584775"/>
          </a:xfrm>
          <a:prstGeom prst="rect">
            <a:avLst/>
          </a:prstGeom>
        </p:spPr>
        <p:txBody>
          <a:bodyPr wrap="square">
            <a:spAutoFit/>
          </a:bodyPr>
          <a:lstStyle/>
          <a:p>
            <a:pPr algn="ctr"/>
            <a:r>
              <a:rPr lang="en-US" sz="3200" b="1" dirty="0">
                <a:latin typeface="Times New Roman" panose="02020603050405020304" pitchFamily="18" charset="0"/>
                <a:cs typeface="Times New Roman" panose="02020603050405020304" pitchFamily="18" charset="0"/>
              </a:rPr>
              <a:t>NETWORK TRANSMISSION MEDIA</a:t>
            </a:r>
          </a:p>
        </p:txBody>
      </p:sp>
      <p:sp>
        <p:nvSpPr>
          <p:cNvPr id="3" name="Rectangle 2"/>
          <p:cNvSpPr/>
          <p:nvPr/>
        </p:nvSpPr>
        <p:spPr>
          <a:xfrm>
            <a:off x="0" y="660976"/>
            <a:ext cx="12192000" cy="5632311"/>
          </a:xfrm>
          <a:prstGeom prst="rect">
            <a:avLst/>
          </a:prstGeom>
        </p:spPr>
        <p:txBody>
          <a:bodyPr wrap="square">
            <a:spAutoFit/>
          </a:bodyPr>
          <a:lstStyle/>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 For communication to take place, a source, channel, and destination must be present. </a:t>
            </a:r>
            <a:r>
              <a:rPr lang="en-US" sz="2400" b="0" i="0" dirty="0">
                <a:effectLst/>
                <a:latin typeface="Times New Roman" panose="02020603050405020304" pitchFamily="18" charset="0"/>
                <a:cs typeface="Times New Roman" panose="02020603050405020304" pitchFamily="18" charset="0"/>
              </a:rPr>
              <a:t>A transmission medium in communication is the path traveled by the communication signal from the transmitter to the receiver. </a:t>
            </a:r>
            <a:r>
              <a:rPr lang="en-US" sz="2400" dirty="0">
                <a:latin typeface="Times New Roman" panose="02020603050405020304" pitchFamily="18" charset="0"/>
                <a:cs typeface="Times New Roman" panose="02020603050405020304" pitchFamily="18" charset="0"/>
              </a:rPr>
              <a:t>Several design factors relating to the transmission medium and the signal determine the data rate and distance.</a:t>
            </a:r>
          </a:p>
          <a:p>
            <a:pPr marL="285750" indent="-285750" algn="just">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For each transmitter-receiver pair, the bit is sent by propagating electromagnetic waves, electrical pulses, or optical pulses across a medium. The physical medium can take many shapes and forms and does not have to be of the same type for each transmitter-receiver pair along the path.</a:t>
            </a:r>
          </a:p>
          <a:p>
            <a:pPr marL="285750" indent="-285750" algn="just">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transmission media that are used to convey information can be classified as guided or unguided. Cables are commonly used to carry communication signals within LAN. With guided media, the waves are guided along a solid medium, such as a fiber-optic cable, a twisted-pair copper wire, or a coaxial cable. With unguided media, the waves propagate in the atmosphere and in outer space, such as in a wireless LAN or a digital satellite channel.</a:t>
            </a:r>
          </a:p>
        </p:txBody>
      </p:sp>
    </p:spTree>
    <p:extLst>
      <p:ext uri="{BB962C8B-B14F-4D97-AF65-F5344CB8AC3E}">
        <p14:creationId xmlns:p14="http://schemas.microsoft.com/office/powerpoint/2010/main" val="23340329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A46691-7DC9-D1E2-650B-67E13E4E3B8D}"/>
              </a:ext>
            </a:extLst>
          </p:cNvPr>
          <p:cNvSpPr/>
          <p:nvPr/>
        </p:nvSpPr>
        <p:spPr>
          <a:xfrm>
            <a:off x="1" y="97681"/>
            <a:ext cx="12191999" cy="584775"/>
          </a:xfrm>
          <a:prstGeom prst="rect">
            <a:avLst/>
          </a:prstGeom>
        </p:spPr>
        <p:txBody>
          <a:bodyPr wrap="square">
            <a:spAutoFit/>
          </a:bodyPr>
          <a:lstStyle/>
          <a:p>
            <a:pPr algn="ctr"/>
            <a:r>
              <a:rPr lang="en-US" sz="3200" b="1" dirty="0">
                <a:latin typeface="Times New Roman" panose="02020603050405020304" pitchFamily="18" charset="0"/>
                <a:cs typeface="Times New Roman" panose="02020603050405020304" pitchFamily="18" charset="0"/>
              </a:rPr>
              <a:t>UNSHIELDED TWISTED PAIR CABLES</a:t>
            </a:r>
          </a:p>
        </p:txBody>
      </p:sp>
      <p:sp>
        <p:nvSpPr>
          <p:cNvPr id="4" name="TextBox 3">
            <a:extLst>
              <a:ext uri="{FF2B5EF4-FFF2-40B4-BE49-F238E27FC236}">
                <a16:creationId xmlns:a16="http://schemas.microsoft.com/office/drawing/2014/main" id="{16327F99-AB46-031B-9212-A45C10015927}"/>
              </a:ext>
            </a:extLst>
          </p:cNvPr>
          <p:cNvSpPr txBox="1"/>
          <p:nvPr/>
        </p:nvSpPr>
        <p:spPr>
          <a:xfrm>
            <a:off x="-2" y="525789"/>
            <a:ext cx="12191998" cy="2308324"/>
          </a:xfrm>
          <a:prstGeom prst="rect">
            <a:avLst/>
          </a:prstGeom>
          <a:noFill/>
        </p:spPr>
        <p:txBody>
          <a:bodyPr wrap="square">
            <a:spAutoFit/>
          </a:bodyPr>
          <a:lstStyle/>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Specific pins on the connector are associated with a transmit function and a receive function. The transmit pin versus the receive pin is determined based on the device. Two devices directly connected and using different pins for transmit and receive are known as </a:t>
            </a:r>
            <a:r>
              <a:rPr lang="en-US" sz="2400" b="1" dirty="0">
                <a:latin typeface="Times New Roman" panose="02020603050405020304" pitchFamily="18" charset="0"/>
                <a:cs typeface="Times New Roman" panose="02020603050405020304" pitchFamily="18" charset="0"/>
              </a:rPr>
              <a:t>unlike devices</a:t>
            </a:r>
            <a:r>
              <a:rPr lang="en-US" sz="2400" dirty="0">
                <a:latin typeface="Times New Roman" panose="02020603050405020304" pitchFamily="18" charset="0"/>
                <a:cs typeface="Times New Roman" panose="02020603050405020304" pitchFamily="18" charset="0"/>
              </a:rPr>
              <a:t>. They require a straight-through cable to exchange data. Devices that are directly connected and use the same pins for transmit and receive are known as </a:t>
            </a:r>
            <a:r>
              <a:rPr lang="en-US" sz="2400" b="1" dirty="0">
                <a:latin typeface="Times New Roman" panose="02020603050405020304" pitchFamily="18" charset="0"/>
                <a:cs typeface="Times New Roman" panose="02020603050405020304" pitchFamily="18" charset="0"/>
              </a:rPr>
              <a:t>like devices</a:t>
            </a:r>
            <a:r>
              <a:rPr lang="en-US" sz="2400" dirty="0">
                <a:latin typeface="Times New Roman" panose="02020603050405020304" pitchFamily="18" charset="0"/>
                <a:cs typeface="Times New Roman" panose="02020603050405020304" pitchFamily="18" charset="0"/>
              </a:rPr>
              <a:t>. They require the use of a crossover cable to exchange data. </a:t>
            </a:r>
          </a:p>
        </p:txBody>
      </p:sp>
    </p:spTree>
    <p:extLst>
      <p:ext uri="{BB962C8B-B14F-4D97-AF65-F5344CB8AC3E}">
        <p14:creationId xmlns:p14="http://schemas.microsoft.com/office/powerpoint/2010/main" val="14918206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0" descr="Shielded twisted pair cable SSTP, category 7 (600 MHz), 4 pairs, stranded (patch), 26 AWG, LSZH">
            <a:hlinkClick r:id="rId3"/>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9844" b="10658"/>
          <a:stretch/>
        </p:blipFill>
        <p:spPr bwMode="auto">
          <a:xfrm>
            <a:off x="3186931" y="2249065"/>
            <a:ext cx="2120548" cy="1855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3" descr="http://www.hyperline.com/catalog/cable/img/sx_sstp4_c7_patch_ind.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573" y="5168923"/>
            <a:ext cx="1876752" cy="1689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9"/>
          <p:cNvSpPr>
            <a:spLocks noChangeArrowheads="1"/>
          </p:cNvSpPr>
          <p:nvPr/>
        </p:nvSpPr>
        <p:spPr bwMode="auto">
          <a:xfrm>
            <a:off x="2308625" y="5208129"/>
            <a:ext cx="2998854"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2000" b="1" dirty="0">
                <a:latin typeface="Times New Roman" panose="02020603050405020304" pitchFamily="18" charset="0"/>
                <a:cs typeface="Times New Roman" panose="02020603050405020304" pitchFamily="18" charset="0"/>
              </a:rPr>
              <a:t>1 – Jacket</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2 – Shield-braid</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3 – Shield-foil</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4 – Stranded twisted pair </a:t>
            </a:r>
          </a:p>
        </p:txBody>
      </p:sp>
      <p:pic>
        <p:nvPicPr>
          <p:cNvPr id="5122" name="Picture 2" descr="E:\Desktop\stp.JPG"/>
          <p:cNvPicPr>
            <a:picLocks noChangeAspect="1" noChangeArrowheads="1"/>
          </p:cNvPicPr>
          <p:nvPr/>
        </p:nvPicPr>
        <p:blipFill rotWithShape="1">
          <a:blip r:embed="rId6">
            <a:extLst>
              <a:ext uri="{28A0092B-C50C-407E-A947-70E740481C1C}">
                <a14:useLocalDpi xmlns:a14="http://schemas.microsoft.com/office/drawing/2010/main" val="0"/>
              </a:ext>
            </a:extLst>
          </a:blip>
          <a:srcRect l="1227" t="1963" r="3286" b="15942"/>
          <a:stretch/>
        </p:blipFill>
        <p:spPr bwMode="auto">
          <a:xfrm>
            <a:off x="0" y="2440635"/>
            <a:ext cx="3027599" cy="1711118"/>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12"/>
          <p:cNvSpPr txBox="1">
            <a:spLocks noChangeArrowheads="1"/>
          </p:cNvSpPr>
          <p:nvPr/>
        </p:nvSpPr>
        <p:spPr bwMode="auto">
          <a:xfrm>
            <a:off x="0" y="988151"/>
            <a:ext cx="445273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en-US" sz="2000" dirty="0">
                <a:latin typeface="Times New Roman" panose="02020603050405020304" pitchFamily="18" charset="0"/>
                <a:cs typeface="Times New Roman" panose="02020603050405020304" pitchFamily="18" charset="0"/>
              </a:rPr>
              <a:t>The pair is wrapped with metallic foil to insulate the pair from electromagnetic interference. It is more expensive and harder to work with.</a:t>
            </a:r>
          </a:p>
        </p:txBody>
      </p:sp>
      <p:sp>
        <p:nvSpPr>
          <p:cNvPr id="9" name="Rectangle 8"/>
          <p:cNvSpPr/>
          <p:nvPr/>
        </p:nvSpPr>
        <p:spPr>
          <a:xfrm>
            <a:off x="0" y="28977"/>
            <a:ext cx="12191999" cy="584775"/>
          </a:xfrm>
          <a:prstGeom prst="rect">
            <a:avLst/>
          </a:prstGeom>
        </p:spPr>
        <p:txBody>
          <a:bodyPr wrap="square">
            <a:spAutoFit/>
          </a:bodyPr>
          <a:lstStyle/>
          <a:p>
            <a:pPr algn="ctr"/>
            <a:r>
              <a:rPr lang="en-US" sz="3200" b="1" dirty="0">
                <a:latin typeface="Times New Roman" panose="02020603050405020304" pitchFamily="18" charset="0"/>
                <a:cs typeface="Times New Roman" panose="02020603050405020304" pitchFamily="18" charset="0"/>
              </a:rPr>
              <a:t>SHIELDED AND </a:t>
            </a:r>
            <a:r>
              <a:rPr lang="en-US" sz="3200" b="1" dirty="0">
                <a:latin typeface="Times New Roman" pitchFamily="18" charset="0"/>
              </a:rPr>
              <a:t>UN</a:t>
            </a:r>
            <a:r>
              <a:rPr lang="en-US" sz="3200" b="1" dirty="0">
                <a:latin typeface="Times New Roman" panose="02020603050405020304" pitchFamily="18" charset="0"/>
                <a:cs typeface="Times New Roman" panose="02020603050405020304" pitchFamily="18" charset="0"/>
              </a:rPr>
              <a:t>SHIELDED </a:t>
            </a:r>
            <a:r>
              <a:rPr lang="en-US" sz="3200" b="1" dirty="0">
                <a:latin typeface="Times New Roman" pitchFamily="18" charset="0"/>
              </a:rPr>
              <a:t>TWISTED PAIR CABLES</a:t>
            </a:r>
          </a:p>
        </p:txBody>
      </p:sp>
      <p:sp>
        <p:nvSpPr>
          <p:cNvPr id="3" name="Rectangle 2"/>
          <p:cNvSpPr/>
          <p:nvPr/>
        </p:nvSpPr>
        <p:spPr>
          <a:xfrm>
            <a:off x="0" y="4260228"/>
            <a:ext cx="4675239" cy="400110"/>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Figure 7a: Shielded Twisted Pair Cables </a:t>
            </a:r>
            <a:endParaRPr lang="en-US" sz="2000" b="1" dirty="0"/>
          </a:p>
        </p:txBody>
      </p:sp>
      <p:sp>
        <p:nvSpPr>
          <p:cNvPr id="4" name="TextBox 3">
            <a:extLst>
              <a:ext uri="{FF2B5EF4-FFF2-40B4-BE49-F238E27FC236}">
                <a16:creationId xmlns:a16="http://schemas.microsoft.com/office/drawing/2014/main" id="{F3B4F386-CF99-6C35-826C-96DE1C20445F}"/>
              </a:ext>
            </a:extLst>
          </p:cNvPr>
          <p:cNvSpPr txBox="1"/>
          <p:nvPr/>
        </p:nvSpPr>
        <p:spPr>
          <a:xfrm>
            <a:off x="0" y="668460"/>
            <a:ext cx="4240696" cy="369332"/>
          </a:xfrm>
          <a:prstGeom prst="rect">
            <a:avLst/>
          </a:prstGeom>
          <a:noFill/>
        </p:spPr>
        <p:txBody>
          <a:bodyPr wrap="square">
            <a:spAutoFit/>
          </a:bodyPr>
          <a:lstStyle/>
          <a:p>
            <a:pPr algn="ctr"/>
            <a:r>
              <a:rPr lang="en-US" sz="1800" b="1" dirty="0">
                <a:latin typeface="Times New Roman" panose="02020603050405020304" pitchFamily="18" charset="0"/>
                <a:cs typeface="Times New Roman" panose="02020603050405020304" pitchFamily="18" charset="0"/>
              </a:rPr>
              <a:t>SHIELDED </a:t>
            </a:r>
            <a:r>
              <a:rPr lang="en-US" sz="1800" b="1" dirty="0">
                <a:latin typeface="Times New Roman" pitchFamily="18" charset="0"/>
              </a:rPr>
              <a:t>TWISTED PAIR CABLES</a:t>
            </a:r>
          </a:p>
        </p:txBody>
      </p:sp>
      <p:sp>
        <p:nvSpPr>
          <p:cNvPr id="6" name="TextBox 5">
            <a:extLst>
              <a:ext uri="{FF2B5EF4-FFF2-40B4-BE49-F238E27FC236}">
                <a16:creationId xmlns:a16="http://schemas.microsoft.com/office/drawing/2014/main" id="{6246340B-C4AF-2025-7653-2769C458CFF3}"/>
              </a:ext>
            </a:extLst>
          </p:cNvPr>
          <p:cNvSpPr txBox="1"/>
          <p:nvPr/>
        </p:nvSpPr>
        <p:spPr>
          <a:xfrm>
            <a:off x="6805341" y="602461"/>
            <a:ext cx="4704519" cy="369332"/>
          </a:xfrm>
          <a:prstGeom prst="rect">
            <a:avLst/>
          </a:prstGeom>
          <a:noFill/>
        </p:spPr>
        <p:txBody>
          <a:bodyPr wrap="square">
            <a:spAutoFit/>
          </a:bodyPr>
          <a:lstStyle/>
          <a:p>
            <a:pPr algn="ctr"/>
            <a:r>
              <a:rPr lang="en-US" sz="1800" b="1" dirty="0">
                <a:latin typeface="Times New Roman" pitchFamily="18" charset="0"/>
              </a:rPr>
              <a:t>UN</a:t>
            </a:r>
            <a:r>
              <a:rPr lang="en-US" sz="1800" b="1" dirty="0">
                <a:latin typeface="Times New Roman" panose="02020603050405020304" pitchFamily="18" charset="0"/>
                <a:cs typeface="Times New Roman" panose="02020603050405020304" pitchFamily="18" charset="0"/>
              </a:rPr>
              <a:t>SHIELDED </a:t>
            </a:r>
            <a:r>
              <a:rPr lang="en-US" sz="1800" b="1" dirty="0">
                <a:latin typeface="Times New Roman" pitchFamily="18" charset="0"/>
              </a:rPr>
              <a:t>TWISTED PAIR CABLES</a:t>
            </a:r>
          </a:p>
        </p:txBody>
      </p:sp>
      <p:sp>
        <p:nvSpPr>
          <p:cNvPr id="8" name="TextBox 7">
            <a:extLst>
              <a:ext uri="{FF2B5EF4-FFF2-40B4-BE49-F238E27FC236}">
                <a16:creationId xmlns:a16="http://schemas.microsoft.com/office/drawing/2014/main" id="{1FE0816E-E066-E2FA-56F8-1FDB1C618F2C}"/>
              </a:ext>
            </a:extLst>
          </p:cNvPr>
          <p:cNvSpPr txBox="1"/>
          <p:nvPr/>
        </p:nvSpPr>
        <p:spPr>
          <a:xfrm>
            <a:off x="6042991" y="881979"/>
            <a:ext cx="6149008" cy="2554545"/>
          </a:xfrm>
          <a:prstGeom prst="rect">
            <a:avLst/>
          </a:prstGeom>
          <a:noFill/>
        </p:spPr>
        <p:txBody>
          <a:bodyPr wrap="square">
            <a:spAutoFit/>
          </a:bodyPr>
          <a:lstStyle/>
          <a:p>
            <a:pPr marL="342900" lvl="1" indent="-342900" algn="just">
              <a:lnSpc>
                <a:spcPct val="100000"/>
              </a:lnSpc>
              <a:spcBef>
                <a:spcPts val="0"/>
              </a:spcBef>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Each wire is insulated with only plastic wrap, but the pairs are encased in an outer covering. It has no cover to protect the wires. There are two types of UTP.  3  UTP and 5 UTP. </a:t>
            </a:r>
          </a:p>
          <a:p>
            <a:pPr marL="342900" lvl="1" indent="-342900" algn="just">
              <a:lnSpc>
                <a:spcPct val="100000"/>
              </a:lnSpc>
              <a:spcBef>
                <a:spcPts val="0"/>
              </a:spcBef>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3 UTP data rate is up to 16 Mbps. </a:t>
            </a:r>
          </a:p>
          <a:p>
            <a:pPr marL="342900" lvl="1" indent="-342900" algn="just">
              <a:lnSpc>
                <a:spcPct val="100000"/>
              </a:lnSpc>
              <a:spcBef>
                <a:spcPts val="0"/>
              </a:spcBef>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The 5 UTP rate is up to 100 Mbps. It is more expensive and has a better performance.</a:t>
            </a:r>
            <a:r>
              <a:rPr lang="en-US" altLang="en-US" sz="2000" dirty="0">
                <a:latin typeface="Times New Roman" panose="02020603050405020304" pitchFamily="18" charset="0"/>
                <a:cs typeface="Times New Roman" panose="02020603050405020304" pitchFamily="18" charset="0"/>
              </a:rPr>
              <a:t> More tightly twisted than Category 3 cables</a:t>
            </a:r>
          </a:p>
        </p:txBody>
      </p:sp>
      <p:pic>
        <p:nvPicPr>
          <p:cNvPr id="10" name="Picture 2" descr="E:\Desktop\utp.JPG">
            <a:extLst>
              <a:ext uri="{FF2B5EF4-FFF2-40B4-BE49-F238E27FC236}">
                <a16:creationId xmlns:a16="http://schemas.microsoft.com/office/drawing/2014/main" id="{E2E96BF6-3005-5F44-9EE5-F6B0EC888B82}"/>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640" t="1695" r="5034" b="16562"/>
          <a:stretch/>
        </p:blipFill>
        <p:spPr bwMode="auto">
          <a:xfrm>
            <a:off x="6575213" y="3505051"/>
            <a:ext cx="2473454" cy="151149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Twisted Pair Cable (UTP), 4 pairs, Category 6, Solid, Indoor, with Spacer">
            <a:hlinkClick r:id="rId8"/>
            <a:extLst>
              <a:ext uri="{FF2B5EF4-FFF2-40B4-BE49-F238E27FC236}">
                <a16:creationId xmlns:a16="http://schemas.microsoft.com/office/drawing/2014/main" id="{62D13AEC-FAFC-9569-BDF7-AFB7D17CD5AF}"/>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5922" t="8906" r="2063" b="8503"/>
          <a:stretch/>
        </p:blipFill>
        <p:spPr bwMode="auto">
          <a:xfrm>
            <a:off x="9463588" y="3631096"/>
            <a:ext cx="2333589" cy="1173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a:extLst>
              <a:ext uri="{FF2B5EF4-FFF2-40B4-BE49-F238E27FC236}">
                <a16:creationId xmlns:a16="http://schemas.microsoft.com/office/drawing/2014/main" id="{4AD5B1C6-FE09-02C4-8D06-B3FC6FF97AAB}"/>
              </a:ext>
            </a:extLst>
          </p:cNvPr>
          <p:cNvSpPr/>
          <p:nvPr/>
        </p:nvSpPr>
        <p:spPr>
          <a:xfrm>
            <a:off x="6502546" y="4966982"/>
            <a:ext cx="5007314" cy="400110"/>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Figure 7b: Unshielded Twisted Pair Cables </a:t>
            </a:r>
            <a:endParaRPr lang="en-US" sz="2000" b="1" dirty="0"/>
          </a:p>
        </p:txBody>
      </p:sp>
      <p:pic>
        <p:nvPicPr>
          <p:cNvPr id="13" name="Picture 12" descr="Twisted Pair Cable (UTP), 4 pairs, Category 6, Solid, Indoor, with Spacer">
            <a:extLst>
              <a:ext uri="{FF2B5EF4-FFF2-40B4-BE49-F238E27FC236}">
                <a16:creationId xmlns:a16="http://schemas.microsoft.com/office/drawing/2014/main" id="{0AE3596C-63B8-8CF0-18F0-5D5827D0216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35966" y="5351741"/>
            <a:ext cx="1629174" cy="1477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2">
            <a:extLst>
              <a:ext uri="{FF2B5EF4-FFF2-40B4-BE49-F238E27FC236}">
                <a16:creationId xmlns:a16="http://schemas.microsoft.com/office/drawing/2014/main" id="{8EFBB94D-6B3F-007E-392E-3B4865A080CC}"/>
              </a:ext>
            </a:extLst>
          </p:cNvPr>
          <p:cNvSpPr>
            <a:spLocks noChangeArrowheads="1"/>
          </p:cNvSpPr>
          <p:nvPr/>
        </p:nvSpPr>
        <p:spPr bwMode="auto">
          <a:xfrm>
            <a:off x="8789861" y="5582550"/>
            <a:ext cx="326456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2000" b="1" dirty="0">
                <a:latin typeface="Times New Roman" panose="02020603050405020304" pitchFamily="18" charset="0"/>
                <a:cs typeface="Times New Roman" panose="02020603050405020304" pitchFamily="18" charset="0"/>
              </a:rPr>
              <a:t>1 – Jacket</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2 – Solid twisted pair</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3 – Spacer </a:t>
            </a:r>
          </a:p>
        </p:txBody>
      </p:sp>
    </p:spTree>
    <p:extLst>
      <p:ext uri="{BB962C8B-B14F-4D97-AF65-F5344CB8AC3E}">
        <p14:creationId xmlns:p14="http://schemas.microsoft.com/office/powerpoint/2010/main" val="9699630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DD217-8D0F-98EB-68D6-5F8EEB477036}"/>
              </a:ext>
            </a:extLst>
          </p:cNvPr>
          <p:cNvSpPr txBox="1">
            <a:spLocks/>
          </p:cNvSpPr>
          <p:nvPr/>
        </p:nvSpPr>
        <p:spPr>
          <a:xfrm>
            <a:off x="0" y="95534"/>
            <a:ext cx="12192000" cy="491319"/>
          </a:xfrm>
          <a:prstGeom prst="rect">
            <a:avLst/>
          </a:prstGeom>
        </p:spPr>
        <p:txBody>
          <a:bodyPr>
            <a:normAutofit fontScale="97500"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3200" b="1">
                <a:latin typeface="Times New Roman" panose="02020603050405020304" pitchFamily="18" charset="0"/>
                <a:cs typeface="Times New Roman" panose="02020603050405020304" pitchFamily="18" charset="0"/>
              </a:rPr>
              <a:t>LIKE DEVICES </a:t>
            </a:r>
            <a:endParaRPr lang="en-US" sz="32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DF2F51E-9D50-E528-7BF2-F9A29765B413}"/>
              </a:ext>
            </a:extLst>
          </p:cNvPr>
          <p:cNvSpPr txBox="1"/>
          <p:nvPr/>
        </p:nvSpPr>
        <p:spPr>
          <a:xfrm>
            <a:off x="0" y="468153"/>
            <a:ext cx="12192000" cy="5262979"/>
          </a:xfrm>
          <a:prstGeom prst="rect">
            <a:avLst/>
          </a:prstGeom>
          <a:noFill/>
        </p:spPr>
        <p:txBody>
          <a:bodyPr wrap="square">
            <a:spAutoFit/>
          </a:bodyPr>
          <a:lstStyle/>
          <a:p>
            <a:pPr marL="342900" indent="-342900" algn="just">
              <a:buFont typeface="+mj-lt"/>
              <a:buAutoNum type="arabicPeriod"/>
            </a:pPr>
            <a:r>
              <a:rPr lang="en-US" sz="2400" dirty="0">
                <a:latin typeface="Times New Roman" panose="02020603050405020304" pitchFamily="18" charset="0"/>
                <a:cs typeface="Times New Roman" panose="02020603050405020304" pitchFamily="18" charset="0"/>
              </a:rPr>
              <a:t>If a PC is directly connected to another PC, pins 1 and 2 on both devices are transmit pins, and pins 3 and 6 are receive pins. </a:t>
            </a:r>
          </a:p>
          <a:p>
            <a:pPr marL="342900" indent="-342900" algn="just">
              <a:buFont typeface="+mj-lt"/>
              <a:buAutoNum type="arabicPeriod"/>
            </a:pPr>
            <a:r>
              <a:rPr lang="en-US" sz="2400" dirty="0">
                <a:latin typeface="Times New Roman" panose="02020603050405020304" pitchFamily="18" charset="0"/>
                <a:cs typeface="Times New Roman" panose="02020603050405020304" pitchFamily="18" charset="0"/>
              </a:rPr>
              <a:t>A crossover cable would ensure that the green wire connected to pins 1 and 2 (transmit pins) on one PC connects to pins 3 and 6 (receive pins) on the other PC.</a:t>
            </a:r>
          </a:p>
          <a:p>
            <a:pPr marL="342900" indent="-342900" algn="just">
              <a:buFont typeface="+mj-lt"/>
              <a:buAutoNum type="arabicPeriod"/>
            </a:pPr>
            <a:r>
              <a:rPr lang="en-US" sz="2400" dirty="0">
                <a:latin typeface="Times New Roman" panose="02020603050405020304" pitchFamily="18" charset="0"/>
                <a:cs typeface="Times New Roman" panose="02020603050405020304" pitchFamily="18" charset="0"/>
              </a:rPr>
              <a:t>If a straight-through cable were used, the wire connected to pin 1, the transmit pin, on PC1 would be connected to pin 1, the transmit pin, on PC2. It is not possible to receive data on a transmit pin. </a:t>
            </a:r>
          </a:p>
          <a:p>
            <a:pPr marL="342900" indent="-342900" algn="just">
              <a:buFont typeface="+mj-lt"/>
              <a:buAutoNum type="arabicPeriod"/>
            </a:pPr>
            <a:r>
              <a:rPr lang="en-US" sz="2400" dirty="0">
                <a:latin typeface="Times New Roman" panose="02020603050405020304" pitchFamily="18" charset="0"/>
                <a:cs typeface="Times New Roman" panose="02020603050405020304" pitchFamily="18" charset="0"/>
              </a:rPr>
              <a:t>Other examples of like devices that require a crossover cable include: </a:t>
            </a:r>
          </a:p>
          <a:p>
            <a:pPr marL="4572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Switch port to switch port </a:t>
            </a:r>
          </a:p>
          <a:p>
            <a:pPr marL="4572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Switch port to hub port </a:t>
            </a:r>
          </a:p>
          <a:p>
            <a:pPr marL="4572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Hub port to hub port </a:t>
            </a:r>
          </a:p>
          <a:p>
            <a:pPr marL="4572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PC to router port </a:t>
            </a:r>
          </a:p>
          <a:p>
            <a:pPr marL="0" indent="0" algn="just">
              <a:buNone/>
            </a:pPr>
            <a:r>
              <a:rPr lang="en-US" sz="2400" dirty="0">
                <a:latin typeface="Times New Roman" panose="02020603050405020304" pitchFamily="18" charset="0"/>
                <a:cs typeface="Times New Roman" panose="02020603050405020304" pitchFamily="18" charset="0"/>
              </a:rPr>
              <a:t>5. Some devices can automatically sense which pins are used for transmit and receive and will adjust their internal connections accordingly. </a:t>
            </a:r>
          </a:p>
        </p:txBody>
      </p:sp>
    </p:spTree>
    <p:extLst>
      <p:ext uri="{BB962C8B-B14F-4D97-AF65-F5344CB8AC3E}">
        <p14:creationId xmlns:p14="http://schemas.microsoft.com/office/powerpoint/2010/main" val="39891860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D98A07-4561-8238-C69D-00A2CDF34090}"/>
              </a:ext>
            </a:extLst>
          </p:cNvPr>
          <p:cNvSpPr txBox="1"/>
          <p:nvPr/>
        </p:nvSpPr>
        <p:spPr>
          <a:xfrm>
            <a:off x="0" y="482306"/>
            <a:ext cx="12192000" cy="5940088"/>
          </a:xfrm>
          <a:prstGeom prst="rect">
            <a:avLst/>
          </a:prstGeom>
          <a:noFill/>
        </p:spPr>
        <p:txBody>
          <a:bodyPr wrap="square">
            <a:spAutoFit/>
          </a:bodyPr>
          <a:lstStyle/>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When a new or repaired cable run is terminated, it is important to verify that the cable operates correctly and meets connectivity standards. This can be done through a series of tests. </a:t>
            </a:r>
          </a:p>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first test is a visual inspection, which verifies that all wires are connected according to T568A or B. 3 In addition to visual examination, check the cable electrically in order to determine problems or flaws in a network cabling installation. The following are tools that can be used for cable diagnostics: </a:t>
            </a:r>
          </a:p>
          <a:p>
            <a:pPr marL="4572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Cable testers </a:t>
            </a:r>
          </a:p>
          <a:p>
            <a:pPr marL="4572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Cable certifiers </a:t>
            </a:r>
          </a:p>
          <a:p>
            <a:pPr marL="4572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Multimeters</a:t>
            </a:r>
          </a:p>
          <a:p>
            <a:pPr marL="342900" indent="-342900" algn="just">
              <a:buFont typeface="Wingdings" panose="05000000000000000000" pitchFamily="2" charset="2"/>
              <a:buChar char="ü"/>
            </a:pPr>
            <a:r>
              <a:rPr lang="en-US" sz="2000" b="1" i="1" dirty="0">
                <a:latin typeface="Times New Roman" panose="02020603050405020304" pitchFamily="18" charset="0"/>
                <a:cs typeface="Times New Roman" panose="02020603050405020304" pitchFamily="18" charset="0"/>
              </a:rPr>
              <a:t>The cable tester is used to perform initial diagnostics. The first test usually is called a continuity test and it verifies that there is end-to-end connectivity. It can also detect common cabling faults such as opens and shorts. </a:t>
            </a:r>
          </a:p>
          <a:p>
            <a:pPr marL="342900" indent="-342900" algn="just">
              <a:buFont typeface="Wingdings" panose="05000000000000000000" pitchFamily="2" charset="2"/>
              <a:buChar char="ü"/>
            </a:pPr>
            <a:r>
              <a:rPr lang="en-US" sz="2000" b="1" i="1" dirty="0">
                <a:latin typeface="Times New Roman" panose="02020603050405020304" pitchFamily="18" charset="0"/>
                <a:cs typeface="Times New Roman" panose="02020603050405020304" pitchFamily="18" charset="0"/>
              </a:rPr>
              <a:t>An open circuit occurs when the wire is not properly pushed into the connector and there is no electrical contact. An open can also occur if there is a break in the wire. </a:t>
            </a:r>
          </a:p>
          <a:p>
            <a:pPr marL="342900" indent="-342900" algn="just">
              <a:buFont typeface="Wingdings" panose="05000000000000000000" pitchFamily="2" charset="2"/>
              <a:buChar char="ü"/>
            </a:pPr>
            <a:r>
              <a:rPr lang="en-US" sz="2000" b="1" i="1" dirty="0">
                <a:latin typeface="Times New Roman" panose="02020603050405020304" pitchFamily="18" charset="0"/>
                <a:cs typeface="Times New Roman" panose="02020603050405020304" pitchFamily="18" charset="0"/>
              </a:rPr>
              <a:t>A short occurs when the copper conductors touch each other. As the electric pulse travels down the wire, it will cross onto the touching wire. This creates an unintended path in the flow of the signal to its destination. </a:t>
            </a:r>
          </a:p>
          <a:p>
            <a:pPr marL="342900" indent="-342900" algn="just">
              <a:buFont typeface="Wingdings" panose="05000000000000000000" pitchFamily="2" charset="2"/>
              <a:buChar char="ü"/>
            </a:pPr>
            <a:r>
              <a:rPr lang="en-US" sz="2000" b="1" i="1" dirty="0">
                <a:latin typeface="Times New Roman" panose="02020603050405020304" pitchFamily="18" charset="0"/>
                <a:cs typeface="Times New Roman" panose="02020603050405020304" pitchFamily="18" charset="0"/>
              </a:rPr>
              <a:t>If any of these faults are detected, the easiest way to correct them is to re-terminate the cable. </a:t>
            </a:r>
          </a:p>
          <a:p>
            <a:pPr algn="just"/>
            <a:endParaRPr lang="en-US" sz="24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688E2345-98F5-D1DE-A7BC-A8A366DBD3D1}"/>
              </a:ext>
            </a:extLst>
          </p:cNvPr>
          <p:cNvSpPr txBox="1">
            <a:spLocks/>
          </p:cNvSpPr>
          <p:nvPr/>
        </p:nvSpPr>
        <p:spPr>
          <a:xfrm>
            <a:off x="0" y="0"/>
            <a:ext cx="12192000" cy="627797"/>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3200" b="1" dirty="0">
                <a:latin typeface="Times New Roman" panose="02020603050405020304" pitchFamily="18" charset="0"/>
                <a:cs typeface="Times New Roman" panose="02020603050405020304" pitchFamily="18" charset="0"/>
              </a:rPr>
              <a:t>CABLE TESTING</a:t>
            </a:r>
          </a:p>
        </p:txBody>
      </p:sp>
    </p:spTree>
    <p:extLst>
      <p:ext uri="{BB962C8B-B14F-4D97-AF65-F5344CB8AC3E}">
        <p14:creationId xmlns:p14="http://schemas.microsoft.com/office/powerpoint/2010/main" val="13391565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25DB5-EDFF-6D44-9BD6-64AF4F05A72F}"/>
              </a:ext>
            </a:extLst>
          </p:cNvPr>
          <p:cNvSpPr>
            <a:spLocks noGrp="1"/>
          </p:cNvSpPr>
          <p:nvPr>
            <p:ph type="title"/>
          </p:nvPr>
        </p:nvSpPr>
        <p:spPr>
          <a:xfrm>
            <a:off x="0" y="-5639"/>
            <a:ext cx="12192000" cy="606140"/>
          </a:xfrm>
        </p:spPr>
        <p:txBody>
          <a:bodyPr>
            <a:normAutofit/>
          </a:bodyPr>
          <a:lstStyle/>
          <a:p>
            <a:pPr algn="ctr"/>
            <a:r>
              <a:rPr lang="en-US" sz="3200" b="1" dirty="0">
                <a:latin typeface="Times New Roman" panose="02020603050405020304" pitchFamily="18" charset="0"/>
                <a:cs typeface="Times New Roman" panose="02020603050405020304" pitchFamily="18" charset="0"/>
              </a:rPr>
              <a:t>NETWORK CABLE</a:t>
            </a:r>
          </a:p>
        </p:txBody>
      </p:sp>
      <p:pic>
        <p:nvPicPr>
          <p:cNvPr id="12292" name="Picture 4" descr="Wiring Diagram Rj45">
            <a:extLst>
              <a:ext uri="{FF2B5EF4-FFF2-40B4-BE49-F238E27FC236}">
                <a16:creationId xmlns:a16="http://schemas.microsoft.com/office/drawing/2014/main" id="{6508B00B-60CC-2E40-8929-050AFEB3CDE5}"/>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5249" t="-1" r="1959" b="-3364"/>
          <a:stretch/>
        </p:blipFill>
        <p:spPr bwMode="auto">
          <a:xfrm>
            <a:off x="-1" y="491319"/>
            <a:ext cx="12037326" cy="6190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62993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25DB5-EDFF-6D44-9BD6-64AF4F05A72F}"/>
              </a:ext>
            </a:extLst>
          </p:cNvPr>
          <p:cNvSpPr>
            <a:spLocks noGrp="1"/>
          </p:cNvSpPr>
          <p:nvPr>
            <p:ph type="title"/>
          </p:nvPr>
        </p:nvSpPr>
        <p:spPr>
          <a:xfrm>
            <a:off x="0" y="-63794"/>
            <a:ext cx="12192000" cy="623352"/>
          </a:xfrm>
        </p:spPr>
        <p:txBody>
          <a:bodyPr>
            <a:normAutofit/>
          </a:bodyPr>
          <a:lstStyle/>
          <a:p>
            <a:pPr algn="ctr"/>
            <a:r>
              <a:rPr lang="en-US" sz="3200" b="1" dirty="0">
                <a:latin typeface="Times New Roman" panose="02020603050405020304" pitchFamily="18" charset="0"/>
                <a:cs typeface="Times New Roman" panose="02020603050405020304" pitchFamily="18" charset="0"/>
              </a:rPr>
              <a:t>NETWORK CABLE</a:t>
            </a:r>
          </a:p>
        </p:txBody>
      </p:sp>
      <p:pic>
        <p:nvPicPr>
          <p:cNvPr id="14338" name="Picture 2" descr="Wiring an ethernet wall socket for BT Broadband co... - BT Community">
            <a:extLst>
              <a:ext uri="{FF2B5EF4-FFF2-40B4-BE49-F238E27FC236}">
                <a16:creationId xmlns:a16="http://schemas.microsoft.com/office/drawing/2014/main" id="{2476377C-0647-CB44-8ABF-43627F1E949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559558"/>
            <a:ext cx="12037325" cy="6298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35041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A1342620-C024-6F79-0983-43FDD7D95A99}"/>
              </a:ext>
            </a:extLst>
          </p:cNvPr>
          <p:cNvSpPr txBox="1">
            <a:spLocks noChangeArrowheads="1"/>
          </p:cNvSpPr>
          <p:nvPr/>
        </p:nvSpPr>
        <p:spPr>
          <a:xfrm>
            <a:off x="0" y="105871"/>
            <a:ext cx="12192000" cy="52938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sz="3200" b="1" dirty="0">
                <a:latin typeface="Times New Roman" panose="02020603050405020304" pitchFamily="18" charset="0"/>
                <a:cs typeface="Times New Roman" panose="02020603050405020304" pitchFamily="18" charset="0"/>
              </a:rPr>
              <a:t>COAXIAL CABLE</a:t>
            </a:r>
          </a:p>
        </p:txBody>
      </p:sp>
      <p:sp>
        <p:nvSpPr>
          <p:cNvPr id="4" name="TextBox 3">
            <a:extLst>
              <a:ext uri="{FF2B5EF4-FFF2-40B4-BE49-F238E27FC236}">
                <a16:creationId xmlns:a16="http://schemas.microsoft.com/office/drawing/2014/main" id="{569C3975-3953-8A42-BBE3-1DC4A931BAE5}"/>
              </a:ext>
            </a:extLst>
          </p:cNvPr>
          <p:cNvSpPr txBox="1"/>
          <p:nvPr/>
        </p:nvSpPr>
        <p:spPr>
          <a:xfrm>
            <a:off x="-2458" y="525543"/>
            <a:ext cx="12194458" cy="6370975"/>
          </a:xfrm>
          <a:prstGeom prst="rect">
            <a:avLst/>
          </a:prstGeom>
          <a:noFill/>
        </p:spPr>
        <p:txBody>
          <a:bodyPr wrap="square">
            <a:spAutoFit/>
          </a:bodyPr>
          <a:lstStyle/>
          <a:p>
            <a:pPr marL="285750" indent="-285750" algn="just">
              <a:lnSpc>
                <a:spcPct val="100000"/>
              </a:lnSpc>
              <a:buFont typeface="Wingdings" panose="05000000000000000000" pitchFamily="2" charset="2"/>
              <a:buChar char="v"/>
            </a:pPr>
            <a:r>
              <a:rPr lang="en-US" sz="2400" spc="6" dirty="0">
                <a:latin typeface="Times New Roman" panose="02020603050405020304" pitchFamily="18" charset="0"/>
                <a:cs typeface="Times New Roman" panose="02020603050405020304" pitchFamily="18" charset="0"/>
              </a:rPr>
              <a:t>Coaxial cable is widely used for cable television systems, office buildings, and other work sites for local area networks, </a:t>
            </a:r>
            <a:r>
              <a:rPr lang="en-US" altLang="en-US" sz="2400" dirty="0">
                <a:latin typeface="Times New Roman" panose="02020603050405020304" pitchFamily="18" charset="0"/>
                <a:cs typeface="Times New Roman" panose="02020603050405020304" pitchFamily="18" charset="0"/>
              </a:rPr>
              <a:t>long-distance telephone transmission, etc. </a:t>
            </a:r>
            <a:r>
              <a:rPr lang="en-US" sz="2400" spc="6" dirty="0">
                <a:latin typeface="Times New Roman" panose="02020603050405020304" pitchFamily="18" charset="0"/>
                <a:cs typeface="Times New Roman" panose="02020603050405020304" pitchFamily="18" charset="0"/>
              </a:rPr>
              <a:t>The cables consist of copper or aluminum wire wrapped with an insulating layer. </a:t>
            </a:r>
            <a:r>
              <a:rPr lang="en-US" altLang="en-US" sz="2400" dirty="0">
                <a:latin typeface="Times New Roman" panose="02020603050405020304" pitchFamily="18" charset="0"/>
                <a:cs typeface="Times New Roman" panose="02020603050405020304" pitchFamily="18" charset="0"/>
              </a:rPr>
              <a:t>Coaxial cable has a central core conductor (copper) surrounded by a braided mesh. Both conductors share a common center axial, hence the term “co-axial”.  </a:t>
            </a:r>
          </a:p>
          <a:p>
            <a:pPr marL="285750" indent="-285750" algn="just">
              <a:lnSpc>
                <a:spcPct val="100000"/>
              </a:lnSpc>
              <a:buFont typeface="Wingdings" panose="05000000000000000000" pitchFamily="2" charset="2"/>
              <a:buChar char="v"/>
            </a:pPr>
            <a:endParaRPr lang="en-US" altLang="en-US"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altLang="en-US" sz="2400" dirty="0">
                <a:latin typeface="Times New Roman" panose="02020603050405020304" pitchFamily="18" charset="0"/>
                <a:cs typeface="Times New Roman" panose="02020603050405020304" pitchFamily="18" charset="0"/>
              </a:rPr>
              <a:t>It is used to carry high-frequency electrical signals with low losses. The dimensions of the cable and connectors are controlled to give precise, constant conductor spacing, which is needed for it to function efficiently as a transmission line. </a:t>
            </a:r>
            <a:r>
              <a:rPr lang="en-US" sz="2400" dirty="0">
                <a:latin typeface="Times New Roman" panose="02020603050405020304" pitchFamily="18" charset="0"/>
                <a:cs typeface="Times New Roman" panose="02020603050405020304" pitchFamily="18" charset="0"/>
              </a:rPr>
              <a:t>It is used by cable television companies to provide services. It is also used for connecting the various components that makeup satellite communication systems.</a:t>
            </a:r>
          </a:p>
          <a:p>
            <a:pPr marL="285750" indent="-285750" algn="just">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Coaxial cable also carries data in the form of electrical signals. It provides improved shielding compared to UTP, so it has a lower signal-to-noise ratio and can therefore more carry data. Coaxial cables provide high bandwidth rates. There are three categories of coaxial cables namely, RG-59 (Cable TV), RG-58 (Thin Ethernet), and RG-11 (Thick Ethernet). RG stands for Radio Government. </a:t>
            </a:r>
          </a:p>
        </p:txBody>
      </p:sp>
    </p:spTree>
    <p:extLst>
      <p:ext uri="{BB962C8B-B14F-4D97-AF65-F5344CB8AC3E}">
        <p14:creationId xmlns:p14="http://schemas.microsoft.com/office/powerpoint/2010/main" val="1651352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ACC13-B499-A068-143D-954C8B1B6564}"/>
              </a:ext>
            </a:extLst>
          </p:cNvPr>
          <p:cNvSpPr txBox="1">
            <a:spLocks/>
          </p:cNvSpPr>
          <p:nvPr/>
        </p:nvSpPr>
        <p:spPr>
          <a:xfrm>
            <a:off x="1" y="72176"/>
            <a:ext cx="12191999" cy="457200"/>
          </a:xfrm>
          <a:prstGeom prst="rect">
            <a:avLst/>
          </a:prstGeom>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3200" b="1" dirty="0">
                <a:latin typeface="Times New Roman" panose="02020603050405020304" pitchFamily="18" charset="0"/>
                <a:cs typeface="Times New Roman" panose="02020603050405020304" pitchFamily="18" charset="0"/>
              </a:rPr>
              <a:t>COAXIAL CABLES</a:t>
            </a:r>
          </a:p>
        </p:txBody>
      </p:sp>
      <p:sp>
        <p:nvSpPr>
          <p:cNvPr id="3" name="Rectangle 2">
            <a:extLst>
              <a:ext uri="{FF2B5EF4-FFF2-40B4-BE49-F238E27FC236}">
                <a16:creationId xmlns:a16="http://schemas.microsoft.com/office/drawing/2014/main" id="{D0557065-4737-F07F-A0F0-FDE61E126B93}"/>
              </a:ext>
            </a:extLst>
          </p:cNvPr>
          <p:cNvSpPr/>
          <p:nvPr/>
        </p:nvSpPr>
        <p:spPr>
          <a:xfrm>
            <a:off x="-1" y="609601"/>
            <a:ext cx="12192000" cy="4524315"/>
          </a:xfrm>
          <a:prstGeom prst="rect">
            <a:avLst/>
          </a:prstGeom>
        </p:spPr>
        <p:txBody>
          <a:bodyPr wrap="square">
            <a:spAutoFit/>
          </a:bodyPr>
          <a:lstStyle/>
          <a:p>
            <a:pPr marL="465138" indent="-457200" algn="just">
              <a:buClr>
                <a:srgbClr val="B4750E"/>
              </a:buClr>
              <a:buSzPct val="90000"/>
              <a:buFont typeface="Wingdings" panose="05000000000000000000" pitchFamily="2" charset="2"/>
              <a:buChar char="v"/>
              <a:tabLst>
                <a:tab pos="227013" algn="l"/>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Lst>
              <a:defRPr/>
            </a:pPr>
            <a:r>
              <a:rPr lang="en-US" sz="2400" dirty="0">
                <a:latin typeface="Times New Roman" panose="02020603050405020304" pitchFamily="18" charset="0"/>
                <a:cs typeface="Times New Roman" panose="02020603050405020304" pitchFamily="18" charset="0"/>
              </a:rPr>
              <a:t>It has a solid-core copper wire conductor which runs down the middle of the cable. The coaxial cable has two wires of copper. The core wire lies in the center and it is made of a solid conductor. The core is enclosed in an insulating sheath. The second wire is wrapped around over the sheath and that too in turn encased by an insulator sheath. They are all covered by a plastic cover.</a:t>
            </a:r>
          </a:p>
          <a:p>
            <a:pPr marL="7938" algn="just">
              <a:buClr>
                <a:srgbClr val="B4750E"/>
              </a:buClr>
              <a:buSzPct val="90000"/>
              <a:tabLst>
                <a:tab pos="227013" algn="l"/>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Lst>
              <a:defRPr/>
            </a:pPr>
            <a:endParaRPr lang="en-US" sz="2400" dirty="0">
              <a:latin typeface="Times New Roman" panose="02020603050405020304" pitchFamily="18" charset="0"/>
              <a:cs typeface="Times New Roman" panose="02020603050405020304" pitchFamily="18" charset="0"/>
            </a:endParaRPr>
          </a:p>
          <a:p>
            <a:pPr marL="465138" indent="-457200" algn="just">
              <a:buClr>
                <a:srgbClr val="B4750E"/>
              </a:buClr>
              <a:buSzPct val="90000"/>
              <a:buFont typeface="Wingdings" panose="05000000000000000000" pitchFamily="2" charset="2"/>
              <a:buChar char="v"/>
              <a:tabLst>
                <a:tab pos="227013" algn="l"/>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Lst>
              <a:defRPr/>
            </a:pPr>
            <a:r>
              <a:rPr lang="en-US" sz="2400" dirty="0">
                <a:latin typeface="Times New Roman" panose="02020603050405020304" pitchFamily="18" charset="0"/>
                <a:cs typeface="Times New Roman" panose="02020603050405020304" pitchFamily="18" charset="0"/>
              </a:rPr>
              <a:t>Because of its structure, the coaxial cable is capable of carrying high-frequency signals than that twisted pair cable. It is often used to connect a TV set to the signal source, be it a cable TV outlet, satellite TV, or conventional antenna. Although coaxial has improved data-carrying characteristics, twisted pair cabling has replaced coaxial in local area networking uses. Among the reasons for the replacement is that, compared to UTP, coaxial is physically harder to install, more expensive, and harder to troubleshoot</a:t>
            </a:r>
          </a:p>
        </p:txBody>
      </p:sp>
    </p:spTree>
    <p:extLst>
      <p:ext uri="{BB962C8B-B14F-4D97-AF65-F5344CB8AC3E}">
        <p14:creationId xmlns:p14="http://schemas.microsoft.com/office/powerpoint/2010/main" val="32201848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984"/>
            <a:ext cx="12192000" cy="584775"/>
          </a:xfrm>
          <a:prstGeom prst="rect">
            <a:avLst/>
          </a:prstGeom>
        </p:spPr>
        <p:txBody>
          <a:bodyPr wrap="square">
            <a:spAutoFit/>
          </a:bodyPr>
          <a:lstStyle/>
          <a:p>
            <a:pPr algn="ctr"/>
            <a:r>
              <a:rPr lang="en-US" sz="3200" b="1" dirty="0">
                <a:latin typeface="Times New Roman" panose="02020603050405020304" pitchFamily="18" charset="0"/>
                <a:cs typeface="Times New Roman" panose="02020603050405020304" pitchFamily="18" charset="0"/>
              </a:rPr>
              <a:t>COAXIAL CABLE</a:t>
            </a:r>
          </a:p>
        </p:txBody>
      </p:sp>
      <p:sp>
        <p:nvSpPr>
          <p:cNvPr id="3" name="Rectangle 2"/>
          <p:cNvSpPr/>
          <p:nvPr/>
        </p:nvSpPr>
        <p:spPr>
          <a:xfrm>
            <a:off x="0" y="582081"/>
            <a:ext cx="12192000" cy="3539430"/>
          </a:xfrm>
          <a:prstGeom prst="rect">
            <a:avLst/>
          </a:prstGeom>
        </p:spPr>
        <p:txBody>
          <a:bodyPr wrap="square">
            <a:spAutoFit/>
          </a:bodyPr>
          <a:lstStyle/>
          <a:p>
            <a:pPr marL="457200" indent="-457200"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Although coaxial has improved data-carrying characteristics, twisted pair cabling has replaced coaxial in local area networking uses. Among the reasons for the replacement is that, compared to UTP, coaxial is physically harder to install, more expensive, and harder to troubleshoot. </a:t>
            </a:r>
          </a:p>
          <a:p>
            <a:pPr marL="457200" indent="-457200"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In general, coaxial cables carry signals of higher frequencies (100KHz–500MHz) than UTP cables. The outer metallic wrapping serves both as a shield against noise  and cross-talk and as the second conductor that completes the circuit</a:t>
            </a:r>
          </a:p>
        </p:txBody>
      </p:sp>
      <p:pic>
        <p:nvPicPr>
          <p:cNvPr id="4" name="Picture 3">
            <a:extLst>
              <a:ext uri="{FF2B5EF4-FFF2-40B4-BE49-F238E27FC236}">
                <a16:creationId xmlns:a16="http://schemas.microsoft.com/office/drawing/2014/main" id="{80A5FB97-DA86-C990-CBF3-27490D99E050}"/>
              </a:ext>
            </a:extLst>
          </p:cNvPr>
          <p:cNvPicPr>
            <a:picLocks noChangeAspect="1"/>
          </p:cNvPicPr>
          <p:nvPr/>
        </p:nvPicPr>
        <p:blipFill rotWithShape="1">
          <a:blip r:embed="rId2"/>
          <a:srcRect l="12233" r="7492" b="3594"/>
          <a:stretch/>
        </p:blipFill>
        <p:spPr>
          <a:xfrm>
            <a:off x="141072" y="4426131"/>
            <a:ext cx="3220279" cy="1679204"/>
          </a:xfrm>
          <a:prstGeom prst="rect">
            <a:avLst/>
          </a:prstGeom>
        </p:spPr>
      </p:pic>
      <p:pic>
        <p:nvPicPr>
          <p:cNvPr id="5" name="Picture 6">
            <a:extLst>
              <a:ext uri="{FF2B5EF4-FFF2-40B4-BE49-F238E27FC236}">
                <a16:creationId xmlns:a16="http://schemas.microsoft.com/office/drawing/2014/main" id="{6DF994F5-31FE-F4B6-F10E-1037A502C31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09043" y="5024247"/>
            <a:ext cx="2782957" cy="175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A5A340E6-310B-2B35-718C-347F1A49E7E6}"/>
              </a:ext>
            </a:extLst>
          </p:cNvPr>
          <p:cNvPicPr>
            <a:picLocks noChangeAspect="1"/>
          </p:cNvPicPr>
          <p:nvPr/>
        </p:nvPicPr>
        <p:blipFill rotWithShape="1">
          <a:blip r:embed="rId4">
            <a:extLst>
              <a:ext uri="{28A0092B-C50C-407E-A947-70E740481C1C}">
                <a14:useLocalDpi xmlns:a14="http://schemas.microsoft.com/office/drawing/2010/main" val="0"/>
              </a:ext>
            </a:extLst>
          </a:blip>
          <a:srcRect l="13110" t="4966" r="20307" b="11399"/>
          <a:stretch/>
        </p:blipFill>
        <p:spPr>
          <a:xfrm>
            <a:off x="4622658" y="4863170"/>
            <a:ext cx="3525078" cy="1679203"/>
          </a:xfrm>
          <a:prstGeom prst="rect">
            <a:avLst/>
          </a:prstGeom>
        </p:spPr>
      </p:pic>
      <p:sp>
        <p:nvSpPr>
          <p:cNvPr id="7" name="Rectangle 6">
            <a:extLst>
              <a:ext uri="{FF2B5EF4-FFF2-40B4-BE49-F238E27FC236}">
                <a16:creationId xmlns:a16="http://schemas.microsoft.com/office/drawing/2014/main" id="{7974F416-4AB2-9903-B4D3-EEAAD2550C70}"/>
              </a:ext>
            </a:extLst>
          </p:cNvPr>
          <p:cNvSpPr/>
          <p:nvPr/>
        </p:nvSpPr>
        <p:spPr>
          <a:xfrm>
            <a:off x="0" y="6409956"/>
            <a:ext cx="4214191" cy="400110"/>
          </a:xfrm>
          <a:prstGeom prst="rect">
            <a:avLst/>
          </a:prstGeom>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Figure 8: Image of Coaxial Cable</a:t>
            </a:r>
          </a:p>
        </p:txBody>
      </p:sp>
    </p:spTree>
    <p:extLst>
      <p:ext uri="{BB962C8B-B14F-4D97-AF65-F5344CB8AC3E}">
        <p14:creationId xmlns:p14="http://schemas.microsoft.com/office/powerpoint/2010/main" val="39610120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834F4-850A-2789-D110-DEEB2C90741B}"/>
              </a:ext>
            </a:extLst>
          </p:cNvPr>
          <p:cNvSpPr txBox="1">
            <a:spLocks/>
          </p:cNvSpPr>
          <p:nvPr/>
        </p:nvSpPr>
        <p:spPr>
          <a:xfrm>
            <a:off x="1" y="72176"/>
            <a:ext cx="12191999" cy="457200"/>
          </a:xfrm>
          <a:prstGeom prst="rect">
            <a:avLst/>
          </a:prstGeom>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3200" b="1">
                <a:latin typeface="Times New Roman" panose="02020603050405020304" pitchFamily="18" charset="0"/>
                <a:cs typeface="Times New Roman" panose="02020603050405020304" pitchFamily="18" charset="0"/>
              </a:rPr>
              <a:t>TYPES OF COAXIAL CABLES</a:t>
            </a:r>
            <a:endParaRPr lang="en-US" sz="3200" b="1"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FE5D7C47-3377-D1EC-7083-C9E229AA6DF5}"/>
              </a:ext>
            </a:extLst>
          </p:cNvPr>
          <p:cNvSpPr/>
          <p:nvPr/>
        </p:nvSpPr>
        <p:spPr>
          <a:xfrm>
            <a:off x="0" y="529376"/>
            <a:ext cx="12192000" cy="5693866"/>
          </a:xfrm>
          <a:prstGeom prst="rect">
            <a:avLst/>
          </a:prstGeom>
        </p:spPr>
        <p:txBody>
          <a:bodyPr wrap="square">
            <a:spAutoFit/>
          </a:bodyPr>
          <a:lstStyle/>
          <a:p>
            <a:pPr marL="465138" indent="-457200" algn="just">
              <a:buClr>
                <a:srgbClr val="B4750E"/>
              </a:buClr>
              <a:buSzPct val="90000"/>
              <a:buFont typeface="Wingdings" panose="05000000000000000000" pitchFamily="2" charset="2"/>
              <a:buChar char="v"/>
              <a:tabLst>
                <a:tab pos="227013" algn="l"/>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Lst>
              <a:defRPr/>
            </a:pPr>
            <a:r>
              <a:rPr lang="en-US" altLang="en-US" sz="2800" dirty="0">
                <a:latin typeface="Times New Roman" panose="02020603050405020304" pitchFamily="18" charset="0"/>
                <a:cs typeface="Times New Roman" panose="02020603050405020304" pitchFamily="18" charset="0"/>
              </a:rPr>
              <a:t>There are two types of coaxial cables. These are </a:t>
            </a:r>
            <a:r>
              <a:rPr lang="en-US" altLang="en-US" sz="2800" b="1" dirty="0">
                <a:latin typeface="Times New Roman" panose="02020603050405020304" pitchFamily="18" charset="0"/>
                <a:cs typeface="Times New Roman" panose="02020603050405020304" pitchFamily="18" charset="0"/>
              </a:rPr>
              <a:t>t</a:t>
            </a:r>
            <a:r>
              <a:rPr lang="en-US" sz="2800" b="1" dirty="0">
                <a:latin typeface="Times New Roman" panose="02020603050405020304" pitchFamily="18" charset="0"/>
                <a:cs typeface="Times New Roman" panose="02020603050405020304" pitchFamily="18" charset="0"/>
              </a:rPr>
              <a:t>hick coaxial and thin coaxial. </a:t>
            </a:r>
            <a:r>
              <a:rPr lang="en-US" sz="2800" dirty="0">
                <a:latin typeface="Times New Roman" panose="02020603050405020304" pitchFamily="18" charset="0"/>
                <a:cs typeface="Times New Roman" panose="02020603050405020304" pitchFamily="18" charset="0"/>
              </a:rPr>
              <a:t>Thin coaxial cable is also referred to as thinnet. 10Base2 refers to the specifications for thin coaxial cables carrying Ethernet signals. The 2 refers to the approximate maximum segment length being 200 meters. The maximum segment length is 185 meters. Thin coaxial cable has been popular in school networks, especially linear bus networks. </a:t>
            </a:r>
          </a:p>
          <a:p>
            <a:pPr marL="7938" algn="just">
              <a:buClr>
                <a:srgbClr val="B4750E"/>
              </a:buClr>
              <a:buSzPct val="90000"/>
              <a:tabLst>
                <a:tab pos="227013" algn="l"/>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Lst>
              <a:defRPr/>
            </a:pPr>
            <a:endParaRPr lang="en-US" sz="2800" dirty="0">
              <a:latin typeface="Times New Roman" panose="02020603050405020304" pitchFamily="18" charset="0"/>
              <a:cs typeface="Times New Roman" panose="02020603050405020304" pitchFamily="18" charset="0"/>
            </a:endParaRPr>
          </a:p>
          <a:p>
            <a:pPr marL="465138" indent="-457200" algn="just">
              <a:buClr>
                <a:srgbClr val="B4750E"/>
              </a:buClr>
              <a:buSzPct val="90000"/>
              <a:buFont typeface="Wingdings" panose="05000000000000000000" pitchFamily="2" charset="2"/>
              <a:buChar char="v"/>
              <a:tabLst>
                <a:tab pos="227013" algn="l"/>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Lst>
              <a:defRPr/>
            </a:pPr>
            <a:r>
              <a:rPr lang="en-US" sz="2800" dirty="0">
                <a:latin typeface="Times New Roman" panose="02020603050405020304" pitchFamily="18" charset="0"/>
                <a:cs typeface="Times New Roman" panose="02020603050405020304" pitchFamily="18" charset="0"/>
              </a:rPr>
              <a:t>10Base5 refers to the specifications for thick coaxial cable carrying Ethernet signals. The 5 refers to the maximum segment length being 500 meters. Thick coaxial cable has an extra protective plastic cover that helps keep moisture away from the center conductor. This makes thick coaxial a great choice when running longer lengths in a linear bus network. One disadvantage of thick coaxial is that it does not bend easily and is difficult to install.</a:t>
            </a:r>
          </a:p>
        </p:txBody>
      </p:sp>
    </p:spTree>
    <p:extLst>
      <p:ext uri="{BB962C8B-B14F-4D97-AF65-F5344CB8AC3E}">
        <p14:creationId xmlns:p14="http://schemas.microsoft.com/office/powerpoint/2010/main" val="1175768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5DA3BEB-0E26-1AF3-0030-59AB93E00E90}"/>
              </a:ext>
            </a:extLst>
          </p:cNvPr>
          <p:cNvSpPr txBox="1"/>
          <p:nvPr/>
        </p:nvSpPr>
        <p:spPr>
          <a:xfrm>
            <a:off x="8530713" y="1746440"/>
            <a:ext cx="3661287" cy="2308324"/>
          </a:xfrm>
          <a:prstGeom prst="rect">
            <a:avLst/>
          </a:prstGeom>
          <a:noFill/>
        </p:spPr>
        <p:txBody>
          <a:bodyPr wrap="square">
            <a:spAutoFit/>
          </a:bodyPr>
          <a:lstStyle/>
          <a:p>
            <a:pPr algn="just"/>
            <a:r>
              <a:rPr lang="en-US" sz="1800" b="1" i="1" dirty="0">
                <a:latin typeface="Times New Roman" panose="02020603050405020304" pitchFamily="18" charset="0"/>
                <a:cs typeface="Times New Roman" panose="02020603050405020304" pitchFamily="18" charset="0"/>
              </a:rPr>
              <a:t>The greater the bandwidth of a signal, the higher the data rate that can be achieved. Impairments, such as attenuation, limit the distance. For guided media, twisted pair generally suffers more impairment than coaxial cable, which in turn suffers more than optical fiber. </a:t>
            </a:r>
          </a:p>
        </p:txBody>
      </p:sp>
      <p:sp>
        <p:nvSpPr>
          <p:cNvPr id="8" name="Title 1"/>
          <p:cNvSpPr txBox="1">
            <a:spLocks/>
          </p:cNvSpPr>
          <p:nvPr/>
        </p:nvSpPr>
        <p:spPr>
          <a:xfrm>
            <a:off x="0" y="0"/>
            <a:ext cx="12192000" cy="503583"/>
          </a:xfrm>
          <a:prstGeom prst="rect">
            <a:avLst/>
          </a:prstGeom>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altLang="en-US" sz="3600" b="1" dirty="0">
                <a:latin typeface="Times New Roman" panose="02020603050405020304" pitchFamily="18" charset="0"/>
                <a:ea typeface="Franklin Gothic Medium" pitchFamily="34" charset="0"/>
                <a:cs typeface="Times New Roman" panose="02020603050405020304" pitchFamily="18" charset="0"/>
              </a:rPr>
              <a:t>TYPES OF TRANSMISSION MEDIA</a:t>
            </a:r>
            <a:endParaRPr lang="en-US" sz="3600" b="1" dirty="0">
              <a:latin typeface="Times New Roman" panose="02020603050405020304" pitchFamily="18" charset="0"/>
              <a:cs typeface="Times New Roman" panose="02020603050405020304" pitchFamily="18" charset="0"/>
            </a:endParaRPr>
          </a:p>
        </p:txBody>
      </p:sp>
      <p:pic>
        <p:nvPicPr>
          <p:cNvPr id="48130" name="Picture 2" descr="E:\Desktop\123456.JPG"/>
          <p:cNvPicPr>
            <a:picLocks noChangeAspect="1" noChangeArrowheads="1"/>
          </p:cNvPicPr>
          <p:nvPr/>
        </p:nvPicPr>
        <p:blipFill rotWithShape="1">
          <a:blip r:embed="rId2">
            <a:extLst>
              <a:ext uri="{28A0092B-C50C-407E-A947-70E740481C1C}">
                <a14:useLocalDpi xmlns:a14="http://schemas.microsoft.com/office/drawing/2010/main" val="0"/>
              </a:ext>
            </a:extLst>
          </a:blip>
          <a:srcRect t="2711" r="823"/>
          <a:stretch/>
        </p:blipFill>
        <p:spPr bwMode="auto">
          <a:xfrm>
            <a:off x="0" y="503583"/>
            <a:ext cx="8530713" cy="574051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CC35216-116C-25DA-A376-7F4ED2A7EBDD}"/>
              </a:ext>
            </a:extLst>
          </p:cNvPr>
          <p:cNvSpPr txBox="1"/>
          <p:nvPr/>
        </p:nvSpPr>
        <p:spPr>
          <a:xfrm>
            <a:off x="2160638" y="6407552"/>
            <a:ext cx="6120580"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Figure 1: Types of Transmission Media</a:t>
            </a:r>
            <a:endParaRPr lang="en-US" dirty="0"/>
          </a:p>
        </p:txBody>
      </p:sp>
    </p:spTree>
    <p:extLst>
      <p:ext uri="{BB962C8B-B14F-4D97-AF65-F5344CB8AC3E}">
        <p14:creationId xmlns:p14="http://schemas.microsoft.com/office/powerpoint/2010/main" val="24678441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0" y="0"/>
            <a:ext cx="12192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sz="3200" b="1" dirty="0">
                <a:latin typeface="Times New Roman" pitchFamily="-128" charset="0"/>
              </a:rPr>
              <a:t>WIRELESS TRANSMISSION</a:t>
            </a:r>
          </a:p>
        </p:txBody>
      </p:sp>
      <p:pic>
        <p:nvPicPr>
          <p:cNvPr id="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4724" y="584775"/>
            <a:ext cx="8239125"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0" y="3633276"/>
            <a:ext cx="12192000" cy="2308324"/>
          </a:xfrm>
          <a:prstGeom prst="rect">
            <a:avLst/>
          </a:prstGeom>
        </p:spPr>
        <p:txBody>
          <a:bodyPr wrap="square">
            <a:spAutoFit/>
          </a:bodyPr>
          <a:lstStyle/>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Radio waves are used for multicast communications, such as radio and television, and paging systems. They can penetrate through walls. They are highly regulated. Use omnidirectional antennas. Microwaves are used for unicast communication such as cellular telephones, satellite networks, and wireless LANs. Higher frequency ranges cannot penetrate walls. Use directional antennas – point-to-point line-of-sight communications. Infrared signals can be used for short-range communication in a closed area using line-of-sight propagation.</a:t>
            </a:r>
          </a:p>
        </p:txBody>
      </p:sp>
    </p:spTree>
    <p:extLst>
      <p:ext uri="{BB962C8B-B14F-4D97-AF65-F5344CB8AC3E}">
        <p14:creationId xmlns:p14="http://schemas.microsoft.com/office/powerpoint/2010/main" val="12284843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76491"/>
            <a:ext cx="12192000" cy="3046988"/>
          </a:xfrm>
          <a:prstGeom prst="rect">
            <a:avLst/>
          </a:prstGeom>
        </p:spPr>
        <p:txBody>
          <a:bodyPr wrap="square">
            <a:spAutoFit/>
          </a:bodyPr>
          <a:lstStyle/>
          <a:p>
            <a:pPr marL="342900" marR="6214" indent="-342900" algn="just">
              <a:buFont typeface="Wingdings" panose="05000000000000000000" pitchFamily="2" charset="2"/>
              <a:buChar char="v"/>
            </a:pPr>
            <a:r>
              <a:rPr lang="en-US" sz="2400" spc="-13" dirty="0">
                <a:latin typeface="Times New Roman" panose="02020603050405020304" pitchFamily="18" charset="0"/>
                <a:cs typeface="Times New Roman" panose="02020603050405020304" pitchFamily="18" charset="0"/>
              </a:rPr>
              <a:t>The satellites use microwave</a:t>
            </a:r>
            <a:r>
              <a:rPr lang="en-US" sz="2400" dirty="0">
                <a:latin typeface="Times New Roman" panose="02020603050405020304" pitchFamily="18" charset="0"/>
                <a:cs typeface="Times New Roman" panose="02020603050405020304" pitchFamily="18" charset="0"/>
              </a:rPr>
              <a:t> radio</a:t>
            </a:r>
            <a:r>
              <a:rPr lang="en-US" sz="2400" spc="-4"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signals</a:t>
            </a:r>
            <a:r>
              <a:rPr lang="en-US" sz="2400" spc="-16"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as</a:t>
            </a:r>
            <a:r>
              <a:rPr lang="en-US" sz="2400" spc="1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their</a:t>
            </a:r>
            <a:r>
              <a:rPr lang="en-US" sz="2400" spc="-2"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telecommunications</a:t>
            </a:r>
            <a:r>
              <a:rPr lang="en-US" sz="2400" spc="-92"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medium</a:t>
            </a:r>
            <a:r>
              <a:rPr lang="en-US" sz="2400" spc="-22"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which are</a:t>
            </a:r>
            <a:r>
              <a:rPr lang="en-US" sz="2400" spc="-63"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not</a:t>
            </a:r>
            <a:r>
              <a:rPr lang="en-US" sz="2400" spc="-34"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deflected</a:t>
            </a:r>
            <a:r>
              <a:rPr lang="en-US" sz="2400" spc="-96"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by</a:t>
            </a:r>
            <a:r>
              <a:rPr lang="en-US" sz="2400" spc="-58"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a:t>
            </a:r>
            <a:r>
              <a:rPr lang="en-US" sz="2400" spc="-38" dirty="0">
                <a:latin typeface="Times New Roman" panose="02020603050405020304" pitchFamily="18" charset="0"/>
                <a:cs typeface="Times New Roman" panose="02020603050405020304" pitchFamily="18" charset="0"/>
              </a:rPr>
              <a:t> </a:t>
            </a:r>
            <a:r>
              <a:rPr lang="en-US" sz="2400" spc="-19" dirty="0">
                <a:latin typeface="Times New Roman" panose="02020603050405020304" pitchFamily="18" charset="0"/>
                <a:cs typeface="Times New Roman" panose="02020603050405020304" pitchFamily="18" charset="0"/>
              </a:rPr>
              <a:t>E</a:t>
            </a:r>
            <a:r>
              <a:rPr lang="en-US" sz="2400" dirty="0">
                <a:latin typeface="Times New Roman" panose="02020603050405020304" pitchFamily="18" charset="0"/>
                <a:cs typeface="Times New Roman" panose="02020603050405020304" pitchFamily="18" charset="0"/>
              </a:rPr>
              <a:t>arth’s</a:t>
            </a:r>
            <a:r>
              <a:rPr lang="en-US" sz="2400" spc="-87"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atmosphere.</a:t>
            </a:r>
            <a:r>
              <a:rPr lang="en-US" sz="2400" spc="-92" dirty="0">
                <a:latin typeface="Times New Roman" panose="02020603050405020304" pitchFamily="18" charset="0"/>
                <a:cs typeface="Times New Roman" panose="02020603050405020304" pitchFamily="18" charset="0"/>
              </a:rPr>
              <a:t> </a:t>
            </a:r>
            <a:r>
              <a:rPr lang="en-US" sz="2400" spc="-44" dirty="0">
                <a:latin typeface="Times New Roman" panose="02020603050405020304" pitchFamily="18" charset="0"/>
                <a:cs typeface="Times New Roman" panose="02020603050405020304" pitchFamily="18" charset="0"/>
              </a:rPr>
              <a:t>T</a:t>
            </a:r>
            <a:r>
              <a:rPr lang="en-US" sz="2400" dirty="0">
                <a:latin typeface="Times New Roman" panose="02020603050405020304" pitchFamily="18" charset="0"/>
                <a:cs typeface="Times New Roman" panose="02020603050405020304" pitchFamily="18" charset="0"/>
              </a:rPr>
              <a:t>he</a:t>
            </a:r>
            <a:r>
              <a:rPr lang="en-US" sz="2400" spc="-66"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satellites are</a:t>
            </a:r>
            <a:r>
              <a:rPr lang="en-US" sz="2400" spc="174"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stationed</a:t>
            </a:r>
            <a:r>
              <a:rPr lang="en-US" sz="2400" spc="138"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in</a:t>
            </a:r>
            <a:r>
              <a:rPr lang="en-US" sz="2400" spc="18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space above</a:t>
            </a:r>
            <a:r>
              <a:rPr lang="en-US" sz="2400" spc="86"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a:t>
            </a:r>
            <a:r>
              <a:rPr lang="en-US" sz="2400" spc="76"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equator.</a:t>
            </a:r>
            <a:r>
              <a:rPr lang="en-US" sz="2400" spc="80" dirty="0">
                <a:latin typeface="Times New Roman" panose="02020603050405020304" pitchFamily="18" charset="0"/>
                <a:cs typeface="Times New Roman" panose="02020603050405020304" pitchFamily="18" charset="0"/>
              </a:rPr>
              <a:t> </a:t>
            </a:r>
            <a:r>
              <a:rPr lang="en-US" sz="2400" spc="-44" dirty="0">
                <a:latin typeface="Times New Roman" panose="02020603050405020304" pitchFamily="18" charset="0"/>
                <a:cs typeface="Times New Roman" panose="02020603050405020304" pitchFamily="18" charset="0"/>
              </a:rPr>
              <a:t>T</a:t>
            </a:r>
            <a:r>
              <a:rPr lang="en-US" sz="2400" dirty="0">
                <a:latin typeface="Times New Roman" panose="02020603050405020304" pitchFamily="18" charset="0"/>
                <a:cs typeface="Times New Roman" panose="02020603050405020304" pitchFamily="18" charset="0"/>
              </a:rPr>
              <a:t>hese </a:t>
            </a:r>
            <a:r>
              <a:rPr lang="en-US" sz="2400" spc="-61" dirty="0">
                <a:latin typeface="Times New Roman" panose="02020603050405020304" pitchFamily="18" charset="0"/>
                <a:cs typeface="Times New Roman" panose="02020603050405020304" pitchFamily="18" charset="0"/>
              </a:rPr>
              <a:t>E</a:t>
            </a:r>
            <a:r>
              <a:rPr lang="en-US" sz="2400" spc="-13" dirty="0">
                <a:latin typeface="Times New Roman" panose="02020603050405020304" pitchFamily="18" charset="0"/>
                <a:cs typeface="Times New Roman" panose="02020603050405020304" pitchFamily="18" charset="0"/>
              </a:rPr>
              <a:t>a</a:t>
            </a:r>
            <a:r>
              <a:rPr lang="en-US" sz="2400" spc="-35" dirty="0">
                <a:latin typeface="Times New Roman" panose="02020603050405020304" pitchFamily="18" charset="0"/>
                <a:cs typeface="Times New Roman" panose="02020603050405020304" pitchFamily="18" charset="0"/>
              </a:rPr>
              <a:t>r</a:t>
            </a:r>
            <a:r>
              <a:rPr lang="en-US" sz="2400" spc="-9" dirty="0">
                <a:latin typeface="Times New Roman" panose="02020603050405020304" pitchFamily="18" charset="0"/>
                <a:cs typeface="Times New Roman" panose="02020603050405020304" pitchFamily="18" charset="0"/>
              </a:rPr>
              <a:t>t</a:t>
            </a:r>
            <a:r>
              <a:rPr lang="en-US" sz="2400" spc="-35" dirty="0">
                <a:latin typeface="Times New Roman" panose="02020603050405020304" pitchFamily="18" charset="0"/>
                <a:cs typeface="Times New Roman" panose="02020603050405020304" pitchFamily="18" charset="0"/>
              </a:rPr>
              <a:t>h</a:t>
            </a:r>
            <a:r>
              <a:rPr lang="en-US" sz="2400" spc="-9" dirty="0">
                <a:latin typeface="Times New Roman" panose="02020603050405020304" pitchFamily="18" charset="0"/>
                <a:cs typeface="Times New Roman" panose="02020603050405020304" pitchFamily="18" charset="0"/>
              </a:rPr>
              <a:t>-</a:t>
            </a:r>
            <a:r>
              <a:rPr lang="en-US" sz="2400" spc="-33" dirty="0">
                <a:latin typeface="Times New Roman" panose="02020603050405020304" pitchFamily="18" charset="0"/>
                <a:cs typeface="Times New Roman" panose="02020603050405020304" pitchFamily="18" charset="0"/>
              </a:rPr>
              <a:t>o</a:t>
            </a:r>
            <a:r>
              <a:rPr lang="en-US" sz="2400" spc="-35" dirty="0">
                <a:latin typeface="Times New Roman" panose="02020603050405020304" pitchFamily="18" charset="0"/>
                <a:cs typeface="Times New Roman" panose="02020603050405020304" pitchFamily="18" charset="0"/>
              </a:rPr>
              <a:t>r</a:t>
            </a:r>
            <a:r>
              <a:rPr lang="en-US" sz="2400" spc="-14" dirty="0">
                <a:latin typeface="Times New Roman" panose="02020603050405020304" pitchFamily="18" charset="0"/>
                <a:cs typeface="Times New Roman" panose="02020603050405020304" pitchFamily="18" charset="0"/>
              </a:rPr>
              <a:t>b</a:t>
            </a:r>
            <a:r>
              <a:rPr lang="en-US" sz="2400" spc="-32" dirty="0">
                <a:latin typeface="Times New Roman" panose="02020603050405020304" pitchFamily="18" charset="0"/>
                <a:cs typeface="Times New Roman" panose="02020603050405020304" pitchFamily="18" charset="0"/>
              </a:rPr>
              <a:t>i</a:t>
            </a:r>
            <a:r>
              <a:rPr lang="en-US" sz="2400" spc="-9" dirty="0">
                <a:latin typeface="Times New Roman" panose="02020603050405020304" pitchFamily="18" charset="0"/>
                <a:cs typeface="Times New Roman" panose="02020603050405020304" pitchFamily="18" charset="0"/>
              </a:rPr>
              <a:t>t</a:t>
            </a:r>
            <a:r>
              <a:rPr lang="en-US" sz="2400" spc="-32" dirty="0">
                <a:latin typeface="Times New Roman" panose="02020603050405020304" pitchFamily="18" charset="0"/>
                <a:cs typeface="Times New Roman" panose="02020603050405020304" pitchFamily="18" charset="0"/>
              </a:rPr>
              <a:t>i</a:t>
            </a:r>
            <a:r>
              <a:rPr lang="en-US" sz="2400" spc="-14" dirty="0">
                <a:latin typeface="Times New Roman" panose="02020603050405020304" pitchFamily="18" charset="0"/>
                <a:cs typeface="Times New Roman" panose="02020603050405020304" pitchFamily="18" charset="0"/>
              </a:rPr>
              <a:t>ng</a:t>
            </a:r>
            <a:r>
              <a:rPr lang="en-US" sz="2400" spc="-37" dirty="0">
                <a:latin typeface="Times New Roman" panose="02020603050405020304" pitchFamily="18" charset="0"/>
                <a:cs typeface="Times New Roman" panose="02020603050405020304" pitchFamily="18" charset="0"/>
              </a:rPr>
              <a:t> </a:t>
            </a:r>
            <a:r>
              <a:rPr lang="en-US" sz="2400" spc="-12" dirty="0">
                <a:latin typeface="Times New Roman" panose="02020603050405020304" pitchFamily="18" charset="0"/>
                <a:cs typeface="Times New Roman" panose="02020603050405020304" pitchFamily="18" charset="0"/>
              </a:rPr>
              <a:t>s</a:t>
            </a:r>
            <a:r>
              <a:rPr lang="en-US" sz="2400" spc="-37" dirty="0">
                <a:latin typeface="Times New Roman" panose="02020603050405020304" pitchFamily="18" charset="0"/>
                <a:cs typeface="Times New Roman" panose="02020603050405020304" pitchFamily="18" charset="0"/>
              </a:rPr>
              <a:t>y</a:t>
            </a:r>
            <a:r>
              <a:rPr lang="en-US" sz="2400" spc="-12" dirty="0">
                <a:latin typeface="Times New Roman" panose="02020603050405020304" pitchFamily="18" charset="0"/>
                <a:cs typeface="Times New Roman" panose="02020603050405020304" pitchFamily="18" charset="0"/>
              </a:rPr>
              <a:t>s</a:t>
            </a:r>
            <a:r>
              <a:rPr lang="en-US" sz="2400" spc="-34" dirty="0">
                <a:latin typeface="Times New Roman" panose="02020603050405020304" pitchFamily="18" charset="0"/>
                <a:cs typeface="Times New Roman" panose="02020603050405020304" pitchFamily="18" charset="0"/>
              </a:rPr>
              <a:t>t</a:t>
            </a:r>
            <a:r>
              <a:rPr lang="en-US" sz="2400" spc="-37" dirty="0">
                <a:latin typeface="Times New Roman" panose="02020603050405020304" pitchFamily="18" charset="0"/>
                <a:cs typeface="Times New Roman" panose="02020603050405020304" pitchFamily="18" charset="0"/>
              </a:rPr>
              <a:t>e</a:t>
            </a:r>
            <a:r>
              <a:rPr lang="en-US" sz="2400" spc="-17" dirty="0">
                <a:latin typeface="Times New Roman" panose="02020603050405020304" pitchFamily="18" charset="0"/>
                <a:cs typeface="Times New Roman" panose="02020603050405020304" pitchFamily="18" charset="0"/>
              </a:rPr>
              <a:t>ms</a:t>
            </a:r>
            <a:r>
              <a:rPr lang="en-US" sz="2400" spc="-69" dirty="0">
                <a:latin typeface="Times New Roman" panose="02020603050405020304" pitchFamily="18" charset="0"/>
                <a:cs typeface="Times New Roman" panose="02020603050405020304" pitchFamily="18" charset="0"/>
              </a:rPr>
              <a:t> </a:t>
            </a:r>
            <a:r>
              <a:rPr lang="en-US" sz="2400" spc="-33" dirty="0">
                <a:latin typeface="Times New Roman" panose="02020603050405020304" pitchFamily="18" charset="0"/>
                <a:cs typeface="Times New Roman" panose="02020603050405020304" pitchFamily="18" charset="0"/>
              </a:rPr>
              <a:t>a</a:t>
            </a:r>
            <a:r>
              <a:rPr lang="en-US" sz="2400" spc="-11" dirty="0">
                <a:latin typeface="Times New Roman" panose="02020603050405020304" pitchFamily="18" charset="0"/>
                <a:cs typeface="Times New Roman" panose="02020603050405020304" pitchFamily="18" charset="0"/>
              </a:rPr>
              <a:t>re</a:t>
            </a:r>
            <a:r>
              <a:rPr lang="en-US" sz="2400" spc="-122" dirty="0">
                <a:latin typeface="Times New Roman" panose="02020603050405020304" pitchFamily="18" charset="0"/>
                <a:cs typeface="Times New Roman" panose="02020603050405020304" pitchFamily="18" charset="0"/>
              </a:rPr>
              <a:t> </a:t>
            </a:r>
            <a:r>
              <a:rPr lang="en-US" sz="2400" spc="-12" dirty="0">
                <a:latin typeface="Times New Roman" panose="02020603050405020304" pitchFamily="18" charset="0"/>
                <a:cs typeface="Times New Roman" panose="02020603050405020304" pitchFamily="18" charset="0"/>
              </a:rPr>
              <a:t>c</a:t>
            </a:r>
            <a:r>
              <a:rPr lang="en-US" sz="2400" spc="-33" dirty="0">
                <a:latin typeface="Times New Roman" panose="02020603050405020304" pitchFamily="18" charset="0"/>
                <a:cs typeface="Times New Roman" panose="02020603050405020304" pitchFamily="18" charset="0"/>
              </a:rPr>
              <a:t>a</a:t>
            </a:r>
            <a:r>
              <a:rPr lang="en-US" sz="2400" spc="-14" dirty="0">
                <a:latin typeface="Times New Roman" panose="02020603050405020304" pitchFamily="18" charset="0"/>
                <a:cs typeface="Times New Roman" panose="02020603050405020304" pitchFamily="18" charset="0"/>
              </a:rPr>
              <a:t>p</a:t>
            </a:r>
            <a:r>
              <a:rPr lang="en-US" sz="2400" spc="-33" dirty="0">
                <a:latin typeface="Times New Roman" panose="02020603050405020304" pitchFamily="18" charset="0"/>
                <a:cs typeface="Times New Roman" panose="02020603050405020304" pitchFamily="18" charset="0"/>
              </a:rPr>
              <a:t>a</a:t>
            </a:r>
            <a:r>
              <a:rPr lang="en-US" sz="2400" spc="-14" dirty="0">
                <a:latin typeface="Times New Roman" panose="02020603050405020304" pitchFamily="18" charset="0"/>
                <a:cs typeface="Times New Roman" panose="02020603050405020304" pitchFamily="18" charset="0"/>
              </a:rPr>
              <a:t>b</a:t>
            </a:r>
            <a:r>
              <a:rPr lang="en-US" sz="2400" spc="-32" dirty="0">
                <a:latin typeface="Times New Roman" panose="02020603050405020304" pitchFamily="18" charset="0"/>
                <a:cs typeface="Times New Roman" panose="02020603050405020304" pitchFamily="18" charset="0"/>
              </a:rPr>
              <a:t>l</a:t>
            </a:r>
            <a:r>
              <a:rPr lang="en-US" sz="2400" spc="-12" dirty="0">
                <a:latin typeface="Times New Roman" panose="02020603050405020304" pitchFamily="18" charset="0"/>
                <a:cs typeface="Times New Roman" panose="02020603050405020304" pitchFamily="18" charset="0"/>
              </a:rPr>
              <a:t>e</a:t>
            </a:r>
            <a:r>
              <a:rPr lang="en-US" sz="2400" spc="-67" dirty="0">
                <a:latin typeface="Times New Roman" panose="02020603050405020304" pitchFamily="18" charset="0"/>
                <a:cs typeface="Times New Roman" panose="02020603050405020304" pitchFamily="18" charset="0"/>
              </a:rPr>
              <a:t> </a:t>
            </a:r>
            <a:r>
              <a:rPr lang="en-US" sz="2400" spc="-19" dirty="0">
                <a:latin typeface="Times New Roman" panose="02020603050405020304" pitchFamily="18" charset="0"/>
                <a:cs typeface="Times New Roman" panose="02020603050405020304" pitchFamily="18" charset="0"/>
              </a:rPr>
              <a:t>o</a:t>
            </a:r>
            <a:r>
              <a:rPr lang="en-US" sz="2400" dirty="0">
                <a:latin typeface="Times New Roman" panose="02020603050405020304" pitchFamily="18" charset="0"/>
                <a:cs typeface="Times New Roman" panose="02020603050405020304" pitchFamily="18" charset="0"/>
              </a:rPr>
              <a:t>f</a:t>
            </a:r>
            <a:r>
              <a:rPr lang="en-US" sz="2400" spc="-126"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r</a:t>
            </a:r>
            <a:r>
              <a:rPr lang="en-US" sz="2400" spc="-37" dirty="0">
                <a:latin typeface="Times New Roman" panose="02020603050405020304" pitchFamily="18" charset="0"/>
                <a:cs typeface="Times New Roman" panose="02020603050405020304" pitchFamily="18" charset="0"/>
              </a:rPr>
              <a:t>ec</a:t>
            </a:r>
            <a:r>
              <a:rPr lang="en-US" sz="2400" spc="-12" dirty="0">
                <a:latin typeface="Times New Roman" panose="02020603050405020304" pitchFamily="18" charset="0"/>
                <a:cs typeface="Times New Roman" panose="02020603050405020304" pitchFamily="18" charset="0"/>
              </a:rPr>
              <a:t>e</a:t>
            </a:r>
            <a:r>
              <a:rPr lang="en-US" sz="2400" spc="-32" dirty="0">
                <a:latin typeface="Times New Roman" panose="02020603050405020304" pitchFamily="18" charset="0"/>
                <a:cs typeface="Times New Roman" panose="02020603050405020304" pitchFamily="18" charset="0"/>
              </a:rPr>
              <a:t>i</a:t>
            </a:r>
            <a:r>
              <a:rPr lang="en-US" sz="2400" spc="-12" dirty="0">
                <a:latin typeface="Times New Roman" panose="02020603050405020304" pitchFamily="18" charset="0"/>
                <a:cs typeface="Times New Roman" panose="02020603050405020304" pitchFamily="18" charset="0"/>
              </a:rPr>
              <a:t>v</a:t>
            </a:r>
            <a:r>
              <a:rPr lang="en-US" sz="2400" spc="-32" dirty="0">
                <a:latin typeface="Times New Roman" panose="02020603050405020304" pitchFamily="18" charset="0"/>
                <a:cs typeface="Times New Roman" panose="02020603050405020304" pitchFamily="18" charset="0"/>
              </a:rPr>
              <a:t>i</a:t>
            </a:r>
            <a:r>
              <a:rPr lang="en-US" sz="2400" spc="-35" dirty="0">
                <a:latin typeface="Times New Roman" panose="02020603050405020304" pitchFamily="18" charset="0"/>
                <a:cs typeface="Times New Roman" panose="02020603050405020304" pitchFamily="18" charset="0"/>
              </a:rPr>
              <a:t>n</a:t>
            </a:r>
            <a:r>
              <a:rPr lang="en-US" sz="2400" spc="-12" dirty="0">
                <a:latin typeface="Times New Roman" panose="02020603050405020304" pitchFamily="18" charset="0"/>
                <a:cs typeface="Times New Roman" panose="02020603050405020304" pitchFamily="18" charset="0"/>
              </a:rPr>
              <a:t>g</a:t>
            </a:r>
            <a:r>
              <a:rPr lang="en-US" sz="2400" spc="-6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a:t>
            </a:r>
            <a:r>
              <a:rPr lang="en-US" sz="2400" spc="-19"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d</a:t>
            </a:r>
            <a:r>
              <a:rPr lang="en-US" sz="2400" spc="-137" dirty="0">
                <a:latin typeface="Times New Roman" panose="02020603050405020304" pitchFamily="18" charset="0"/>
                <a:cs typeface="Times New Roman" panose="02020603050405020304" pitchFamily="18" charset="0"/>
              </a:rPr>
              <a:t> </a:t>
            </a:r>
            <a:r>
              <a:rPr lang="en-US" sz="2400" spc="-25" dirty="0">
                <a:latin typeface="Times New Roman" panose="02020603050405020304" pitchFamily="18" charset="0"/>
                <a:cs typeface="Times New Roman" panose="02020603050405020304" pitchFamily="18" charset="0"/>
              </a:rPr>
              <a:t>r</a:t>
            </a:r>
            <a:r>
              <a:rPr lang="en-US" sz="2400" dirty="0">
                <a:latin typeface="Times New Roman" panose="02020603050405020304" pitchFamily="18" charset="0"/>
                <a:cs typeface="Times New Roman" panose="02020603050405020304" pitchFamily="18" charset="0"/>
              </a:rPr>
              <a:t>e</a:t>
            </a:r>
            <a:r>
              <a:rPr lang="en-US" sz="2400" spc="-25" dirty="0">
                <a:latin typeface="Times New Roman" panose="02020603050405020304" pitchFamily="18" charset="0"/>
                <a:cs typeface="Times New Roman" panose="02020603050405020304" pitchFamily="18" charset="0"/>
              </a:rPr>
              <a:t>l</a:t>
            </a:r>
            <a:r>
              <a:rPr lang="en-US" sz="2400" dirty="0">
                <a:latin typeface="Times New Roman" panose="02020603050405020304" pitchFamily="18" charset="0"/>
                <a:cs typeface="Times New Roman" panose="02020603050405020304" pitchFamily="18" charset="0"/>
              </a:rPr>
              <a:t>a</a:t>
            </a:r>
            <a:r>
              <a:rPr lang="en-US" sz="2400" spc="-25" dirty="0">
                <a:latin typeface="Times New Roman" panose="02020603050405020304" pitchFamily="18" charset="0"/>
                <a:cs typeface="Times New Roman" panose="02020603050405020304" pitchFamily="18" charset="0"/>
              </a:rPr>
              <a:t>y</a:t>
            </a:r>
            <a:r>
              <a:rPr lang="en-US" sz="2400" dirty="0">
                <a:latin typeface="Times New Roman" panose="02020603050405020304" pitchFamily="18" charset="0"/>
                <a:cs typeface="Times New Roman" panose="02020603050405020304" pitchFamily="18" charset="0"/>
              </a:rPr>
              <a:t>i</a:t>
            </a:r>
            <a:r>
              <a:rPr lang="en-US" sz="2400" spc="-19"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g voice,</a:t>
            </a:r>
            <a:r>
              <a:rPr lang="en-US" sz="2400" spc="-32"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data,</a:t>
            </a:r>
            <a:r>
              <a:rPr lang="en-US" sz="2400" spc="-2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and</a:t>
            </a:r>
            <a:r>
              <a:rPr lang="en-US" sz="2400" spc="2" dirty="0">
                <a:latin typeface="Times New Roman" panose="02020603050405020304" pitchFamily="18" charset="0"/>
                <a:cs typeface="Times New Roman" panose="02020603050405020304" pitchFamily="18" charset="0"/>
              </a:rPr>
              <a:t> </a:t>
            </a:r>
            <a:r>
              <a:rPr lang="en-US" sz="2400" spc="-44" dirty="0">
                <a:latin typeface="Times New Roman" panose="02020603050405020304" pitchFamily="18" charset="0"/>
                <a:cs typeface="Times New Roman" panose="02020603050405020304" pitchFamily="18" charset="0"/>
              </a:rPr>
              <a:t>T</a:t>
            </a:r>
            <a:r>
              <a:rPr lang="en-US" sz="2400" dirty="0">
                <a:latin typeface="Times New Roman" panose="02020603050405020304" pitchFamily="18" charset="0"/>
                <a:cs typeface="Times New Roman" panose="02020603050405020304" pitchFamily="18" charset="0"/>
              </a:rPr>
              <a:t>V</a:t>
            </a:r>
            <a:r>
              <a:rPr lang="en-US" sz="2400" spc="-15"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signals.</a:t>
            </a:r>
          </a:p>
          <a:p>
            <a:pPr marL="342900" marR="6214" indent="-3429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A communications satellite receives microwave signals from an earth-based station, amplifies them, and broadcasts the signal over a wide area. When using a satellite for long-distance communications, the satellite acts as a repeater. An earth station transmits the signal up to the satellite (uplink), which in turn retransmits it to the receiving earth station (downlink). Different frequencies are used for </a:t>
            </a:r>
            <a:r>
              <a:rPr lang="en-US" sz="2400" b="1" dirty="0">
                <a:latin typeface="Times New Roman" panose="02020603050405020304" pitchFamily="18" charset="0"/>
                <a:cs typeface="Times New Roman" panose="02020603050405020304" pitchFamily="18" charset="0"/>
              </a:rPr>
              <a:t>uplink/downlink.</a:t>
            </a:r>
          </a:p>
        </p:txBody>
      </p:sp>
      <p:sp>
        <p:nvSpPr>
          <p:cNvPr id="3" name="Rectangle 2"/>
          <p:cNvSpPr/>
          <p:nvPr/>
        </p:nvSpPr>
        <p:spPr>
          <a:xfrm>
            <a:off x="0" y="0"/>
            <a:ext cx="12192000" cy="584775"/>
          </a:xfrm>
          <a:prstGeom prst="rect">
            <a:avLst/>
          </a:prstGeom>
        </p:spPr>
        <p:txBody>
          <a:bodyPr wrap="square">
            <a:spAutoFit/>
          </a:bodyPr>
          <a:lstStyle/>
          <a:p>
            <a:pPr algn="ctr"/>
            <a:r>
              <a:rPr lang="en-US" sz="3200" b="1" spc="-13" dirty="0">
                <a:latin typeface="Times New Roman" panose="02020603050405020304" pitchFamily="18" charset="0"/>
                <a:cs typeface="Times New Roman" panose="02020603050405020304" pitchFamily="18" charset="0"/>
              </a:rPr>
              <a:t>SATELLITE COMMUNICATIONS</a:t>
            </a:r>
            <a:endParaRPr lang="en-US" sz="3200" dirty="0">
              <a:latin typeface="Times New Roman" panose="02020603050405020304" pitchFamily="18" charset="0"/>
              <a:cs typeface="Times New Roman" panose="02020603050405020304" pitchFamily="18" charset="0"/>
            </a:endParaRPr>
          </a:p>
        </p:txBody>
      </p:sp>
      <p:pic>
        <p:nvPicPr>
          <p:cNvPr id="4" name="Content Placeholder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8339181" y="3523479"/>
            <a:ext cx="3852819" cy="2971801"/>
          </a:xfrm>
          <a:prstGeom prst="rect">
            <a:avLst/>
          </a:prstGeom>
        </p:spPr>
      </p:pic>
      <p:pic>
        <p:nvPicPr>
          <p:cNvPr id="6" name="Picture 2" descr="E:\Desktop\SATELL.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999970"/>
            <a:ext cx="2574257" cy="208856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t="3903" b="2353"/>
          <a:stretch/>
        </p:blipFill>
        <p:spPr>
          <a:xfrm>
            <a:off x="2954809" y="3523479"/>
            <a:ext cx="4972744" cy="2661695"/>
          </a:xfrm>
          <a:prstGeom prst="rect">
            <a:avLst/>
          </a:prstGeom>
        </p:spPr>
      </p:pic>
      <p:sp>
        <p:nvSpPr>
          <p:cNvPr id="8" name="TextBox 7">
            <a:extLst>
              <a:ext uri="{FF2B5EF4-FFF2-40B4-BE49-F238E27FC236}">
                <a16:creationId xmlns:a16="http://schemas.microsoft.com/office/drawing/2014/main" id="{7A690BBD-CCD9-7F22-6DDF-8C9BDC9350FE}"/>
              </a:ext>
            </a:extLst>
          </p:cNvPr>
          <p:cNvSpPr txBox="1"/>
          <p:nvPr/>
        </p:nvSpPr>
        <p:spPr>
          <a:xfrm>
            <a:off x="0" y="6398647"/>
            <a:ext cx="4660490" cy="369332"/>
          </a:xfrm>
          <a:prstGeom prst="rect">
            <a:avLst/>
          </a:prstGeom>
          <a:noFill/>
        </p:spPr>
        <p:txBody>
          <a:bodyPr wrap="square">
            <a:spAutoFit/>
          </a:bodyPr>
          <a:lstStyle/>
          <a:p>
            <a:r>
              <a:rPr lang="en-US" sz="1800" b="1" spc="-13" dirty="0">
                <a:latin typeface="Times New Roman" panose="02020603050405020304" pitchFamily="18" charset="0"/>
                <a:cs typeface="Times New Roman" panose="02020603050405020304" pitchFamily="18" charset="0"/>
              </a:rPr>
              <a:t>Figure 9: Image of Satellite Communication</a:t>
            </a:r>
            <a:endParaRPr lang="en-US" b="1" dirty="0"/>
          </a:p>
        </p:txBody>
      </p:sp>
    </p:spTree>
    <p:extLst>
      <p:ext uri="{BB962C8B-B14F-4D97-AF65-F5344CB8AC3E}">
        <p14:creationId xmlns:p14="http://schemas.microsoft.com/office/powerpoint/2010/main" val="627554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200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52401"/>
            <a:ext cx="12192000" cy="584775"/>
          </a:xfrm>
          <a:prstGeom prst="rect">
            <a:avLst/>
          </a:prstGeom>
        </p:spPr>
        <p:txBody>
          <a:bodyPr wrap="square">
            <a:spAutoFit/>
          </a:bodyPr>
          <a:lstStyle/>
          <a:p>
            <a:pPr algn="ctr"/>
            <a:r>
              <a:rPr lang="en-US" sz="3200" b="1" dirty="0">
                <a:latin typeface="Times New Roman" panose="02020603050405020304" pitchFamily="18" charset="0"/>
                <a:cs typeface="Times New Roman" panose="02020603050405020304" pitchFamily="18" charset="0"/>
              </a:rPr>
              <a:t>WIRELESS NETWORKS</a:t>
            </a:r>
          </a:p>
        </p:txBody>
      </p:sp>
      <p:sp>
        <p:nvSpPr>
          <p:cNvPr id="3" name="Rectangle 2"/>
          <p:cNvSpPr/>
          <p:nvPr/>
        </p:nvSpPr>
        <p:spPr>
          <a:xfrm>
            <a:off x="1" y="737176"/>
            <a:ext cx="12191999" cy="5262979"/>
          </a:xfrm>
          <a:prstGeom prst="rect">
            <a:avLst/>
          </a:prstGeom>
        </p:spPr>
        <p:txBody>
          <a:bodyPr wrap="square">
            <a:spAutoFit/>
          </a:bodyPr>
          <a:lstStyle/>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Wireless network refers to two or more computers communicating using standard network rules or protocols, but without the use of cabling to connect the computers together. Wireless networks use radio waves to communicate instead of twisted pairs, and coaxial and fiber cables. The computers use wireless radio signals to send information from one to the other.</a:t>
            </a:r>
          </a:p>
          <a:p>
            <a:pPr algn="just"/>
            <a:endParaRPr lang="en-US"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Wireless network components include network interface cards or network adapter cards, a wireless LAN PC card, and an access point.</a:t>
            </a:r>
          </a:p>
          <a:p>
            <a:pPr marL="285750" indent="-285750" algn="just">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Laptop and desktop computers can be connected to a wireless network if a wireless network card is inserted into one of its internal Peripheral Component Interconnect (PCI) slots. An access point (AP) has a similar function to the hub in wired networks. It broadcasts and receives signals to and from the surrounding computers via their adapter card. It is also a point where a wireless network can be connected to an existing wired network. The number of devices on a Wireless network can be increased without any additional cabling. </a:t>
            </a:r>
          </a:p>
        </p:txBody>
      </p:sp>
    </p:spTree>
    <p:extLst>
      <p:ext uri="{BB962C8B-B14F-4D97-AF65-F5344CB8AC3E}">
        <p14:creationId xmlns:p14="http://schemas.microsoft.com/office/powerpoint/2010/main" val="1591980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46941"/>
            <a:ext cx="12192000" cy="4524315"/>
          </a:xfrm>
          <a:prstGeom prst="rect">
            <a:avLst/>
          </a:prstGeom>
        </p:spPr>
        <p:txBody>
          <a:bodyPr wrap="square">
            <a:spAutoFit/>
          </a:bodyPr>
          <a:lstStyle/>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A wireless local area network (WLAN) consists of two key components: an access point (AP) and a device (base station) that connects wireless devices together. Wireless AP receives data from wired Ethernet LAN and converts those data into wireless signals. Wireless AP sends and receives those wireless signals and connects wireless clients to the wired Ethernet network. Information can be transmitted between these two components as long as they are fairly close together.</a:t>
            </a:r>
          </a:p>
          <a:p>
            <a:pPr algn="just"/>
            <a:endParaRPr lang="en-US"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Roaming users can be handed off from one access point to another like a cellular phone system. Laptops use wireless network cards that plug into an existing Personal Computer Memory Card International Association (PCMCIA) slot or that are self-contained on PC cards, while stand-alone desktops and servers use plug-in cards (PCI, etc.) </a:t>
            </a:r>
          </a:p>
          <a:p>
            <a:pPr marL="285750" indent="-285750" algn="just">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p:txBody>
      </p:sp>
      <p:sp>
        <p:nvSpPr>
          <p:cNvPr id="7" name="Rectangle 6"/>
          <p:cNvSpPr/>
          <p:nvPr/>
        </p:nvSpPr>
        <p:spPr>
          <a:xfrm>
            <a:off x="1" y="69862"/>
            <a:ext cx="12191999" cy="584775"/>
          </a:xfrm>
          <a:prstGeom prst="rect">
            <a:avLst/>
          </a:prstGeom>
        </p:spPr>
        <p:txBody>
          <a:bodyPr wrap="square">
            <a:spAutoFit/>
          </a:bodyPr>
          <a:lstStyle/>
          <a:p>
            <a:pPr algn="ctr"/>
            <a:r>
              <a:rPr lang="en-US" sz="3200" b="1" dirty="0">
                <a:latin typeface="Times New Roman" panose="02020603050405020304" pitchFamily="18" charset="0"/>
                <a:cs typeface="Times New Roman" panose="02020603050405020304" pitchFamily="18" charset="0"/>
              </a:rPr>
              <a:t>WIRELESS NETWORKS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4749" y="4291781"/>
            <a:ext cx="4557251" cy="2496357"/>
          </a:xfrm>
          <a:prstGeom prst="rect">
            <a:avLst/>
          </a:prstGeom>
        </p:spPr>
      </p:pic>
      <p:sp>
        <p:nvSpPr>
          <p:cNvPr id="6" name="Rectangle 5"/>
          <p:cNvSpPr/>
          <p:nvPr/>
        </p:nvSpPr>
        <p:spPr>
          <a:xfrm>
            <a:off x="6858000" y="6457890"/>
            <a:ext cx="3564835" cy="400110"/>
          </a:xfrm>
          <a:prstGeom prst="rect">
            <a:avLst/>
          </a:prstGeom>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Figure 10: Wireless Networks</a:t>
            </a:r>
          </a:p>
        </p:txBody>
      </p:sp>
      <p:sp>
        <p:nvSpPr>
          <p:cNvPr id="3" name="Rectangle 2"/>
          <p:cNvSpPr/>
          <p:nvPr/>
        </p:nvSpPr>
        <p:spPr>
          <a:xfrm>
            <a:off x="0" y="4708105"/>
            <a:ext cx="2667000" cy="840230"/>
          </a:xfrm>
          <a:prstGeom prst="rect">
            <a:avLst/>
          </a:prstGeom>
        </p:spPr>
        <p:txBody>
          <a:bodyPr wrap="square">
            <a:spAutoFit/>
          </a:bodyPr>
          <a:lstStyle/>
          <a:p>
            <a:pPr algn="just">
              <a:lnSpc>
                <a:spcPct val="90000"/>
              </a:lnSpc>
            </a:pPr>
            <a:r>
              <a:rPr lang="en-US" altLang="zh-TW" b="1" i="1" dirty="0">
                <a:latin typeface="Times New Roman" panose="02020603050405020304" pitchFamily="18" charset="0"/>
                <a:ea typeface="新細明體" pitchFamily="18" charset="-120"/>
                <a:cs typeface="Times New Roman" panose="02020603050405020304" pitchFamily="18" charset="0"/>
              </a:rPr>
              <a:t>(a) Wireless networking with a base station, (b) Ad hoc networking.</a:t>
            </a:r>
          </a:p>
        </p:txBody>
      </p:sp>
      <p:sp>
        <p:nvSpPr>
          <p:cNvPr id="4" name="Rectangle 3"/>
          <p:cNvSpPr/>
          <p:nvPr/>
        </p:nvSpPr>
        <p:spPr>
          <a:xfrm>
            <a:off x="0" y="5987893"/>
            <a:ext cx="4134118" cy="646331"/>
          </a:xfrm>
          <a:prstGeom prst="rect">
            <a:avLst/>
          </a:prstGeom>
        </p:spPr>
        <p:txBody>
          <a:bodyPr wrap="square">
            <a:spAutoFit/>
          </a:bodyPr>
          <a:lstStyle/>
          <a:p>
            <a:r>
              <a:rPr lang="en-US" altLang="zh-TW" b="1" i="1" dirty="0">
                <a:latin typeface="Times New Roman" panose="02020603050405020304" pitchFamily="18" charset="0"/>
                <a:ea typeface="新細明體" pitchFamily="18" charset="-120"/>
                <a:cs typeface="Times New Roman" panose="02020603050405020304" pitchFamily="18" charset="0"/>
              </a:rPr>
              <a:t>The range of a single radio may </a:t>
            </a:r>
          </a:p>
          <a:p>
            <a:r>
              <a:rPr lang="en-US" altLang="zh-TW" b="1" i="1" dirty="0">
                <a:latin typeface="Times New Roman" panose="02020603050405020304" pitchFamily="18" charset="0"/>
                <a:ea typeface="新細明體" pitchFamily="18" charset="-120"/>
                <a:cs typeface="Times New Roman" panose="02020603050405020304" pitchFamily="18" charset="0"/>
              </a:rPr>
              <a:t>not cover the entire system.</a:t>
            </a:r>
          </a:p>
        </p:txBody>
      </p:sp>
    </p:spTree>
    <p:extLst>
      <p:ext uri="{BB962C8B-B14F-4D97-AF65-F5344CB8AC3E}">
        <p14:creationId xmlns:p14="http://schemas.microsoft.com/office/powerpoint/2010/main" val="34541647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515147"/>
            <a:ext cx="12192000" cy="4154984"/>
          </a:xfrm>
          <a:prstGeom prst="rect">
            <a:avLst/>
          </a:prstGeom>
        </p:spPr>
        <p:txBody>
          <a:bodyPr wrap="square">
            <a:spAutoFit/>
          </a:bodyPr>
          <a:lstStyle/>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Wireless Ad hoc network topology is used to create a small wireless network, consisting of a small number of wireless capable devices. It is similar to a peer-to-peer LAN network analogy.</a:t>
            </a:r>
          </a:p>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Ad hoc topology-based networks are also known as Independent Basic Service Set configurations (IBSS).</a:t>
            </a:r>
          </a:p>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A computer within the range of the transmitting computer can connect to it. However, if several computers are networked in this way, they must remain within range of each other. Even though this configuration has no real administration overhead, it should only be a consideration for very small installations.</a:t>
            </a:r>
          </a:p>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In wireless Ad hoc network topology, the devices in the network communicate exclusively over the wireless channel, without requiring any connecting network infrastructure device like a wireless Access Point (AP).</a:t>
            </a:r>
          </a:p>
        </p:txBody>
      </p:sp>
      <p:sp>
        <p:nvSpPr>
          <p:cNvPr id="4" name="Rectangle 3"/>
          <p:cNvSpPr/>
          <p:nvPr/>
        </p:nvSpPr>
        <p:spPr>
          <a:xfrm>
            <a:off x="0" y="52358"/>
            <a:ext cx="12192000" cy="584775"/>
          </a:xfrm>
          <a:prstGeom prst="rect">
            <a:avLst/>
          </a:prstGeom>
        </p:spPr>
        <p:txBody>
          <a:bodyPr wrap="square">
            <a:spAutoFit/>
          </a:bodyPr>
          <a:lstStyle/>
          <a:p>
            <a:pPr algn="ctr"/>
            <a:r>
              <a:rPr lang="en-US" sz="3200" b="1" dirty="0">
                <a:latin typeface="Times New Roman" panose="02020603050405020304" pitchFamily="18" charset="0"/>
                <a:cs typeface="Times New Roman" panose="02020603050405020304" pitchFamily="18" charset="0"/>
              </a:rPr>
              <a:t>AD HOC WIRELESS TOPOLOGY</a:t>
            </a:r>
          </a:p>
        </p:txBody>
      </p:sp>
      <p:pic>
        <p:nvPicPr>
          <p:cNvPr id="2" name="Picture 1">
            <a:extLst>
              <a:ext uri="{FF2B5EF4-FFF2-40B4-BE49-F238E27FC236}">
                <a16:creationId xmlns:a16="http://schemas.microsoft.com/office/drawing/2014/main" id="{5317767C-E395-FC80-9FD2-ED671459DD96}"/>
              </a:ext>
            </a:extLst>
          </p:cNvPr>
          <p:cNvPicPr>
            <a:picLocks noChangeAspect="1"/>
          </p:cNvPicPr>
          <p:nvPr/>
        </p:nvPicPr>
        <p:blipFill rotWithShape="1">
          <a:blip r:embed="rId2"/>
          <a:srcRect l="3730" t="3316" r="6749" b="8389"/>
          <a:stretch/>
        </p:blipFill>
        <p:spPr>
          <a:xfrm>
            <a:off x="8830101" y="4383090"/>
            <a:ext cx="3361899" cy="2474910"/>
          </a:xfrm>
          <a:prstGeom prst="rect">
            <a:avLst/>
          </a:prstGeom>
        </p:spPr>
      </p:pic>
      <p:sp>
        <p:nvSpPr>
          <p:cNvPr id="5" name="Rectangle 4">
            <a:extLst>
              <a:ext uri="{FF2B5EF4-FFF2-40B4-BE49-F238E27FC236}">
                <a16:creationId xmlns:a16="http://schemas.microsoft.com/office/drawing/2014/main" id="{E5B862E3-F455-58F7-9557-EB958E041052}"/>
              </a:ext>
            </a:extLst>
          </p:cNvPr>
          <p:cNvSpPr/>
          <p:nvPr/>
        </p:nvSpPr>
        <p:spPr>
          <a:xfrm>
            <a:off x="2058240" y="6495477"/>
            <a:ext cx="6771861" cy="400110"/>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Figure 25: A simple Ad hoc wireless topology based network</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44051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0A0309-5195-29D3-0797-321E0ED5B6BD}"/>
              </a:ext>
            </a:extLst>
          </p:cNvPr>
          <p:cNvSpPr txBox="1"/>
          <p:nvPr/>
        </p:nvSpPr>
        <p:spPr>
          <a:xfrm>
            <a:off x="-1" y="584775"/>
            <a:ext cx="12192000" cy="4154984"/>
          </a:xfrm>
          <a:prstGeom prst="rect">
            <a:avLst/>
          </a:prstGeom>
          <a:noFill/>
        </p:spPr>
        <p:txBody>
          <a:bodyPr wrap="square">
            <a:spAutoFit/>
          </a:bodyPr>
          <a:lstStyle/>
          <a:p>
            <a:pPr marL="285750" indent="-285750" algn="just">
              <a:buFont typeface="Wingdings" panose="05000000000000000000" pitchFamily="2" charset="2"/>
              <a:buChar char="v"/>
            </a:pPr>
            <a:r>
              <a:rPr lang="en-US" sz="2400" dirty="0">
                <a:solidFill>
                  <a:schemeClr val="tx1"/>
                </a:solidFill>
                <a:latin typeface="Times New Roman" panose="02020603050405020304" pitchFamily="18" charset="0"/>
                <a:cs typeface="Times New Roman" pitchFamily="18" charset="0"/>
              </a:rPr>
              <a:t>A wireless LAN will make it simple to add or move workstations, and to install access points to provide connectivity in areas where it is difficult to lay cable.</a:t>
            </a:r>
          </a:p>
          <a:p>
            <a:pPr marL="285750" indent="-285750" algn="just">
              <a:buFont typeface="Wingdings" panose="05000000000000000000" pitchFamily="2" charset="2"/>
              <a:buChar char="v"/>
            </a:pPr>
            <a:r>
              <a:rPr lang="en-US" sz="2400" dirty="0">
                <a:solidFill>
                  <a:schemeClr val="tx1"/>
                </a:solidFill>
                <a:latin typeface="Times New Roman" panose="02020603050405020304" pitchFamily="18" charset="0"/>
                <a:cs typeface="Times New Roman" pitchFamily="18" charset="0"/>
              </a:rPr>
              <a:t>Temporary or semi-permanent buildings that are within the range of an access point can be wirelessly connected to a LAN to give these buildings connectivity. </a:t>
            </a:r>
          </a:p>
          <a:p>
            <a:pPr marL="285750" indent="-285750" algn="just">
              <a:buFont typeface="Wingdings" panose="05000000000000000000" pitchFamily="2" charset="2"/>
              <a:buChar char="v"/>
            </a:pPr>
            <a:r>
              <a:rPr lang="en-US" sz="2400" dirty="0">
                <a:solidFill>
                  <a:schemeClr val="tx1"/>
                </a:solidFill>
                <a:latin typeface="Times New Roman" panose="02020603050405020304" pitchFamily="18" charset="0"/>
                <a:cs typeface="Times New Roman" pitchFamily="18" charset="0"/>
              </a:rPr>
              <a:t>Installation can be fast and easy and can eliminate the need to pull cable through walls and ceilings</a:t>
            </a:r>
          </a:p>
          <a:p>
            <a:pPr marL="285750" indent="-285750" algn="just">
              <a:buFont typeface="Wingdings" panose="05000000000000000000" pitchFamily="2" charset="2"/>
              <a:buChar char="v"/>
            </a:pPr>
            <a:r>
              <a:rPr lang="en-US" sz="2400" dirty="0">
                <a:solidFill>
                  <a:schemeClr val="tx1"/>
                </a:solidFill>
                <a:latin typeface="Times New Roman" panose="02020603050405020304" pitchFamily="18" charset="0"/>
                <a:cs typeface="Times New Roman" pitchFamily="18" charset="0"/>
              </a:rPr>
              <a:t>The number</a:t>
            </a:r>
            <a:r>
              <a:rPr lang="en-US" sz="2400" spc="250" dirty="0">
                <a:solidFill>
                  <a:schemeClr val="tx1"/>
                </a:solidFill>
                <a:latin typeface="Times New Roman" panose="02020603050405020304" pitchFamily="18" charset="0"/>
                <a:cs typeface="Times New Roman" pitchFamily="18" charset="0"/>
              </a:rPr>
              <a:t> </a:t>
            </a:r>
            <a:r>
              <a:rPr lang="en-US" sz="2400" dirty="0">
                <a:solidFill>
                  <a:schemeClr val="tx1"/>
                </a:solidFill>
                <a:latin typeface="Times New Roman" panose="02020603050405020304" pitchFamily="18" charset="0"/>
                <a:cs typeface="Times New Roman" pitchFamily="18" charset="0"/>
              </a:rPr>
              <a:t>of</a:t>
            </a:r>
            <a:r>
              <a:rPr lang="en-US" sz="2400" spc="250" dirty="0">
                <a:solidFill>
                  <a:schemeClr val="tx1"/>
                </a:solidFill>
                <a:latin typeface="Times New Roman" panose="02020603050405020304" pitchFamily="18" charset="0"/>
                <a:cs typeface="Times New Roman" pitchFamily="18" charset="0"/>
              </a:rPr>
              <a:t> </a:t>
            </a:r>
            <a:r>
              <a:rPr lang="en-US" sz="2400" dirty="0">
                <a:solidFill>
                  <a:schemeClr val="tx1"/>
                </a:solidFill>
                <a:latin typeface="Times New Roman" panose="02020603050405020304" pitchFamily="18" charset="0"/>
                <a:cs typeface="Times New Roman" pitchFamily="18" charset="0"/>
              </a:rPr>
              <a:t>devices</a:t>
            </a:r>
            <a:r>
              <a:rPr lang="en-US" sz="2400" spc="250" dirty="0">
                <a:solidFill>
                  <a:schemeClr val="tx1"/>
                </a:solidFill>
                <a:latin typeface="Times New Roman" panose="02020603050405020304" pitchFamily="18" charset="0"/>
                <a:cs typeface="Times New Roman" pitchFamily="18" charset="0"/>
              </a:rPr>
              <a:t> </a:t>
            </a:r>
            <a:r>
              <a:rPr lang="en-US" sz="2400" dirty="0">
                <a:solidFill>
                  <a:schemeClr val="tx1"/>
                </a:solidFill>
                <a:latin typeface="Times New Roman" panose="02020603050405020304" pitchFamily="18" charset="0"/>
                <a:cs typeface="Times New Roman" pitchFamily="18" charset="0"/>
              </a:rPr>
              <a:t>in</a:t>
            </a:r>
            <a:r>
              <a:rPr lang="en-US" sz="2400" spc="250" dirty="0">
                <a:solidFill>
                  <a:schemeClr val="tx1"/>
                </a:solidFill>
                <a:latin typeface="Times New Roman" panose="02020603050405020304" pitchFamily="18" charset="0"/>
                <a:cs typeface="Times New Roman" pitchFamily="18" charset="0"/>
              </a:rPr>
              <a:t> </a:t>
            </a:r>
            <a:r>
              <a:rPr lang="en-US" sz="2400" dirty="0">
                <a:solidFill>
                  <a:schemeClr val="tx1"/>
                </a:solidFill>
                <a:latin typeface="Times New Roman" panose="02020603050405020304" pitchFamily="18" charset="0"/>
                <a:cs typeface="Times New Roman" pitchFamily="18" charset="0"/>
              </a:rPr>
              <a:t>a</a:t>
            </a:r>
            <a:r>
              <a:rPr lang="en-US" sz="2400" spc="250" dirty="0">
                <a:solidFill>
                  <a:schemeClr val="tx1"/>
                </a:solidFill>
                <a:latin typeface="Times New Roman" panose="02020603050405020304" pitchFamily="18" charset="0"/>
                <a:cs typeface="Times New Roman" pitchFamily="18" charset="0"/>
              </a:rPr>
              <a:t> </a:t>
            </a:r>
            <a:r>
              <a:rPr lang="en-US" sz="2400" spc="250" dirty="0">
                <a:latin typeface="Times New Roman" panose="02020603050405020304" pitchFamily="18" charset="0"/>
                <a:cs typeface="Times New Roman" pitchFamily="18" charset="0"/>
              </a:rPr>
              <a:t>w</a:t>
            </a:r>
            <a:r>
              <a:rPr lang="en-US" sz="2400" dirty="0">
                <a:solidFill>
                  <a:schemeClr val="tx1"/>
                </a:solidFill>
                <a:latin typeface="Times New Roman" panose="02020603050405020304" pitchFamily="18" charset="0"/>
                <a:cs typeface="Times New Roman" pitchFamily="18" charset="0"/>
              </a:rPr>
              <a:t>ireless</a:t>
            </a:r>
            <a:r>
              <a:rPr lang="en-US" sz="2400" spc="250" dirty="0">
                <a:solidFill>
                  <a:schemeClr val="tx1"/>
                </a:solidFill>
                <a:latin typeface="Times New Roman" panose="02020603050405020304" pitchFamily="18" charset="0"/>
                <a:cs typeface="Times New Roman" pitchFamily="18" charset="0"/>
              </a:rPr>
              <a:t> </a:t>
            </a:r>
            <a:r>
              <a:rPr lang="en-US" sz="2400" dirty="0">
                <a:solidFill>
                  <a:schemeClr val="tx1"/>
                </a:solidFill>
                <a:latin typeface="Times New Roman" panose="02020603050405020304" pitchFamily="18" charset="0"/>
                <a:cs typeface="Times New Roman" pitchFamily="18" charset="0"/>
              </a:rPr>
              <a:t>network</a:t>
            </a:r>
            <a:r>
              <a:rPr lang="en-US" sz="2400" spc="250" dirty="0">
                <a:solidFill>
                  <a:schemeClr val="tx1"/>
                </a:solidFill>
                <a:latin typeface="Times New Roman" panose="02020603050405020304" pitchFamily="18" charset="0"/>
                <a:cs typeface="Times New Roman" pitchFamily="18" charset="0"/>
              </a:rPr>
              <a:t> </a:t>
            </a:r>
            <a:r>
              <a:rPr lang="en-US" sz="2400" dirty="0">
                <a:solidFill>
                  <a:schemeClr val="tx1"/>
                </a:solidFill>
                <a:latin typeface="Times New Roman" panose="02020603050405020304" pitchFamily="18" charset="0"/>
                <a:cs typeface="Times New Roman" pitchFamily="18" charset="0"/>
              </a:rPr>
              <a:t>can</a:t>
            </a:r>
            <a:r>
              <a:rPr lang="en-US" sz="2400" spc="250" dirty="0">
                <a:solidFill>
                  <a:schemeClr val="tx1"/>
                </a:solidFill>
                <a:latin typeface="Times New Roman" panose="02020603050405020304" pitchFamily="18" charset="0"/>
                <a:cs typeface="Times New Roman" pitchFamily="18" charset="0"/>
              </a:rPr>
              <a:t> </a:t>
            </a:r>
            <a:r>
              <a:rPr lang="en-US" sz="2400" dirty="0">
                <a:solidFill>
                  <a:schemeClr val="tx1"/>
                </a:solidFill>
                <a:latin typeface="Times New Roman" panose="02020603050405020304" pitchFamily="18" charset="0"/>
                <a:cs typeface="Times New Roman" pitchFamily="18" charset="0"/>
              </a:rPr>
              <a:t>be</a:t>
            </a:r>
            <a:r>
              <a:rPr lang="en-US" sz="2400" spc="250" dirty="0">
                <a:solidFill>
                  <a:schemeClr val="tx1"/>
                </a:solidFill>
                <a:latin typeface="Times New Roman" panose="02020603050405020304" pitchFamily="18" charset="0"/>
                <a:cs typeface="Times New Roman" pitchFamily="18" charset="0"/>
              </a:rPr>
              <a:t> </a:t>
            </a:r>
            <a:r>
              <a:rPr lang="en-US" sz="2400" dirty="0">
                <a:solidFill>
                  <a:schemeClr val="tx1"/>
                </a:solidFill>
                <a:latin typeface="Times New Roman" panose="02020603050405020304" pitchFamily="18" charset="0"/>
                <a:cs typeface="Times New Roman" pitchFamily="18" charset="0"/>
              </a:rPr>
              <a:t>increased</a:t>
            </a:r>
            <a:r>
              <a:rPr lang="en-US" sz="2400" spc="250" dirty="0">
                <a:solidFill>
                  <a:schemeClr val="tx1"/>
                </a:solidFill>
                <a:latin typeface="Times New Roman" panose="02020603050405020304" pitchFamily="18" charset="0"/>
                <a:cs typeface="Times New Roman" pitchFamily="18" charset="0"/>
              </a:rPr>
              <a:t> </a:t>
            </a:r>
            <a:r>
              <a:rPr lang="en-US" sz="2400" dirty="0">
                <a:solidFill>
                  <a:schemeClr val="tx1"/>
                </a:solidFill>
                <a:latin typeface="Times New Roman" panose="02020603050405020304" pitchFamily="18" charset="0"/>
                <a:cs typeface="Times New Roman" pitchFamily="18" charset="0"/>
              </a:rPr>
              <a:t>without</a:t>
            </a:r>
            <a:r>
              <a:rPr lang="en-US" sz="2400" spc="250" dirty="0">
                <a:solidFill>
                  <a:schemeClr val="tx1"/>
                </a:solidFill>
                <a:latin typeface="Times New Roman" panose="02020603050405020304" pitchFamily="18" charset="0"/>
                <a:cs typeface="Times New Roman" pitchFamily="18" charset="0"/>
              </a:rPr>
              <a:t> </a:t>
            </a:r>
            <a:r>
              <a:rPr lang="en-US" sz="2400" dirty="0">
                <a:solidFill>
                  <a:schemeClr val="tx1"/>
                </a:solidFill>
                <a:latin typeface="Times New Roman" panose="02020603050405020304" pitchFamily="18" charset="0"/>
                <a:cs typeface="Times New Roman" pitchFamily="18" charset="0"/>
              </a:rPr>
              <a:t>any</a:t>
            </a:r>
            <a:r>
              <a:rPr lang="en-US" sz="2400" spc="250" dirty="0">
                <a:solidFill>
                  <a:schemeClr val="tx1"/>
                </a:solidFill>
                <a:latin typeface="Times New Roman" panose="02020603050405020304" pitchFamily="18" charset="0"/>
                <a:cs typeface="Times New Roman" pitchFamily="18" charset="0"/>
              </a:rPr>
              <a:t> </a:t>
            </a:r>
            <a:r>
              <a:rPr lang="en-US" sz="2400" dirty="0">
                <a:solidFill>
                  <a:schemeClr val="tx1"/>
                </a:solidFill>
                <a:latin typeface="Times New Roman" panose="02020603050405020304" pitchFamily="18" charset="0"/>
                <a:cs typeface="Times New Roman" pitchFamily="18" charset="0"/>
              </a:rPr>
              <a:t>additional cabling.</a:t>
            </a:r>
            <a:r>
              <a:rPr lang="en-US" sz="2400" spc="50" dirty="0">
                <a:solidFill>
                  <a:schemeClr val="tx1"/>
                </a:solidFill>
                <a:latin typeface="Times New Roman" panose="02020603050405020304" pitchFamily="18" charset="0"/>
                <a:cs typeface="Times New Roman" pitchFamily="18" charset="0"/>
              </a:rPr>
              <a:t> </a:t>
            </a:r>
          </a:p>
          <a:p>
            <a:pPr marL="285750" indent="-285750" algn="just">
              <a:buFont typeface="Wingdings" panose="05000000000000000000" pitchFamily="2" charset="2"/>
              <a:buChar char="v"/>
            </a:pPr>
            <a:r>
              <a:rPr lang="en-US" sz="2400" dirty="0">
                <a:solidFill>
                  <a:schemeClr val="tx1"/>
                </a:solidFill>
                <a:latin typeface="Times New Roman" panose="02020603050405020304" pitchFamily="18" charset="0"/>
                <a:cs typeface="Times New Roman" pitchFamily="18" charset="0"/>
              </a:rPr>
              <a:t>Installation expenses can be significantly lower (</a:t>
            </a:r>
            <a:r>
              <a:rPr lang="en-US" sz="2400" spc="1" dirty="0">
                <a:solidFill>
                  <a:schemeClr val="tx1"/>
                </a:solidFill>
                <a:latin typeface="Times New Roman" panose="02020603050405020304" pitchFamily="18" charset="0"/>
                <a:cs typeface="Times New Roman" pitchFamily="18" charset="0"/>
              </a:rPr>
              <a:t>reduces</a:t>
            </a:r>
            <a:r>
              <a:rPr lang="en-US" sz="2400" spc="148" dirty="0">
                <a:solidFill>
                  <a:schemeClr val="tx1"/>
                </a:solidFill>
                <a:latin typeface="Times New Roman" panose="02020603050405020304" pitchFamily="18" charset="0"/>
                <a:cs typeface="Times New Roman" pitchFamily="18" charset="0"/>
              </a:rPr>
              <a:t> </a:t>
            </a:r>
            <a:r>
              <a:rPr lang="en-US" sz="2400" spc="1" dirty="0">
                <a:solidFill>
                  <a:schemeClr val="tx1"/>
                </a:solidFill>
                <a:latin typeface="Times New Roman" panose="02020603050405020304" pitchFamily="18" charset="0"/>
                <a:cs typeface="Times New Roman" pitchFamily="18" charset="0"/>
              </a:rPr>
              <a:t>expenditure</a:t>
            </a:r>
            <a:r>
              <a:rPr lang="en-US" sz="2400" spc="148" dirty="0">
                <a:solidFill>
                  <a:schemeClr val="tx1"/>
                </a:solidFill>
                <a:latin typeface="Times New Roman" panose="02020603050405020304" pitchFamily="18" charset="0"/>
                <a:cs typeface="Times New Roman" pitchFamily="18" charset="0"/>
              </a:rPr>
              <a:t> </a:t>
            </a:r>
            <a:r>
              <a:rPr lang="en-US" sz="2400" spc="1" dirty="0">
                <a:solidFill>
                  <a:schemeClr val="tx1"/>
                </a:solidFill>
                <a:latin typeface="Times New Roman" panose="02020603050405020304" pitchFamily="18" charset="0"/>
                <a:cs typeface="Times New Roman" pitchFamily="18" charset="0"/>
              </a:rPr>
              <a:t>on</a:t>
            </a:r>
            <a:r>
              <a:rPr lang="en-US" sz="2400" spc="148" dirty="0">
                <a:solidFill>
                  <a:schemeClr val="tx1"/>
                </a:solidFill>
                <a:latin typeface="Times New Roman" panose="02020603050405020304" pitchFamily="18" charset="0"/>
                <a:cs typeface="Times New Roman" pitchFamily="18" charset="0"/>
              </a:rPr>
              <a:t> </a:t>
            </a:r>
            <a:r>
              <a:rPr lang="en-US" sz="2400" spc="1" dirty="0">
                <a:solidFill>
                  <a:schemeClr val="tx1"/>
                </a:solidFill>
                <a:latin typeface="Times New Roman" panose="02020603050405020304" pitchFamily="18" charset="0"/>
                <a:cs typeface="Times New Roman" pitchFamily="18" charset="0"/>
              </a:rPr>
              <a:t>copper</a:t>
            </a:r>
            <a:r>
              <a:rPr lang="en-US" sz="2400" spc="148" dirty="0">
                <a:solidFill>
                  <a:schemeClr val="tx1"/>
                </a:solidFill>
                <a:latin typeface="Times New Roman" panose="02020603050405020304" pitchFamily="18" charset="0"/>
                <a:cs typeface="Times New Roman" pitchFamily="18" charset="0"/>
              </a:rPr>
              <a:t> </a:t>
            </a:r>
            <a:r>
              <a:rPr lang="en-US" sz="2400" spc="1" dirty="0">
                <a:solidFill>
                  <a:schemeClr val="tx1"/>
                </a:solidFill>
                <a:latin typeface="Times New Roman" panose="02020603050405020304" pitchFamily="18" charset="0"/>
                <a:cs typeface="Times New Roman" pitchFamily="18" charset="0"/>
              </a:rPr>
              <a:t>cabling</a:t>
            </a:r>
            <a:r>
              <a:rPr lang="en-US" sz="2400" spc="148" dirty="0">
                <a:solidFill>
                  <a:schemeClr val="tx1"/>
                </a:solidFill>
                <a:latin typeface="Times New Roman" panose="02020603050405020304" pitchFamily="18" charset="0"/>
                <a:cs typeface="Times New Roman" pitchFamily="18" charset="0"/>
              </a:rPr>
              <a:t>).</a:t>
            </a:r>
          </a:p>
          <a:p>
            <a:pPr marL="285750" indent="-285750" algn="just">
              <a:buFont typeface="Wingdings" panose="05000000000000000000" pitchFamily="2" charset="2"/>
              <a:buChar char="v"/>
            </a:pPr>
            <a:r>
              <a:rPr lang="en-US" sz="2400" dirty="0">
                <a:solidFill>
                  <a:schemeClr val="tx1"/>
                </a:solidFill>
                <a:latin typeface="Times New Roman" panose="02020603050405020304" pitchFamily="18" charset="0"/>
                <a:cs typeface="Times New Roman" pitchFamily="18" charset="0"/>
              </a:rPr>
              <a:t>Long-term benefits can be found in dynamic environments requiring frequent moves and changes (</a:t>
            </a:r>
            <a:r>
              <a:rPr lang="en-US" sz="2400" spc="1" dirty="0">
                <a:latin typeface="Times New Roman" panose="02020603050405020304" pitchFamily="18" charset="0"/>
                <a:cs typeface="Times New Roman" pitchFamily="18" charset="0"/>
              </a:rPr>
              <a:t>e</a:t>
            </a:r>
            <a:r>
              <a:rPr lang="en-US" sz="2400" spc="1" dirty="0">
                <a:solidFill>
                  <a:schemeClr val="tx1"/>
                </a:solidFill>
                <a:latin typeface="Times New Roman" panose="02020603050405020304" pitchFamily="18" charset="0"/>
                <a:cs typeface="Times New Roman" pitchFamily="18" charset="0"/>
              </a:rPr>
              <a:t>mployees</a:t>
            </a:r>
            <a:r>
              <a:rPr lang="en-US" sz="2400" spc="3" dirty="0">
                <a:solidFill>
                  <a:schemeClr val="tx1"/>
                </a:solidFill>
                <a:latin typeface="Times New Roman" panose="02020603050405020304" pitchFamily="18" charset="0"/>
                <a:cs typeface="Times New Roman" pitchFamily="18" charset="0"/>
              </a:rPr>
              <a:t> </a:t>
            </a:r>
            <a:r>
              <a:rPr lang="en-US" sz="2400" spc="1" dirty="0">
                <a:solidFill>
                  <a:schemeClr val="tx1"/>
                </a:solidFill>
                <a:latin typeface="Times New Roman" panose="02020603050405020304" pitchFamily="18" charset="0"/>
                <a:cs typeface="Times New Roman" pitchFamily="18" charset="0"/>
              </a:rPr>
              <a:t>can</a:t>
            </a:r>
            <a:r>
              <a:rPr lang="en-US" sz="2400" spc="3" dirty="0">
                <a:solidFill>
                  <a:schemeClr val="tx1"/>
                </a:solidFill>
                <a:latin typeface="Times New Roman" panose="02020603050405020304" pitchFamily="18" charset="0"/>
                <a:cs typeface="Times New Roman" pitchFamily="18" charset="0"/>
              </a:rPr>
              <a:t> </a:t>
            </a:r>
            <a:r>
              <a:rPr lang="en-US" sz="2400" spc="1" dirty="0">
                <a:solidFill>
                  <a:schemeClr val="tx1"/>
                </a:solidFill>
                <a:latin typeface="Times New Roman" panose="02020603050405020304" pitchFamily="18" charset="0"/>
                <a:cs typeface="Times New Roman" pitchFamily="18" charset="0"/>
              </a:rPr>
              <a:t>change</a:t>
            </a:r>
            <a:r>
              <a:rPr lang="en-US" sz="2400" spc="3" dirty="0">
                <a:solidFill>
                  <a:schemeClr val="tx1"/>
                </a:solidFill>
                <a:latin typeface="Times New Roman" panose="02020603050405020304" pitchFamily="18" charset="0"/>
                <a:cs typeface="Times New Roman" pitchFamily="18" charset="0"/>
              </a:rPr>
              <a:t> </a:t>
            </a:r>
            <a:r>
              <a:rPr lang="en-US" sz="2400" spc="1" dirty="0">
                <a:solidFill>
                  <a:schemeClr val="tx1"/>
                </a:solidFill>
                <a:latin typeface="Times New Roman" panose="02020603050405020304" pitchFamily="18" charset="0"/>
                <a:cs typeface="Times New Roman" pitchFamily="18" charset="0"/>
              </a:rPr>
              <a:t>their</a:t>
            </a:r>
            <a:r>
              <a:rPr lang="en-US" sz="2400" spc="3" dirty="0">
                <a:solidFill>
                  <a:schemeClr val="tx1"/>
                </a:solidFill>
                <a:latin typeface="Times New Roman" panose="02020603050405020304" pitchFamily="18" charset="0"/>
                <a:cs typeface="Times New Roman" pitchFamily="18" charset="0"/>
              </a:rPr>
              <a:t> </a:t>
            </a:r>
            <a:r>
              <a:rPr lang="en-US" sz="2400" spc="1" dirty="0">
                <a:solidFill>
                  <a:schemeClr val="tx1"/>
                </a:solidFill>
                <a:latin typeface="Times New Roman" panose="02020603050405020304" pitchFamily="18" charset="0"/>
                <a:cs typeface="Times New Roman" pitchFamily="18" charset="0"/>
              </a:rPr>
              <a:t>desks</a:t>
            </a:r>
            <a:r>
              <a:rPr lang="en-US" sz="2400" dirty="0">
                <a:solidFill>
                  <a:schemeClr val="tx1"/>
                </a:solidFill>
                <a:latin typeface="Times New Roman" panose="02020603050405020304" pitchFamily="18" charset="0"/>
                <a:cs typeface="Times New Roman" pitchFamily="18" charset="0"/>
              </a:rPr>
              <a:t> </a:t>
            </a:r>
            <a:r>
              <a:rPr lang="en-US" sz="2400" spc="1" dirty="0">
                <a:solidFill>
                  <a:schemeClr val="tx1"/>
                </a:solidFill>
                <a:latin typeface="Times New Roman" panose="02020603050405020304" pitchFamily="18" charset="0"/>
                <a:cs typeface="Times New Roman" pitchFamily="18" charset="0"/>
              </a:rPr>
              <a:t>easily</a:t>
            </a:r>
            <a:r>
              <a:rPr lang="en-US" sz="2400" spc="-27" dirty="0">
                <a:solidFill>
                  <a:schemeClr val="tx1"/>
                </a:solidFill>
                <a:latin typeface="Times New Roman" panose="02020603050405020304" pitchFamily="18" charset="0"/>
                <a:cs typeface="Times New Roman" pitchFamily="18" charset="0"/>
              </a:rPr>
              <a:t> </a:t>
            </a:r>
            <a:r>
              <a:rPr lang="en-US" sz="2400" spc="1" dirty="0">
                <a:solidFill>
                  <a:schemeClr val="tx1"/>
                </a:solidFill>
                <a:latin typeface="Times New Roman" panose="02020603050405020304" pitchFamily="18" charset="0"/>
                <a:cs typeface="Times New Roman" pitchFamily="18" charset="0"/>
              </a:rPr>
              <a:t>without</a:t>
            </a:r>
            <a:r>
              <a:rPr lang="en-US" sz="2400" spc="-27" dirty="0">
                <a:solidFill>
                  <a:schemeClr val="tx1"/>
                </a:solidFill>
                <a:latin typeface="Times New Roman" panose="02020603050405020304" pitchFamily="18" charset="0"/>
                <a:cs typeface="Times New Roman" pitchFamily="18" charset="0"/>
              </a:rPr>
              <a:t> </a:t>
            </a:r>
            <a:r>
              <a:rPr lang="en-US" sz="2400" spc="1" dirty="0">
                <a:solidFill>
                  <a:schemeClr val="tx1"/>
                </a:solidFill>
                <a:latin typeface="Times New Roman" panose="02020603050405020304" pitchFamily="18" charset="0"/>
                <a:cs typeface="Times New Roman" pitchFamily="18" charset="0"/>
              </a:rPr>
              <a:t>any</a:t>
            </a:r>
            <a:r>
              <a:rPr lang="en-US" sz="2400" spc="-27" dirty="0">
                <a:solidFill>
                  <a:schemeClr val="tx1"/>
                </a:solidFill>
                <a:latin typeface="Times New Roman" panose="02020603050405020304" pitchFamily="18" charset="0"/>
                <a:cs typeface="Times New Roman" pitchFamily="18" charset="0"/>
              </a:rPr>
              <a:t> </a:t>
            </a:r>
            <a:r>
              <a:rPr lang="en-US" sz="2400" spc="1" dirty="0">
                <a:solidFill>
                  <a:schemeClr val="tx1"/>
                </a:solidFill>
                <a:latin typeface="Times New Roman" panose="02020603050405020304" pitchFamily="18" charset="0"/>
                <a:cs typeface="Times New Roman" pitchFamily="18" charset="0"/>
              </a:rPr>
              <a:t>additional</a:t>
            </a:r>
            <a:r>
              <a:rPr lang="en-US" sz="2400" spc="-27" dirty="0">
                <a:solidFill>
                  <a:schemeClr val="tx1"/>
                </a:solidFill>
                <a:latin typeface="Times New Roman" panose="02020603050405020304" pitchFamily="18" charset="0"/>
                <a:cs typeface="Times New Roman" pitchFamily="18" charset="0"/>
              </a:rPr>
              <a:t> </a:t>
            </a:r>
            <a:r>
              <a:rPr lang="en-US" sz="2400" spc="1" dirty="0">
                <a:solidFill>
                  <a:schemeClr val="tx1"/>
                </a:solidFill>
                <a:latin typeface="Times New Roman" panose="02020603050405020304" pitchFamily="18" charset="0"/>
                <a:cs typeface="Times New Roman" pitchFamily="18" charset="0"/>
              </a:rPr>
              <a:t>cabling</a:t>
            </a:r>
            <a:r>
              <a:rPr lang="en-US" sz="2400" dirty="0">
                <a:solidFill>
                  <a:schemeClr val="tx1"/>
                </a:solidFill>
                <a:latin typeface="Times New Roman" panose="02020603050405020304" pitchFamily="18" charset="0"/>
                <a:cs typeface="Times New Roman" panose="02020603050405020304" pitchFamily="18" charset="0"/>
              </a:rPr>
              <a:t>).</a:t>
            </a:r>
          </a:p>
        </p:txBody>
      </p:sp>
      <p:sp>
        <p:nvSpPr>
          <p:cNvPr id="4" name="Rectangle 3">
            <a:extLst>
              <a:ext uri="{FF2B5EF4-FFF2-40B4-BE49-F238E27FC236}">
                <a16:creationId xmlns:a16="http://schemas.microsoft.com/office/drawing/2014/main" id="{F73B4C1A-7E6F-FD56-516B-FC8BA11E731F}"/>
              </a:ext>
            </a:extLst>
          </p:cNvPr>
          <p:cNvSpPr/>
          <p:nvPr/>
        </p:nvSpPr>
        <p:spPr>
          <a:xfrm>
            <a:off x="1" y="0"/>
            <a:ext cx="12191999" cy="584775"/>
          </a:xfrm>
          <a:prstGeom prst="rect">
            <a:avLst/>
          </a:prstGeom>
        </p:spPr>
        <p:txBody>
          <a:bodyPr wrap="square">
            <a:spAutoFit/>
          </a:bodyPr>
          <a:lstStyle/>
          <a:p>
            <a:pPr algn="ctr">
              <a:buNone/>
            </a:pPr>
            <a:r>
              <a:rPr lang="en-US" sz="3200" b="1" dirty="0">
                <a:latin typeface="Times New Roman" pitchFamily="18" charset="0"/>
                <a:cs typeface="Times New Roman" pitchFamily="18" charset="0"/>
              </a:rPr>
              <a:t>ADVANTAGES OF WIRELESS </a:t>
            </a:r>
            <a:r>
              <a:rPr lang="en-US" sz="3200" b="1" spc="1" dirty="0">
                <a:latin typeface="Times New Roman" panose="02020603050405020304" pitchFamily="18" charset="0"/>
                <a:cs typeface="Times New Roman" panose="02020603050405020304" pitchFamily="18" charset="0"/>
              </a:rPr>
              <a:t>NETWORKS</a:t>
            </a:r>
            <a:endParaRPr lang="en-US" sz="3200" b="1" dirty="0">
              <a:latin typeface="Times New Roman" pitchFamily="18" charset="0"/>
              <a:cs typeface="Times New Roman" pitchFamily="18" charset="0"/>
            </a:endParaRPr>
          </a:p>
        </p:txBody>
      </p:sp>
    </p:spTree>
    <p:extLst>
      <p:ext uri="{BB962C8B-B14F-4D97-AF65-F5344CB8AC3E}">
        <p14:creationId xmlns:p14="http://schemas.microsoft.com/office/powerpoint/2010/main" val="12082592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678120-D8F5-09C6-0C81-137239FA56EE}"/>
              </a:ext>
            </a:extLst>
          </p:cNvPr>
          <p:cNvSpPr txBox="1"/>
          <p:nvPr/>
        </p:nvSpPr>
        <p:spPr>
          <a:xfrm>
            <a:off x="0" y="490911"/>
            <a:ext cx="12192000" cy="4893647"/>
          </a:xfrm>
          <a:prstGeom prst="rect">
            <a:avLst/>
          </a:prstGeom>
          <a:noFill/>
        </p:spPr>
        <p:txBody>
          <a:bodyPr wrap="square">
            <a:spAutoFit/>
          </a:bodyPr>
          <a:lstStyle/>
          <a:p>
            <a:pPr marL="457200" marR="4348" indent="-457200" algn="just">
              <a:spcBef>
                <a:spcPts val="0"/>
              </a:spcBef>
              <a:buFont typeface="Wingdings" panose="05000000000000000000" pitchFamily="2" charset="2"/>
              <a:buChar char="v"/>
            </a:pPr>
            <a:r>
              <a:rPr lang="en-US" sz="2400" spc="1" dirty="0">
                <a:solidFill>
                  <a:srgbClr val="202428"/>
                </a:solidFill>
                <a:latin typeface="Times New Roman" pitchFamily="18" charset="0"/>
                <a:cs typeface="Times New Roman" pitchFamily="18" charset="0"/>
              </a:rPr>
              <a:t>Higher</a:t>
            </a:r>
            <a:r>
              <a:rPr lang="en-US" sz="2400" dirty="0">
                <a:solidFill>
                  <a:srgbClr val="202428"/>
                </a:solidFill>
                <a:latin typeface="Times New Roman" pitchFamily="18" charset="0"/>
                <a:cs typeface="Times New Roman" pitchFamily="18" charset="0"/>
              </a:rPr>
              <a:t> </a:t>
            </a:r>
            <a:r>
              <a:rPr lang="en-US" sz="2400" spc="1" dirty="0">
                <a:solidFill>
                  <a:srgbClr val="202428"/>
                </a:solidFill>
                <a:latin typeface="Times New Roman" pitchFamily="18" charset="0"/>
                <a:cs typeface="Times New Roman" pitchFamily="18" charset="0"/>
              </a:rPr>
              <a:t>levels</a:t>
            </a:r>
            <a:r>
              <a:rPr lang="en-US" sz="2400" dirty="0">
                <a:solidFill>
                  <a:srgbClr val="202428"/>
                </a:solidFill>
                <a:latin typeface="Times New Roman" pitchFamily="18" charset="0"/>
                <a:cs typeface="Times New Roman" pitchFamily="18" charset="0"/>
              </a:rPr>
              <a:t> </a:t>
            </a:r>
            <a:r>
              <a:rPr lang="en-US" sz="2400" spc="1" dirty="0">
                <a:solidFill>
                  <a:srgbClr val="202428"/>
                </a:solidFill>
                <a:latin typeface="Times New Roman" pitchFamily="18" charset="0"/>
                <a:cs typeface="Times New Roman" pitchFamily="18" charset="0"/>
              </a:rPr>
              <a:t>of</a:t>
            </a:r>
            <a:r>
              <a:rPr lang="en-US" sz="2400" dirty="0">
                <a:solidFill>
                  <a:srgbClr val="202428"/>
                </a:solidFill>
                <a:latin typeface="Times New Roman" pitchFamily="18" charset="0"/>
                <a:cs typeface="Times New Roman" pitchFamily="18" charset="0"/>
              </a:rPr>
              <a:t> </a:t>
            </a:r>
            <a:r>
              <a:rPr lang="en-US" sz="2400" spc="1" dirty="0">
                <a:solidFill>
                  <a:srgbClr val="202428"/>
                </a:solidFill>
                <a:latin typeface="Times New Roman" pitchFamily="18" charset="0"/>
                <a:cs typeface="Times New Roman" pitchFamily="18" charset="0"/>
              </a:rPr>
              <a:t>data</a:t>
            </a:r>
            <a:r>
              <a:rPr lang="en-US" sz="2400" dirty="0">
                <a:solidFill>
                  <a:srgbClr val="202428"/>
                </a:solidFill>
                <a:latin typeface="Times New Roman" pitchFamily="18" charset="0"/>
                <a:cs typeface="Times New Roman" pitchFamily="18" charset="0"/>
              </a:rPr>
              <a:t> </a:t>
            </a:r>
            <a:r>
              <a:rPr lang="en-US" sz="2400" spc="1" dirty="0">
                <a:solidFill>
                  <a:srgbClr val="202428"/>
                </a:solidFill>
                <a:latin typeface="Times New Roman" pitchFamily="18" charset="0"/>
                <a:cs typeface="Times New Roman" pitchFamily="18" charset="0"/>
              </a:rPr>
              <a:t>encryption</a:t>
            </a:r>
            <a:r>
              <a:rPr lang="en-US" sz="2400" dirty="0">
                <a:solidFill>
                  <a:srgbClr val="202428"/>
                </a:solidFill>
                <a:latin typeface="Times New Roman" pitchFamily="18" charset="0"/>
                <a:cs typeface="Times New Roman" pitchFamily="18" charset="0"/>
              </a:rPr>
              <a:t> </a:t>
            </a:r>
            <a:r>
              <a:rPr lang="en-US" sz="2400" spc="1" dirty="0">
                <a:solidFill>
                  <a:srgbClr val="202428"/>
                </a:solidFill>
                <a:latin typeface="Times New Roman" pitchFamily="18" charset="0"/>
                <a:cs typeface="Times New Roman" pitchFamily="18" charset="0"/>
              </a:rPr>
              <a:t>are</a:t>
            </a:r>
            <a:r>
              <a:rPr lang="en-US" sz="2400" dirty="0">
                <a:solidFill>
                  <a:srgbClr val="202428"/>
                </a:solidFill>
                <a:latin typeface="Times New Roman" pitchFamily="18" charset="0"/>
                <a:cs typeface="Times New Roman" pitchFamily="18" charset="0"/>
              </a:rPr>
              <a:t> </a:t>
            </a:r>
            <a:r>
              <a:rPr lang="en-US" sz="2400" spc="1" dirty="0">
                <a:solidFill>
                  <a:srgbClr val="202428"/>
                </a:solidFill>
                <a:latin typeface="Times New Roman" pitchFamily="18" charset="0"/>
                <a:cs typeface="Times New Roman" pitchFamily="18" charset="0"/>
              </a:rPr>
              <a:t>necessary</a:t>
            </a:r>
            <a:r>
              <a:rPr lang="en-US" sz="2400" dirty="0">
                <a:solidFill>
                  <a:srgbClr val="202428"/>
                </a:solidFill>
                <a:latin typeface="Times New Roman" pitchFamily="18" charset="0"/>
                <a:cs typeface="Times New Roman" pitchFamily="18" charset="0"/>
              </a:rPr>
              <a:t> </a:t>
            </a:r>
            <a:r>
              <a:rPr lang="en-US" sz="2400" spc="1" dirty="0">
                <a:solidFill>
                  <a:srgbClr val="202428"/>
                </a:solidFill>
                <a:latin typeface="Times New Roman" pitchFamily="18" charset="0"/>
                <a:cs typeface="Times New Roman" pitchFamily="18" charset="0"/>
              </a:rPr>
              <a:t>for</a:t>
            </a:r>
            <a:r>
              <a:rPr lang="en-US" sz="2400" dirty="0">
                <a:solidFill>
                  <a:srgbClr val="202428"/>
                </a:solidFill>
                <a:latin typeface="Times New Roman" pitchFamily="18" charset="0"/>
                <a:cs typeface="Times New Roman" pitchFamily="18" charset="0"/>
              </a:rPr>
              <a:t> </a:t>
            </a:r>
            <a:r>
              <a:rPr lang="en-US" sz="2400" spc="1" dirty="0">
                <a:solidFill>
                  <a:srgbClr val="202428"/>
                </a:solidFill>
                <a:latin typeface="Times New Roman" pitchFamily="18" charset="0"/>
                <a:cs typeface="Times New Roman" pitchFamily="18" charset="0"/>
              </a:rPr>
              <a:t>wireless</a:t>
            </a:r>
            <a:r>
              <a:rPr lang="en-US" sz="2400" dirty="0">
                <a:solidFill>
                  <a:srgbClr val="202428"/>
                </a:solidFill>
                <a:latin typeface="Times New Roman" pitchFamily="18" charset="0"/>
                <a:cs typeface="Times New Roman" pitchFamily="18" charset="0"/>
              </a:rPr>
              <a:t> </a:t>
            </a:r>
            <a:r>
              <a:rPr lang="en-US" sz="2400" spc="1" dirty="0">
                <a:solidFill>
                  <a:srgbClr val="202428"/>
                </a:solidFill>
                <a:latin typeface="Times New Roman" pitchFamily="18" charset="0"/>
                <a:cs typeface="Times New Roman" pitchFamily="18" charset="0"/>
              </a:rPr>
              <a:t>networks.</a:t>
            </a:r>
          </a:p>
          <a:p>
            <a:pPr marL="457200" marR="4348" indent="-457200" algn="just">
              <a:spcBef>
                <a:spcPts val="0"/>
              </a:spcBef>
              <a:buFont typeface="Wingdings" panose="05000000000000000000" pitchFamily="2" charset="2"/>
              <a:buChar char="v"/>
            </a:pPr>
            <a:r>
              <a:rPr lang="en-US" sz="2400" spc="1" dirty="0">
                <a:solidFill>
                  <a:srgbClr val="202428"/>
                </a:solidFill>
                <a:latin typeface="Times New Roman" pitchFamily="18" charset="0"/>
                <a:cs typeface="Times New Roman" pitchFamily="18" charset="0"/>
              </a:rPr>
              <a:t>Wireless</a:t>
            </a:r>
            <a:r>
              <a:rPr lang="en-US" sz="2400" spc="117" dirty="0">
                <a:solidFill>
                  <a:srgbClr val="202428"/>
                </a:solidFill>
                <a:latin typeface="Times New Roman" pitchFamily="18" charset="0"/>
                <a:cs typeface="Times New Roman" pitchFamily="18" charset="0"/>
              </a:rPr>
              <a:t>  </a:t>
            </a:r>
            <a:r>
              <a:rPr lang="en-US" sz="2400" spc="1" dirty="0">
                <a:solidFill>
                  <a:srgbClr val="202428"/>
                </a:solidFill>
                <a:latin typeface="Times New Roman" pitchFamily="18" charset="0"/>
                <a:cs typeface="Times New Roman" pitchFamily="18" charset="0"/>
              </a:rPr>
              <a:t>LAN</a:t>
            </a:r>
            <a:r>
              <a:rPr lang="en-US" sz="2400" spc="117" dirty="0">
                <a:solidFill>
                  <a:srgbClr val="202428"/>
                </a:solidFill>
                <a:latin typeface="Times New Roman" pitchFamily="18" charset="0"/>
                <a:cs typeface="Times New Roman" pitchFamily="18" charset="0"/>
              </a:rPr>
              <a:t>  </a:t>
            </a:r>
            <a:r>
              <a:rPr lang="en-US" sz="2400" spc="1" dirty="0">
                <a:solidFill>
                  <a:srgbClr val="202428"/>
                </a:solidFill>
                <a:latin typeface="Times New Roman" pitchFamily="18" charset="0"/>
                <a:cs typeface="Times New Roman" pitchFamily="18" charset="0"/>
              </a:rPr>
              <a:t>networks</a:t>
            </a:r>
            <a:r>
              <a:rPr lang="en-US" sz="2400" spc="117" dirty="0">
                <a:solidFill>
                  <a:srgbClr val="202428"/>
                </a:solidFill>
                <a:latin typeface="Times New Roman" pitchFamily="18" charset="0"/>
                <a:cs typeface="Times New Roman" pitchFamily="18" charset="0"/>
              </a:rPr>
              <a:t> </a:t>
            </a:r>
            <a:r>
              <a:rPr lang="en-US" sz="2400" spc="1" dirty="0">
                <a:solidFill>
                  <a:srgbClr val="202428"/>
                </a:solidFill>
                <a:latin typeface="Times New Roman" pitchFamily="18" charset="0"/>
                <a:cs typeface="Times New Roman" pitchFamily="18" charset="0"/>
              </a:rPr>
              <a:t>are</a:t>
            </a:r>
            <a:r>
              <a:rPr lang="en-US" sz="2400" spc="117" dirty="0">
                <a:solidFill>
                  <a:srgbClr val="202428"/>
                </a:solidFill>
                <a:latin typeface="Times New Roman" pitchFamily="18" charset="0"/>
                <a:cs typeface="Times New Roman" pitchFamily="18" charset="0"/>
              </a:rPr>
              <a:t> </a:t>
            </a:r>
            <a:r>
              <a:rPr lang="en-US" sz="2400" spc="1" dirty="0">
                <a:solidFill>
                  <a:srgbClr val="202428"/>
                </a:solidFill>
                <a:latin typeface="Times New Roman" pitchFamily="18" charset="0"/>
                <a:cs typeface="Times New Roman" pitchFamily="18" charset="0"/>
              </a:rPr>
              <a:t>less</a:t>
            </a:r>
            <a:r>
              <a:rPr lang="en-US" sz="2400" spc="117" dirty="0">
                <a:solidFill>
                  <a:srgbClr val="202428"/>
                </a:solidFill>
                <a:latin typeface="Times New Roman" pitchFamily="18" charset="0"/>
                <a:cs typeface="Times New Roman" pitchFamily="18" charset="0"/>
              </a:rPr>
              <a:t> </a:t>
            </a:r>
            <a:r>
              <a:rPr lang="en-US" sz="2400" spc="1" dirty="0">
                <a:solidFill>
                  <a:srgbClr val="202428"/>
                </a:solidFill>
                <a:latin typeface="Times New Roman" pitchFamily="18" charset="0"/>
                <a:cs typeface="Times New Roman" pitchFamily="18" charset="0"/>
              </a:rPr>
              <a:t>reliable</a:t>
            </a:r>
            <a:r>
              <a:rPr lang="en-US" sz="2400" spc="117" dirty="0">
                <a:solidFill>
                  <a:srgbClr val="202428"/>
                </a:solidFill>
                <a:latin typeface="Times New Roman" pitchFamily="18" charset="0"/>
                <a:cs typeface="Times New Roman" pitchFamily="18" charset="0"/>
              </a:rPr>
              <a:t> </a:t>
            </a:r>
            <a:r>
              <a:rPr lang="en-US" sz="2400" spc="1" dirty="0">
                <a:solidFill>
                  <a:srgbClr val="202428"/>
                </a:solidFill>
                <a:latin typeface="Times New Roman" pitchFamily="18" charset="0"/>
                <a:cs typeface="Times New Roman" pitchFamily="18" charset="0"/>
              </a:rPr>
              <a:t>than</a:t>
            </a:r>
            <a:r>
              <a:rPr lang="en-US" sz="2400" spc="117" dirty="0">
                <a:solidFill>
                  <a:srgbClr val="202428"/>
                </a:solidFill>
                <a:latin typeface="Times New Roman" pitchFamily="18" charset="0"/>
                <a:cs typeface="Times New Roman" pitchFamily="18" charset="0"/>
              </a:rPr>
              <a:t> </a:t>
            </a:r>
            <a:r>
              <a:rPr lang="en-US" sz="2400" spc="1" dirty="0">
                <a:solidFill>
                  <a:srgbClr val="202428"/>
                </a:solidFill>
                <a:latin typeface="Times New Roman" pitchFamily="18" charset="0"/>
                <a:cs typeface="Times New Roman" pitchFamily="18" charset="0"/>
              </a:rPr>
              <a:t>cabled</a:t>
            </a:r>
            <a:r>
              <a:rPr lang="en-US" sz="2400" spc="117" dirty="0">
                <a:solidFill>
                  <a:srgbClr val="202428"/>
                </a:solidFill>
                <a:latin typeface="Times New Roman" pitchFamily="18" charset="0"/>
                <a:cs typeface="Times New Roman" pitchFamily="18" charset="0"/>
              </a:rPr>
              <a:t> </a:t>
            </a:r>
            <a:r>
              <a:rPr lang="en-US" sz="2400" spc="1" dirty="0">
                <a:solidFill>
                  <a:srgbClr val="202428"/>
                </a:solidFill>
                <a:latin typeface="Times New Roman" pitchFamily="18" charset="0"/>
                <a:cs typeface="Times New Roman" pitchFamily="18" charset="0"/>
              </a:rPr>
              <a:t>networks.</a:t>
            </a:r>
            <a:r>
              <a:rPr lang="en-US" sz="2400" spc="117" dirty="0">
                <a:solidFill>
                  <a:srgbClr val="202428"/>
                </a:solidFill>
                <a:latin typeface="Times New Roman" pitchFamily="18" charset="0"/>
                <a:cs typeface="Times New Roman" pitchFamily="18" charset="0"/>
              </a:rPr>
              <a:t> </a:t>
            </a:r>
          </a:p>
          <a:p>
            <a:pPr marL="457200" marR="4348" indent="-457200" algn="just">
              <a:spcBef>
                <a:spcPts val="0"/>
              </a:spcBef>
              <a:buFont typeface="Wingdings" panose="05000000000000000000" pitchFamily="2" charset="2"/>
              <a:buChar char="v"/>
            </a:pPr>
            <a:r>
              <a:rPr lang="en-US" sz="2400" spc="1" dirty="0">
                <a:solidFill>
                  <a:srgbClr val="202428"/>
                </a:solidFill>
                <a:latin typeface="Times New Roman" pitchFamily="18" charset="0"/>
                <a:cs typeface="Times New Roman" pitchFamily="18" charset="0"/>
              </a:rPr>
              <a:t>There</a:t>
            </a:r>
            <a:r>
              <a:rPr lang="en-US" sz="2400" spc="117" dirty="0">
                <a:solidFill>
                  <a:srgbClr val="202428"/>
                </a:solidFill>
                <a:latin typeface="Times New Roman" pitchFamily="18" charset="0"/>
                <a:cs typeface="Times New Roman" pitchFamily="18" charset="0"/>
              </a:rPr>
              <a:t> </a:t>
            </a:r>
            <a:r>
              <a:rPr lang="en-US" sz="2400" spc="1" dirty="0">
                <a:solidFill>
                  <a:srgbClr val="202428"/>
                </a:solidFill>
                <a:latin typeface="Times New Roman" pitchFamily="18" charset="0"/>
                <a:cs typeface="Times New Roman" pitchFamily="18" charset="0"/>
              </a:rPr>
              <a:t>may be</a:t>
            </a:r>
            <a:r>
              <a:rPr lang="en-US" sz="2400" dirty="0">
                <a:latin typeface="Times New Roman" pitchFamily="18" charset="0"/>
                <a:cs typeface="Times New Roman" pitchFamily="18" charset="0"/>
              </a:rPr>
              <a:t> </a:t>
            </a:r>
            <a:r>
              <a:rPr lang="en-US" sz="2400" dirty="0">
                <a:solidFill>
                  <a:srgbClr val="202428"/>
                </a:solidFill>
                <a:latin typeface="Times New Roman" pitchFamily="18" charset="0"/>
                <a:cs typeface="Times New Roman" pitchFamily="18" charset="0"/>
              </a:rPr>
              <a:t>disturbances</a:t>
            </a:r>
            <a:r>
              <a:rPr lang="en-US" sz="2400" spc="-36" dirty="0">
                <a:solidFill>
                  <a:srgbClr val="202428"/>
                </a:solidFill>
                <a:latin typeface="Times New Roman" pitchFamily="18" charset="0"/>
                <a:cs typeface="Times New Roman" pitchFamily="18" charset="0"/>
              </a:rPr>
              <a:t> </a:t>
            </a:r>
            <a:r>
              <a:rPr lang="en-US" sz="2400" dirty="0">
                <a:solidFill>
                  <a:srgbClr val="202428"/>
                </a:solidFill>
                <a:latin typeface="Times New Roman" pitchFamily="18" charset="0"/>
                <a:cs typeface="Times New Roman" pitchFamily="18" charset="0"/>
              </a:rPr>
              <a:t>in</a:t>
            </a:r>
            <a:r>
              <a:rPr lang="en-US" sz="2400" spc="-36" dirty="0">
                <a:solidFill>
                  <a:srgbClr val="202428"/>
                </a:solidFill>
                <a:latin typeface="Times New Roman" pitchFamily="18" charset="0"/>
                <a:cs typeface="Times New Roman" pitchFamily="18" charset="0"/>
              </a:rPr>
              <a:t> </a:t>
            </a:r>
            <a:r>
              <a:rPr lang="en-US" sz="2400" dirty="0">
                <a:solidFill>
                  <a:srgbClr val="202428"/>
                </a:solidFill>
                <a:latin typeface="Times New Roman" pitchFamily="18" charset="0"/>
                <a:cs typeface="Times New Roman" pitchFamily="18" charset="0"/>
              </a:rPr>
              <a:t>communication</a:t>
            </a:r>
            <a:r>
              <a:rPr lang="en-US" sz="2400" spc="-36" dirty="0">
                <a:solidFill>
                  <a:srgbClr val="202428"/>
                </a:solidFill>
                <a:latin typeface="Times New Roman" pitchFamily="18" charset="0"/>
                <a:cs typeface="Times New Roman" pitchFamily="18" charset="0"/>
              </a:rPr>
              <a:t> </a:t>
            </a:r>
            <a:r>
              <a:rPr lang="en-US" sz="2400" dirty="0">
                <a:solidFill>
                  <a:srgbClr val="202428"/>
                </a:solidFill>
                <a:latin typeface="Times New Roman" pitchFamily="18" charset="0"/>
                <a:cs typeface="Times New Roman" pitchFamily="18" charset="0"/>
              </a:rPr>
              <a:t>due to interferences.</a:t>
            </a:r>
          </a:p>
          <a:p>
            <a:pPr marL="457200" marR="4348" indent="-457200" algn="just">
              <a:spcBef>
                <a:spcPts val="0"/>
              </a:spcBef>
              <a:buFont typeface="Wingdings" panose="05000000000000000000" pitchFamily="2" charset="2"/>
              <a:buChar char="v"/>
            </a:pPr>
            <a:r>
              <a:rPr lang="en-US" sz="2400" dirty="0">
                <a:latin typeface="Times New Roman" pitchFamily="18" charset="0"/>
                <a:cs typeface="Times New Roman" pitchFamily="18" charset="0"/>
              </a:rPr>
              <a:t>As the number of computers using the network increases, the data transfer rate to each computer will decrease accordingly</a:t>
            </a:r>
          </a:p>
          <a:p>
            <a:pPr marL="457200" marR="4348" indent="-457200" algn="just">
              <a:spcBef>
                <a:spcPts val="0"/>
              </a:spcBef>
              <a:buFont typeface="Wingdings" panose="05000000000000000000" pitchFamily="2" charset="2"/>
              <a:buChar char="v"/>
            </a:pPr>
            <a:r>
              <a:rPr lang="en-US" sz="2400" dirty="0">
                <a:latin typeface="Times New Roman" pitchFamily="18" charset="0"/>
                <a:cs typeface="Times New Roman" pitchFamily="18" charset="0"/>
              </a:rPr>
              <a:t>Lower wireless bandwidth means some applications such as video streaming will be more effective on a wired LAN</a:t>
            </a:r>
          </a:p>
          <a:p>
            <a:pPr marL="457200" marR="4348" indent="-457200" algn="just">
              <a:spcBef>
                <a:spcPts val="0"/>
              </a:spcBef>
              <a:buFont typeface="Wingdings" panose="05000000000000000000" pitchFamily="2" charset="2"/>
              <a:buChar char="v"/>
            </a:pPr>
            <a:r>
              <a:rPr lang="en-US" sz="2400" dirty="0">
                <a:latin typeface="Times New Roman" pitchFamily="18" charset="0"/>
                <a:cs typeface="Times New Roman" pitchFamily="18" charset="0"/>
              </a:rPr>
              <a:t>Devices will only operate at a limited distance from an access point, with the distance determined by the standard used and buildings and other obstacles between the access point and the user</a:t>
            </a:r>
          </a:p>
          <a:p>
            <a:pPr marL="457200" marR="4348" indent="-457200" algn="just">
              <a:spcBef>
                <a:spcPts val="0"/>
              </a:spcBef>
              <a:buFont typeface="Wingdings" panose="05000000000000000000" pitchFamily="2" charset="2"/>
              <a:buChar char="v"/>
            </a:pPr>
            <a:r>
              <a:rPr lang="en-US" sz="2400" dirty="0">
                <a:latin typeface="Times New Roman" pitchFamily="18" charset="0"/>
                <a:cs typeface="Times New Roman" pitchFamily="18" charset="0"/>
              </a:rPr>
              <a:t>A wired LAN is most likely to be required to provide a backbone to the wireless LAN: a wireless LAN should be a supplement to a wired LAN and not a complete solution</a:t>
            </a:r>
          </a:p>
          <a:p>
            <a:pPr marR="4348" algn="just">
              <a:spcBef>
                <a:spcPts val="0"/>
              </a:spcBef>
              <a:buFont typeface="Wingdings" panose="05000000000000000000" pitchFamily="2" charset="2"/>
              <a:buChar char="v"/>
            </a:pPr>
            <a:r>
              <a:rPr lang="en-US" sz="2400" dirty="0">
                <a:latin typeface="Times New Roman" pitchFamily="18" charset="0"/>
                <a:cs typeface="Times New Roman" pitchFamily="18" charset="0"/>
              </a:rPr>
              <a:t>It is easier to make a wired network ‘future proof’ for high data transfer</a:t>
            </a:r>
          </a:p>
        </p:txBody>
      </p:sp>
      <p:sp>
        <p:nvSpPr>
          <p:cNvPr id="4" name="Title 1">
            <a:extLst>
              <a:ext uri="{FF2B5EF4-FFF2-40B4-BE49-F238E27FC236}">
                <a16:creationId xmlns:a16="http://schemas.microsoft.com/office/drawing/2014/main" id="{61E1D0A1-DDAD-8971-D288-AE882997BBDD}"/>
              </a:ext>
            </a:extLst>
          </p:cNvPr>
          <p:cNvSpPr txBox="1">
            <a:spLocks/>
          </p:cNvSpPr>
          <p:nvPr/>
        </p:nvSpPr>
        <p:spPr>
          <a:xfrm>
            <a:off x="0" y="132522"/>
            <a:ext cx="12192000" cy="477078"/>
          </a:xfrm>
          <a:prstGeom prst="rect">
            <a:avLst/>
          </a:prstGeom>
        </p:spPr>
        <p:txBody>
          <a:bodyPr>
            <a:normAutofit lnSpcReduction="100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3200" b="1" spc="1" dirty="0">
                <a:solidFill>
                  <a:schemeClr val="tx1"/>
                </a:solidFill>
                <a:latin typeface="Times New Roman" panose="02020603050405020304" pitchFamily="18" charset="0"/>
                <a:cs typeface="Times New Roman" panose="02020603050405020304" pitchFamily="18" charset="0"/>
              </a:rPr>
              <a:t>DISADVANTAGES</a:t>
            </a:r>
            <a:r>
              <a:rPr lang="en-US" sz="3200" b="1" spc="-77" dirty="0">
                <a:solidFill>
                  <a:schemeClr val="tx1"/>
                </a:solidFill>
                <a:latin typeface="Times New Roman" panose="02020603050405020304" pitchFamily="18" charset="0"/>
                <a:cs typeface="Times New Roman" panose="02020603050405020304" pitchFamily="18" charset="0"/>
              </a:rPr>
              <a:t> </a:t>
            </a:r>
            <a:r>
              <a:rPr lang="en-US" sz="3200" b="1" spc="1" dirty="0">
                <a:solidFill>
                  <a:schemeClr val="tx1"/>
                </a:solidFill>
                <a:latin typeface="Times New Roman" panose="02020603050405020304" pitchFamily="18" charset="0"/>
                <a:cs typeface="Times New Roman" panose="02020603050405020304" pitchFamily="18" charset="0"/>
              </a:rPr>
              <a:t>OF</a:t>
            </a:r>
            <a:r>
              <a:rPr lang="en-US" sz="3200" b="1" spc="-77" dirty="0">
                <a:solidFill>
                  <a:schemeClr val="tx1"/>
                </a:solidFill>
                <a:latin typeface="Times New Roman" panose="02020603050405020304" pitchFamily="18" charset="0"/>
                <a:cs typeface="Times New Roman" panose="02020603050405020304" pitchFamily="18" charset="0"/>
              </a:rPr>
              <a:t> </a:t>
            </a:r>
            <a:r>
              <a:rPr lang="en-US" sz="3200" b="1" spc="1" dirty="0">
                <a:solidFill>
                  <a:schemeClr val="tx1"/>
                </a:solidFill>
                <a:latin typeface="Times New Roman" panose="02020603050405020304" pitchFamily="18" charset="0"/>
                <a:cs typeface="Times New Roman" panose="02020603050405020304" pitchFamily="18" charset="0"/>
              </a:rPr>
              <a:t>WIRELESS</a:t>
            </a:r>
            <a:r>
              <a:rPr lang="en-US" sz="3200" b="1" spc="-77" dirty="0">
                <a:solidFill>
                  <a:schemeClr val="tx1"/>
                </a:solidFill>
                <a:latin typeface="Times New Roman" panose="02020603050405020304" pitchFamily="18" charset="0"/>
                <a:cs typeface="Times New Roman" panose="02020603050405020304" pitchFamily="18" charset="0"/>
              </a:rPr>
              <a:t> </a:t>
            </a:r>
            <a:r>
              <a:rPr lang="en-US" sz="3200" b="1" spc="1" dirty="0">
                <a:solidFill>
                  <a:schemeClr val="tx1"/>
                </a:solidFill>
                <a:latin typeface="Times New Roman" panose="02020603050405020304" pitchFamily="18" charset="0"/>
                <a:cs typeface="Times New Roman" panose="02020603050405020304" pitchFamily="18" charset="0"/>
              </a:rPr>
              <a:t>NETWORKS</a:t>
            </a:r>
            <a:endParaRPr lang="en-US" sz="32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15932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753E239-B129-03B3-EB74-D4B16AF80759}"/>
              </a:ext>
            </a:extLst>
          </p:cNvPr>
          <p:cNvSpPr txBox="1">
            <a:spLocks/>
          </p:cNvSpPr>
          <p:nvPr/>
        </p:nvSpPr>
        <p:spPr>
          <a:xfrm>
            <a:off x="0" y="119270"/>
            <a:ext cx="12192000" cy="530087"/>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3200" b="1" dirty="0">
                <a:solidFill>
                  <a:schemeClr val="tx1"/>
                </a:solidFill>
                <a:latin typeface="Times New Roman" panose="02020603050405020304" pitchFamily="18" charset="0"/>
                <a:cs typeface="Times New Roman" panose="02020603050405020304" pitchFamily="18" charset="0"/>
              </a:rPr>
              <a:t>WIRELESS NETWORK COMPONENTS</a:t>
            </a:r>
          </a:p>
        </p:txBody>
      </p:sp>
      <p:sp>
        <p:nvSpPr>
          <p:cNvPr id="7" name="TextBox 6">
            <a:extLst>
              <a:ext uri="{FF2B5EF4-FFF2-40B4-BE49-F238E27FC236}">
                <a16:creationId xmlns:a16="http://schemas.microsoft.com/office/drawing/2014/main" id="{63C60A8B-337B-02D0-D008-74267E7E05AC}"/>
              </a:ext>
            </a:extLst>
          </p:cNvPr>
          <p:cNvSpPr txBox="1"/>
          <p:nvPr/>
        </p:nvSpPr>
        <p:spPr>
          <a:xfrm>
            <a:off x="0" y="649357"/>
            <a:ext cx="12192000" cy="5160131"/>
          </a:xfrm>
          <a:prstGeom prst="rect">
            <a:avLst/>
          </a:prstGeom>
          <a:noFill/>
        </p:spPr>
        <p:txBody>
          <a:bodyPr wrap="square">
            <a:spAutoFit/>
          </a:bodyPr>
          <a:lstStyle/>
          <a:p>
            <a:pPr marL="342900" indent="-342900" algn="just">
              <a:lnSpc>
                <a:spcPct val="120000"/>
              </a:lnSpc>
              <a:spcBef>
                <a:spcPts val="0"/>
              </a:spcBef>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Network interface card or network adapter cards</a:t>
            </a:r>
          </a:p>
          <a:p>
            <a:pPr marL="342900" indent="-342900" algn="just">
              <a:lnSpc>
                <a:spcPct val="120000"/>
              </a:lnSpc>
              <a:spcBef>
                <a:spcPts val="0"/>
              </a:spcBef>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A wireless LAN PC card, which contains an in-built antenna, is used to connect notebook computers to a wireless network.  Desktop computers can also connect to a wireless network if a wireless network card is inserted into one of its internal PCI slots.</a:t>
            </a:r>
          </a:p>
          <a:p>
            <a:pPr marL="342900" indent="-342900" algn="just">
              <a:lnSpc>
                <a:spcPct val="120000"/>
              </a:lnSpc>
              <a:spcBef>
                <a:spcPts val="0"/>
              </a:spcBef>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Access point, has similar a function to the hub in wired networks. It broadcasts and receives signals to and from the surrounding computers via their adapter card. It is also a point where a wireless network can be connected to an existing wired network. </a:t>
            </a:r>
          </a:p>
          <a:p>
            <a:pPr marL="0" indent="0" algn="just">
              <a:lnSpc>
                <a:spcPct val="120000"/>
              </a:lnSpc>
              <a:buNone/>
            </a:pPr>
            <a:endParaRPr lang="en-US" b="1" i="1" dirty="0">
              <a:latin typeface="Times New Roman" panose="02020603050405020304" pitchFamily="18" charset="0"/>
              <a:cs typeface="Times New Roman" panose="02020603050405020304" pitchFamily="18" charset="0"/>
            </a:endParaRPr>
          </a:p>
          <a:p>
            <a:pPr algn="just">
              <a:lnSpc>
                <a:spcPct val="120000"/>
              </a:lnSpc>
              <a:spcBef>
                <a:spcPts val="0"/>
              </a:spcBef>
              <a:spcAft>
                <a:spcPts val="0"/>
              </a:spcAft>
              <a:buFont typeface="Wingdings" panose="05000000000000000000" pitchFamily="2" charset="2"/>
              <a:buChar char="Ø"/>
            </a:pPr>
            <a:r>
              <a:rPr lang="en-US" b="1" i="1" dirty="0">
                <a:latin typeface="Times New Roman" panose="02020603050405020304" pitchFamily="18" charset="0"/>
                <a:cs typeface="Times New Roman" panose="02020603050405020304" pitchFamily="18" charset="0"/>
              </a:rPr>
              <a:t>Wireless networks can be configured in an ad hoc/peer-to-peer arrangement or as a local area network. Ad Hoc/Peer-to-Peer Configuration is the most basic wireless network configuration. It relies on the wireless network adaptors installed in the computers that communicate with each other. A computer within range of the transmitting computer can connect to it. However, if several computers are networked in this way, they must remain within range of each other. Even though this configuration has no real administration overhead, it should only be a consideration for very small installations.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00011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465947-CC87-935B-E542-C12E901C7963}"/>
              </a:ext>
            </a:extLst>
          </p:cNvPr>
          <p:cNvSpPr txBox="1"/>
          <p:nvPr/>
        </p:nvSpPr>
        <p:spPr>
          <a:xfrm>
            <a:off x="0" y="93630"/>
            <a:ext cx="12191999" cy="584775"/>
          </a:xfrm>
          <a:prstGeom prst="rect">
            <a:avLst/>
          </a:prstGeom>
          <a:noFill/>
        </p:spPr>
        <p:txBody>
          <a:bodyPr wrap="square">
            <a:spAutoFit/>
          </a:bodyPr>
          <a:lstStyle/>
          <a:p>
            <a:pPr algn="ctr"/>
            <a:r>
              <a:rPr lang="en-US" sz="3200" b="1" dirty="0">
                <a:latin typeface="Times New Roman" panose="02020603050405020304" pitchFamily="18" charset="0"/>
                <a:cs typeface="Times New Roman" panose="02020603050405020304" pitchFamily="18" charset="0"/>
              </a:rPr>
              <a:t>LOCAL AREA NETWORK TECHNOLOGIES</a:t>
            </a:r>
          </a:p>
        </p:txBody>
      </p:sp>
      <p:sp>
        <p:nvSpPr>
          <p:cNvPr id="5" name="TextBox 4">
            <a:extLst>
              <a:ext uri="{FF2B5EF4-FFF2-40B4-BE49-F238E27FC236}">
                <a16:creationId xmlns:a16="http://schemas.microsoft.com/office/drawing/2014/main" id="{B6A5CBCF-21AF-26A7-A482-5015880F769A}"/>
              </a:ext>
            </a:extLst>
          </p:cNvPr>
          <p:cNvSpPr txBox="1"/>
          <p:nvPr/>
        </p:nvSpPr>
        <p:spPr>
          <a:xfrm>
            <a:off x="0" y="585640"/>
            <a:ext cx="12192000" cy="6063198"/>
          </a:xfrm>
          <a:prstGeom prst="rect">
            <a:avLst/>
          </a:prstGeom>
          <a:noFill/>
        </p:spPr>
        <p:txBody>
          <a:bodyPr wrap="square">
            <a:spAutoFit/>
          </a:bodyPr>
          <a:lstStyle/>
          <a:p>
            <a:pPr algn="ctr"/>
            <a:r>
              <a:rPr lang="en-US" sz="2800" b="1" dirty="0">
                <a:latin typeface="Times New Roman" panose="02020603050405020304" pitchFamily="18" charset="0"/>
                <a:cs typeface="Times New Roman" panose="02020603050405020304" pitchFamily="18" charset="0"/>
              </a:rPr>
              <a:t>Ethernet</a:t>
            </a:r>
          </a:p>
          <a:p>
            <a:pPr marL="342900" indent="-3429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Ethernet is a widely deployed LAN technology. This technology was invented by Bob Metcalfe and D.R. Boggs in the year 1970. It was standardized in IEEE 802.3 in 1980. </a:t>
            </a:r>
          </a:p>
          <a:p>
            <a:pPr marL="342900" indent="-3429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Ethernet shares media. A network that uses shared media has a high probability of data collision. </a:t>
            </a:r>
          </a:p>
          <a:p>
            <a:pPr marL="342900" indent="-342900" algn="just">
              <a:buFont typeface="Wingdings" panose="05000000000000000000" pitchFamily="2" charset="2"/>
              <a:buChar char="v"/>
            </a:pPr>
            <a:r>
              <a:rPr lang="en-US" sz="2400" b="1" i="1" dirty="0">
                <a:latin typeface="Times New Roman" panose="02020603050405020304" pitchFamily="18" charset="0"/>
                <a:cs typeface="Times New Roman" panose="02020603050405020304" pitchFamily="18" charset="0"/>
              </a:rPr>
              <a:t>Ethernet uses Carrier Sense Multi Access/Collision Detection (CSMA/CD) technology to detect collisions. On the occurrence of collision in Ethernet, all its hosts roll back, wait for some random amount of time, and then re-transmit the data. </a:t>
            </a:r>
          </a:p>
          <a:p>
            <a:pPr marL="342900" indent="-3429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An Ethernet connector is a network interface card equipped with a 48-bit MAC address. This helps other Ethernet devices to identify and communicate with remote devices in Ethernet. Traditional Ethernet uses 10BASE-T specifications. The number 10 depicts 10Mbps speed, BASE stands for baseband, and T stands for thick Ethernet. 10BASE-T Ethernet provides transmission speeds up to 10Mbps and uses coaxial cable or Cat-5 twisted pair cable with RJ-5 connector. </a:t>
            </a:r>
          </a:p>
          <a:p>
            <a:pPr marL="342900" indent="-3429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Ethernet follows Star topology with a segment length of up to 100 meters. All devices are connected to a hub/switch in a star fashion. </a:t>
            </a:r>
          </a:p>
        </p:txBody>
      </p:sp>
    </p:spTree>
    <p:extLst>
      <p:ext uri="{BB962C8B-B14F-4D97-AF65-F5344CB8AC3E}">
        <p14:creationId xmlns:p14="http://schemas.microsoft.com/office/powerpoint/2010/main" val="29207621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582232"/>
            <a:ext cx="12192000" cy="4585871"/>
          </a:xfrm>
          <a:prstGeom prst="rect">
            <a:avLst/>
          </a:prstGeom>
        </p:spPr>
        <p:txBody>
          <a:bodyPr wrap="square">
            <a:spAutoFit/>
          </a:bodyPr>
          <a:lstStyle/>
          <a:p>
            <a:pPr algn="ctr"/>
            <a:r>
              <a:rPr lang="en-US" sz="2800" b="1" dirty="0">
                <a:latin typeface="Times New Roman" panose="02020603050405020304" pitchFamily="18" charset="0"/>
                <a:cs typeface="Times New Roman" panose="02020603050405020304" pitchFamily="18" charset="0"/>
              </a:rPr>
              <a:t>Ethernet</a:t>
            </a:r>
            <a:endParaRPr lang="en-US" sz="28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2400" dirty="0">
                <a:latin typeface="TimesNewRomanPSMT"/>
              </a:rPr>
              <a:t>It uses the bus topology. The most widely used technologies to construct an Ethernet LAN are shared cables and hubs. Systems communicating over Ethernet divide a stream of data into individual packets called frames. Each frame contains source and destination addresses and error-checking data so that damaged data can be detected and re-transmitted.</a:t>
            </a:r>
          </a:p>
          <a:p>
            <a:pPr marL="285750" indent="-285750" algn="just">
              <a:buFont typeface="Wingdings" panose="05000000000000000000" pitchFamily="2" charset="2"/>
              <a:buChar char="v"/>
            </a:pPr>
            <a:r>
              <a:rPr lang="en-US" sz="2400" dirty="0">
                <a:latin typeface="TimesNewRomanPSMT"/>
              </a:rPr>
              <a:t>Ethernet has survived as the major LAN technology because its protocol has the following characteristics:</a:t>
            </a:r>
          </a:p>
          <a:p>
            <a:pPr marL="548640" indent="-285750" algn="just">
              <a:buFont typeface="Wingdings" panose="05000000000000000000" pitchFamily="2" charset="2"/>
              <a:buChar char="ü"/>
            </a:pPr>
            <a:r>
              <a:rPr lang="en-US" sz="2400" i="1" dirty="0">
                <a:latin typeface="TimesNewRomanPSMT"/>
              </a:rPr>
              <a:t>it is easy to understand, implement, manage, and maintain</a:t>
            </a:r>
          </a:p>
          <a:p>
            <a:pPr marL="548640" indent="-285750" algn="just">
              <a:buFont typeface="Wingdings" panose="05000000000000000000" pitchFamily="2" charset="2"/>
              <a:buChar char="ü"/>
            </a:pPr>
            <a:r>
              <a:rPr lang="en-US" sz="2400" i="1" dirty="0">
                <a:latin typeface="TimesNewRomanPSMT"/>
              </a:rPr>
              <a:t>allows low-cost networking implementations</a:t>
            </a:r>
          </a:p>
          <a:p>
            <a:pPr marL="548640" indent="-285750" algn="just">
              <a:buFont typeface="Wingdings" panose="05000000000000000000" pitchFamily="2" charset="2"/>
              <a:buChar char="ü"/>
            </a:pPr>
            <a:r>
              <a:rPr lang="en-US" sz="2400" i="1" dirty="0">
                <a:latin typeface="TimesNewRomanPSMT"/>
              </a:rPr>
              <a:t>provides extensive topological flexibility for network installation</a:t>
            </a:r>
          </a:p>
          <a:p>
            <a:pPr marL="548640" indent="-285750" algn="just">
              <a:buFont typeface="Wingdings" panose="05000000000000000000" pitchFamily="2" charset="2"/>
              <a:buChar char="ü"/>
            </a:pPr>
            <a:r>
              <a:rPr lang="en-US" sz="2400" i="1" dirty="0">
                <a:latin typeface="TimesNewRomanPSMT"/>
              </a:rPr>
              <a:t>guarantees successful interconnection and operation of standards-complaint products, regardless of manufacturer.  </a:t>
            </a:r>
            <a:endParaRPr lang="en-US" sz="2400" i="1" dirty="0"/>
          </a:p>
        </p:txBody>
      </p:sp>
      <p:sp>
        <p:nvSpPr>
          <p:cNvPr id="5" name="TextBox 4">
            <a:extLst>
              <a:ext uri="{FF2B5EF4-FFF2-40B4-BE49-F238E27FC236}">
                <a16:creationId xmlns:a16="http://schemas.microsoft.com/office/drawing/2014/main" id="{283A1E25-B3D8-5988-A986-AED067C0E8C9}"/>
              </a:ext>
            </a:extLst>
          </p:cNvPr>
          <p:cNvSpPr txBox="1"/>
          <p:nvPr/>
        </p:nvSpPr>
        <p:spPr>
          <a:xfrm>
            <a:off x="0" y="93630"/>
            <a:ext cx="12191999" cy="584775"/>
          </a:xfrm>
          <a:prstGeom prst="rect">
            <a:avLst/>
          </a:prstGeom>
          <a:noFill/>
        </p:spPr>
        <p:txBody>
          <a:bodyPr wrap="square">
            <a:spAutoFit/>
          </a:bodyPr>
          <a:lstStyle/>
          <a:p>
            <a:pPr algn="ctr"/>
            <a:r>
              <a:rPr lang="en-US" sz="3200" b="1" dirty="0">
                <a:latin typeface="Times New Roman" panose="02020603050405020304" pitchFamily="18" charset="0"/>
                <a:cs typeface="Times New Roman" panose="02020603050405020304" pitchFamily="18" charset="0"/>
              </a:rPr>
              <a:t>LOCAL AREA NETWORK TECHNOLOGIES</a:t>
            </a:r>
          </a:p>
        </p:txBody>
      </p:sp>
    </p:spTree>
    <p:extLst>
      <p:ext uri="{BB962C8B-B14F-4D97-AF65-F5344CB8AC3E}">
        <p14:creationId xmlns:p14="http://schemas.microsoft.com/office/powerpoint/2010/main" val="10223335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52401"/>
            <a:ext cx="12192000" cy="584775"/>
          </a:xfrm>
          <a:prstGeom prst="rect">
            <a:avLst/>
          </a:prstGeom>
        </p:spPr>
        <p:txBody>
          <a:bodyPr wrap="square">
            <a:spAutoFit/>
          </a:bodyPr>
          <a:lstStyle/>
          <a:p>
            <a:pPr algn="ctr"/>
            <a:r>
              <a:rPr lang="en-US" sz="3200" b="1" dirty="0">
                <a:latin typeface="Times New Roman" panose="02020603050405020304" pitchFamily="18" charset="0"/>
                <a:cs typeface="Times New Roman" panose="02020603050405020304" pitchFamily="18" charset="0"/>
              </a:rPr>
              <a:t>OPTICAL FIBER</a:t>
            </a:r>
          </a:p>
        </p:txBody>
      </p:sp>
      <p:sp>
        <p:nvSpPr>
          <p:cNvPr id="3" name="Rectangle 2"/>
          <p:cNvSpPr/>
          <p:nvPr/>
        </p:nvSpPr>
        <p:spPr>
          <a:xfrm>
            <a:off x="0" y="634018"/>
            <a:ext cx="12192000" cy="5632311"/>
          </a:xfrm>
          <a:prstGeom prst="rect">
            <a:avLst/>
          </a:prstGeom>
        </p:spPr>
        <p:txBody>
          <a:bodyPr wrap="square">
            <a:spAutoFit/>
          </a:bodyPr>
          <a:lstStyle/>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Fiber optic cables use pulses of light instead of electric signals to send and receive data. An optical fiber consists of an extremely thin cylinder of glass, called the core, surrounded by a concentric layer of glass, known as the cladding. Light is kept in the core of the optical fiber. This is because the refractive index of the core is slightly larger than the cladding causing </a:t>
            </a:r>
            <a:r>
              <a:rPr lang="en-US" sz="2400" b="1" dirty="0">
                <a:latin typeface="Times New Roman" panose="02020603050405020304" pitchFamily="18" charset="0"/>
                <a:cs typeface="Times New Roman" panose="02020603050405020304" pitchFamily="18" charset="0"/>
              </a:rPr>
              <a:t>total internal reflection </a:t>
            </a:r>
            <a:r>
              <a:rPr lang="en-US" sz="2400" dirty="0">
                <a:latin typeface="Times New Roman" panose="02020603050405020304" pitchFamily="18" charset="0"/>
                <a:cs typeface="Times New Roman" panose="02020603050405020304" pitchFamily="18" charset="0"/>
              </a:rPr>
              <a:t>at the interface of the core and cladding. Buffer coat acts as a shock absorber to protect the core and cladding from damage.</a:t>
            </a:r>
          </a:p>
          <a:p>
            <a:pPr algn="just"/>
            <a:endParaRPr lang="en-US" sz="2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Fiber optic cables are made of glass or plastic. They have a very high bandwidth, which enables them to carry very large amounts of data.</a:t>
            </a:r>
            <a:r>
              <a:rPr lang="en-US" sz="2400" dirty="0">
                <a:solidFill>
                  <a:srgbClr val="222222"/>
                </a:solidFill>
                <a:latin typeface="Times New Roman" panose="02020603050405020304" pitchFamily="18" charset="0"/>
                <a:cs typeface="Times New Roman" panose="02020603050405020304" pitchFamily="18" charset="0"/>
              </a:rPr>
              <a:t> Optical fiber cable is a high-speed data transmission medium. </a:t>
            </a:r>
            <a:r>
              <a:rPr lang="en-US" altLang="en-US" sz="2400" dirty="0">
                <a:latin typeface="Times New Roman" panose="02020603050405020304" pitchFamily="18" charset="0"/>
                <a:cs typeface="Times New Roman" panose="02020603050405020304" pitchFamily="18" charset="0"/>
              </a:rPr>
              <a:t>The capacity of fiber optic transmission capacity is over a thousand times more than copper’s. It is capable of transmitting large amounts of data. </a:t>
            </a:r>
          </a:p>
          <a:p>
            <a:pPr marL="285750" indent="-285750" algn="just">
              <a:buFont typeface="Wingdings" panose="05000000000000000000" pitchFamily="2" charset="2"/>
              <a:buChar char="v"/>
            </a:pPr>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altLang="zh-CN" sz="2400" dirty="0">
                <a:latin typeface="Times New Roman" panose="02020603050405020304" pitchFamily="18" charset="0"/>
                <a:cs typeface="Times New Roman" panose="02020603050405020304" pitchFamily="18" charset="0"/>
              </a:rPr>
              <a:t>It is cylindrical, dielectric, low loss, and usually made of fused silica (SiO</a:t>
            </a:r>
            <a:r>
              <a:rPr lang="en-US" altLang="zh-CN" sz="2400" baseline="-25000" dirty="0">
                <a:latin typeface="Times New Roman" panose="02020603050405020304" pitchFamily="18" charset="0"/>
                <a:cs typeface="Times New Roman" panose="02020603050405020304" pitchFamily="18" charset="0"/>
              </a:rPr>
              <a:t>2</a:t>
            </a:r>
            <a:r>
              <a:rPr lang="en-US" altLang="zh-C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optical fiber is a device that works on the principle of </a:t>
            </a:r>
            <a:r>
              <a:rPr lang="en-US" sz="2400" b="1" dirty="0">
                <a:latin typeface="Times New Roman" panose="02020603050405020304" pitchFamily="18" charset="0"/>
                <a:cs typeface="Times New Roman" panose="02020603050405020304" pitchFamily="18" charset="0"/>
              </a:rPr>
              <a:t>Total Internal Reflection (TIR) </a:t>
            </a:r>
            <a:r>
              <a:rPr lang="en-US" sz="2400" dirty="0">
                <a:latin typeface="Times New Roman" panose="02020603050405020304" pitchFamily="18" charset="0"/>
                <a:cs typeface="Times New Roman" panose="02020603050405020304" pitchFamily="18" charset="0"/>
              </a:rPr>
              <a:t>by which light signals can be transmitted from one place to another with a negligible loss of energy.</a:t>
            </a:r>
          </a:p>
        </p:txBody>
      </p:sp>
    </p:spTree>
    <p:extLst>
      <p:ext uri="{BB962C8B-B14F-4D97-AF65-F5344CB8AC3E}">
        <p14:creationId xmlns:p14="http://schemas.microsoft.com/office/powerpoint/2010/main" val="6855328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465947-CC87-935B-E542-C12E901C7963}"/>
              </a:ext>
            </a:extLst>
          </p:cNvPr>
          <p:cNvSpPr txBox="1"/>
          <p:nvPr/>
        </p:nvSpPr>
        <p:spPr>
          <a:xfrm>
            <a:off x="0" y="93630"/>
            <a:ext cx="12191999" cy="584775"/>
          </a:xfrm>
          <a:prstGeom prst="rect">
            <a:avLst/>
          </a:prstGeom>
          <a:noFill/>
        </p:spPr>
        <p:txBody>
          <a:bodyPr wrap="square">
            <a:spAutoFit/>
          </a:bodyPr>
          <a:lstStyle/>
          <a:p>
            <a:pPr algn="ctr"/>
            <a:r>
              <a:rPr lang="en-US" sz="3200" b="1" dirty="0">
                <a:latin typeface="Times New Roman" panose="02020603050405020304" pitchFamily="18" charset="0"/>
                <a:cs typeface="Times New Roman" panose="02020603050405020304" pitchFamily="18" charset="0"/>
              </a:rPr>
              <a:t>LOCAL AREA NETWORK TECHNOLOGIES</a:t>
            </a:r>
          </a:p>
        </p:txBody>
      </p:sp>
      <p:sp>
        <p:nvSpPr>
          <p:cNvPr id="5" name="TextBox 4">
            <a:extLst>
              <a:ext uri="{FF2B5EF4-FFF2-40B4-BE49-F238E27FC236}">
                <a16:creationId xmlns:a16="http://schemas.microsoft.com/office/drawing/2014/main" id="{B6A5CBCF-21AF-26A7-A482-5015880F769A}"/>
              </a:ext>
            </a:extLst>
          </p:cNvPr>
          <p:cNvSpPr txBox="1"/>
          <p:nvPr/>
        </p:nvSpPr>
        <p:spPr>
          <a:xfrm>
            <a:off x="0" y="585640"/>
            <a:ext cx="12192000" cy="5693866"/>
          </a:xfrm>
          <a:prstGeom prst="rect">
            <a:avLst/>
          </a:prstGeom>
          <a:noFill/>
        </p:spPr>
        <p:txBody>
          <a:bodyPr wrap="square">
            <a:spAutoFit/>
          </a:bodyPr>
          <a:lstStyle/>
          <a:p>
            <a:pPr algn="ctr"/>
            <a:r>
              <a:rPr lang="en-US" sz="2800" b="1" dirty="0">
                <a:latin typeface="Times New Roman" panose="02020603050405020304" pitchFamily="18" charset="0"/>
                <a:cs typeface="Times New Roman" panose="02020603050405020304" pitchFamily="18" charset="0"/>
              </a:rPr>
              <a:t>Fast-Ethernet</a:t>
            </a:r>
          </a:p>
          <a:p>
            <a:pPr marL="342900" indent="-3429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After being introduced in 1995, Fast-Ethernet retained its high-speed status only for three years till Giga-Ethernet was introduced. Giga-Ethernet provides speeds up to 1000 </a:t>
            </a:r>
            <a:r>
              <a:rPr lang="en-US" sz="2400" dirty="0" err="1">
                <a:latin typeface="Times New Roman" panose="02020603050405020304" pitchFamily="18" charset="0"/>
                <a:cs typeface="Times New Roman" panose="02020603050405020304" pitchFamily="18" charset="0"/>
              </a:rPr>
              <a:t>Mbits</a:t>
            </a:r>
            <a:r>
              <a:rPr lang="en-US" sz="2400" dirty="0">
                <a:latin typeface="Times New Roman" panose="02020603050405020304" pitchFamily="18" charset="0"/>
                <a:cs typeface="Times New Roman" panose="02020603050405020304" pitchFamily="18" charset="0"/>
              </a:rPr>
              <a:t>/seconds. IEEE 802.3ab standardizes Giga-Ethernet over UTP using Cat-5, Cat5e, and Cat-6 cables. IEEE 802.3ah defines Giga-Ethernet over Fiber. </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To encompass the need for fast-emerging software and hardware technologies, Ethernet extends itself as Fast-Ethernet. It can run on UTP, optical fiber, and wirelessly too. It can provide speeds up to 100Mbps. This standard is named 100BASE-T in IEEE 803.2 using Cat-5 twisted pair cable. It uses CSMA/CD technique for wired media sharing among the Ethernet hosts and CSMA/CA technique for wireless Ethernet LAN. </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Fast Ethernet on fiber is defined under the 100BASE-FX standard which provides speeds up to 100Mbps on fiber. Ethernet over fiber can be extended up to 100 meters in half-duplex mode and can reach a maximum of 2000 meters in full-duplex over multimode fibers.</a:t>
            </a:r>
          </a:p>
        </p:txBody>
      </p:sp>
    </p:spTree>
    <p:extLst>
      <p:ext uri="{BB962C8B-B14F-4D97-AF65-F5344CB8AC3E}">
        <p14:creationId xmlns:p14="http://schemas.microsoft.com/office/powerpoint/2010/main" val="32277111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521413-C3E0-C39E-0CAB-637816FCEFA0}"/>
              </a:ext>
            </a:extLst>
          </p:cNvPr>
          <p:cNvSpPr txBox="1"/>
          <p:nvPr/>
        </p:nvSpPr>
        <p:spPr>
          <a:xfrm>
            <a:off x="0" y="664769"/>
            <a:ext cx="12192000" cy="4893647"/>
          </a:xfrm>
          <a:prstGeom prst="rect">
            <a:avLst/>
          </a:prstGeom>
          <a:noFill/>
        </p:spPr>
        <p:txBody>
          <a:bodyPr wrap="square">
            <a:spAutoFit/>
          </a:bodyPr>
          <a:lstStyle/>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A token-passing ring consists of several stations interconnected in the form of a ring through point-to-point links. Each station acts as a repeater and regenerates the signals it receives on one link and sends them to the next link after a delay of at least one bit. It is a local area network technology. It is the second most widely-used protocol on local area networks. In these LANs, access to media is controlled by circulating a token among the stations connected to a LAN. A station that holds tokens is authorized to use the media for transmitting its frame. Token passing LANs can have ring or bus topologies. </a:t>
            </a:r>
          </a:p>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IBM Token Ring protocol led to a standard version, specified as IEEE 802.5 Both protocols are used and are very similar. The IEEE 802.5 Token Ring technology provides data transfer rates of either 4 or 16 Mbps. </a:t>
            </a:r>
          </a:p>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It uses a special three-byte frame called a token that travels around the ring. Token possession grants the possessor permission to transmit on the medium. Token ring frames travel completely around the loop. </a:t>
            </a:r>
          </a:p>
        </p:txBody>
      </p:sp>
      <p:sp>
        <p:nvSpPr>
          <p:cNvPr id="5" name="TextBox 4">
            <a:extLst>
              <a:ext uri="{FF2B5EF4-FFF2-40B4-BE49-F238E27FC236}">
                <a16:creationId xmlns:a16="http://schemas.microsoft.com/office/drawing/2014/main" id="{75285040-4240-B1AE-A3D5-6A97F6D7B40E}"/>
              </a:ext>
            </a:extLst>
          </p:cNvPr>
          <p:cNvSpPr txBox="1"/>
          <p:nvPr/>
        </p:nvSpPr>
        <p:spPr>
          <a:xfrm>
            <a:off x="0" y="106882"/>
            <a:ext cx="12192000" cy="584775"/>
          </a:xfrm>
          <a:prstGeom prst="rect">
            <a:avLst/>
          </a:prstGeom>
          <a:noFill/>
        </p:spPr>
        <p:txBody>
          <a:bodyPr wrap="square">
            <a:spAutoFit/>
          </a:bodyPr>
          <a:lstStyle/>
          <a:p>
            <a:pPr algn="ctr"/>
            <a:r>
              <a:rPr lang="en-US" sz="3200" b="1" dirty="0">
                <a:latin typeface="Times New Roman" panose="02020603050405020304" pitchFamily="18" charset="0"/>
                <a:cs typeface="Times New Roman" panose="02020603050405020304" pitchFamily="18" charset="0"/>
              </a:rPr>
              <a:t>TOKEN PASSING LOCAL AREA NETWORKS</a:t>
            </a:r>
          </a:p>
        </p:txBody>
      </p:sp>
    </p:spTree>
    <p:extLst>
      <p:ext uri="{BB962C8B-B14F-4D97-AF65-F5344CB8AC3E}">
        <p14:creationId xmlns:p14="http://schemas.microsoft.com/office/powerpoint/2010/main" val="29099070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EA9E3F9-D6C7-5305-59FB-491A0CE8E045}"/>
              </a:ext>
            </a:extLst>
          </p:cNvPr>
          <p:cNvSpPr txBox="1"/>
          <p:nvPr/>
        </p:nvSpPr>
        <p:spPr>
          <a:xfrm>
            <a:off x="0" y="691657"/>
            <a:ext cx="12192000" cy="5262979"/>
          </a:xfrm>
          <a:prstGeom prst="rect">
            <a:avLst/>
          </a:prstGeom>
          <a:noFill/>
        </p:spPr>
        <p:txBody>
          <a:bodyPr wrap="square">
            <a:spAutoFit/>
          </a:bodyPr>
          <a:lstStyle/>
          <a:p>
            <a:pPr marL="457200" indent="-457200" algn="just">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Brief working principle: </a:t>
            </a:r>
          </a:p>
          <a:p>
            <a:pPr marL="731520" indent="-457200"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empty information frames are continuously circulated on the ring </a:t>
            </a:r>
          </a:p>
          <a:p>
            <a:pPr marL="731520" indent="-457200"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when a computer has a message to send, it inserts a token in an empty frame - this may consist of simply changing a 0 to a 1 in the token bit part of the frame and inserting a message and a destination identifier in the frame.</a:t>
            </a:r>
          </a:p>
          <a:p>
            <a:pPr marL="731520" indent="-457200"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the frame is then examined by each successive workstation. If the workstation sees that it is the destination for the message, it copies the message from the frame and changes the token back to 0 </a:t>
            </a:r>
          </a:p>
          <a:p>
            <a:pPr marL="731520" indent="-457200" algn="just">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when the frame gets back to the originator, it sees that the token has been changed to 0 and that the message has been copied and received. It removes the message from the frame. The frame continues to circulate as an “empty” frame, ready to be taken by a workstation when it has a message to send </a:t>
            </a:r>
          </a:p>
          <a:p>
            <a:pPr algn="just"/>
            <a:r>
              <a:rPr lang="en-US" sz="2400" dirty="0">
                <a:latin typeface="Times New Roman" panose="02020603050405020304" pitchFamily="18" charset="0"/>
                <a:cs typeface="Times New Roman" panose="02020603050405020304" pitchFamily="18" charset="0"/>
              </a:rPr>
              <a:t>The ring is unidirectional. All the stations share the interconnecting media for exchanging the data frames.</a:t>
            </a:r>
          </a:p>
        </p:txBody>
      </p:sp>
      <p:sp>
        <p:nvSpPr>
          <p:cNvPr id="7" name="TextBox 6">
            <a:extLst>
              <a:ext uri="{FF2B5EF4-FFF2-40B4-BE49-F238E27FC236}">
                <a16:creationId xmlns:a16="http://schemas.microsoft.com/office/drawing/2014/main" id="{21EB722C-6D2C-AB23-B798-7BFC8655469F}"/>
              </a:ext>
            </a:extLst>
          </p:cNvPr>
          <p:cNvSpPr txBox="1"/>
          <p:nvPr/>
        </p:nvSpPr>
        <p:spPr>
          <a:xfrm>
            <a:off x="0" y="106882"/>
            <a:ext cx="12192000" cy="584775"/>
          </a:xfrm>
          <a:prstGeom prst="rect">
            <a:avLst/>
          </a:prstGeom>
          <a:noFill/>
        </p:spPr>
        <p:txBody>
          <a:bodyPr wrap="square">
            <a:spAutoFit/>
          </a:bodyPr>
          <a:lstStyle/>
          <a:p>
            <a:pPr algn="ctr"/>
            <a:r>
              <a:rPr lang="en-US" sz="3200" b="1" dirty="0">
                <a:latin typeface="Times New Roman" panose="02020603050405020304" pitchFamily="18" charset="0"/>
                <a:cs typeface="Times New Roman" panose="02020603050405020304" pitchFamily="18" charset="0"/>
              </a:rPr>
              <a:t>TOKEN PASSING LOCAL AREA NETWORKS</a:t>
            </a:r>
          </a:p>
        </p:txBody>
      </p:sp>
    </p:spTree>
    <p:extLst>
      <p:ext uri="{BB962C8B-B14F-4D97-AF65-F5344CB8AC3E}">
        <p14:creationId xmlns:p14="http://schemas.microsoft.com/office/powerpoint/2010/main" val="25583115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2BA8D7-9832-C7E7-D8D0-38DAE2A042BE}"/>
              </a:ext>
            </a:extLst>
          </p:cNvPr>
          <p:cNvSpPr txBox="1"/>
          <p:nvPr/>
        </p:nvSpPr>
        <p:spPr>
          <a:xfrm>
            <a:off x="0" y="106882"/>
            <a:ext cx="12192000" cy="584775"/>
          </a:xfrm>
          <a:prstGeom prst="rect">
            <a:avLst/>
          </a:prstGeom>
          <a:noFill/>
        </p:spPr>
        <p:txBody>
          <a:bodyPr wrap="square">
            <a:spAutoFit/>
          </a:bodyPr>
          <a:lstStyle/>
          <a:p>
            <a:pPr algn="ctr"/>
            <a:r>
              <a:rPr lang="en-US" sz="3200" b="1" dirty="0">
                <a:latin typeface="Times New Roman" panose="02020603050405020304" pitchFamily="18" charset="0"/>
                <a:cs typeface="Times New Roman" panose="02020603050405020304" pitchFamily="18" charset="0"/>
              </a:rPr>
              <a:t>TOKEN PASSING LOCAL AREA NETWORKS</a:t>
            </a:r>
          </a:p>
        </p:txBody>
      </p:sp>
      <p:sp>
        <p:nvSpPr>
          <p:cNvPr id="4" name="TextBox 3">
            <a:extLst>
              <a:ext uri="{FF2B5EF4-FFF2-40B4-BE49-F238E27FC236}">
                <a16:creationId xmlns:a16="http://schemas.microsoft.com/office/drawing/2014/main" id="{41E8BD52-19C9-FC53-2A27-01771A409610}"/>
              </a:ext>
            </a:extLst>
          </p:cNvPr>
          <p:cNvSpPr txBox="1"/>
          <p:nvPr/>
        </p:nvSpPr>
        <p:spPr>
          <a:xfrm>
            <a:off x="-2" y="691657"/>
            <a:ext cx="12192001" cy="2677656"/>
          </a:xfrm>
          <a:prstGeom prst="rect">
            <a:avLst/>
          </a:prstGeom>
          <a:noFill/>
        </p:spPr>
        <p:txBody>
          <a:bodyPr wrap="square">
            <a:spAutoFit/>
          </a:bodyPr>
          <a:lstStyle/>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Suppose station A in Figure 10 wants to send a frame to station D. It breaks the ring and inserts its frame with the destination (D) and source (A) addresses.</a:t>
            </a:r>
          </a:p>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frame passes through stations B and C which act as repeaters and forward the frame to the next link. They do not copy the frame as the frame is not addressed to them. Station D finds its address on the frame and copies it. The frame continues its journey anti-clockwise and returns to station A. The frame does not circulate again around the ring as the ring is broken at station A. Station A removes the frame from the ring. </a:t>
            </a:r>
          </a:p>
        </p:txBody>
      </p:sp>
      <p:pic>
        <p:nvPicPr>
          <p:cNvPr id="5" name="Picture 4">
            <a:extLst>
              <a:ext uri="{FF2B5EF4-FFF2-40B4-BE49-F238E27FC236}">
                <a16:creationId xmlns:a16="http://schemas.microsoft.com/office/drawing/2014/main" id="{77501D2B-5654-1E04-97B6-4D47868EB56B}"/>
              </a:ext>
            </a:extLst>
          </p:cNvPr>
          <p:cNvPicPr>
            <a:picLocks noChangeAspect="1"/>
          </p:cNvPicPr>
          <p:nvPr/>
        </p:nvPicPr>
        <p:blipFill rotWithShape="1">
          <a:blip r:embed="rId2">
            <a:extLst>
              <a:ext uri="{28A0092B-C50C-407E-A947-70E740481C1C}">
                <a14:useLocalDpi xmlns:a14="http://schemas.microsoft.com/office/drawing/2010/main" val="0"/>
              </a:ext>
            </a:extLst>
          </a:blip>
          <a:srcRect l="12737" r="5997" b="11766"/>
          <a:stretch/>
        </p:blipFill>
        <p:spPr>
          <a:xfrm>
            <a:off x="7874758" y="3231201"/>
            <a:ext cx="4317242" cy="3626799"/>
          </a:xfrm>
          <a:prstGeom prst="rect">
            <a:avLst/>
          </a:prstGeom>
        </p:spPr>
      </p:pic>
      <p:sp>
        <p:nvSpPr>
          <p:cNvPr id="3" name="Rectangle 2">
            <a:extLst>
              <a:ext uri="{FF2B5EF4-FFF2-40B4-BE49-F238E27FC236}">
                <a16:creationId xmlns:a16="http://schemas.microsoft.com/office/drawing/2014/main" id="{17D61431-73CF-B9C7-92C0-3894F217D97F}"/>
              </a:ext>
            </a:extLst>
          </p:cNvPr>
          <p:cNvSpPr/>
          <p:nvPr/>
        </p:nvSpPr>
        <p:spPr>
          <a:xfrm>
            <a:off x="0" y="6488668"/>
            <a:ext cx="4703595" cy="369332"/>
          </a:xfrm>
          <a:prstGeom prst="rect">
            <a:avLst/>
          </a:prstGeom>
        </p:spPr>
        <p:txBody>
          <a:bodyPr wrap="none">
            <a:spAutoFit/>
          </a:bodyPr>
          <a:lstStyle/>
          <a:p>
            <a:r>
              <a:rPr lang="en-US" b="1" dirty="0">
                <a:latin typeface="TimesNewRomanPS-BoldMT"/>
              </a:rPr>
              <a:t>Figure 10: The Setup of a Wide Area Network</a:t>
            </a:r>
            <a:endParaRPr lang="en-US" dirty="0"/>
          </a:p>
        </p:txBody>
      </p:sp>
    </p:spTree>
    <p:extLst>
      <p:ext uri="{BB962C8B-B14F-4D97-AF65-F5344CB8AC3E}">
        <p14:creationId xmlns:p14="http://schemas.microsoft.com/office/powerpoint/2010/main" val="31820763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E998F1-7E46-0119-F25C-8F181DAEDC1E}"/>
              </a:ext>
            </a:extLst>
          </p:cNvPr>
          <p:cNvSpPr txBox="1"/>
          <p:nvPr/>
        </p:nvSpPr>
        <p:spPr>
          <a:xfrm>
            <a:off x="0" y="0"/>
            <a:ext cx="12192000" cy="584775"/>
          </a:xfrm>
          <a:prstGeom prst="rect">
            <a:avLst/>
          </a:prstGeom>
          <a:noFill/>
        </p:spPr>
        <p:txBody>
          <a:bodyPr wrap="square">
            <a:spAutoFit/>
          </a:bodyPr>
          <a:lstStyle/>
          <a:p>
            <a:pPr algn="ctr"/>
            <a:r>
              <a:rPr lang="it-IT" sz="3200" b="1" dirty="0">
                <a:latin typeface="Times New Roman" panose="02020603050405020304" pitchFamily="18" charset="0"/>
                <a:cs typeface="Times New Roman" panose="02020603050405020304" pitchFamily="18" charset="0"/>
              </a:rPr>
              <a:t>FIBER DISTRIBUTED DATA INTERFACE (FDDI)</a:t>
            </a:r>
            <a:endParaRPr lang="en-US" sz="32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C37ACEE-079F-E172-CEB1-92D2827D9D80}"/>
              </a:ext>
            </a:extLst>
          </p:cNvPr>
          <p:cNvSpPr txBox="1"/>
          <p:nvPr/>
        </p:nvSpPr>
        <p:spPr>
          <a:xfrm>
            <a:off x="0" y="505122"/>
            <a:ext cx="12192000" cy="4893647"/>
          </a:xfrm>
          <a:prstGeom prst="rect">
            <a:avLst/>
          </a:prstGeom>
          <a:noFill/>
        </p:spPr>
        <p:txBody>
          <a:bodyPr wrap="square">
            <a:spAutoFit/>
          </a:bodyPr>
          <a:lstStyle/>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Fiber Distributed Data Interface (FDDI) LAN standard is based on optical fiber as a transmission medium. This standard was developed by the </a:t>
            </a:r>
            <a:r>
              <a:rPr lang="en-US" sz="2400" i="0" dirty="0">
                <a:effectLst/>
                <a:latin typeface="Times New Roman" panose="02020603050405020304" pitchFamily="18" charset="0"/>
                <a:cs typeface="Times New Roman" panose="02020603050405020304" pitchFamily="18" charset="0"/>
              </a:rPr>
              <a:t>American National Standards Institute (</a:t>
            </a:r>
            <a:r>
              <a:rPr lang="en-US" sz="2400" dirty="0">
                <a:latin typeface="Times New Roman" panose="02020603050405020304" pitchFamily="18" charset="0"/>
                <a:cs typeface="Times New Roman" panose="02020603050405020304" pitchFamily="18" charset="0"/>
              </a:rPr>
              <a:t>ANSI). It operates under IEEE 802.2 LLC sublayer allowing it to be integrated easily with other IEEE LANs. FDDI was originally conceived as a back-end network interconnecting several hosts and high-speed peripherals. It can also be used as a backbone network interconnecting several front-end LANs. As a backbone LAN, FDDI has built-in fault-tolerant features that make it resilient to faults.</a:t>
            </a:r>
          </a:p>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An FDDI local area network can support thousands of users. It contains two token rings, one for possible backup in case the primary ring fails.</a:t>
            </a:r>
          </a:p>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primary ring offers up to 100 Mbps capacity. If the secondary ring is not needed for backup, it can also carry data, extending capacity to 200 Mbps</a:t>
            </a:r>
          </a:p>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It uses optical fiber as a standard underlying medium, although it can use copper cable, in which case it may be referred to as CDDI.</a:t>
            </a:r>
          </a:p>
        </p:txBody>
      </p:sp>
    </p:spTree>
    <p:extLst>
      <p:ext uri="{BB962C8B-B14F-4D97-AF65-F5344CB8AC3E}">
        <p14:creationId xmlns:p14="http://schemas.microsoft.com/office/powerpoint/2010/main" val="1535583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0" y="136525"/>
            <a:ext cx="12192000" cy="503583"/>
          </a:xfrm>
        </p:spPr>
        <p:txBody>
          <a:bodyPr>
            <a:normAutofit fontScale="90000"/>
          </a:bodyPr>
          <a:lstStyle/>
          <a:p>
            <a:pPr marL="285750" indent="-285750" algn="ctr"/>
            <a:r>
              <a:rPr lang="en-US" sz="3200" b="1" dirty="0">
                <a:solidFill>
                  <a:schemeClr val="tx1"/>
                </a:solidFill>
                <a:latin typeface="Times New Roman" panose="02020603050405020304" pitchFamily="18" charset="0"/>
                <a:cs typeface="Times New Roman" panose="02020603050405020304" pitchFamily="18" charset="0"/>
              </a:rPr>
              <a:t>Wi-Fi/WLAN/BLUETOOTH –READING ASSIGNMENT</a:t>
            </a:r>
          </a:p>
        </p:txBody>
      </p:sp>
      <p:sp>
        <p:nvSpPr>
          <p:cNvPr id="23555" name="Rectangle 3"/>
          <p:cNvSpPr>
            <a:spLocks noGrp="1" noChangeArrowheads="1"/>
          </p:cNvSpPr>
          <p:nvPr>
            <p:ph idx="1"/>
          </p:nvPr>
        </p:nvSpPr>
        <p:spPr>
          <a:xfrm>
            <a:off x="0" y="4671391"/>
            <a:ext cx="6700838" cy="838200"/>
          </a:xfrm>
        </p:spPr>
        <p:txBody>
          <a:bodyPr>
            <a:normAutofit fontScale="92500" lnSpcReduction="10000"/>
          </a:bodyPr>
          <a:lstStyle/>
          <a:p>
            <a:pPr marL="0" indent="0">
              <a:buNone/>
            </a:pPr>
            <a:r>
              <a:rPr lang="en-US" altLang="zh-TW" sz="2400" dirty="0">
                <a:solidFill>
                  <a:schemeClr val="tx1"/>
                </a:solidFill>
                <a:latin typeface="Times New Roman" panose="02020603050405020304" pitchFamily="18" charset="0"/>
                <a:ea typeface="新細明體" pitchFamily="18" charset="-120"/>
                <a:cs typeface="Times New Roman" panose="02020603050405020304" pitchFamily="18" charset="0"/>
              </a:rPr>
              <a:t>(a) Bluetooth configuration</a:t>
            </a:r>
          </a:p>
          <a:p>
            <a:pPr marL="0" indent="0">
              <a:buNone/>
            </a:pPr>
            <a:r>
              <a:rPr lang="en-US" altLang="zh-TW" sz="2400" dirty="0">
                <a:solidFill>
                  <a:schemeClr val="tx1"/>
                </a:solidFill>
                <a:latin typeface="Times New Roman" panose="02020603050405020304" pitchFamily="18" charset="0"/>
                <a:ea typeface="新細明體" pitchFamily="18" charset="-120"/>
                <a:cs typeface="Times New Roman" panose="02020603050405020304" pitchFamily="18" charset="0"/>
              </a:rPr>
              <a:t>(b) Wireless LAN</a:t>
            </a:r>
          </a:p>
        </p:txBody>
      </p:sp>
      <p:pic>
        <p:nvPicPr>
          <p:cNvPr id="23556" name="Picture 4" descr="1-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6819" y="776495"/>
            <a:ext cx="10127042" cy="35115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74B0E1F-C46D-EBD1-7EDE-84EE066D1160}"/>
              </a:ext>
            </a:extLst>
          </p:cNvPr>
          <p:cNvSpPr/>
          <p:nvPr/>
        </p:nvSpPr>
        <p:spPr>
          <a:xfrm>
            <a:off x="0" y="6488668"/>
            <a:ext cx="3662285" cy="369332"/>
          </a:xfrm>
          <a:prstGeom prst="rect">
            <a:avLst/>
          </a:prstGeom>
        </p:spPr>
        <p:txBody>
          <a:bodyPr wrap="none">
            <a:spAutoFit/>
          </a:bodyPr>
          <a:lstStyle/>
          <a:p>
            <a:r>
              <a:rPr lang="en-US" b="1" dirty="0">
                <a:latin typeface="TimesNewRomanPS-BoldMT"/>
              </a:rPr>
              <a:t>Figure 11: Bluetooth Configuration</a:t>
            </a:r>
            <a:endParaRPr lang="en-US" dirty="0"/>
          </a:p>
        </p:txBody>
      </p:sp>
    </p:spTree>
    <p:extLst>
      <p:ext uri="{BB962C8B-B14F-4D97-AF65-F5344CB8AC3E}">
        <p14:creationId xmlns:p14="http://schemas.microsoft.com/office/powerpoint/2010/main" val="40289251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22799"/>
          </a:xfrm>
          <a:prstGeom prst="rect">
            <a:avLst/>
          </a:prstGeom>
        </p:spPr>
        <p:txBody>
          <a:bodyPr wrap="square">
            <a:spAutoFit/>
          </a:bodyPr>
          <a:lstStyle/>
          <a:p>
            <a:pPr marR="0" lvl="0" algn="ctr">
              <a:lnSpc>
                <a:spcPct val="115000"/>
              </a:lnSpc>
              <a:spcBef>
                <a:spcPts val="0"/>
              </a:spcBef>
              <a:spcAft>
                <a:spcPts val="1000"/>
              </a:spcAft>
            </a:pPr>
            <a:r>
              <a:rPr lang="en-US" sz="3200" b="1" dirty="0">
                <a:latin typeface="Times New Roman" panose="02020603050405020304" pitchFamily="18" charset="0"/>
                <a:ea typeface="Calibri" panose="020F0502020204030204" pitchFamily="34" charset="0"/>
                <a:cs typeface="Times New Roman" panose="02020603050405020304" pitchFamily="18" charset="0"/>
              </a:rPr>
              <a:t>THE ZIGBEE PROTOCOL </a:t>
            </a:r>
            <a:endParaRPr lang="en-US" sz="32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0" y="499969"/>
            <a:ext cx="12192000" cy="5278368"/>
          </a:xfrm>
          <a:prstGeom prst="rect">
            <a:avLst/>
          </a:prstGeom>
        </p:spPr>
        <p:txBody>
          <a:bodyPr wrap="square">
            <a:spAutoFit/>
          </a:bodyPr>
          <a:lstStyle/>
          <a:p>
            <a:pPr marL="457200" marR="0" lvl="0" indent="-457200" algn="just">
              <a:spcBef>
                <a:spcPts val="0"/>
              </a:spcBef>
              <a:spcAft>
                <a:spcPts val="1000"/>
              </a:spcAft>
              <a:buFont typeface="Wingdings" panose="05000000000000000000" pitchFamily="2" charset="2"/>
              <a:buChar char="v"/>
            </a:pPr>
            <a:r>
              <a:rPr lang="en-US" sz="2400" dirty="0">
                <a:latin typeface="Times New Roman" panose="02020603050405020304" pitchFamily="18" charset="0"/>
                <a:ea typeface="Calibri" panose="020F0502020204030204" pitchFamily="34" charset="0"/>
                <a:cs typeface="Times New Roman" panose="02020603050405020304" pitchFamily="18" charset="0"/>
              </a:rPr>
              <a:t>It is a wireless technology standard that defines a set of communication protocols for short-range communications. </a:t>
            </a:r>
            <a:r>
              <a:rPr lang="en-US" sz="2400" dirty="0">
                <a:latin typeface="Times New Roman" panose="02020603050405020304" pitchFamily="18" charset="0"/>
                <a:cs typeface="Times New Roman" panose="02020603050405020304" pitchFamily="18" charset="0"/>
              </a:rPr>
              <a:t>ZigBee operates on top of the IEEE 802.15.4 standard to address issues in the upper protocol layers and application profiles by adding logical network, security, and application software. </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457200" marR="0" lvl="0" indent="-457200" algn="just">
              <a:spcBef>
                <a:spcPts val="0"/>
              </a:spcBef>
              <a:spcAft>
                <a:spcPts val="1000"/>
              </a:spcAft>
              <a:buFont typeface="Wingdings" panose="05000000000000000000" pitchFamily="2" charset="2"/>
              <a:buChar char="v"/>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It is widely used fo</a:t>
            </a:r>
            <a:r>
              <a:rPr lang="en-US" sz="2400" dirty="0">
                <a:latin typeface="Times New Roman" panose="02020603050405020304" pitchFamily="18" charset="0"/>
                <a:ea typeface="Calibri" panose="020F0502020204030204" pitchFamily="34" charset="0"/>
                <a:cs typeface="Times New Roman" panose="02020603050405020304" pitchFamily="18" charset="0"/>
              </a:rPr>
              <a:t>r low-powered devices such as smart home centers that do not need large bandwidth.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Devices made with ZigBee use the 2.4 GHz standard frequency to communicate. </a:t>
            </a:r>
          </a:p>
          <a:p>
            <a:pPr marL="457200" indent="-457200" algn="just">
              <a:spcAft>
                <a:spcPts val="1000"/>
              </a:spcAf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ZigBee defines modules for quality assessment, receiver energy detection, and clear channel assessment. CSMA is used to determine which node may transmit to avoid collisions. The maximum distance between nodes is up to 100 meters.</a:t>
            </a:r>
          </a:p>
          <a:p>
            <a:pPr marL="457200" indent="-457200" algn="just">
              <a:spcAft>
                <a:spcPts val="1000"/>
              </a:spcAf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An important feature is that ZigBee incurs low latency. A node that is powered down can wake up and transmit a packet in about 15 ms. This feature is important for time-critical messages. For example, sensors operating in a nuclear plant need their messages transmitted immediately.</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12991" y="5549282"/>
            <a:ext cx="2079009" cy="1308718"/>
          </a:xfrm>
          <a:prstGeom prst="rect">
            <a:avLst/>
          </a:prstGeom>
        </p:spPr>
      </p:pic>
    </p:spTree>
    <p:extLst>
      <p:ext uri="{BB962C8B-B14F-4D97-AF65-F5344CB8AC3E}">
        <p14:creationId xmlns:p14="http://schemas.microsoft.com/office/powerpoint/2010/main" val="5352762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97613"/>
            <a:ext cx="12192000" cy="4616648"/>
          </a:xfrm>
          <a:prstGeom prst="rect">
            <a:avLst/>
          </a:prstGeom>
        </p:spPr>
        <p:txBody>
          <a:bodyPr wrap="square">
            <a:spAutoFit/>
          </a:bodyPr>
          <a:lstStyle/>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A ZigBee network consists of nodes that may act as a coordinator (FFD), a router (FFD), or an end device (FFD or RFD) as shown in Figure 17 below. A network node searches for available networks transfers data from its application or environment, determines whether data is pending, and requests data from the network coordinator.</a:t>
            </a:r>
          </a:p>
          <a:p>
            <a:pPr marL="285750" indent="-285750">
              <a:buFont typeface="Wingdings" panose="05000000000000000000" pitchFamily="2" charset="2"/>
              <a:buChar char="v"/>
            </a:pPr>
            <a:endParaRPr lang="en-US" dirty="0">
              <a:latin typeface="AGaramondPro-Regular"/>
            </a:endParaRPr>
          </a:p>
          <a:p>
            <a:pPr marL="285750" indent="-285750">
              <a:buFont typeface="Wingdings" panose="05000000000000000000" pitchFamily="2" charset="2"/>
              <a:buChar char="v"/>
            </a:pPr>
            <a:endParaRPr lang="en-US" dirty="0">
              <a:latin typeface="AGaramondPro-Regular"/>
            </a:endParaRPr>
          </a:p>
          <a:p>
            <a:pPr marL="285750" indent="-285750">
              <a:buFont typeface="Wingdings" panose="05000000000000000000" pitchFamily="2" charset="2"/>
              <a:buChar char="v"/>
            </a:pPr>
            <a:endParaRPr lang="en-US" dirty="0">
              <a:latin typeface="AGaramondPro-Regular"/>
            </a:endParaRPr>
          </a:p>
          <a:p>
            <a:pPr marL="285750" indent="-285750">
              <a:buFont typeface="Wingdings" panose="05000000000000000000" pitchFamily="2" charset="2"/>
              <a:buChar char="v"/>
            </a:pPr>
            <a:endParaRPr lang="en-US" dirty="0">
              <a:latin typeface="AGaramondPro-Regular"/>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7823" r="11961" b="14322"/>
          <a:stretch/>
        </p:blipFill>
        <p:spPr>
          <a:xfrm>
            <a:off x="0" y="2412924"/>
            <a:ext cx="7738281" cy="3865046"/>
          </a:xfrm>
          <a:prstGeom prst="rect">
            <a:avLst/>
          </a:prstGeom>
        </p:spPr>
      </p:pic>
      <p:sp>
        <p:nvSpPr>
          <p:cNvPr id="5" name="Rectangle 4"/>
          <p:cNvSpPr/>
          <p:nvPr/>
        </p:nvSpPr>
        <p:spPr>
          <a:xfrm>
            <a:off x="8029882" y="5847754"/>
            <a:ext cx="3489097"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Figure 17: ZigBee network model</a:t>
            </a:r>
            <a:endParaRPr lang="en-US" b="1" dirty="0">
              <a:latin typeface="AGaramondPro-Regular"/>
            </a:endParaRPr>
          </a:p>
        </p:txBody>
      </p:sp>
      <p:sp>
        <p:nvSpPr>
          <p:cNvPr id="7" name="Rectangle 6">
            <a:extLst>
              <a:ext uri="{FF2B5EF4-FFF2-40B4-BE49-F238E27FC236}">
                <a16:creationId xmlns:a16="http://schemas.microsoft.com/office/drawing/2014/main" id="{5996F057-B458-6419-4BAC-AE2808A3EF7D}"/>
              </a:ext>
            </a:extLst>
          </p:cNvPr>
          <p:cNvSpPr/>
          <p:nvPr/>
        </p:nvSpPr>
        <p:spPr>
          <a:xfrm>
            <a:off x="0" y="0"/>
            <a:ext cx="12192000" cy="622799"/>
          </a:xfrm>
          <a:prstGeom prst="rect">
            <a:avLst/>
          </a:prstGeom>
        </p:spPr>
        <p:txBody>
          <a:bodyPr wrap="square">
            <a:spAutoFit/>
          </a:bodyPr>
          <a:lstStyle/>
          <a:p>
            <a:pPr marR="0" lvl="0" algn="ctr">
              <a:lnSpc>
                <a:spcPct val="115000"/>
              </a:lnSpc>
              <a:spcBef>
                <a:spcPts val="0"/>
              </a:spcBef>
              <a:spcAft>
                <a:spcPts val="1000"/>
              </a:spcAft>
            </a:pPr>
            <a:r>
              <a:rPr lang="en-US" sz="3200" b="1" dirty="0">
                <a:latin typeface="Times New Roman" panose="02020603050405020304" pitchFamily="18" charset="0"/>
                <a:ea typeface="Calibri" panose="020F0502020204030204" pitchFamily="34" charset="0"/>
                <a:cs typeface="Times New Roman" panose="02020603050405020304" pitchFamily="18" charset="0"/>
              </a:rPr>
              <a:t>THE ZIGBEE PROTOCOL </a:t>
            </a:r>
            <a:endParaRPr lang="en-US" sz="32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480911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51131"/>
            <a:ext cx="12192000" cy="3785652"/>
          </a:xfrm>
          <a:prstGeom prst="rect">
            <a:avLst/>
          </a:prstGeom>
        </p:spPr>
        <p:txBody>
          <a:bodyPr wrap="square">
            <a:spAutoFit/>
          </a:bodyPr>
          <a:lstStyle/>
          <a:p>
            <a:pPr marL="285750" lvl="0" indent="-285750" algn="just">
              <a:buFont typeface="Wingdings" panose="05000000000000000000" pitchFamily="2" charset="2"/>
              <a:buChar char="v"/>
            </a:pPr>
            <a:r>
              <a:rPr lang="en-US" sz="2400" dirty="0">
                <a:latin typeface="Times New Roman" panose="02020603050405020304" pitchFamily="18" charset="0"/>
                <a:ea typeface="Calibri" panose="020F0502020204030204" pitchFamily="34" charset="0"/>
                <a:cs typeface="Times New Roman" panose="02020603050405020304" pitchFamily="18" charset="0"/>
              </a:rPr>
              <a:t>The coordinator is the most capable device. With the coordinator, you can set permission, allow users access, coordinate personal area networks, and link devices with the web and Apps. It performs the following tasks:</a:t>
            </a:r>
          </a:p>
          <a:p>
            <a:pPr marL="731520" lvl="0" indent="-4572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Sets up a network/Channel selection</a:t>
            </a:r>
          </a:p>
          <a:p>
            <a:pPr marL="731520" indent="-457200" algn="just">
              <a:buFont typeface="Wingdings" panose="05000000000000000000" pitchFamily="2" charset="2"/>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 Assign a unique ID to the network</a:t>
            </a:r>
            <a:endParaRPr lang="en-US" sz="2400" dirty="0">
              <a:latin typeface="Times New Roman" panose="02020603050405020304" pitchFamily="18" charset="0"/>
              <a:cs typeface="Times New Roman" panose="02020603050405020304" pitchFamily="18" charset="0"/>
            </a:endParaRPr>
          </a:p>
          <a:p>
            <a:pPr marL="731520" lvl="0" indent="-4572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manages network nodes and stores network node information</a:t>
            </a:r>
          </a:p>
          <a:p>
            <a:pPr marL="731520" indent="-457200" algn="just">
              <a:buFont typeface="Wingdings" panose="05000000000000000000" pitchFamily="2" charset="2"/>
              <a:buChar char="§"/>
            </a:pPr>
            <a:r>
              <a:rPr lang="en-US" sz="2400" dirty="0">
                <a:latin typeface="Times New Roman" panose="02020603050405020304" pitchFamily="18" charset="0"/>
                <a:ea typeface="Calibri" panose="020F0502020204030204" pitchFamily="34" charset="0"/>
                <a:cs typeface="Times New Roman" panose="02020603050405020304" pitchFamily="18" charset="0"/>
              </a:rPr>
              <a:t>Allocates unique address to each device</a:t>
            </a:r>
            <a:endParaRPr lang="en-US" sz="2400" dirty="0">
              <a:latin typeface="Times New Roman" panose="02020603050405020304" pitchFamily="18" charset="0"/>
              <a:cs typeface="Times New Roman" panose="02020603050405020304" pitchFamily="18" charset="0"/>
            </a:endParaRPr>
          </a:p>
          <a:p>
            <a:pPr marL="731520" lvl="0" indent="-457200"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routes messages between paired networks. </a:t>
            </a:r>
          </a:p>
          <a:p>
            <a:pPr marL="457200" lvl="0" indent="-4572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A coordinator requires extra random-access memory (RAM) for the node database, transaction table, and pairing table. Typically, it operates in the receiving state. </a:t>
            </a:r>
          </a:p>
        </p:txBody>
      </p:sp>
      <p:sp>
        <p:nvSpPr>
          <p:cNvPr id="4" name="Rectangle 3">
            <a:extLst>
              <a:ext uri="{FF2B5EF4-FFF2-40B4-BE49-F238E27FC236}">
                <a16:creationId xmlns:a16="http://schemas.microsoft.com/office/drawing/2014/main" id="{3C6A52D5-0CD0-6959-7881-5B3E0D71D261}"/>
              </a:ext>
            </a:extLst>
          </p:cNvPr>
          <p:cNvSpPr/>
          <p:nvPr/>
        </p:nvSpPr>
        <p:spPr>
          <a:xfrm>
            <a:off x="0" y="0"/>
            <a:ext cx="12192000" cy="622799"/>
          </a:xfrm>
          <a:prstGeom prst="rect">
            <a:avLst/>
          </a:prstGeom>
        </p:spPr>
        <p:txBody>
          <a:bodyPr wrap="square">
            <a:spAutoFit/>
          </a:bodyPr>
          <a:lstStyle/>
          <a:p>
            <a:pPr marR="0" lvl="0" algn="ctr">
              <a:lnSpc>
                <a:spcPct val="115000"/>
              </a:lnSpc>
              <a:spcBef>
                <a:spcPts val="0"/>
              </a:spcBef>
              <a:spcAft>
                <a:spcPts val="1000"/>
              </a:spcAft>
            </a:pPr>
            <a:r>
              <a:rPr lang="en-US" sz="3200" b="1" dirty="0">
                <a:latin typeface="Times New Roman" panose="02020603050405020304" pitchFamily="18" charset="0"/>
                <a:ea typeface="Calibri" panose="020F0502020204030204" pitchFamily="34" charset="0"/>
                <a:cs typeface="Times New Roman" panose="02020603050405020304" pitchFamily="18" charset="0"/>
              </a:rPr>
              <a:t>THE ZIGBEE PROTOCOL </a:t>
            </a:r>
            <a:endParaRPr lang="en-US" sz="32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377159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37834"/>
            <a:ext cx="12192000" cy="3175228"/>
          </a:xfrm>
          <a:prstGeom prst="rect">
            <a:avLst/>
          </a:prstGeom>
        </p:spPr>
        <p:txBody>
          <a:bodyPr wrap="square">
            <a:spAutoFit/>
          </a:bodyPr>
          <a:lstStyle/>
          <a:p>
            <a:pPr marR="0" lvl="0" algn="just">
              <a:spcBef>
                <a:spcPts val="0"/>
              </a:spcBef>
              <a:spcAft>
                <a:spcPts val="1000"/>
              </a:spcAft>
            </a:pPr>
            <a:r>
              <a:rPr lang="en-US" sz="2400" b="1" i="1" dirty="0">
                <a:latin typeface="Times New Roman" panose="02020603050405020304" pitchFamily="18" charset="0"/>
                <a:ea typeface="Calibri" panose="020F0502020204030204" pitchFamily="34" charset="0"/>
                <a:cs typeface="Times New Roman" panose="02020603050405020304" pitchFamily="18" charset="0"/>
              </a:rPr>
              <a:t>Why do we need a ZigBee when we already have Wi-Fi and Bluetooth as Standards for short-range Communication?</a:t>
            </a:r>
          </a:p>
          <a:p>
            <a:pPr marL="457200" marR="0" lvl="0" indent="-457200" algn="just">
              <a:spcBef>
                <a:spcPts val="0"/>
              </a:spcBef>
              <a:spcAft>
                <a:spcPts val="1000"/>
              </a:spcAft>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ZigBee standard is specially built for control and sensor networks. The objective of this technology is to monitor and control devices. </a:t>
            </a:r>
            <a:r>
              <a:rPr lang="en-US" sz="2400" dirty="0">
                <a:latin typeface="Times New Roman" panose="02020603050405020304" pitchFamily="18" charset="0"/>
                <a:ea typeface="Calibri" panose="020F0502020204030204" pitchFamily="34" charset="0"/>
                <a:cs typeface="Times New Roman" panose="02020603050405020304" pitchFamily="18" charset="0"/>
              </a:rPr>
              <a:t>ZigBee technology is a standard that addresses the need for </a:t>
            </a:r>
            <a:r>
              <a:rPr lang="en-US" sz="2400" b="1" dirty="0">
                <a:latin typeface="Times New Roman" panose="02020603050405020304" pitchFamily="18" charset="0"/>
                <a:ea typeface="Calibri" panose="020F0502020204030204" pitchFamily="34" charset="0"/>
                <a:cs typeface="Times New Roman" panose="02020603050405020304" pitchFamily="18" charset="0"/>
              </a:rPr>
              <a:t>very low-cost implementation</a:t>
            </a:r>
            <a:r>
              <a:rPr lang="en-US" sz="2400" dirty="0">
                <a:latin typeface="Times New Roman" panose="02020603050405020304" pitchFamily="18" charset="0"/>
                <a:ea typeface="Calibri" panose="020F0502020204030204" pitchFamily="34" charset="0"/>
                <a:cs typeface="Times New Roman" panose="02020603050405020304" pitchFamily="18" charset="0"/>
              </a:rPr>
              <a:t> of </a:t>
            </a:r>
            <a:r>
              <a:rPr lang="en-US" sz="2400" b="1" dirty="0">
                <a:latin typeface="Times New Roman" panose="02020603050405020304" pitchFamily="18" charset="0"/>
                <a:ea typeface="Calibri" panose="020F0502020204030204" pitchFamily="34" charset="0"/>
                <a:cs typeface="Times New Roman" panose="02020603050405020304" pitchFamily="18" charset="0"/>
              </a:rPr>
              <a:t>low-power devices </a:t>
            </a:r>
            <a:r>
              <a:rPr lang="en-US" sz="2400" dirty="0">
                <a:latin typeface="Times New Roman" panose="02020603050405020304" pitchFamily="18" charset="0"/>
                <a:ea typeface="Calibri" panose="020F0502020204030204" pitchFamily="34" charset="0"/>
                <a:cs typeface="Times New Roman" panose="02020603050405020304" pitchFamily="18" charset="0"/>
              </a:rPr>
              <a:t>with </a:t>
            </a:r>
            <a:r>
              <a:rPr lang="en-US" sz="2400" b="1" dirty="0">
                <a:latin typeface="Times New Roman" panose="02020603050405020304" pitchFamily="18" charset="0"/>
                <a:ea typeface="Calibri" panose="020F0502020204030204" pitchFamily="34" charset="0"/>
                <a:cs typeface="Times New Roman" panose="02020603050405020304" pitchFamily="18" charset="0"/>
              </a:rPr>
              <a:t>low data rates </a:t>
            </a:r>
            <a:r>
              <a:rPr lang="en-US" sz="2400" dirty="0">
                <a:latin typeface="Times New Roman" panose="02020603050405020304" pitchFamily="18" charset="0"/>
                <a:ea typeface="Calibri" panose="020F0502020204030204" pitchFamily="34" charset="0"/>
                <a:cs typeface="Times New Roman" panose="02020603050405020304" pitchFamily="18" charset="0"/>
              </a:rPr>
              <a:t>for short-range wireless communication. Wi-Fi uses a lot of power which is not good for devices where low power consumption is required. Wi-Fi uses a high data rate. Bluetooth networks can only support a maximum of seven devices in a network.</a:t>
            </a:r>
          </a:p>
        </p:txBody>
      </p:sp>
      <p:sp>
        <p:nvSpPr>
          <p:cNvPr id="4" name="Rectangle 3">
            <a:extLst>
              <a:ext uri="{FF2B5EF4-FFF2-40B4-BE49-F238E27FC236}">
                <a16:creationId xmlns:a16="http://schemas.microsoft.com/office/drawing/2014/main" id="{D4D56400-0FA5-5C42-B7F4-24B764B40D5E}"/>
              </a:ext>
            </a:extLst>
          </p:cNvPr>
          <p:cNvSpPr/>
          <p:nvPr/>
        </p:nvSpPr>
        <p:spPr>
          <a:xfrm>
            <a:off x="0" y="0"/>
            <a:ext cx="12192000" cy="622799"/>
          </a:xfrm>
          <a:prstGeom prst="rect">
            <a:avLst/>
          </a:prstGeom>
        </p:spPr>
        <p:txBody>
          <a:bodyPr wrap="square">
            <a:spAutoFit/>
          </a:bodyPr>
          <a:lstStyle/>
          <a:p>
            <a:pPr marR="0" lvl="0" algn="ctr">
              <a:lnSpc>
                <a:spcPct val="115000"/>
              </a:lnSpc>
              <a:spcBef>
                <a:spcPts val="0"/>
              </a:spcBef>
              <a:spcAft>
                <a:spcPts val="1000"/>
              </a:spcAft>
            </a:pPr>
            <a:r>
              <a:rPr lang="en-US" sz="3200" b="1" dirty="0">
                <a:latin typeface="Times New Roman" panose="02020603050405020304" pitchFamily="18" charset="0"/>
                <a:ea typeface="Calibri" panose="020F0502020204030204" pitchFamily="34" charset="0"/>
                <a:cs typeface="Times New Roman" panose="02020603050405020304" pitchFamily="18" charset="0"/>
              </a:rPr>
              <a:t>THE ZIGBEE PROTOCOL </a:t>
            </a:r>
            <a:endParaRPr lang="en-US" sz="32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56586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BB6DECA-2898-B2E1-8828-D6D2B7F21CFF}"/>
              </a:ext>
            </a:extLst>
          </p:cNvPr>
          <p:cNvSpPr/>
          <p:nvPr/>
        </p:nvSpPr>
        <p:spPr>
          <a:xfrm>
            <a:off x="0" y="152401"/>
            <a:ext cx="12192000" cy="584775"/>
          </a:xfrm>
          <a:prstGeom prst="rect">
            <a:avLst/>
          </a:prstGeom>
        </p:spPr>
        <p:txBody>
          <a:bodyPr wrap="square">
            <a:spAutoFit/>
          </a:bodyPr>
          <a:lstStyle/>
          <a:p>
            <a:pPr algn="ctr"/>
            <a:r>
              <a:rPr lang="en-US" sz="3200" b="1" dirty="0">
                <a:latin typeface="Times New Roman" panose="02020603050405020304" pitchFamily="18" charset="0"/>
                <a:cs typeface="Times New Roman" panose="02020603050405020304" pitchFamily="18" charset="0"/>
              </a:rPr>
              <a:t>OPTICAL FIBER</a:t>
            </a:r>
          </a:p>
        </p:txBody>
      </p:sp>
      <p:pic>
        <p:nvPicPr>
          <p:cNvPr id="3" name="Picture 2">
            <a:extLst>
              <a:ext uri="{FF2B5EF4-FFF2-40B4-BE49-F238E27FC236}">
                <a16:creationId xmlns:a16="http://schemas.microsoft.com/office/drawing/2014/main" id="{CB1BFCF6-C72F-0D2B-6CA7-B869D08D05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7176"/>
            <a:ext cx="6356555" cy="2964669"/>
          </a:xfrm>
          <a:prstGeom prst="rect">
            <a:avLst/>
          </a:prstGeom>
        </p:spPr>
      </p:pic>
      <p:pic>
        <p:nvPicPr>
          <p:cNvPr id="6" name="Picture 5">
            <a:extLst>
              <a:ext uri="{FF2B5EF4-FFF2-40B4-BE49-F238E27FC236}">
                <a16:creationId xmlns:a16="http://schemas.microsoft.com/office/drawing/2014/main" id="{6E7FBF7A-11DF-598C-E508-9CCFAEC3159C}"/>
              </a:ext>
            </a:extLst>
          </p:cNvPr>
          <p:cNvPicPr>
            <a:picLocks noChangeAspect="1"/>
          </p:cNvPicPr>
          <p:nvPr/>
        </p:nvPicPr>
        <p:blipFill rotWithShape="1">
          <a:blip r:embed="rId3"/>
          <a:srcRect l="3264" t="1038"/>
          <a:stretch/>
        </p:blipFill>
        <p:spPr>
          <a:xfrm>
            <a:off x="0" y="4129548"/>
            <a:ext cx="5515896" cy="2168014"/>
          </a:xfrm>
          <a:prstGeom prst="rect">
            <a:avLst/>
          </a:prstGeom>
        </p:spPr>
      </p:pic>
      <p:sp>
        <p:nvSpPr>
          <p:cNvPr id="4" name="Rectangle 3">
            <a:extLst>
              <a:ext uri="{FF2B5EF4-FFF2-40B4-BE49-F238E27FC236}">
                <a16:creationId xmlns:a16="http://schemas.microsoft.com/office/drawing/2014/main" id="{7BE9C2EB-F50A-C42C-CF80-429372B4874D}"/>
              </a:ext>
            </a:extLst>
          </p:cNvPr>
          <p:cNvSpPr/>
          <p:nvPr/>
        </p:nvSpPr>
        <p:spPr>
          <a:xfrm>
            <a:off x="0" y="6468804"/>
            <a:ext cx="4134678" cy="400110"/>
          </a:xfrm>
          <a:prstGeom prst="rect">
            <a:avLst/>
          </a:prstGeom>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Figure 2: Images of Optical Fiber</a:t>
            </a:r>
          </a:p>
        </p:txBody>
      </p:sp>
      <p:sp>
        <p:nvSpPr>
          <p:cNvPr id="7" name="TextBox 6">
            <a:extLst>
              <a:ext uri="{FF2B5EF4-FFF2-40B4-BE49-F238E27FC236}">
                <a16:creationId xmlns:a16="http://schemas.microsoft.com/office/drawing/2014/main" id="{E8BB15E3-9567-79EE-8876-A4A69D9FFA01}"/>
              </a:ext>
            </a:extLst>
          </p:cNvPr>
          <p:cNvSpPr txBox="1"/>
          <p:nvPr/>
        </p:nvSpPr>
        <p:spPr>
          <a:xfrm>
            <a:off x="7241458" y="1757845"/>
            <a:ext cx="4989870" cy="2585323"/>
          </a:xfrm>
          <a:prstGeom prst="rect">
            <a:avLst/>
          </a:prstGeom>
          <a:noFill/>
        </p:spPr>
        <p:txBody>
          <a:bodyPr wrap="square">
            <a:spAutoFit/>
          </a:bodyPr>
          <a:lstStyle/>
          <a:p>
            <a:pPr marL="285750" indent="-285750" algn="just">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Optical Fiber is used in backbone networks, large enterprise environments, and large data centers. It is also used extensively by telephone companies.</a:t>
            </a:r>
          </a:p>
          <a:p>
            <a:pPr algn="just"/>
            <a:endParaRPr lang="en-US" sz="18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Optical fiber backbones are found in many corporations and are also used to connect ISPs on the internet.</a:t>
            </a:r>
          </a:p>
          <a:p>
            <a:pPr marL="285750" indent="-285750" algn="just">
              <a:buFont typeface="Wingdings" panose="05000000000000000000" pitchFamily="2" charset="2"/>
              <a:buChar char="ü"/>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5660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536" t="2095" r="2372" b="1143"/>
          <a:stretch/>
        </p:blipFill>
        <p:spPr>
          <a:xfrm>
            <a:off x="0" y="800220"/>
            <a:ext cx="7458891" cy="5574454"/>
          </a:xfrm>
          <a:prstGeom prst="rect">
            <a:avLst/>
          </a:prstGeom>
        </p:spPr>
      </p:pic>
      <p:sp>
        <p:nvSpPr>
          <p:cNvPr id="3" name="Rectangle 2"/>
          <p:cNvSpPr/>
          <p:nvPr/>
        </p:nvSpPr>
        <p:spPr>
          <a:xfrm>
            <a:off x="7458891" y="1499080"/>
            <a:ext cx="4733109" cy="3859839"/>
          </a:xfrm>
          <a:prstGeom prst="rect">
            <a:avLst/>
          </a:prstGeom>
        </p:spPr>
        <p:txBody>
          <a:bodyPr wrap="square">
            <a:spAutoFit/>
          </a:bodyPr>
          <a:lstStyle/>
          <a:p>
            <a:pPr marR="0" lvl="0" algn="just">
              <a:lnSpc>
                <a:spcPct val="115000"/>
              </a:lnSpc>
              <a:spcBef>
                <a:spcPts val="0"/>
              </a:spcBef>
              <a:spcAft>
                <a:spcPts val="1000"/>
              </a:spcAft>
            </a:pPr>
            <a:r>
              <a:rPr lang="en-US" sz="2000" b="1" i="1" dirty="0">
                <a:latin typeface="Times New Roman" panose="02020603050405020304" pitchFamily="18" charset="0"/>
                <a:ea typeface="Calibri" panose="020F0502020204030204" pitchFamily="34" charset="0"/>
                <a:cs typeface="Times New Roman" panose="02020603050405020304" pitchFamily="18" charset="0"/>
              </a:rPr>
              <a:t>In a ZigBee home automation:</a:t>
            </a:r>
          </a:p>
          <a:p>
            <a:pPr marL="342900" marR="0" lvl="0" indent="-342900" algn="just">
              <a:lnSpc>
                <a:spcPct val="115000"/>
              </a:lnSpc>
              <a:spcBef>
                <a:spcPts val="0"/>
              </a:spcBef>
              <a:spcAft>
                <a:spcPts val="1000"/>
              </a:spcAft>
              <a:buFont typeface="Wingdings" panose="05000000000000000000" pitchFamily="2" charset="2"/>
              <a:buChar char="Ø"/>
            </a:pPr>
            <a:r>
              <a:rPr lang="en-US" sz="2000" b="1" i="1" dirty="0">
                <a:latin typeface="Times New Roman" panose="02020603050405020304" pitchFamily="18" charset="0"/>
                <a:ea typeface="Calibri" panose="020F0502020204030204" pitchFamily="34" charset="0"/>
                <a:cs typeface="Times New Roman" panose="02020603050405020304" pitchFamily="18" charset="0"/>
              </a:rPr>
              <a:t>There is a house automation controller (hub) with a software application that controls smart devices</a:t>
            </a:r>
          </a:p>
          <a:p>
            <a:pPr marL="342900" marR="0" lvl="0" indent="-342900" algn="just">
              <a:lnSpc>
                <a:spcPct val="115000"/>
              </a:lnSpc>
              <a:spcBef>
                <a:spcPts val="0"/>
              </a:spcBef>
              <a:spcAft>
                <a:spcPts val="1000"/>
              </a:spcAft>
              <a:buFont typeface="Wingdings" panose="05000000000000000000" pitchFamily="2" charset="2"/>
              <a:buChar char="Ø"/>
            </a:pPr>
            <a:r>
              <a:rPr lang="en-US" sz="2000" b="1" i="1" dirty="0">
                <a:latin typeface="Times New Roman" panose="02020603050405020304" pitchFamily="18" charset="0"/>
                <a:ea typeface="Calibri" panose="020F0502020204030204" pitchFamily="34" charset="0"/>
                <a:cs typeface="Times New Roman" panose="02020603050405020304" pitchFamily="18" charset="0"/>
              </a:rPr>
              <a:t>The gateway is the interface between the ZigBee network and the web. The gateway is connected to the internet, and this will allow the home owner to control his/her smart home from virtually anywhere</a:t>
            </a:r>
          </a:p>
        </p:txBody>
      </p:sp>
      <p:sp>
        <p:nvSpPr>
          <p:cNvPr id="4" name="Rectangle 3"/>
          <p:cNvSpPr/>
          <p:nvPr/>
        </p:nvSpPr>
        <p:spPr>
          <a:xfrm>
            <a:off x="0" y="0"/>
            <a:ext cx="12192000" cy="622799"/>
          </a:xfrm>
          <a:prstGeom prst="rect">
            <a:avLst/>
          </a:prstGeom>
        </p:spPr>
        <p:txBody>
          <a:bodyPr wrap="square">
            <a:spAutoFit/>
          </a:bodyPr>
          <a:lstStyle/>
          <a:p>
            <a:pPr marR="0" lvl="0" algn="ctr">
              <a:lnSpc>
                <a:spcPct val="115000"/>
              </a:lnSpc>
              <a:spcBef>
                <a:spcPts val="0"/>
              </a:spcBef>
              <a:spcAft>
                <a:spcPts val="1000"/>
              </a:spcAft>
            </a:pPr>
            <a:r>
              <a:rPr lang="en-US" sz="3200" b="1" dirty="0">
                <a:latin typeface="Times New Roman" panose="02020603050405020304" pitchFamily="18" charset="0"/>
                <a:ea typeface="Calibri" panose="020F0502020204030204" pitchFamily="34" charset="0"/>
                <a:cs typeface="Times New Roman" panose="02020603050405020304" pitchFamily="18" charset="0"/>
              </a:rPr>
              <a:t>ZigBee HOME AUTOMATION</a:t>
            </a:r>
            <a:endParaRPr lang="en-US" sz="32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0" y="6435107"/>
            <a:ext cx="3876763" cy="369332"/>
          </a:xfrm>
          <a:prstGeom prst="rect">
            <a:avLst/>
          </a:prstGeom>
        </p:spPr>
        <p:txBody>
          <a:bodyPr wrap="square">
            <a:spAutoFit/>
          </a:bodyPr>
          <a:lstStyle/>
          <a:p>
            <a:pPr algn="just"/>
            <a:r>
              <a:rPr lang="en-US" b="1" dirty="0">
                <a:latin typeface="Times New Roman" panose="02020603050405020304" pitchFamily="18" charset="0"/>
                <a:cs typeface="Times New Roman" panose="02020603050405020304" pitchFamily="18" charset="0"/>
              </a:rPr>
              <a:t>Figure 19: ZigBee Home Automation</a:t>
            </a:r>
          </a:p>
        </p:txBody>
      </p:sp>
    </p:spTree>
    <p:extLst>
      <p:ext uri="{BB962C8B-B14F-4D97-AF65-F5344CB8AC3E}">
        <p14:creationId xmlns:p14="http://schemas.microsoft.com/office/powerpoint/2010/main" val="430335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563" t="26879" r="1137" b="10841"/>
          <a:stretch/>
        </p:blipFill>
        <p:spPr>
          <a:xfrm>
            <a:off x="0" y="713246"/>
            <a:ext cx="12170227" cy="4018210"/>
          </a:xfrm>
          <a:prstGeom prst="rect">
            <a:avLst/>
          </a:prstGeom>
        </p:spPr>
      </p:pic>
      <p:sp>
        <p:nvSpPr>
          <p:cNvPr id="3" name="Rectangle 2"/>
          <p:cNvSpPr/>
          <p:nvPr/>
        </p:nvSpPr>
        <p:spPr>
          <a:xfrm>
            <a:off x="0" y="114600"/>
            <a:ext cx="12192000" cy="613245"/>
          </a:xfrm>
          <a:prstGeom prst="rect">
            <a:avLst/>
          </a:prstGeom>
        </p:spPr>
        <p:txBody>
          <a:bodyPr wrap="square">
            <a:spAutoFit/>
          </a:bodyPr>
          <a:lstStyle/>
          <a:p>
            <a:pPr marR="0" lvl="0" algn="ctr">
              <a:lnSpc>
                <a:spcPct val="115000"/>
              </a:lnSpc>
              <a:spcBef>
                <a:spcPts val="0"/>
              </a:spcBef>
              <a:spcAft>
                <a:spcPts val="1000"/>
              </a:spcAft>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REMOTE MONITORING SYSTEM</a:t>
            </a:r>
          </a:p>
        </p:txBody>
      </p:sp>
      <p:sp>
        <p:nvSpPr>
          <p:cNvPr id="4" name="Rectangle 3"/>
          <p:cNvSpPr/>
          <p:nvPr/>
        </p:nvSpPr>
        <p:spPr>
          <a:xfrm>
            <a:off x="-1" y="5100788"/>
            <a:ext cx="12170229" cy="1757212"/>
          </a:xfrm>
          <a:prstGeom prst="rect">
            <a:avLst/>
          </a:prstGeom>
        </p:spPr>
        <p:txBody>
          <a:bodyPr wrap="square">
            <a:spAutoFit/>
          </a:bodyPr>
          <a:lstStyle/>
          <a:p>
            <a:pPr marL="342900" marR="0" lvl="0" indent="-342900" algn="just">
              <a:lnSpc>
                <a:spcPct val="115000"/>
              </a:lnSpc>
              <a:spcBef>
                <a:spcPts val="0"/>
              </a:spcBef>
              <a:spcAft>
                <a:spcPts val="1000"/>
              </a:spcAft>
              <a:buFont typeface="Wingdings" panose="05000000000000000000" pitchFamily="2" charset="2"/>
              <a:buChar char="v"/>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 patient can be wearing a ZigBee sensor that can collect information such as blood pressure, body temperature, heart rate, etc. This information will be sent through the ZigBee gateway over the internet to a personal computer in a hospital so that a physician or a nurse can monitor the patient.</a:t>
            </a:r>
          </a:p>
        </p:txBody>
      </p:sp>
      <p:sp>
        <p:nvSpPr>
          <p:cNvPr id="5" name="Rectangle 4"/>
          <p:cNvSpPr/>
          <p:nvPr/>
        </p:nvSpPr>
        <p:spPr>
          <a:xfrm>
            <a:off x="-1" y="4731456"/>
            <a:ext cx="4676503" cy="369332"/>
          </a:xfrm>
          <a:prstGeom prst="rect">
            <a:avLst/>
          </a:prstGeom>
        </p:spPr>
        <p:txBody>
          <a:bodyPr wrap="square">
            <a:spAutoFit/>
          </a:bodyPr>
          <a:lstStyle/>
          <a:p>
            <a:pPr algn="just"/>
            <a:r>
              <a:rPr lang="en-US" b="1" dirty="0">
                <a:latin typeface="Times New Roman" panose="02020603050405020304" pitchFamily="18" charset="0"/>
                <a:cs typeface="Times New Roman" panose="02020603050405020304" pitchFamily="18" charset="0"/>
              </a:rPr>
              <a:t>Figure 21: Remote Monitoring System</a:t>
            </a:r>
          </a:p>
        </p:txBody>
      </p:sp>
    </p:spTree>
    <p:extLst>
      <p:ext uri="{BB962C8B-B14F-4D97-AF65-F5344CB8AC3E}">
        <p14:creationId xmlns:p14="http://schemas.microsoft.com/office/powerpoint/2010/main" val="42120032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1999" cy="622799"/>
          </a:xfrm>
          <a:prstGeom prst="rect">
            <a:avLst/>
          </a:prstGeom>
        </p:spPr>
        <p:txBody>
          <a:bodyPr wrap="square">
            <a:spAutoFit/>
          </a:bodyPr>
          <a:lstStyle/>
          <a:p>
            <a:pPr marR="0" lvl="0" algn="ctr">
              <a:lnSpc>
                <a:spcPct val="115000"/>
              </a:lnSpc>
              <a:spcBef>
                <a:spcPts val="0"/>
              </a:spcBef>
              <a:spcAft>
                <a:spcPts val="1000"/>
              </a:spcAft>
            </a:pPr>
            <a:r>
              <a:rPr lang="en-US" sz="3200" b="1" dirty="0">
                <a:latin typeface="Times New Roman" panose="02020603050405020304" pitchFamily="18" charset="0"/>
                <a:ea typeface="Calibri" panose="020F0502020204030204" pitchFamily="34" charset="0"/>
                <a:cs typeface="Times New Roman" panose="02020603050405020304" pitchFamily="18" charset="0"/>
              </a:rPr>
              <a:t>GENERAL CHARACTERISTICS OF ZigBee STANDARD</a:t>
            </a:r>
            <a:endParaRPr lang="en-US" sz="32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1" y="622799"/>
            <a:ext cx="12191999" cy="6190092"/>
          </a:xfrm>
          <a:prstGeom prst="rect">
            <a:avLst/>
          </a:prstGeom>
        </p:spPr>
        <p:txBody>
          <a:bodyPr wrap="square">
            <a:spAutoFit/>
          </a:bodyPr>
          <a:lstStyle/>
          <a:p>
            <a:pPr marL="342900" marR="0" lvl="0" indent="-342900" algn="just">
              <a:lnSpc>
                <a:spcPct val="115000"/>
              </a:lnSpc>
              <a:spcBef>
                <a:spcPts val="0"/>
              </a:spcBef>
              <a:spcAft>
                <a:spcPts val="1000"/>
              </a:spcAft>
              <a:buFont typeface="Wingdings" panose="05000000000000000000" pitchFamily="2" charset="2"/>
              <a:buChar char="ü"/>
            </a:pPr>
            <a:r>
              <a:rPr lang="en-US" sz="2400" dirty="0">
                <a:latin typeface="Times New Roman" panose="02020603050405020304" pitchFamily="18" charset="0"/>
                <a:ea typeface="Calibri" panose="020F0502020204030204" pitchFamily="34" charset="0"/>
                <a:cs typeface="Times New Roman" panose="02020603050405020304" pitchFamily="18" charset="0"/>
              </a:rPr>
              <a:t>Low power consumption: Devices can typically operate for several years on a single battery. </a:t>
            </a:r>
          </a:p>
          <a:p>
            <a:pPr marL="342900" marR="0" lvl="0" indent="-342900" algn="just">
              <a:lnSpc>
                <a:spcPct val="115000"/>
              </a:lnSpc>
              <a:spcBef>
                <a:spcPts val="0"/>
              </a:spcBef>
              <a:spcAft>
                <a:spcPts val="1000"/>
              </a:spcAft>
              <a:buFont typeface="Wingdings" panose="05000000000000000000" pitchFamily="2" charset="2"/>
              <a:buChar char="ü"/>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Low data rate: 20 kbps-250 kbps (Transmits packets of data), Wi-Fi (11 Mbps (devices can stream videos, audio, and pictures)), Bluetooth (1 Mbps (devices can transmit audio and pictures)</a:t>
            </a:r>
          </a:p>
          <a:p>
            <a:pPr marL="342900" marR="0" lvl="0" indent="-342900" algn="just">
              <a:lnSpc>
                <a:spcPct val="115000"/>
              </a:lnSpc>
              <a:spcBef>
                <a:spcPts val="0"/>
              </a:spcBef>
              <a:spcAft>
                <a:spcPts val="1000"/>
              </a:spcAft>
              <a:buFont typeface="Wingdings" panose="05000000000000000000" pitchFamily="2" charset="2"/>
              <a:buChar char="ü"/>
            </a:pPr>
            <a:r>
              <a:rPr lang="en-US" sz="2400" dirty="0">
                <a:latin typeface="Times New Roman" panose="02020603050405020304" pitchFamily="18" charset="0"/>
                <a:ea typeface="Calibri" panose="020F0502020204030204" pitchFamily="34" charset="0"/>
                <a:cs typeface="Times New Roman" panose="02020603050405020304" pitchFamily="18" charset="0"/>
              </a:rPr>
              <a:t> Short-range communications: 75-100 meters indoors, up to 300 meters for a line of sight</a:t>
            </a:r>
          </a:p>
          <a:p>
            <a:pPr marL="342900" marR="0" lvl="0" indent="-342900" algn="just">
              <a:lnSpc>
                <a:spcPct val="115000"/>
              </a:lnSpc>
              <a:spcBef>
                <a:spcPts val="0"/>
              </a:spcBef>
              <a:spcAft>
                <a:spcPts val="1000"/>
              </a:spcAft>
              <a:buFont typeface="Wingdings" panose="05000000000000000000" pitchFamily="2" charset="2"/>
              <a:buChar char="ü"/>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Network join time: 30 msec. (Wi-Fi-up to 3 secs, Bluetooth up to 10 secs</a:t>
            </a:r>
          </a:p>
          <a:p>
            <a:pPr marL="342900" marR="0" lvl="0" indent="-342900" algn="just">
              <a:lnSpc>
                <a:spcPct val="115000"/>
              </a:lnSpc>
              <a:spcBef>
                <a:spcPts val="0"/>
              </a:spcBef>
              <a:spcAft>
                <a:spcPts val="1000"/>
              </a:spcAft>
              <a:buFont typeface="Wingdings" panose="05000000000000000000" pitchFamily="2" charset="2"/>
              <a:buChar char="ü"/>
            </a:pPr>
            <a:r>
              <a:rPr lang="en-US" sz="2400" dirty="0">
                <a:latin typeface="Times New Roman" panose="02020603050405020304" pitchFamily="18" charset="0"/>
                <a:ea typeface="Calibri" panose="020F0502020204030204" pitchFamily="34" charset="0"/>
                <a:cs typeface="Times New Roman" panose="02020603050405020304" pitchFamily="18" charset="0"/>
              </a:rPr>
              <a:t>Supports small and large networks: up to 240 devices in practice, (Wi-Fi: up to 32 devices, Bluetooth: up to 7 devices)</a:t>
            </a:r>
          </a:p>
          <a:p>
            <a:pPr marL="342900" marR="0" lvl="0" indent="-342900" algn="just">
              <a:lnSpc>
                <a:spcPct val="115000"/>
              </a:lnSpc>
              <a:spcBef>
                <a:spcPts val="0"/>
              </a:spcBef>
              <a:spcAft>
                <a:spcPts val="1000"/>
              </a:spcAft>
              <a:buFont typeface="Wingdings" panose="05000000000000000000" pitchFamily="2" charset="2"/>
              <a:buChar char="ü"/>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Low cost of products </a:t>
            </a:r>
          </a:p>
          <a:p>
            <a:pPr marL="342900" marR="0" lvl="0" indent="-342900" algn="just">
              <a:lnSpc>
                <a:spcPct val="115000"/>
              </a:lnSpc>
              <a:spcBef>
                <a:spcPts val="0"/>
              </a:spcBef>
              <a:spcAft>
                <a:spcPts val="1000"/>
              </a:spcAft>
              <a:buFont typeface="Wingdings" panose="05000000000000000000" pitchFamily="2" charset="2"/>
              <a:buChar char="ü"/>
            </a:pPr>
            <a:r>
              <a:rPr lang="en-US" sz="2400" dirty="0">
                <a:latin typeface="Times New Roman" panose="02020603050405020304" pitchFamily="18" charset="0"/>
                <a:ea typeface="Calibri" panose="020F0502020204030204" pitchFamily="34" charset="0"/>
                <a:cs typeface="Times New Roman" panose="02020603050405020304" pitchFamily="18" charset="0"/>
              </a:rPr>
              <a:t>Cheap to implement (Simplicity of the technology)</a:t>
            </a:r>
          </a:p>
          <a:p>
            <a:pPr marL="342900" marR="0" lvl="0" indent="-342900" algn="just">
              <a:lnSpc>
                <a:spcPct val="115000"/>
              </a:lnSpc>
              <a:spcBef>
                <a:spcPts val="0"/>
              </a:spcBef>
              <a:spcAft>
                <a:spcPts val="1000"/>
              </a:spcAft>
              <a:buFont typeface="Wingdings" panose="05000000000000000000" pitchFamily="2" charset="2"/>
              <a:buChar char="ü"/>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Uses AES cryptographic algorithm for data encryption and data authentication </a:t>
            </a:r>
          </a:p>
          <a:p>
            <a:pPr marL="274320" marR="0" lvl="0" indent="-274320" algn="just">
              <a:lnSpc>
                <a:spcPct val="115000"/>
              </a:lnSpc>
              <a:spcBef>
                <a:spcPts val="0"/>
              </a:spcBef>
              <a:spcAft>
                <a:spcPts val="1000"/>
              </a:spcAft>
              <a:buFont typeface="+mj-lt"/>
              <a:buAutoNum type="romanLcPeriod"/>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181669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04E57A-0829-2311-1FFF-591821D48DD7}"/>
              </a:ext>
            </a:extLst>
          </p:cNvPr>
          <p:cNvSpPr/>
          <p:nvPr/>
        </p:nvSpPr>
        <p:spPr>
          <a:xfrm>
            <a:off x="0" y="0"/>
            <a:ext cx="12191999" cy="622799"/>
          </a:xfrm>
          <a:prstGeom prst="rect">
            <a:avLst/>
          </a:prstGeom>
        </p:spPr>
        <p:txBody>
          <a:bodyPr wrap="square">
            <a:spAutoFit/>
          </a:bodyPr>
          <a:lstStyle/>
          <a:p>
            <a:pPr marR="0" lvl="0" algn="ctr">
              <a:lnSpc>
                <a:spcPct val="115000"/>
              </a:lnSpc>
              <a:spcBef>
                <a:spcPts val="0"/>
              </a:spcBef>
              <a:spcAft>
                <a:spcPts val="1000"/>
              </a:spcAft>
            </a:pPr>
            <a:r>
              <a:rPr lang="en-US" sz="3200" b="1" dirty="0">
                <a:latin typeface="Times New Roman" panose="02020603050405020304" pitchFamily="18" charset="0"/>
                <a:ea typeface="Calibri" panose="020F0502020204030204" pitchFamily="34" charset="0"/>
                <a:cs typeface="Times New Roman" panose="02020603050405020304" pitchFamily="18" charset="0"/>
              </a:rPr>
              <a:t>BLUETOOTH</a:t>
            </a:r>
            <a:endParaRPr lang="en-US" sz="32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AF68081B-75C7-DC54-6339-57D06459416B}"/>
              </a:ext>
            </a:extLst>
          </p:cNvPr>
          <p:cNvSpPr txBox="1"/>
          <p:nvPr/>
        </p:nvSpPr>
        <p:spPr>
          <a:xfrm>
            <a:off x="3046863" y="2804952"/>
            <a:ext cx="6093724" cy="1200329"/>
          </a:xfrm>
          <a:prstGeom prst="rect">
            <a:avLst/>
          </a:prstGeom>
          <a:noFill/>
        </p:spPr>
        <p:txBody>
          <a:bodyPr wrap="square">
            <a:spAutoFit/>
          </a:bodyPr>
          <a:lstStyle/>
          <a:p>
            <a:pPr marL="285750" indent="-285750" algn="just">
              <a:buFont typeface="Wingdings" panose="05000000000000000000" pitchFamily="2" charset="2"/>
              <a:buChar char="v"/>
            </a:pPr>
            <a:r>
              <a:rPr lang="en-US" b="1" i="0" dirty="0">
                <a:effectLst/>
                <a:latin typeface="Times New Roman" panose="02020603050405020304" pitchFamily="18" charset="0"/>
                <a:cs typeface="Times New Roman" panose="02020603050405020304" pitchFamily="18" charset="0"/>
              </a:rPr>
              <a:t>Bluetooth:</a:t>
            </a:r>
            <a:r>
              <a:rPr lang="en-US" b="0" i="0" dirty="0">
                <a:effectLst/>
                <a:latin typeface="Times New Roman" panose="02020603050405020304" pitchFamily="18" charset="0"/>
                <a:cs typeface="Times New Roman" panose="02020603050405020304" pitchFamily="18" charset="0"/>
              </a:rPr>
              <a:t> Bluetooth is a short-range wireless technology designed for low-power, short-distance communication between devices, such as connecting wireless headphones to a smartphone or pairing a keyboard with a computer.</a:t>
            </a:r>
          </a:p>
        </p:txBody>
      </p:sp>
    </p:spTree>
    <p:extLst>
      <p:ext uri="{BB962C8B-B14F-4D97-AF65-F5344CB8AC3E}">
        <p14:creationId xmlns:p14="http://schemas.microsoft.com/office/powerpoint/2010/main" val="1640654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504967"/>
            <a:ext cx="12192000" cy="4154984"/>
          </a:xfrm>
          <a:prstGeom prst="rect">
            <a:avLst/>
          </a:prstGeom>
        </p:spPr>
        <p:txBody>
          <a:bodyPr wrap="square">
            <a:spAutoFit/>
          </a:bodyPr>
          <a:lstStyle/>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There are two types of optical fiber cables namely </a:t>
            </a:r>
            <a:r>
              <a:rPr lang="en-US" sz="2400" b="1" dirty="0">
                <a:latin typeface="Times New Roman" panose="02020603050405020304" pitchFamily="18" charset="0"/>
                <a:cs typeface="Times New Roman" panose="02020603050405020304" pitchFamily="18" charset="0"/>
              </a:rPr>
              <a:t>single-mode fiber (SMF) cable </a:t>
            </a:r>
            <a:r>
              <a:rPr lang="en-US" sz="2400" dirty="0">
                <a:latin typeface="Times New Roman" panose="02020603050405020304" pitchFamily="18" charset="0"/>
                <a:cs typeface="Times New Roman" panose="02020603050405020304" pitchFamily="18" charset="0"/>
              </a:rPr>
              <a:t>and </a:t>
            </a:r>
            <a:r>
              <a:rPr lang="fr-FR" sz="2400" b="1" dirty="0">
                <a:latin typeface="Times New Roman" panose="02020603050405020304" pitchFamily="18" charset="0"/>
                <a:cs typeface="Times New Roman" panose="02020603050405020304" pitchFamily="18" charset="0"/>
              </a:rPr>
              <a:t>multi-mode fiber (MMF) cable. </a:t>
            </a:r>
            <a:r>
              <a:rPr lang="en-US" sz="2400" dirty="0">
                <a:latin typeface="Times New Roman" panose="02020603050405020304" pitchFamily="18" charset="0"/>
                <a:cs typeface="Times New Roman" panose="02020603050405020304" pitchFamily="18" charset="0"/>
              </a:rPr>
              <a:t>The small diameter glass core of SMF has very low signal attenuation and thus single mode fiber can carry more signals over long distances when compared with MMF.</a:t>
            </a:r>
            <a:endParaRPr lang="fr-FR" sz="2400" b="1" dirty="0">
              <a:latin typeface="Times New Roman" panose="02020603050405020304" pitchFamily="18" charset="0"/>
              <a:cs typeface="Times New Roman" panose="02020603050405020304" pitchFamily="18" charset="0"/>
            </a:endParaRPr>
          </a:p>
          <a:p>
            <a:pPr algn="just"/>
            <a:endParaRPr lang="fr-FR" sz="2400"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fr-FR" sz="2400" dirty="0">
                <a:latin typeface="Times New Roman" panose="02020603050405020304" pitchFamily="18" charset="0"/>
                <a:cs typeface="Times New Roman" panose="02020603050405020304" pitchFamily="18" charset="0"/>
              </a:rPr>
              <a:t>A single-mode fiber has a smaller core diameter and can support only one mode of propagation. A multimode fiber has a larger core diameter and supports several modes. The main structural difference between a single-mode fiber and a multi-mode fiber is the diameter of the glass core. The diameter of the multimode fiber cable is larger than the single-mode fiber. </a:t>
            </a:r>
            <a:r>
              <a:rPr lang="en-US" sz="2400" dirty="0">
                <a:latin typeface="Times New Roman" panose="02020603050405020304" pitchFamily="18" charset="0"/>
                <a:cs typeface="Times New Roman" panose="02020603050405020304" pitchFamily="18" charset="0"/>
              </a:rPr>
              <a:t>It is impossible to differentiate between SMF/SSMF and MMF with the naked eye. There is no difference in the outward appearances; both are 125 microns in size. Only the core size differs.</a:t>
            </a:r>
          </a:p>
        </p:txBody>
      </p:sp>
      <p:sp>
        <p:nvSpPr>
          <p:cNvPr id="4" name="Rectangle 3"/>
          <p:cNvSpPr/>
          <p:nvPr/>
        </p:nvSpPr>
        <p:spPr>
          <a:xfrm>
            <a:off x="1539241" y="34835"/>
            <a:ext cx="9106437" cy="584775"/>
          </a:xfrm>
          <a:prstGeom prst="rect">
            <a:avLst/>
          </a:prstGeom>
        </p:spPr>
        <p:txBody>
          <a:bodyPr wrap="square">
            <a:spAutoFit/>
          </a:bodyPr>
          <a:lstStyle/>
          <a:p>
            <a:pPr algn="ctr"/>
            <a:r>
              <a:rPr lang="en-US" sz="3200" b="1" dirty="0">
                <a:latin typeface="Times New Roman" panose="02020603050405020304" pitchFamily="18" charset="0"/>
                <a:cs typeface="Times New Roman" panose="02020603050405020304" pitchFamily="18" charset="0"/>
              </a:rPr>
              <a:t>TYPES OF OPTICAL FIBER</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5503" r="2053" b="8960"/>
          <a:stretch/>
        </p:blipFill>
        <p:spPr>
          <a:xfrm>
            <a:off x="2772697" y="4659951"/>
            <a:ext cx="8067368" cy="2163214"/>
          </a:xfrm>
          <a:prstGeom prst="rect">
            <a:avLst/>
          </a:prstGeom>
        </p:spPr>
      </p:pic>
    </p:spTree>
    <p:extLst>
      <p:ext uri="{BB962C8B-B14F-4D97-AF65-F5344CB8AC3E}">
        <p14:creationId xmlns:p14="http://schemas.microsoft.com/office/powerpoint/2010/main" val="3776229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089392D-759A-8C61-1ACF-99D15C3E22C6}"/>
              </a:ext>
            </a:extLst>
          </p:cNvPr>
          <p:cNvSpPr/>
          <p:nvPr/>
        </p:nvSpPr>
        <p:spPr>
          <a:xfrm>
            <a:off x="0" y="169608"/>
            <a:ext cx="12192000" cy="584775"/>
          </a:xfrm>
          <a:prstGeom prst="rect">
            <a:avLst/>
          </a:prstGeom>
        </p:spPr>
        <p:txBody>
          <a:bodyPr wrap="square">
            <a:spAutoFit/>
          </a:bodyPr>
          <a:lstStyle/>
          <a:p>
            <a:pPr algn="ctr"/>
            <a:r>
              <a:rPr lang="en-US" sz="3200" b="1" dirty="0">
                <a:latin typeface="Times New Roman" panose="02020603050405020304" pitchFamily="18" charset="0"/>
                <a:cs typeface="Times New Roman" panose="02020603050405020304" pitchFamily="18" charset="0"/>
              </a:rPr>
              <a:t>TYPES OF OPTICAL FIBER</a:t>
            </a:r>
          </a:p>
        </p:txBody>
      </p:sp>
      <p:sp>
        <p:nvSpPr>
          <p:cNvPr id="6" name="TextBox 5">
            <a:extLst>
              <a:ext uri="{FF2B5EF4-FFF2-40B4-BE49-F238E27FC236}">
                <a16:creationId xmlns:a16="http://schemas.microsoft.com/office/drawing/2014/main" id="{A08C2751-B5F0-ABF0-8EEE-08D5FE2A7DA3}"/>
              </a:ext>
            </a:extLst>
          </p:cNvPr>
          <p:cNvSpPr txBox="1"/>
          <p:nvPr/>
        </p:nvSpPr>
        <p:spPr>
          <a:xfrm>
            <a:off x="6754762" y="880680"/>
            <a:ext cx="5437238" cy="5509200"/>
          </a:xfrm>
          <a:prstGeom prst="rect">
            <a:avLst/>
          </a:prstGeom>
          <a:noFill/>
        </p:spPr>
        <p:txBody>
          <a:bodyPr wrap="square">
            <a:spAutoFit/>
          </a:bodyPr>
          <a:lstStyle/>
          <a:p>
            <a:pPr marL="285750" indent="-285750" algn="just">
              <a:buFont typeface="Wingdings" panose="05000000000000000000" pitchFamily="2" charset="2"/>
              <a:buChar char="v"/>
            </a:pPr>
            <a:r>
              <a:rPr lang="en-US" sz="2200" b="1" i="1" dirty="0">
                <a:latin typeface="Times New Roman" panose="02020603050405020304" pitchFamily="18" charset="0"/>
                <a:cs typeface="Times New Roman" panose="02020603050405020304" pitchFamily="18" charset="0"/>
              </a:rPr>
              <a:t>SMF uses a single ray of light to carry data transfer over long distances. The light source is usually a laser, which is significantly more expensive and more intense than ordinary LEDs. Due to the intensity of the laser, much higher data rates and longer ranges can be obtained.</a:t>
            </a:r>
          </a:p>
          <a:p>
            <a:pPr algn="just"/>
            <a:endParaRPr lang="en-US" sz="2200" b="1" i="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2200" b="1" i="1" dirty="0">
                <a:latin typeface="Times New Roman" panose="02020603050405020304" pitchFamily="18" charset="0"/>
                <a:cs typeface="Times New Roman" panose="02020603050405020304" pitchFamily="18" charset="0"/>
              </a:rPr>
              <a:t>MMF uses multiple rays of light simultaneously, each carrying data, being transmitted through the cable simultaneously. Each ray of light takes a separate path through the multimode core. Multimode fiber is less expensive. The light source that produces the pulses of light is usually an LED.</a:t>
            </a:r>
          </a:p>
        </p:txBody>
      </p:sp>
      <p:sp>
        <p:nvSpPr>
          <p:cNvPr id="4" name="Rectangle 3"/>
          <p:cNvSpPr/>
          <p:nvPr/>
        </p:nvSpPr>
        <p:spPr>
          <a:xfrm>
            <a:off x="124505" y="6288282"/>
            <a:ext cx="5184913" cy="400110"/>
          </a:xfrm>
          <a:prstGeom prst="rect">
            <a:avLst/>
          </a:prstGeom>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Figure 3: Optical Fiber Transmission Modes</a:t>
            </a:r>
          </a:p>
        </p:txBody>
      </p:sp>
      <p:pic>
        <p:nvPicPr>
          <p:cNvPr id="33794" name="Picture 2" descr="E:\Desktop\224.JPG"/>
          <p:cNvPicPr>
            <a:picLocks noChangeAspect="1" noChangeArrowheads="1"/>
          </p:cNvPicPr>
          <p:nvPr/>
        </p:nvPicPr>
        <p:blipFill rotWithShape="1">
          <a:blip r:embed="rId2">
            <a:extLst>
              <a:ext uri="{28A0092B-C50C-407E-A947-70E740481C1C}">
                <a14:useLocalDpi xmlns:a14="http://schemas.microsoft.com/office/drawing/2010/main" val="0"/>
              </a:ext>
            </a:extLst>
          </a:blip>
          <a:srcRect l="3728" t="3540" b="9963"/>
          <a:stretch/>
        </p:blipFill>
        <p:spPr bwMode="auto">
          <a:xfrm>
            <a:off x="213079" y="754383"/>
            <a:ext cx="6669505" cy="550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4607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0" y="76200"/>
            <a:ext cx="12192000" cy="513944"/>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200" b="1" dirty="0">
                <a:latin typeface="Times New Roman" panose="02020603050405020304" pitchFamily="18" charset="0"/>
                <a:cs typeface="Times New Roman" panose="02020603050405020304" pitchFamily="18" charset="0"/>
              </a:rPr>
              <a:t>BASIC FIBER PROPERTIES SMF</a:t>
            </a:r>
          </a:p>
        </p:txBody>
      </p:sp>
      <p:sp>
        <p:nvSpPr>
          <p:cNvPr id="8" name="TextBox 7">
            <a:extLst>
              <a:ext uri="{FF2B5EF4-FFF2-40B4-BE49-F238E27FC236}">
                <a16:creationId xmlns:a16="http://schemas.microsoft.com/office/drawing/2014/main" id="{C495AF3A-BC6C-A593-D49B-FC90B0E9BFCE}"/>
              </a:ext>
            </a:extLst>
          </p:cNvPr>
          <p:cNvSpPr txBox="1"/>
          <p:nvPr/>
        </p:nvSpPr>
        <p:spPr>
          <a:xfrm>
            <a:off x="0" y="590144"/>
            <a:ext cx="12192000" cy="2677656"/>
          </a:xfrm>
          <a:prstGeom prst="rect">
            <a:avLst/>
          </a:prstGeom>
          <a:noFill/>
        </p:spPr>
        <p:txBody>
          <a:bodyPr wrap="square">
            <a:spAutoFit/>
          </a:bodyPr>
          <a:lstStyle/>
          <a:p>
            <a:pPr marL="342900" indent="-3429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It is used in all long-haul applications (supports long-distance transmission)</a:t>
            </a:r>
          </a:p>
          <a:p>
            <a:pPr marL="342900" indent="-3429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Has a core diameter of  9 microns</a:t>
            </a:r>
          </a:p>
          <a:p>
            <a:pPr marL="342900" indent="-3429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Its numerical aperture is very small</a:t>
            </a:r>
          </a:p>
          <a:p>
            <a:pPr marL="342900" indent="-3429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It supports only one mode in which the entire light energy is concentrated.</a:t>
            </a:r>
          </a:p>
          <a:p>
            <a:pPr marL="342900" indent="-3429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single-mode fibers carry higher bandwidth than multimode fibers.</a:t>
            </a:r>
          </a:p>
          <a:p>
            <a:pPr marL="342900" indent="-3429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It requires a monochromatic and coherent light source (laser diodes)</a:t>
            </a:r>
          </a:p>
          <a:p>
            <a:pPr marL="342900" indent="-3429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Less attenuation</a:t>
            </a:r>
          </a:p>
        </p:txBody>
      </p:sp>
    </p:spTree>
    <p:extLst>
      <p:ext uri="{BB962C8B-B14F-4D97-AF65-F5344CB8AC3E}">
        <p14:creationId xmlns:p14="http://schemas.microsoft.com/office/powerpoint/2010/main" val="1279675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94596-006F-D65A-DD6B-BDBB13DF439E}"/>
              </a:ext>
            </a:extLst>
          </p:cNvPr>
          <p:cNvSpPr txBox="1">
            <a:spLocks/>
          </p:cNvSpPr>
          <p:nvPr/>
        </p:nvSpPr>
        <p:spPr>
          <a:xfrm>
            <a:off x="0" y="0"/>
            <a:ext cx="12192000" cy="505326"/>
          </a:xfrm>
          <a:prstGeom prst="rect">
            <a:avLst/>
          </a:prstGeom>
        </p:spPr>
        <p:txBody>
          <a:bodyPr>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defRPr/>
            </a:pPr>
            <a:r>
              <a:rPr lang="en-US" sz="3200" b="1">
                <a:latin typeface="Times New Roman" panose="02020603050405020304" pitchFamily="18" charset="0"/>
                <a:cs typeface="Times New Roman" panose="02020603050405020304" pitchFamily="18" charset="0"/>
              </a:rPr>
              <a:t>ADVANTAGES OPTICAL FIBER </a:t>
            </a:r>
            <a:endParaRPr lang="en-US" sz="3200" b="1"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D839FD72-0A71-2151-4B07-DB7E3D5B749A}"/>
              </a:ext>
            </a:extLst>
          </p:cNvPr>
          <p:cNvSpPr/>
          <p:nvPr/>
        </p:nvSpPr>
        <p:spPr>
          <a:xfrm>
            <a:off x="0" y="505326"/>
            <a:ext cx="12192000" cy="5632311"/>
          </a:xfrm>
          <a:prstGeom prst="rect">
            <a:avLst/>
          </a:prstGeom>
        </p:spPr>
        <p:txBody>
          <a:bodyPr wrap="square">
            <a:spAutoFit/>
          </a:bodyPr>
          <a:lstStyle/>
          <a:p>
            <a:pPr marL="457200" indent="-457200" algn="just">
              <a:buFont typeface="Wingdings" panose="05000000000000000000" pitchFamily="2" charset="2"/>
              <a:buChar char="v"/>
            </a:pPr>
            <a:r>
              <a:rPr lang="en-US" altLang="zh-CN" sz="2400" dirty="0">
                <a:latin typeface="Times New Roman" panose="02020603050405020304" pitchFamily="18" charset="0"/>
                <a:cs typeface="Times New Roman" panose="02020603050405020304" pitchFamily="18" charset="0"/>
              </a:rPr>
              <a:t>Fiber cables are smaller than conducting cables and weigh much less</a:t>
            </a:r>
          </a:p>
          <a:p>
            <a:pPr marL="457200" indent="-457200" algn="just">
              <a:buFont typeface="Wingdings" panose="05000000000000000000" pitchFamily="2" charset="2"/>
              <a:buChar char="v"/>
            </a:pPr>
            <a:r>
              <a:rPr lang="en-US" altLang="zh-CN" sz="2400" dirty="0">
                <a:latin typeface="Times New Roman" panose="02020603050405020304" pitchFamily="18" charset="0"/>
                <a:cs typeface="Times New Roman" panose="02020603050405020304" pitchFamily="18" charset="0"/>
              </a:rPr>
              <a:t>Fibers are strong and flexible, enabling them to go around corners.  Glass fibers have a very high tensile strength</a:t>
            </a:r>
          </a:p>
          <a:p>
            <a:pPr marL="457200" indent="-457200" algn="just">
              <a:buFont typeface="Wingdings" panose="05000000000000000000" pitchFamily="2" charset="2"/>
              <a:buChar char="v"/>
            </a:pPr>
            <a:r>
              <a:rPr lang="en-US" altLang="zh-CN" sz="2400" dirty="0">
                <a:latin typeface="Times New Roman" panose="02020603050405020304" pitchFamily="18" charset="0"/>
                <a:cs typeface="Times New Roman" panose="02020603050405020304" pitchFamily="18" charset="0"/>
              </a:rPr>
              <a:t>Fiber can carry more signals than a conducting cable</a:t>
            </a:r>
          </a:p>
          <a:p>
            <a:pPr marL="457200" indent="-457200" algn="just">
              <a:buFont typeface="Wingdings" panose="05000000000000000000" pitchFamily="2" charset="2"/>
              <a:buChar char="v"/>
            </a:pPr>
            <a:r>
              <a:rPr lang="en-US" altLang="zh-CN" sz="2400" dirty="0">
                <a:latin typeface="Times New Roman" panose="02020603050405020304" pitchFamily="18" charset="0"/>
                <a:cs typeface="Times New Roman" panose="02020603050405020304" pitchFamily="18" charset="0"/>
              </a:rPr>
              <a:t>Fibers are not affected by (current, radiation, chemicals, etc.)</a:t>
            </a:r>
          </a:p>
          <a:p>
            <a:pPr marL="457200" indent="-45720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Long distance transmission due to low attenuation(Optical fiber loss can be as low as 0.2 dB/km)</a:t>
            </a:r>
          </a:p>
          <a:p>
            <a:pPr marL="457200" indent="-457200" algn="just">
              <a:buFont typeface="Wingdings" panose="05000000000000000000" pitchFamily="2" charset="2"/>
              <a:buChar char="v"/>
            </a:pPr>
            <a:r>
              <a:rPr lang="en-US" altLang="en-US" sz="2400" dirty="0">
                <a:latin typeface="Times New Roman" panose="02020603050405020304" pitchFamily="18" charset="0"/>
                <a:cs typeface="Times New Roman" panose="02020603050405020304" pitchFamily="18" charset="0"/>
              </a:rPr>
              <a:t>Lower system cost (fewer repeaters due to low attenuation of fibers)</a:t>
            </a:r>
          </a:p>
          <a:p>
            <a:pPr marL="457200" indent="-457200" algn="just">
              <a:buFont typeface="Wingdings" panose="05000000000000000000" pitchFamily="2" charset="2"/>
              <a:buChar char="v"/>
            </a:pPr>
            <a:r>
              <a:rPr lang="en-US" altLang="zh-CN" sz="2400" dirty="0">
                <a:latin typeface="Times New Roman" panose="02020603050405020304" pitchFamily="18" charset="0"/>
                <a:cs typeface="Times New Roman" panose="02020603050405020304" pitchFamily="18" charset="0"/>
              </a:rPr>
              <a:t>Fibers reject interference. The following forms of interference do not affect fiber systems. (RFI, EMI, EMP, etc.)</a:t>
            </a:r>
          </a:p>
          <a:p>
            <a:pPr marL="457200" indent="-457200" algn="just">
              <a:buFont typeface="Wingdings" panose="05000000000000000000" pitchFamily="2" charset="2"/>
              <a:buChar char="v"/>
            </a:pPr>
            <a:r>
              <a:rPr lang="en-US" altLang="zh-CN" sz="2400" dirty="0">
                <a:latin typeface="Times New Roman" panose="02020603050405020304" pitchFamily="18" charset="0"/>
                <a:cs typeface="Times New Roman" panose="02020603050405020304" pitchFamily="18" charset="0"/>
              </a:rPr>
              <a:t>Fiber systems are difficult to tap. (</a:t>
            </a:r>
            <a:r>
              <a:rPr lang="en-US" sz="2400" dirty="0">
                <a:latin typeface="Times New Roman" panose="02020603050405020304" pitchFamily="18" charset="0"/>
                <a:cs typeface="Times New Roman" panose="02020603050405020304" pitchFamily="18" charset="0"/>
              </a:rPr>
              <a:t>banking, computer networks, military systems)</a:t>
            </a:r>
          </a:p>
          <a:p>
            <a:pPr marL="457200" indent="-457200" algn="just">
              <a:buFont typeface="Wingdings" panose="05000000000000000000" pitchFamily="2" charset="2"/>
              <a:buChar char="v"/>
            </a:pPr>
            <a:r>
              <a:rPr lang="en-US" altLang="zh-CN" sz="2400" dirty="0">
                <a:latin typeface="Times New Roman" panose="02020603050405020304" pitchFamily="18" charset="0"/>
                <a:cs typeface="Times New Roman" panose="02020603050405020304" pitchFamily="18" charset="0"/>
              </a:rPr>
              <a:t>Thousands of channels can be multiplexed together over one strand of fiber</a:t>
            </a:r>
          </a:p>
          <a:p>
            <a:pPr marL="457200" indent="-457200" algn="just">
              <a:buFont typeface="Wingdings" panose="05000000000000000000" pitchFamily="2" charset="2"/>
              <a:buChar char="v"/>
            </a:pPr>
            <a:r>
              <a:rPr lang="en-US" altLang="zh-CN" sz="2400" dirty="0">
                <a:latin typeface="Times New Roman" panose="02020603050405020304" pitchFamily="18" charset="0"/>
                <a:cs typeface="Times New Roman" panose="02020603050405020304" pitchFamily="18" charset="0"/>
              </a:rPr>
              <a:t>Fibers are compatible with conventional electronics</a:t>
            </a:r>
          </a:p>
          <a:p>
            <a:pPr marL="457200" indent="-457200" algn="just">
              <a:buFont typeface="Wingdings" panose="05000000000000000000" pitchFamily="2" charset="2"/>
              <a:buChar char="v"/>
            </a:pPr>
            <a:r>
              <a:rPr lang="en-US" altLang="zh-CN" sz="2400" dirty="0">
                <a:latin typeface="Times New Roman" panose="02020603050405020304" pitchFamily="18" charset="0"/>
                <a:cs typeface="Times New Roman" panose="02020603050405020304" pitchFamily="18" charset="0"/>
              </a:rPr>
              <a:t>Corrosion resistant:  Fiber, as opposed to wire systems, resist corrosion.</a:t>
            </a:r>
          </a:p>
          <a:p>
            <a:pPr marL="457200" indent="-457200" algn="just">
              <a:buFont typeface="Wingdings" panose="05000000000000000000" pitchFamily="2" charset="2"/>
              <a:buChar char="v"/>
            </a:pPr>
            <a:r>
              <a:rPr lang="en-US" altLang="zh-CN" sz="2400" dirty="0">
                <a:latin typeface="Times New Roman" panose="02020603050405020304" pitchFamily="18" charset="0"/>
                <a:cs typeface="Times New Roman" panose="02020603050405020304" pitchFamily="18" charset="0"/>
              </a:rPr>
              <a:t>Large temperature range:  Glass melts at high temperatures</a:t>
            </a:r>
          </a:p>
        </p:txBody>
      </p:sp>
    </p:spTree>
    <p:extLst>
      <p:ext uri="{BB962C8B-B14F-4D97-AF65-F5344CB8AC3E}">
        <p14:creationId xmlns:p14="http://schemas.microsoft.com/office/powerpoint/2010/main" val="78630727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1723</TotalTime>
  <Words>6773</Words>
  <Application>Microsoft Office PowerPoint</Application>
  <PresentationFormat>Widescreen</PresentationFormat>
  <Paragraphs>299</Paragraphs>
  <Slides>53</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53</vt:i4>
      </vt:variant>
    </vt:vector>
  </HeadingPairs>
  <TitlesOfParts>
    <vt:vector size="61" baseType="lpstr">
      <vt:lpstr>AGaramondPro-Regular</vt:lpstr>
      <vt:lpstr>Calibri</vt:lpstr>
      <vt:lpstr>Calibri Light</vt:lpstr>
      <vt:lpstr>Times New Roman</vt:lpstr>
      <vt:lpstr>TimesNewRomanPS-BoldMT</vt:lpstr>
      <vt:lpstr>TimesNewRomanPSMT</vt:lpstr>
      <vt:lpstr>Wingdings</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UTP CABLES</vt:lpstr>
      <vt:lpstr>PowerPoint Presentation</vt:lpstr>
      <vt:lpstr>PowerPoint Presentation</vt:lpstr>
      <vt:lpstr>PowerPoint Presentation</vt:lpstr>
      <vt:lpstr>PowerPoint Presentation</vt:lpstr>
      <vt:lpstr>NETWORK CABLE</vt:lpstr>
      <vt:lpstr>NETWORK CABLE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Wi-Fi/WLAN/BLUETOOTH –READING ASSIGNMENT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Dr. Isaac A. Aboagye</cp:lastModifiedBy>
  <cp:revision>95</cp:revision>
  <dcterms:created xsi:type="dcterms:W3CDTF">2023-01-15T16:32:13Z</dcterms:created>
  <dcterms:modified xsi:type="dcterms:W3CDTF">2024-11-20T05:36:31Z</dcterms:modified>
</cp:coreProperties>
</file>