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459" r:id="rId3"/>
    <p:sldId id="443" r:id="rId4"/>
    <p:sldId id="472" r:id="rId5"/>
    <p:sldId id="473" r:id="rId6"/>
    <p:sldId id="444" r:id="rId7"/>
    <p:sldId id="445" r:id="rId8"/>
    <p:sldId id="447" r:id="rId9"/>
    <p:sldId id="448" r:id="rId10"/>
    <p:sldId id="474" r:id="rId11"/>
    <p:sldId id="478" r:id="rId12"/>
    <p:sldId id="479" r:id="rId13"/>
    <p:sldId id="477" r:id="rId14"/>
    <p:sldId id="460" r:id="rId15"/>
    <p:sldId id="461" r:id="rId16"/>
    <p:sldId id="377" r:id="rId17"/>
    <p:sldId id="378" r:id="rId18"/>
    <p:sldId id="368" r:id="rId19"/>
    <p:sldId id="462" r:id="rId20"/>
    <p:sldId id="429" r:id="rId21"/>
    <p:sldId id="439" r:id="rId22"/>
    <p:sldId id="371" r:id="rId23"/>
    <p:sldId id="409" r:id="rId24"/>
    <p:sldId id="468" r:id="rId25"/>
    <p:sldId id="469" r:id="rId26"/>
    <p:sldId id="417" r:id="rId27"/>
    <p:sldId id="483" r:id="rId28"/>
    <p:sldId id="482" r:id="rId29"/>
    <p:sldId id="419" r:id="rId30"/>
    <p:sldId id="488" r:id="rId31"/>
    <p:sldId id="422" r:id="rId32"/>
    <p:sldId id="425" r:id="rId33"/>
    <p:sldId id="486" r:id="rId34"/>
    <p:sldId id="487" r:id="rId35"/>
    <p:sldId id="480" r:id="rId36"/>
    <p:sldId id="489" r:id="rId37"/>
    <p:sldId id="45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71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52219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10112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9913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8CE79-F0D3-4F51-B823-8363C7D07C9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5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8CE79-F0D3-4F51-B823-8363C7D07C9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293692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8CE79-F0D3-4F51-B823-8363C7D07C9F}"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418403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8CE79-F0D3-4F51-B823-8363C7D07C9F}"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64270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D8CE79-F0D3-4F51-B823-8363C7D07C9F}" type="datetimeFigureOut">
              <a:rPr lang="en-US" smtClean="0"/>
              <a:t>11/13/2024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329135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D8CE79-F0D3-4F51-B823-8363C7D07C9F}" type="datetimeFigureOut">
              <a:rPr lang="en-US" smtClean="0"/>
              <a:t>11/13/2024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3991A3-0393-4559-AE54-79F02286F316}" type="slidenum">
              <a:rPr lang="en-US" smtClean="0"/>
              <a:t>‹#›</a:t>
            </a:fld>
            <a:endParaRPr lang="en-US"/>
          </a:p>
        </p:txBody>
      </p:sp>
    </p:spTree>
    <p:extLst>
      <p:ext uri="{BB962C8B-B14F-4D97-AF65-F5344CB8AC3E}">
        <p14:creationId xmlns:p14="http://schemas.microsoft.com/office/powerpoint/2010/main" val="71362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8CE79-F0D3-4F51-B823-8363C7D07C9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265730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D8CE79-F0D3-4F51-B823-8363C7D07C9F}" type="datetimeFigureOut">
              <a:rPr lang="en-US" smtClean="0"/>
              <a:t>11/13/2024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3991A3-0393-4559-AE54-79F02286F3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37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7" y="729345"/>
            <a:ext cx="12192000" cy="3539430"/>
          </a:xfrm>
          <a:prstGeom prst="rect">
            <a:avLst/>
          </a:prstGeom>
        </p:spPr>
        <p:txBody>
          <a:bodyPr wrap="square">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Overview of Computer Networks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Reasons for Studying Computer Networks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Key Components of Computer Networks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Challenges in the Field of Networking</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Networking and Communication Application</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Benefits of Computer Networks</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Responsibilities of </a:t>
            </a:r>
            <a:r>
              <a:rPr lang="en-US" sz="3200">
                <a:latin typeface="Times New Roman" panose="02020603050405020304" pitchFamily="18" charset="0"/>
                <a:cs typeface="Times New Roman" panose="02020603050405020304" pitchFamily="18" charset="0"/>
              </a:rPr>
              <a:t>a Network </a:t>
            </a:r>
            <a:r>
              <a:rPr lang="en-US" sz="3200" dirty="0">
                <a:latin typeface="Times New Roman" panose="02020603050405020304" pitchFamily="18" charset="0"/>
                <a:cs typeface="Times New Roman" panose="02020603050405020304" pitchFamily="18" charset="0"/>
              </a:rPr>
              <a:t>Engineer</a:t>
            </a:r>
            <a:endParaRPr lang="en-US" sz="3200" dirty="0"/>
          </a:p>
        </p:txBody>
      </p:sp>
      <p:sp>
        <p:nvSpPr>
          <p:cNvPr id="2" name="Title 1"/>
          <p:cNvSpPr txBox="1">
            <a:spLocks/>
          </p:cNvSpPr>
          <p:nvPr/>
        </p:nvSpPr>
        <p:spPr>
          <a:xfrm>
            <a:off x="26127" y="152402"/>
            <a:ext cx="12192000" cy="57694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dirty="0">
                <a:solidFill>
                  <a:schemeClr val="tx1"/>
                </a:solidFill>
                <a:latin typeface="Times New Roman" panose="02020603050405020304" pitchFamily="18" charset="0"/>
                <a:cs typeface="Times New Roman" panose="02020603050405020304" pitchFamily="18" charset="0"/>
              </a:rPr>
              <a:t>INTRODUCTION TO COMPUTER NETWORKS</a:t>
            </a:r>
          </a:p>
        </p:txBody>
      </p:sp>
    </p:spTree>
    <p:extLst>
      <p:ext uri="{BB962C8B-B14F-4D97-AF65-F5344CB8AC3E}">
        <p14:creationId xmlns:p14="http://schemas.microsoft.com/office/powerpoint/2010/main" val="365861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CF186-B918-3294-6202-EE64E13F9416}"/>
              </a:ext>
            </a:extLst>
          </p:cNvPr>
          <p:cNvSpPr txBox="1"/>
          <p:nvPr/>
        </p:nvSpPr>
        <p:spPr>
          <a:xfrm>
            <a:off x="0" y="15240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KEY COMPONENTS OF COMPUTER NETWORKS</a:t>
            </a:r>
          </a:p>
        </p:txBody>
      </p:sp>
      <p:sp>
        <p:nvSpPr>
          <p:cNvPr id="5" name="TextBox 4">
            <a:extLst>
              <a:ext uri="{FF2B5EF4-FFF2-40B4-BE49-F238E27FC236}">
                <a16:creationId xmlns:a16="http://schemas.microsoft.com/office/drawing/2014/main" id="{3600AFFE-6F73-077D-52C3-F39A4CF37AC5}"/>
              </a:ext>
            </a:extLst>
          </p:cNvPr>
          <p:cNvSpPr txBox="1"/>
          <p:nvPr/>
        </p:nvSpPr>
        <p:spPr>
          <a:xfrm>
            <a:off x="0" y="737175"/>
            <a:ext cx="12192000" cy="5930598"/>
          </a:xfrm>
          <a:prstGeom prst="rect">
            <a:avLst/>
          </a:prstGeom>
          <a:noFill/>
        </p:spPr>
        <p:txBody>
          <a:bodyPr wrap="square">
            <a:spAutoFit/>
          </a:bodyPr>
          <a:lstStyle/>
          <a:p>
            <a:pPr marL="285750" indent="-285750" algn="just">
              <a:spcAft>
                <a:spcPts val="12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Computer networks consist of several key components that work together to enable communication, data sharing, and resource management across connected devices. Each component plays a specific role in the network infrastructure. Understanding these components helps in designing, managing, and troubleshooting networks, which are essential for supporting modern communication and business operations.</a:t>
            </a:r>
            <a:endParaRPr lang="en-US" sz="2400" dirty="0">
              <a:latin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2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Nodes (End Devices)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These are the devices that directly connect to a network and communicate with each other. Nodes can be anything from computers and smartphones to printers and sensors. Examples include: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workstations/PCs, Servers, mobile Devices, etc.</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2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Network Interface Card (NIC):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hardware component that allows a device to connect to a network. Every device in a network must have a NIC to send and receive data. Examples include: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ethernet NIC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wired networks), w</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ireless NIC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(Wi-Fi)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Transmission Media (Wired and Wireless):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medium through which data is transmitted in a network. It can be either wired or wireless. Examples include: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twisted pair cable, coaxial cable, fiber optic cable, radio wave, microwaves, satellite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314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6EA310-8A5C-C805-E9E8-48FE501D5663}"/>
              </a:ext>
            </a:extLst>
          </p:cNvPr>
          <p:cNvSpPr txBox="1"/>
          <p:nvPr/>
        </p:nvSpPr>
        <p:spPr>
          <a:xfrm>
            <a:off x="27296" y="762000"/>
            <a:ext cx="12192000" cy="5598136"/>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Modem (Modulator-Demodulator):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device that converts digital data from a computer into a format suitable for transmission over analog mediums, like phone lines or cable systems, and vice versa. It enables devices to access the Internet by converting digital signals to analog signals and analog signals to digital signals. This is often integrated into home routers provided by ISPs.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Access Points (AP):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wireless networking device that allows wireless devices to connect to a wired network using Wi-Fi. In Wi-Fi networks, access points serve as a bridge between wireless devices and the wired network. They are essential for setting up wireless LANs.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Firewalls: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network security device that monitors and controls incoming and outgoing network traffic based on security rules. Firewalls help protect networks from unauthorized access, malware, and other security threats by filtering traffic between trusted and untrusted networks. Types of firewalls include hardware firewalls (Standalone devices often used in larger networks) and software firewalls (Installed on individual devices to protect them from threats)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3629304-5528-F21C-79D4-8A8C5A15FFF8}"/>
              </a:ext>
            </a:extLst>
          </p:cNvPr>
          <p:cNvSpPr txBox="1"/>
          <p:nvPr/>
        </p:nvSpPr>
        <p:spPr>
          <a:xfrm>
            <a:off x="0" y="15240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KEY COMPONENTS OF COMPUTER NETWORKS</a:t>
            </a:r>
          </a:p>
        </p:txBody>
      </p:sp>
    </p:spTree>
    <p:extLst>
      <p:ext uri="{BB962C8B-B14F-4D97-AF65-F5344CB8AC3E}">
        <p14:creationId xmlns:p14="http://schemas.microsoft.com/office/powerpoint/2010/main" val="36346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0561CE-3025-388B-DA04-0E3F3C631E66}"/>
              </a:ext>
            </a:extLst>
          </p:cNvPr>
          <p:cNvSpPr txBox="1"/>
          <p:nvPr/>
        </p:nvSpPr>
        <p:spPr>
          <a:xfrm>
            <a:off x="0" y="580226"/>
            <a:ext cx="12192000" cy="6345712"/>
          </a:xfrm>
          <a:prstGeom prst="rect">
            <a:avLst/>
          </a:prstGeom>
          <a:noFill/>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Bridges: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 device that connects two or more network segments, making them function as a single network. Bridges filter traffic between different network segments and can reduce collisions by dividing a network into smaller collision domains.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Gateways: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 network node that acts as a passage between two networks using different communication protocols. Gateways allow devices on various networks to communicate with each other by translating data between the different protocols or systems. A gateway between a home network and the Internet</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Repeaters: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 device that amplifies or regenerates signals in a network to extend its range. Repeaters are used to prevent signal degradation in long-distance communication by boosting the signal strength.</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Network Protocols: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Set rules or standards that define how data is transmitted and received across a network. Protocols ensure that devices can communicate effectively. Common Protocols include TCP/IP (Transmission Control Protocol/Internet Protocol): The foundational suite for Internet communication, responsible for routing and addressing packets of data. HTTP/HTTPS (Hypertext Transfer Protocol) is used for accessing websites (HTTPS is the secure version), FTP (File Transfer Protocol) is used for transferring files across a network, SMTP (Simple Mail Transfer Protocol) is for sending emails, DNS (Domain Name System): Translates domain names into IP addresses for network routing.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BA11766-61C6-8BC3-D0E7-CBF099E23853}"/>
              </a:ext>
            </a:extLst>
          </p:cNvPr>
          <p:cNvSpPr txBox="1"/>
          <p:nvPr/>
        </p:nvSpPr>
        <p:spPr>
          <a:xfrm>
            <a:off x="7961" y="9099"/>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KEY COMPONENTS OF COMPUTER NETWORKS</a:t>
            </a:r>
          </a:p>
        </p:txBody>
      </p:sp>
    </p:spTree>
    <p:extLst>
      <p:ext uri="{BB962C8B-B14F-4D97-AF65-F5344CB8AC3E}">
        <p14:creationId xmlns:p14="http://schemas.microsoft.com/office/powerpoint/2010/main" val="124541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CF186-B918-3294-6202-EE64E13F9416}"/>
              </a:ext>
            </a:extLst>
          </p:cNvPr>
          <p:cNvSpPr txBox="1"/>
          <p:nvPr/>
        </p:nvSpPr>
        <p:spPr>
          <a:xfrm>
            <a:off x="0" y="15240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KEY COMPONENTS OF COMPUTER NETWORKS</a:t>
            </a:r>
          </a:p>
        </p:txBody>
      </p:sp>
      <p:sp>
        <p:nvSpPr>
          <p:cNvPr id="5" name="TextBox 4">
            <a:extLst>
              <a:ext uri="{FF2B5EF4-FFF2-40B4-BE49-F238E27FC236}">
                <a16:creationId xmlns:a16="http://schemas.microsoft.com/office/drawing/2014/main" id="{3600AFFE-6F73-077D-52C3-F39A4CF37AC5}"/>
              </a:ext>
            </a:extLst>
          </p:cNvPr>
          <p:cNvSpPr txBox="1"/>
          <p:nvPr/>
        </p:nvSpPr>
        <p:spPr>
          <a:xfrm>
            <a:off x="0" y="737175"/>
            <a:ext cx="12192000" cy="5598136"/>
          </a:xfrm>
          <a:prstGeom prst="rect">
            <a:avLst/>
          </a:prstGeom>
          <a:noFill/>
        </p:spPr>
        <p:txBody>
          <a:bodyPr wrap="square">
            <a:spAutoFit/>
          </a:bodyPr>
          <a:lstStyle/>
          <a:p>
            <a:pPr marL="285750" marR="0" indent="-285750">
              <a:lnSpc>
                <a:spcPct val="107000"/>
              </a:lnSpc>
              <a:spcBef>
                <a:spcPts val="0"/>
              </a:spcBef>
              <a:spcAft>
                <a:spcPts val="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Switches: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networking device that connects devices within a LAN (Local Area Network) and uses MAC addresses to forward data to the correct device. Switches filter and forward data to the intended recipient device rather than broadcasting it to all devices on the network, making the network more efficient.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Hubs: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basic networking device that connects multiple Ethernet devices, making them act as a single network segment. Unlike switches, hubs broadcast data to all connected devices, making them less efficient. They are rarely used today in modern networks, replaced by more efficient switches.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Wingdings" panose="05000000000000000000" pitchFamily="2"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Routers: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 device that routes data between different networks. Routers connect multiple networks together, such as a home network and the Internet. Routers forward data packets between networks based on IP addresses. They also manage traffic and ensure data is transmitted efficiently.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8274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C2E15-5C6B-5C69-6487-7E3423513A90}"/>
              </a:ext>
            </a:extLst>
          </p:cNvPr>
          <p:cNvSpPr txBox="1"/>
          <p:nvPr/>
        </p:nvSpPr>
        <p:spPr>
          <a:xfrm>
            <a:off x="10236" y="457201"/>
            <a:ext cx="12192000" cy="4893647"/>
          </a:xfrm>
          <a:prstGeom prst="rect">
            <a:avLst/>
          </a:prstGeom>
          <a:noFill/>
        </p:spPr>
        <p:txBody>
          <a:bodyPr wrap="square">
            <a:spAutoFit/>
          </a:bodyPr>
          <a:lstStyle/>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client is the term used to describe a workstation, a normal desktop computer, or a laptop, which an end user uses to perform his/her normal duties in the office. </a:t>
            </a:r>
            <a:r>
              <a:rPr lang="en-US" sz="2400" b="1" dirty="0">
                <a:latin typeface="Times New Roman" panose="02020603050405020304" pitchFamily="18" charset="0"/>
                <a:cs typeface="Times New Roman" panose="02020603050405020304" pitchFamily="18" charset="0"/>
              </a:rPr>
              <a:t>The term client computer is used to refer to any device which participates in the network.</a:t>
            </a:r>
            <a:r>
              <a:rPr lang="en-US" sz="2400" dirty="0">
                <a:latin typeface="Times New Roman" panose="02020603050405020304" pitchFamily="18" charset="0"/>
                <a:cs typeface="Times New Roman" panose="02020603050405020304" pitchFamily="18" charset="0"/>
              </a:rPr>
              <a:t> A server provides resources to other computers on the network. Clients are simple and numerous and they request service from the server. Examples of a client software include internet explorer, firefox, opera, etc. </a:t>
            </a:r>
          </a:p>
          <a:p>
            <a:pPr algn="just"/>
            <a:endParaRPr lang="en-US" sz="2400"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client computer establishes a connection to a Server computer and accesses the services installed on the Server Computer. </a:t>
            </a:r>
          </a:p>
          <a:p>
            <a:pPr algn="just"/>
            <a:endParaRPr lang="en-US" sz="2400"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Server computer is installed with the appropriate operating system and related software to serve the network clients with one or more services continuously without a break. </a:t>
            </a:r>
          </a:p>
          <a:p>
            <a:pPr marL="285744" indent="-285744"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547B31B-5A10-C488-58E2-2543EC740312}"/>
              </a:ext>
            </a:extLst>
          </p:cNvPr>
          <p:cNvSpPr txBox="1">
            <a:spLocks/>
          </p:cNvSpPr>
          <p:nvPr/>
        </p:nvSpPr>
        <p:spPr>
          <a:xfrm>
            <a:off x="0" y="32659"/>
            <a:ext cx="12192000" cy="500743"/>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chemeClr val="tx1"/>
                </a:solidFill>
                <a:latin typeface="Times New Roman" panose="02020603050405020304" pitchFamily="18" charset="0"/>
                <a:cs typeface="Times New Roman" panose="02020603050405020304" pitchFamily="18" charset="0"/>
              </a:rPr>
              <a:t>CLIENT AND SERVER COMPUTER</a:t>
            </a:r>
          </a:p>
        </p:txBody>
      </p:sp>
      <p:pic>
        <p:nvPicPr>
          <p:cNvPr id="5" name="Picture 4" descr="E:\Desktop\1.JPG">
            <a:extLst>
              <a:ext uri="{FF2B5EF4-FFF2-40B4-BE49-F238E27FC236}">
                <a16:creationId xmlns:a16="http://schemas.microsoft.com/office/drawing/2014/main" id="{04A2A080-BE67-7A61-537F-FCB0812574F1}"/>
              </a:ext>
            </a:extLst>
          </p:cNvPr>
          <p:cNvPicPr/>
          <p:nvPr/>
        </p:nvPicPr>
        <p:blipFill rotWithShape="1">
          <a:blip r:embed="rId2">
            <a:extLst>
              <a:ext uri="{28A0092B-C50C-407E-A947-70E740481C1C}">
                <a14:useLocalDpi xmlns:a14="http://schemas.microsoft.com/office/drawing/2010/main" val="0"/>
              </a:ext>
            </a:extLst>
          </a:blip>
          <a:srcRect l="7165" t="8140"/>
          <a:stretch/>
        </p:blipFill>
        <p:spPr bwMode="auto">
          <a:xfrm>
            <a:off x="2667000" y="4981515"/>
            <a:ext cx="2819400" cy="1861952"/>
          </a:xfrm>
          <a:prstGeom prst="rect">
            <a:avLst/>
          </a:prstGeom>
          <a:noFill/>
          <a:ln>
            <a:noFill/>
          </a:ln>
        </p:spPr>
      </p:pic>
      <p:sp>
        <p:nvSpPr>
          <p:cNvPr id="6" name="Rectangle 5">
            <a:extLst>
              <a:ext uri="{FF2B5EF4-FFF2-40B4-BE49-F238E27FC236}">
                <a16:creationId xmlns:a16="http://schemas.microsoft.com/office/drawing/2014/main" id="{226C35BC-078A-C0B2-1714-F5269046ACAC}"/>
              </a:ext>
            </a:extLst>
          </p:cNvPr>
          <p:cNvSpPr/>
          <p:nvPr/>
        </p:nvSpPr>
        <p:spPr>
          <a:xfrm>
            <a:off x="76200" y="6488668"/>
            <a:ext cx="31242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Figure 2: A Laptop</a:t>
            </a:r>
            <a:endParaRPr lang="en-US" b="1" dirty="0"/>
          </a:p>
        </p:txBody>
      </p:sp>
    </p:spTree>
    <p:extLst>
      <p:ext uri="{BB962C8B-B14F-4D97-AF65-F5344CB8AC3E}">
        <p14:creationId xmlns:p14="http://schemas.microsoft.com/office/powerpoint/2010/main" val="246821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A679B-37D4-C890-3255-EE106412B388}"/>
              </a:ext>
            </a:extLst>
          </p:cNvPr>
          <p:cNvSpPr txBox="1"/>
          <p:nvPr/>
        </p:nvSpPr>
        <p:spPr>
          <a:xfrm>
            <a:off x="0" y="488351"/>
            <a:ext cx="12192000"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A typical computer network uses different types of servers. Examples of servers used in a network are:</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File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Print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Database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Mail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Domain Name System (DNS)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Dynamic Host Configuration System (DHCP) server</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Video streaming services, etc.</a:t>
            </a:r>
          </a:p>
          <a:p>
            <a:pPr marL="342891" indent="-342891"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unexpected shutdown of a server may cause the entire operation of a business down. Above is a rack-mountable Dell server. Each server requires separate server software.</a:t>
            </a:r>
          </a:p>
        </p:txBody>
      </p:sp>
      <p:pic>
        <p:nvPicPr>
          <p:cNvPr id="4" name="Picture 3" descr="E:\Desktop\3.JPG">
            <a:extLst>
              <a:ext uri="{FF2B5EF4-FFF2-40B4-BE49-F238E27FC236}">
                <a16:creationId xmlns:a16="http://schemas.microsoft.com/office/drawing/2014/main" id="{6A8AC42B-4B86-20F6-3043-D21FC2E23510}"/>
              </a:ext>
            </a:extLst>
          </p:cNvPr>
          <p:cNvPicPr/>
          <p:nvPr/>
        </p:nvPicPr>
        <p:blipFill rotWithShape="1">
          <a:blip r:embed="rId2">
            <a:extLst>
              <a:ext uri="{28A0092B-C50C-407E-A947-70E740481C1C}">
                <a14:useLocalDpi xmlns:a14="http://schemas.microsoft.com/office/drawing/2010/main" val="0"/>
              </a:ext>
            </a:extLst>
          </a:blip>
          <a:srcRect l="4489" t="11679" r="5084" b="24818"/>
          <a:stretch/>
        </p:blipFill>
        <p:spPr bwMode="auto">
          <a:xfrm>
            <a:off x="8686800" y="1371600"/>
            <a:ext cx="3352800" cy="1524000"/>
          </a:xfrm>
          <a:prstGeom prst="rect">
            <a:avLst/>
          </a:prstGeom>
          <a:noFill/>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B811E7F8-4B63-A451-566D-FA299F1298A0}"/>
              </a:ext>
            </a:extLst>
          </p:cNvPr>
          <p:cNvSpPr txBox="1">
            <a:spLocks/>
          </p:cNvSpPr>
          <p:nvPr/>
        </p:nvSpPr>
        <p:spPr>
          <a:xfrm>
            <a:off x="0" y="32659"/>
            <a:ext cx="12192000" cy="500743"/>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chemeClr val="tx1"/>
                </a:solidFill>
                <a:latin typeface="Times New Roman" panose="02020603050405020304" pitchFamily="18" charset="0"/>
                <a:cs typeface="Times New Roman" panose="02020603050405020304" pitchFamily="18" charset="0"/>
              </a:rPr>
              <a:t>CLIENT AND SERVER COMPUTER</a:t>
            </a:r>
          </a:p>
        </p:txBody>
      </p:sp>
      <p:sp>
        <p:nvSpPr>
          <p:cNvPr id="6" name="Rectangle 5">
            <a:extLst>
              <a:ext uri="{FF2B5EF4-FFF2-40B4-BE49-F238E27FC236}">
                <a16:creationId xmlns:a16="http://schemas.microsoft.com/office/drawing/2014/main" id="{F4A3A050-5B32-CD31-62A1-DC8D871641F5}"/>
              </a:ext>
            </a:extLst>
          </p:cNvPr>
          <p:cNvSpPr/>
          <p:nvPr/>
        </p:nvSpPr>
        <p:spPr>
          <a:xfrm>
            <a:off x="9029700" y="3059668"/>
            <a:ext cx="31242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Figure 3: A Server  </a:t>
            </a:r>
            <a:endParaRPr lang="en-US" b="1" dirty="0"/>
          </a:p>
        </p:txBody>
      </p:sp>
    </p:spTree>
    <p:extLst>
      <p:ext uri="{BB962C8B-B14F-4D97-AF65-F5344CB8AC3E}">
        <p14:creationId xmlns:p14="http://schemas.microsoft.com/office/powerpoint/2010/main" val="17099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5801"/>
            <a:ext cx="12192000" cy="5632311"/>
          </a:xfrm>
          <a:prstGeom prst="rect">
            <a:avLst/>
          </a:prstGeom>
        </p:spPr>
        <p:txBody>
          <a:bodyPr wrap="square">
            <a:spAutoFit/>
          </a:bodyPr>
          <a:lstStyle/>
          <a:p>
            <a:pPr marL="342891" indent="-342891"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the organization's network grows, it must gradually upgrade its peer-to-peer network to a client-server-based network. A client-server computer network model is made up of client computers and server computers. In a client-server network, high-end servers are installed with the network operating system (server operating system) and the related software to serve the clients continuously on a network by providing them with specific services upon request. </a:t>
            </a:r>
          </a:p>
          <a:p>
            <a:pPr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Well-known server operating system products are Microsoft Windows Server 2019, Oracle Solaris, Ubuntu server, Net BSD, Open BSD, etc.</a:t>
            </a:r>
          </a:p>
          <a:p>
            <a:pPr marL="342891" indent="-342891"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File Server</a:t>
            </a:r>
            <a:r>
              <a:rPr lang="en-US" sz="2400" dirty="0">
                <a:latin typeface="Times New Roman" panose="02020603050405020304" pitchFamily="18" charset="0"/>
                <a:cs typeface="Times New Roman" panose="02020603050405020304" pitchFamily="18" charset="0"/>
              </a:rPr>
              <a:t>: File servers are used to store the user documents and files centrally. An ideal file server should have a large amount of memory and storage space, fast hard disks, multiple processors, fast network adapters, redundant power supplies, etc. A File server runs File Transfer Protocol (FTP) in Windows, Linux, or Unix Networks, or Server Message Block Protocol (SMBP) in Windows Networks. Well-known FTP software products are Microsoft Internet Information Services (IIS), FileZilla Server, Apache FTP Server, etc. </a:t>
            </a:r>
          </a:p>
        </p:txBody>
      </p:sp>
      <p:sp>
        <p:nvSpPr>
          <p:cNvPr id="3" name="Title 1"/>
          <p:cNvSpPr txBox="1">
            <a:spLocks/>
          </p:cNvSpPr>
          <p:nvPr/>
        </p:nvSpPr>
        <p:spPr>
          <a:xfrm>
            <a:off x="1676401" y="32659"/>
            <a:ext cx="8869879" cy="66303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0" y="47918"/>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CLIENT SERVER NETWORKS</a:t>
            </a:r>
          </a:p>
        </p:txBody>
      </p:sp>
    </p:spTree>
    <p:extLst>
      <p:ext uri="{BB962C8B-B14F-4D97-AF65-F5344CB8AC3E}">
        <p14:creationId xmlns:p14="http://schemas.microsoft.com/office/powerpoint/2010/main" val="299686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918"/>
            <a:ext cx="120396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CLIENT SERVER NETWORKS</a:t>
            </a:r>
          </a:p>
        </p:txBody>
      </p:sp>
      <p:sp>
        <p:nvSpPr>
          <p:cNvPr id="3" name="Rectangle 2"/>
          <p:cNvSpPr/>
          <p:nvPr/>
        </p:nvSpPr>
        <p:spPr>
          <a:xfrm>
            <a:off x="0" y="694249"/>
            <a:ext cx="12192000" cy="5601533"/>
          </a:xfrm>
          <a:prstGeom prst="rect">
            <a:avLst/>
          </a:prstGeom>
        </p:spPr>
        <p:txBody>
          <a:bodyPr wrap="square">
            <a:spAutoFit/>
          </a:bodyPr>
          <a:lstStyle/>
          <a:p>
            <a:pPr marL="342891" indent="-342891"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Print Server</a:t>
            </a:r>
            <a:r>
              <a:rPr lang="en-US" sz="2400" dirty="0">
                <a:latin typeface="Times New Roman" panose="02020603050405020304" pitchFamily="18" charset="0"/>
                <a:cs typeface="Times New Roman" panose="02020603050405020304" pitchFamily="18" charset="0"/>
              </a:rPr>
              <a:t>: Print Server redirects print jobs from client computers to specific printers</a:t>
            </a:r>
          </a:p>
          <a:p>
            <a:pPr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Mail Server</a:t>
            </a:r>
            <a:r>
              <a:rPr lang="en-US" sz="2400" dirty="0">
                <a:latin typeface="Times New Roman" panose="02020603050405020304" pitchFamily="18" charset="0"/>
                <a:cs typeface="Times New Roman" panose="02020603050405020304" pitchFamily="18" charset="0"/>
              </a:rPr>
              <a:t>: Mail Servers are used to transmit emails using email protocols. The most widely used email transmission protocol is the Simple Mail Transfer Protocol (SMTP). Mail Servers exchange emails between different domains. The Most widely used Mail Server software products are Microsoft Exchange Server, SENDMAIL, Postfix, Apache James, etc.</a:t>
            </a:r>
          </a:p>
          <a:p>
            <a:pPr marL="342891" indent="-342891"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Application Server</a:t>
            </a:r>
            <a:r>
              <a:rPr lang="en-US" sz="2400" dirty="0">
                <a:latin typeface="Times New Roman" panose="02020603050405020304" pitchFamily="18" charset="0"/>
                <a:cs typeface="Times New Roman" panose="02020603050405020304" pitchFamily="18" charset="0"/>
              </a:rPr>
              <a:t>: Common computer applications or programs that are required by different network users can be run on a central server, which enables multiple network users to access common network applications from the network. Some examples of Application Server Software are SAP ERP, Microsoft Dynamics, Oracle ERP Cloud, Ramco ERP, Infor ERP, etc.</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0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918"/>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CLIENT SERVER NETWORKS</a:t>
            </a:r>
          </a:p>
        </p:txBody>
      </p:sp>
      <p:sp>
        <p:nvSpPr>
          <p:cNvPr id="3" name="Rectangle 2"/>
          <p:cNvSpPr/>
          <p:nvPr/>
        </p:nvSpPr>
        <p:spPr>
          <a:xfrm>
            <a:off x="2" y="609601"/>
            <a:ext cx="12191999" cy="4154984"/>
          </a:xfrm>
          <a:prstGeom prst="rect">
            <a:avLst/>
          </a:prstGeom>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Database Server</a:t>
            </a:r>
            <a:r>
              <a:rPr lang="en-US" sz="2400" dirty="0">
                <a:latin typeface="Times New Roman" panose="02020603050405020304" pitchFamily="18" charset="0"/>
                <a:cs typeface="Times New Roman" panose="02020603050405020304" pitchFamily="18" charset="0"/>
              </a:rPr>
              <a:t>: Database Servers allow authorized network clients to create, view, modify, and/or delete an organization's data, stored in a common database. Examples of Database Management Systems include Oracle Database Products, Microsoft SQL Server 2019, PostgreSQL, IBM DB2 Database Server, MySQL Database Server, Informix, MongoDB, MariaDB Server, etc.</a:t>
            </a:r>
          </a:p>
          <a:p>
            <a:pPr lvl="0"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Directory Servers</a:t>
            </a:r>
            <a:r>
              <a:rPr lang="en-US" sz="2400" dirty="0">
                <a:latin typeface="Times New Roman" panose="02020603050405020304" pitchFamily="18" charset="0"/>
                <a:cs typeface="Times New Roman" panose="02020603050405020304" pitchFamily="18" charset="0"/>
              </a:rPr>
              <a:t>: Directory Servers allow the central administration and management of network users and network resources. Directory Servers provide the basic functions of network security, Authentication, Authorization, and Accounting. Examples of Directory Servers are Microsoft Active Directory, NetIQ </a:t>
            </a:r>
            <a:r>
              <a:rPr lang="en-US" sz="2400" dirty="0" err="1">
                <a:latin typeface="Times New Roman" panose="02020603050405020304" pitchFamily="18" charset="0"/>
                <a:cs typeface="Times New Roman" panose="02020603050405020304" pitchFamily="18" charset="0"/>
              </a:rPr>
              <a:t>eDirectory</a:t>
            </a:r>
            <a:r>
              <a:rPr lang="en-US" sz="2400" dirty="0">
                <a:latin typeface="Times New Roman" panose="02020603050405020304" pitchFamily="18" charset="0"/>
                <a:cs typeface="Times New Roman" panose="02020603050405020304" pitchFamily="18" charset="0"/>
              </a:rPr>
              <a:t>, Fedora Directory Server, OpenLDAP, etc.</a:t>
            </a:r>
          </a:p>
          <a:p>
            <a:pPr marL="342891" indent="-342891"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57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00885-F6A2-EDC9-4946-C3B83F05BD8D}"/>
              </a:ext>
            </a:extLst>
          </p:cNvPr>
          <p:cNvSpPr txBox="1"/>
          <p:nvPr/>
        </p:nvSpPr>
        <p:spPr>
          <a:xfrm>
            <a:off x="2277" y="533400"/>
            <a:ext cx="12189724" cy="2308324"/>
          </a:xfrm>
          <a:prstGeom prst="rect">
            <a:avLst/>
          </a:prstGeom>
          <a:noFill/>
        </p:spPr>
        <p:txBody>
          <a:bodyPr wrap="square">
            <a:sp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four main principles of a network include the following:</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Each computer must have a network interface to provide a doorway for information</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network usually has at least one connecting device</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network must have communication media to transport information </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Each computer must have software to move information in and out of the computer</a:t>
            </a:r>
          </a:p>
          <a:p>
            <a:pPr algn="just"/>
            <a:r>
              <a:rPr lang="en-US" sz="2400" b="1" dirty="0">
                <a:latin typeface="Times New Roman" panose="02020603050405020304" pitchFamily="18" charset="0"/>
                <a:cs typeface="Times New Roman" panose="02020603050405020304" pitchFamily="18" charset="0"/>
              </a:rPr>
              <a:t>These four principles apply to all networks, large and small.</a:t>
            </a:r>
          </a:p>
        </p:txBody>
      </p:sp>
      <p:sp>
        <p:nvSpPr>
          <p:cNvPr id="4" name="Rectangle 2">
            <a:extLst>
              <a:ext uri="{FF2B5EF4-FFF2-40B4-BE49-F238E27FC236}">
                <a16:creationId xmlns:a16="http://schemas.microsoft.com/office/drawing/2014/main" id="{7E90693D-344D-9305-9042-A1B61ADEB35A}"/>
              </a:ext>
            </a:extLst>
          </p:cNvPr>
          <p:cNvSpPr txBox="1">
            <a:spLocks noChangeArrowheads="1"/>
          </p:cNvSpPr>
          <p:nvPr/>
        </p:nvSpPr>
        <p:spPr>
          <a:xfrm>
            <a:off x="0" y="58925"/>
            <a:ext cx="12192000" cy="47447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BASIC PRINCIPLES OF NETWORKS</a:t>
            </a:r>
          </a:p>
        </p:txBody>
      </p:sp>
      <p:sp>
        <p:nvSpPr>
          <p:cNvPr id="5" name="Title 1">
            <a:extLst>
              <a:ext uri="{FF2B5EF4-FFF2-40B4-BE49-F238E27FC236}">
                <a16:creationId xmlns:a16="http://schemas.microsoft.com/office/drawing/2014/main" id="{2DBBD4C6-98BB-B333-E016-8153A2C557F8}"/>
              </a:ext>
            </a:extLst>
          </p:cNvPr>
          <p:cNvSpPr txBox="1">
            <a:spLocks/>
          </p:cNvSpPr>
          <p:nvPr/>
        </p:nvSpPr>
        <p:spPr>
          <a:xfrm>
            <a:off x="0" y="3371421"/>
            <a:ext cx="12192000" cy="47447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chemeClr val="tx1"/>
                </a:solidFill>
                <a:latin typeface="Times New Roman" panose="02020603050405020304" pitchFamily="18" charset="0"/>
                <a:cs typeface="Times New Roman" panose="02020603050405020304" pitchFamily="18" charset="0"/>
              </a:rPr>
              <a:t>KEY COMPONENTS OF NETWORKS</a:t>
            </a:r>
          </a:p>
        </p:txBody>
      </p:sp>
      <p:sp>
        <p:nvSpPr>
          <p:cNvPr id="7" name="TextBox 6">
            <a:extLst>
              <a:ext uri="{FF2B5EF4-FFF2-40B4-BE49-F238E27FC236}">
                <a16:creationId xmlns:a16="http://schemas.microsoft.com/office/drawing/2014/main" id="{85151C8F-84EE-E11F-6F1F-CFE36E202E1A}"/>
              </a:ext>
            </a:extLst>
          </p:cNvPr>
          <p:cNvSpPr txBox="1"/>
          <p:nvPr/>
        </p:nvSpPr>
        <p:spPr>
          <a:xfrm>
            <a:off x="0" y="3790675"/>
            <a:ext cx="12192000" cy="2677656"/>
          </a:xfrm>
          <a:prstGeom prst="rect">
            <a:avLst/>
          </a:prstGeom>
          <a:noFill/>
        </p:spPr>
        <p:txBody>
          <a:bodyPr wrap="square">
            <a:spAutoFit/>
          </a:bodyPr>
          <a:lstStyle/>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Many components can be part of a network. These components can be grouped into four main categories: </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Hosts - devices that send and receive messages directly across the network. e.g. PC </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Shared peripherals - not directly connected to the network, but instead are connected to hosts. e.g. printers </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Networking devices - are used to interconnect hosts. e.g. Hub, Switch, etc. </a:t>
            </a:r>
          </a:p>
          <a:p>
            <a:pPr marL="1828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Networking media - can be wired such as copper and fiber optic or wireless technologies </a:t>
            </a:r>
          </a:p>
        </p:txBody>
      </p:sp>
    </p:spTree>
    <p:extLst>
      <p:ext uri="{BB962C8B-B14F-4D97-AF65-F5344CB8AC3E}">
        <p14:creationId xmlns:p14="http://schemas.microsoft.com/office/powerpoint/2010/main" val="95807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961DD-5013-B719-28BE-8F6DB6C38368}"/>
              </a:ext>
            </a:extLst>
          </p:cNvPr>
          <p:cNvSpPr txBox="1"/>
          <p:nvPr/>
        </p:nvSpPr>
        <p:spPr>
          <a:xfrm>
            <a:off x="0" y="533402"/>
            <a:ext cx="12192000" cy="4893647"/>
          </a:xfrm>
          <a:prstGeom prst="rect">
            <a:avLst/>
          </a:prstGeom>
          <a:noFill/>
        </p:spPr>
        <p:txBody>
          <a:bodyPr wrap="square">
            <a:spAutoFit/>
          </a:bodyPr>
          <a:lstStyle/>
          <a:p>
            <a:pPr marL="285744" indent="-285744" algn="just">
              <a:buFont typeface="Wingdings" panose="05000000000000000000" pitchFamily="2" charset="2"/>
              <a:buChar char="v"/>
            </a:pPr>
            <a:r>
              <a:rPr lang="en-US" sz="2400" dirty="0">
                <a:latin typeface="Times New Roman" panose="02020603050405020304" pitchFamily="18" charset="0"/>
                <a:ea typeface="Majalla UI"/>
                <a:cs typeface="Times New Roman" panose="02020603050405020304" pitchFamily="18" charset="0"/>
              </a:rPr>
              <a:t>When two or more computers are linked together with a medium, data can be transmitted and resources can be shared. </a:t>
            </a:r>
            <a:r>
              <a:rPr lang="en-US" sz="2400" dirty="0">
                <a:latin typeface="Times New Roman" panose="02020603050405020304" pitchFamily="18" charset="0"/>
                <a:cs typeface="Times New Roman" panose="02020603050405020304" pitchFamily="18" charset="0"/>
              </a:rPr>
              <a:t>The computers can be geographically located anywhere. A transmission system is necessary to move bits between systems. A network is a set of devices connected by communication links</a:t>
            </a:r>
            <a:r>
              <a:rPr lang="en-US" sz="2400" dirty="0">
                <a:latin typeface="Times New Roman" pitchFamily="18" charset="0"/>
              </a:rPr>
              <a:t> to communicate and share resources (information)</a:t>
            </a:r>
            <a:r>
              <a:rPr lang="en-US" sz="2400" dirty="0">
                <a:latin typeface="Times New Roman" panose="02020603050405020304" pitchFamily="18" charset="0"/>
                <a:cs typeface="Times New Roman" panose="02020603050405020304" pitchFamily="18" charset="0"/>
              </a:rPr>
              <a:t>.</a:t>
            </a:r>
          </a:p>
          <a:p>
            <a:pPr marL="285744" indent="-285744"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 computer network is a system that connects multiple computing devices (such as computers, servers, routers, switches, and other hardware) to share data, resources, and services. It allows communication and resource-sharing between different devices, enabling the exchange of information in various forms like text, images, audio, and video. </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OR</a:t>
            </a:r>
          </a:p>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term computer network can be defined as two or more computers that are connected to share resources such as data, software, files, internet connection, printers, scanners, etc. The </a:t>
            </a:r>
            <a:r>
              <a:rPr lang="en-US" sz="2400" dirty="0">
                <a:latin typeface="Times New Roman" panose="02020603050405020304" pitchFamily="18" charset="0"/>
                <a:ea typeface="Majalla UI"/>
                <a:cs typeface="Times New Roman" panose="02020603050405020304" pitchFamily="18" charset="0"/>
              </a:rPr>
              <a:t>interconnection of various computer systems can be located at different places.                                         </a:t>
            </a:r>
          </a:p>
        </p:txBody>
      </p:sp>
      <p:sp>
        <p:nvSpPr>
          <p:cNvPr id="4" name="Rectangle 2">
            <a:extLst>
              <a:ext uri="{FF2B5EF4-FFF2-40B4-BE49-F238E27FC236}">
                <a16:creationId xmlns:a16="http://schemas.microsoft.com/office/drawing/2014/main" id="{6DDBE535-11FC-9D7D-729E-6E8ADAC57C45}"/>
              </a:ext>
            </a:extLst>
          </p:cNvPr>
          <p:cNvSpPr txBox="1">
            <a:spLocks noChangeArrowheads="1"/>
          </p:cNvSpPr>
          <p:nvPr>
            <p:custDataLst>
              <p:tags r:id="rId1"/>
            </p:custDataLst>
          </p:nvPr>
        </p:nvSpPr>
        <p:spPr>
          <a:xfrm>
            <a:off x="0" y="76200"/>
            <a:ext cx="12192000" cy="6096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OVERVIEW COMPUTER NETWORK</a:t>
            </a:r>
            <a:r>
              <a:rPr lang="en-US" sz="3200" dirty="0">
                <a:latin typeface="Times New Roman" panose="02020603050405020304" pitchFamily="18" charset="0"/>
                <a:cs typeface="Times New Roman" panose="02020603050405020304" pitchFamily="18" charset="0"/>
              </a:rPr>
              <a:t> </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9859" t="4861" r="14351" b="6770"/>
          <a:stretch/>
        </p:blipFill>
        <p:spPr>
          <a:xfrm>
            <a:off x="9067800" y="5417844"/>
            <a:ext cx="3101454" cy="1440156"/>
          </a:xfrm>
          <a:prstGeom prst="rect">
            <a:avLst/>
          </a:prstGeom>
        </p:spPr>
      </p:pic>
      <p:sp>
        <p:nvSpPr>
          <p:cNvPr id="5" name="Rectangle 4"/>
          <p:cNvSpPr/>
          <p:nvPr/>
        </p:nvSpPr>
        <p:spPr>
          <a:xfrm>
            <a:off x="5791200" y="6412468"/>
            <a:ext cx="3124200"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Figure 1: A typical Network  </a:t>
            </a:r>
            <a:endParaRPr lang="en-US" b="1" dirty="0"/>
          </a:p>
        </p:txBody>
      </p:sp>
    </p:spTree>
    <p:extLst>
      <p:ext uri="{BB962C8B-B14F-4D97-AF65-F5344CB8AC3E}">
        <p14:creationId xmlns:p14="http://schemas.microsoft.com/office/powerpoint/2010/main" val="653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9" y="28667"/>
            <a:ext cx="12192000" cy="613245"/>
          </a:xfrm>
          <a:prstGeom prst="rect">
            <a:avLst/>
          </a:prstGeom>
        </p:spPr>
        <p:txBody>
          <a:bodyPr wrap="square">
            <a:spAutoFit/>
          </a:bodyPr>
          <a:lstStyle/>
          <a:p>
            <a:pPr algn="ctr">
              <a:lnSpc>
                <a:spcPct val="115000"/>
              </a:lnSpc>
              <a:spcAft>
                <a:spcPts val="600"/>
              </a:spcAft>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INTERNET, INTRANET AND EXTRANET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21609" y="613229"/>
            <a:ext cx="12192000" cy="6429261"/>
          </a:xfrm>
          <a:prstGeom prst="rect">
            <a:avLst/>
          </a:prstGeom>
        </p:spPr>
        <p:txBody>
          <a:bodyPr wrap="square">
            <a:spAutoFit/>
          </a:bodyPr>
          <a:lstStyle/>
          <a:p>
            <a:pPr marL="457189" indent="-457189" algn="just">
              <a:lnSpc>
                <a:spcPct val="115000"/>
              </a:lnSpc>
              <a:buFont typeface="Wingdings" panose="05000000000000000000" pitchFamily="2" charset="2"/>
              <a:buChar char="v"/>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Internet: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Internet is a worldwide, publicly accessible computer network of interconnected computer networks that transmit data using the standard Internet Protocol (IP). The largest Internetwork in the world is the Internet. </a:t>
            </a:r>
          </a:p>
          <a:p>
            <a:pPr marL="457189" indent="-457189" algn="just">
              <a:lnSpc>
                <a:spcPct val="115000"/>
              </a:lnSpc>
              <a:buFont typeface="Wingdings" panose="05000000000000000000" pitchFamily="2" charset="2"/>
              <a:buChar char="v"/>
            </a:pPr>
            <a:r>
              <a:rPr lang="en-US" sz="2400" b="1" dirty="0">
                <a:latin typeface="Times New Roman" panose="02020603050405020304" pitchFamily="18" charset="0"/>
                <a:ea typeface="Calibri" panose="020F0502020204030204" pitchFamily="34" charset="0"/>
                <a:cs typeface="Times New Roman" panose="02020603050405020304" pitchFamily="18" charset="0"/>
              </a:rPr>
              <a:t>Intranet: </a:t>
            </a:r>
            <a:r>
              <a:rPr lang="en-US" sz="2400" dirty="0">
                <a:latin typeface="Times New Roman" panose="02020603050405020304" pitchFamily="18" charset="0"/>
                <a:ea typeface="Calibri" panose="020F0502020204030204" pitchFamily="34" charset="0"/>
                <a:cs typeface="Times New Roman" panose="02020603050405020304" pitchFamily="18" charset="0"/>
              </a:rPr>
              <a:t>An intranet is a private network that is contained within an enterprise. A typical intranet for an organization consists of many interlinked local area networks (LAN) and uses any Wide Area Network (WAN) technology for network connectivity. The main purpose of an intranet is to share company information and computing resources among employees. The content available inside the Intranet is intended only for the members of that organization (usually employees of a company).</a:t>
            </a:r>
          </a:p>
          <a:p>
            <a:pPr marL="457189" indent="-457189" algn="just">
              <a:lnSpc>
                <a:spcPct val="115000"/>
              </a:lnSpc>
              <a:spcAft>
                <a:spcPts val="1000"/>
              </a:spcAft>
              <a:buFont typeface="Wingdings" panose="05000000000000000000" pitchFamily="2" charset="2"/>
              <a:buChar char="v"/>
            </a:pPr>
            <a:r>
              <a:rPr lang="en-US" sz="2400" b="1"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Extranet: </a:t>
            </a:r>
            <a:r>
              <a:rPr lang="en-US" sz="2400" dirty="0">
                <a:solidFill>
                  <a:srgbClr val="212529"/>
                </a:solidFill>
                <a:latin typeface="Times New Roman" panose="02020603050405020304" pitchFamily="18" charset="0"/>
                <a:ea typeface="Times New Roman" panose="02020603050405020304" pitchFamily="18" charset="0"/>
                <a:cs typeface="Times New Roman" panose="02020603050405020304" pitchFamily="18" charset="0"/>
              </a:rPr>
              <a:t>An extranet can be viewed as part of a company's intranet that is extended to users outside the company like suppliers, vendors, partners, customers, or other business associates. An extranet is required for normal day-to-day business activities. For example, placing a purchase order to registered vendors, billing and invoices, payments-related activities, joint venture-related activities, product brochures for partners, discounted price lists for partners, etc.</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8267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1"/>
            <a:ext cx="12192000" cy="5122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3200" b="1" dirty="0">
                <a:latin typeface="Times New Roman" panose="02020603050405020304" pitchFamily="18" charset="0"/>
                <a:cs typeface="Times New Roman" panose="02020603050405020304" pitchFamily="18" charset="0"/>
              </a:rPr>
              <a:t>METHODS OF INTERNET CONNECTIONS</a:t>
            </a:r>
          </a:p>
        </p:txBody>
      </p:sp>
      <p:sp>
        <p:nvSpPr>
          <p:cNvPr id="3" name="Content Placeholder 2"/>
          <p:cNvSpPr txBox="1">
            <a:spLocks/>
          </p:cNvSpPr>
          <p:nvPr/>
        </p:nvSpPr>
        <p:spPr>
          <a:xfrm>
            <a:off x="0" y="581954"/>
            <a:ext cx="12192000" cy="6128085"/>
          </a:xfrm>
          <a:prstGeom prst="rect">
            <a:avLst/>
          </a:prstGeom>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10000"/>
              </a:lnSpc>
              <a:buFont typeface="Wingdings" panose="05000000000000000000" pitchFamily="2" charset="2"/>
              <a:buChar char="v"/>
              <a:defRPr/>
            </a:pPr>
            <a:r>
              <a:rPr lang="en-US" altLang="en-US" sz="2600" dirty="0">
                <a:solidFill>
                  <a:schemeClr val="tx1"/>
                </a:solidFill>
                <a:latin typeface="Times New Roman" panose="02020603050405020304" pitchFamily="18" charset="0"/>
                <a:cs typeface="Times New Roman" panose="02020603050405020304" pitchFamily="18" charset="0"/>
              </a:rPr>
              <a:t>Many homes and small business users connect to the Internet via high-speed broadband Internet service:</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Cable Internet service: </a:t>
            </a:r>
            <a:r>
              <a:rPr lang="en-GB" sz="2600" dirty="0">
                <a:solidFill>
                  <a:schemeClr val="tx1"/>
                </a:solidFill>
                <a:latin typeface="Times New Roman" panose="02020603050405020304" pitchFamily="18" charset="0"/>
                <a:cs typeface="Times New Roman" panose="02020603050405020304" pitchFamily="18" charset="0"/>
              </a:rPr>
              <a:t>provides high-speed Internet access through the cable television network via a cable modem.</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Digital Subscriber Line (DSL): </a:t>
            </a:r>
            <a:r>
              <a:rPr lang="en-GB" sz="2600" dirty="0">
                <a:solidFill>
                  <a:schemeClr val="tx1"/>
                </a:solidFill>
                <a:latin typeface="Times New Roman" panose="02020603050405020304" pitchFamily="18" charset="0"/>
                <a:cs typeface="Times New Roman" panose="02020603050405020304" pitchFamily="18" charset="0"/>
              </a:rPr>
              <a:t>provides high-speed Internet connections using regular copper telephone lines.</a:t>
            </a:r>
            <a:endParaRPr lang="en-US" sz="2600" dirty="0">
              <a:solidFill>
                <a:schemeClr val="tx1"/>
              </a:solidFill>
              <a:latin typeface="Times New Roman" panose="02020603050405020304" pitchFamily="18" charset="0"/>
              <a:cs typeface="Times New Roman" panose="02020603050405020304" pitchFamily="18" charset="0"/>
            </a:endParaRP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Fiber to the Premises (FTTP): </a:t>
            </a:r>
            <a:r>
              <a:rPr lang="en-GB" sz="2600" dirty="0">
                <a:solidFill>
                  <a:schemeClr val="tx1"/>
                </a:solidFill>
                <a:latin typeface="Times New Roman" panose="02020603050405020304" pitchFamily="18" charset="0"/>
                <a:cs typeface="Times New Roman" panose="02020603050405020304" pitchFamily="18" charset="0"/>
              </a:rPr>
              <a:t>uses fiber-optic cable to provide high-speed Internet access to home and business users.</a:t>
            </a:r>
            <a:r>
              <a:rPr lang="en-US" sz="2600" dirty="0">
                <a:solidFill>
                  <a:schemeClr val="tx1"/>
                </a:solidFill>
                <a:latin typeface="Times New Roman" panose="02020603050405020304" pitchFamily="18" charset="0"/>
                <a:cs typeface="Times New Roman" panose="02020603050405020304" pitchFamily="18" charset="0"/>
              </a:rPr>
              <a:t> </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Fixed wireless: </a:t>
            </a:r>
            <a:r>
              <a:rPr lang="en-GB" sz="2600" dirty="0">
                <a:solidFill>
                  <a:schemeClr val="tx1"/>
                </a:solidFill>
                <a:latin typeface="Times New Roman" panose="02020603050405020304" pitchFamily="18" charset="0"/>
                <a:cs typeface="Times New Roman" panose="02020603050405020304" pitchFamily="18" charset="0"/>
              </a:rPr>
              <a:t>provides high-speed Internet connections using a dish-shaped antenna on your house or business to communicate with a tower location via radio signals.</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Cellular Radio Network: </a:t>
            </a:r>
            <a:r>
              <a:rPr lang="en-GB" sz="2600" dirty="0">
                <a:solidFill>
                  <a:schemeClr val="tx1"/>
                </a:solidFill>
                <a:latin typeface="Times New Roman" panose="02020603050405020304" pitchFamily="18" charset="0"/>
                <a:cs typeface="Times New Roman" panose="02020603050405020304" pitchFamily="18" charset="0"/>
              </a:rPr>
              <a:t>offers high-speed Internet connections to devices with built-in compatible technology or computers with wireless modems.</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Wi-Fi </a:t>
            </a:r>
            <a:r>
              <a:rPr lang="en-GB" sz="2600" dirty="0">
                <a:solidFill>
                  <a:schemeClr val="tx1"/>
                </a:solidFill>
                <a:latin typeface="Times New Roman" panose="02020603050405020304" pitchFamily="18" charset="0"/>
                <a:cs typeface="Times New Roman" panose="02020603050405020304" pitchFamily="18" charset="0"/>
              </a:rPr>
              <a:t>network uses radio signals to provide high-speed Internet connections to compatible or properly equipped wireless computers and devices.</a:t>
            </a:r>
          </a:p>
          <a:p>
            <a:pPr marL="274313" algn="just">
              <a:lnSpc>
                <a:spcPct val="110000"/>
              </a:lnSpc>
              <a:buFont typeface="Wingdings" panose="05000000000000000000" pitchFamily="2" charset="2"/>
              <a:buChar char="Ø"/>
              <a:defRPr/>
            </a:pPr>
            <a:r>
              <a:rPr lang="en-US" sz="2600" dirty="0">
                <a:solidFill>
                  <a:schemeClr val="tx1"/>
                </a:solidFill>
                <a:latin typeface="Times New Roman" panose="02020603050405020304" pitchFamily="18" charset="0"/>
                <a:cs typeface="Times New Roman" panose="02020603050405020304" pitchFamily="18" charset="0"/>
              </a:rPr>
              <a:t>Satellite Internet Service: </a:t>
            </a:r>
            <a:r>
              <a:rPr lang="en-GB" sz="2600" dirty="0">
                <a:solidFill>
                  <a:schemeClr val="tx1"/>
                </a:solidFill>
                <a:latin typeface="Times New Roman" panose="02020603050405020304" pitchFamily="18" charset="0"/>
                <a:cs typeface="Times New Roman" panose="02020603050405020304" pitchFamily="18" charset="0"/>
              </a:rPr>
              <a:t>provides high-speed Internet connections via satellite to a satellite dish that communicates with a satellite modem.</a:t>
            </a:r>
            <a:endParaRPr lang="en-US" sz="2600" dirty="0">
              <a:solidFill>
                <a:schemeClr val="tx1"/>
              </a:solidFill>
              <a:latin typeface="Times New Roman" panose="02020603050405020304" pitchFamily="18" charset="0"/>
              <a:cs typeface="Times New Roman" panose="02020603050405020304" pitchFamily="18" charset="0"/>
            </a:endParaRPr>
          </a:p>
          <a:p>
            <a:pPr>
              <a:defRPr/>
            </a:pPr>
            <a:endParaRPr lang="en-US" sz="2400" dirty="0"/>
          </a:p>
          <a:p>
            <a:pPr marL="457189" algn="just">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0" indent="0">
              <a:buNone/>
              <a:defRPr/>
            </a:pPr>
            <a:endParaRPr lang="en-US" dirty="0"/>
          </a:p>
          <a:p>
            <a:pPr>
              <a:buFont typeface="Arial" pitchFamily="34" charset="0"/>
              <a:buChar char="•"/>
              <a:defRPr/>
            </a:pPr>
            <a:endParaRPr lang="en-US" dirty="0"/>
          </a:p>
          <a:p>
            <a:pPr>
              <a:buFont typeface="Arial" pitchFamily="34" charset="0"/>
              <a:buChar char="•"/>
              <a:defRPr/>
            </a:pPr>
            <a:endParaRPr lang="en-US" dirty="0"/>
          </a:p>
          <a:p>
            <a:pPr>
              <a:buFont typeface="Arial" pitchFamily="34" charset="0"/>
              <a:buChar char="•"/>
              <a:defRPr/>
            </a:pPr>
            <a:endParaRPr lang="en-US" altLang="en-US" dirty="0"/>
          </a:p>
          <a:p>
            <a:pPr>
              <a:buFont typeface="Arial" pitchFamily="34" charset="0"/>
              <a:buChar char="•"/>
              <a:defRPr/>
            </a:pPr>
            <a:endParaRPr lang="en-US" altLang="en-US" dirty="0"/>
          </a:p>
        </p:txBody>
      </p:sp>
    </p:spTree>
    <p:extLst>
      <p:ext uri="{BB962C8B-B14F-4D97-AF65-F5344CB8AC3E}">
        <p14:creationId xmlns:p14="http://schemas.microsoft.com/office/powerpoint/2010/main" val="289339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2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5000"/>
                            </p:stCondLst>
                            <p:childTnLst>
                              <p:par>
                                <p:cTn id="13" presetID="22" presetClass="entr" presetSubtype="8"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7500"/>
                            </p:stCondLst>
                            <p:childTnLst>
                              <p:par>
                                <p:cTn id="17" presetID="22" presetClass="entr" presetSubtype="8" fill="hold" grpId="0" nodeType="afterEffect">
                                  <p:stCondLst>
                                    <p:cond delay="2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10000"/>
                            </p:stCondLst>
                            <p:childTnLst>
                              <p:par>
                                <p:cTn id="21" presetID="22" presetClass="entr" presetSubtype="8"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12500"/>
                            </p:stCondLst>
                            <p:childTnLst>
                              <p:par>
                                <p:cTn id="25" presetID="22" presetClass="entr" presetSubtype="8" fill="hold" grpId="0" nodeType="afterEffect">
                                  <p:stCondLst>
                                    <p:cond delay="2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15000"/>
                            </p:stCondLst>
                            <p:childTnLst>
                              <p:par>
                                <p:cTn id="29" presetID="22" presetClass="entr" presetSubtype="8" fill="hold" grpId="0" nodeType="afterEffect">
                                  <p:stCondLst>
                                    <p:cond delay="2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17500"/>
                            </p:stCondLst>
                            <p:childTnLst>
                              <p:par>
                                <p:cTn id="33" presetID="22" presetClass="entr" presetSubtype="8" fill="hold" grpId="0" nodeType="afterEffect">
                                  <p:stCondLst>
                                    <p:cond delay="2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641499"/>
            <a:ext cx="12191999" cy="5632311"/>
          </a:xfrm>
          <a:prstGeom prst="rect">
            <a:avLst/>
          </a:prstGeom>
        </p:spPr>
        <p:txBody>
          <a:bodyPr wrap="square">
            <a:spAutoFit/>
          </a:bodyPr>
          <a:lstStyle/>
          <a:p>
            <a:pPr marL="457189" indent="-457189"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Client and server software usually runs on separate computers, but it is also possible for one computer to carry out both roles at the same time. In small businesses and homes, many computers function as servers and clients on the network. This type of network is called a peer-to-peer network. A peer-to-peer network has no dedicated servers. In a peer-to-peer network, several workstations (or clients) are connected to share devices, information, or data.</a:t>
            </a:r>
          </a:p>
          <a:p>
            <a:pPr algn="just"/>
            <a:endParaRPr lang="en-US" sz="24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Microsoft term for the peer-to-peer network is called “Workgroup”. All the workstations (clients) are considered equal. Any computer can act as a client or server at any instance. This network is ideal for small networks where there is no need for dedicated servers, like home networks, small business networks, retail shops, small pharmacy outlets, automobile service centers, small clinics, etc.</a:t>
            </a:r>
          </a:p>
          <a:p>
            <a:pPr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simplest peer-to-peer network consists of two directly connected computers using a wired or wireless connection. Multiple PCs can also be connected to create a larger peer-to-peer network but this requires a network device, such as a hub, to interconnect the computers.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 y="-483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PEER-TO-PEER NETWORKS</a:t>
            </a:r>
          </a:p>
        </p:txBody>
      </p:sp>
    </p:spTree>
    <p:extLst>
      <p:ext uri="{BB962C8B-B14F-4D97-AF65-F5344CB8AC3E}">
        <p14:creationId xmlns:p14="http://schemas.microsoft.com/office/powerpoint/2010/main" val="209237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55" y="152400"/>
            <a:ext cx="12192000" cy="457200"/>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000" b="1" dirty="0">
                <a:latin typeface="Times New Roman" panose="02020603050405020304" pitchFamily="18" charset="0"/>
                <a:cs typeface="Times New Roman" panose="02020603050405020304" pitchFamily="18" charset="0"/>
              </a:rPr>
              <a:t>ADVANTAGES AND DISADVANTAGES OF PEER-TO-PEER NETWORKS</a:t>
            </a:r>
          </a:p>
        </p:txBody>
      </p:sp>
      <p:graphicFrame>
        <p:nvGraphicFramePr>
          <p:cNvPr id="3" name="Table 2"/>
          <p:cNvGraphicFramePr>
            <a:graphicFrameLocks noGrp="1"/>
          </p:cNvGraphicFramePr>
          <p:nvPr/>
        </p:nvGraphicFramePr>
        <p:xfrm>
          <a:off x="4354" y="914400"/>
          <a:ext cx="12187647" cy="5943603"/>
        </p:xfrm>
        <a:graphic>
          <a:graphicData uri="http://schemas.openxmlformats.org/drawingml/2006/table">
            <a:tbl>
              <a:tblPr firstRow="1" bandRow="1">
                <a:tableStyleId>{5C22544A-7EE6-4342-B048-85BDC9FD1C3A}</a:tableStyleId>
              </a:tblPr>
              <a:tblGrid>
                <a:gridCol w="5789132">
                  <a:extLst>
                    <a:ext uri="{9D8B030D-6E8A-4147-A177-3AD203B41FA5}">
                      <a16:colId xmlns:a16="http://schemas.microsoft.com/office/drawing/2014/main" val="20000"/>
                    </a:ext>
                  </a:extLst>
                </a:gridCol>
                <a:gridCol w="6398515">
                  <a:extLst>
                    <a:ext uri="{9D8B030D-6E8A-4147-A177-3AD203B41FA5}">
                      <a16:colId xmlns:a16="http://schemas.microsoft.com/office/drawing/2014/main" val="20001"/>
                    </a:ext>
                  </a:extLst>
                </a:gridCol>
              </a:tblGrid>
              <a:tr h="606491">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US" sz="2800" dirty="0">
                          <a:solidFill>
                            <a:schemeClr val="tx1"/>
                          </a:solidFill>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0000"/>
                  </a:ext>
                </a:extLst>
              </a:tr>
              <a:tr h="1576873">
                <a:tc>
                  <a:txBody>
                    <a:bodyPr/>
                    <a:lstStyle/>
                    <a:p>
                      <a:r>
                        <a:rPr lang="en-US" sz="2400" dirty="0">
                          <a:solidFill>
                            <a:schemeClr val="tx1"/>
                          </a:solidFill>
                          <a:latin typeface="Times New Roman" panose="02020603050405020304" pitchFamily="18" charset="0"/>
                          <a:cs typeface="Times New Roman" panose="02020603050405020304" pitchFamily="18" charset="0"/>
                        </a:rPr>
                        <a:t>1. Easy to setup</a:t>
                      </a:r>
                    </a:p>
                  </a:txBody>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1. No centralized administration (Everything is kept distributed in different computers)</a:t>
                      </a:r>
                    </a:p>
                  </a:txBody>
                  <a:tcPr/>
                </a:tc>
                <a:extLst>
                  <a:ext uri="{0D108BD9-81ED-4DB2-BD59-A6C34878D82A}">
                    <a16:rowId xmlns:a16="http://schemas.microsoft.com/office/drawing/2014/main" val="10001"/>
                  </a:ext>
                </a:extLst>
              </a:tr>
              <a:tr h="1091683">
                <a:tc>
                  <a:txBody>
                    <a:bodyPr/>
                    <a:lstStyle/>
                    <a:p>
                      <a:r>
                        <a:rPr lang="en-US" sz="2400" dirty="0">
                          <a:solidFill>
                            <a:schemeClr val="tx1"/>
                          </a:solidFill>
                          <a:latin typeface="Times New Roman" panose="02020603050405020304" pitchFamily="18" charset="0"/>
                          <a:cs typeface="Times New Roman" panose="02020603050405020304" pitchFamily="18" charset="0"/>
                        </a:rPr>
                        <a:t>2. Less complexity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anose="02020603050405020304" pitchFamily="18" charset="0"/>
                          <a:cs typeface="Times New Roman" panose="02020603050405020304" pitchFamily="18" charset="0"/>
                        </a:rPr>
                        <a:t>2. Managing network users is extremely difficult.</a:t>
                      </a:r>
                    </a:p>
                  </a:txBody>
                  <a:tcPr/>
                </a:tc>
                <a:extLst>
                  <a:ext uri="{0D108BD9-81ED-4DB2-BD59-A6C34878D82A}">
                    <a16:rowId xmlns:a16="http://schemas.microsoft.com/office/drawing/2014/main" val="10002"/>
                  </a:ext>
                </a:extLst>
              </a:tr>
              <a:tr h="1091683">
                <a:tc>
                  <a:txBody>
                    <a:bodyPr/>
                    <a:lstStyle/>
                    <a:p>
                      <a:r>
                        <a:rPr lang="en-US" sz="2400" dirty="0">
                          <a:solidFill>
                            <a:schemeClr val="tx1"/>
                          </a:solidFill>
                          <a:latin typeface="Times New Roman" panose="02020603050405020304" pitchFamily="18" charset="0"/>
                          <a:cs typeface="Times New Roman" panose="02020603050405020304" pitchFamily="18" charset="0"/>
                        </a:rPr>
                        <a:t>3. Low cost</a:t>
                      </a:r>
                    </a:p>
                  </a:txBody>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3. User generated files are stored in individual computers</a:t>
                      </a:r>
                    </a:p>
                  </a:txBody>
                  <a:tcPr/>
                </a:tc>
                <a:extLst>
                  <a:ext uri="{0D108BD9-81ED-4DB2-BD59-A6C34878D82A}">
                    <a16:rowId xmlns:a16="http://schemas.microsoft.com/office/drawing/2014/main" val="10003"/>
                  </a:ext>
                </a:extLst>
              </a:tr>
              <a:tr h="1576873">
                <a:tc>
                  <a:txBody>
                    <a:bodyPr/>
                    <a:lstStyle/>
                    <a:p>
                      <a:r>
                        <a:rPr lang="en-US" sz="2400" dirty="0">
                          <a:solidFill>
                            <a:schemeClr val="tx1"/>
                          </a:solidFill>
                          <a:latin typeface="Times New Roman" panose="02020603050405020304" pitchFamily="18" charset="0"/>
                          <a:cs typeface="Times New Roman" panose="02020603050405020304" pitchFamily="18" charset="0"/>
                        </a:rPr>
                        <a:t>4.  Can be used for simple tasks</a:t>
                      </a:r>
                      <a:r>
                        <a:rPr lang="en-US" sz="2400" baseline="0" dirty="0">
                          <a:solidFill>
                            <a:schemeClr val="tx1"/>
                          </a:solidFill>
                          <a:latin typeface="Times New Roman" panose="02020603050405020304" pitchFamily="18" charset="0"/>
                          <a:cs typeface="Times New Roman" panose="02020603050405020304" pitchFamily="18" charset="0"/>
                        </a:rPr>
                        <a:t> e.g. transferring files and sharing printers</a:t>
                      </a:r>
                      <a:endParaRPr lang="en-US"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1"/>
                          </a:solidFill>
                          <a:latin typeface="Times New Roman" panose="02020603050405020304" pitchFamily="18" charset="0"/>
                          <a:cs typeface="Times New Roman" panose="02020603050405020304" pitchFamily="18" charset="0"/>
                        </a:rPr>
                        <a:t>4. All devices</a:t>
                      </a:r>
                      <a:r>
                        <a:rPr lang="en-US" sz="2400" baseline="0" dirty="0">
                          <a:solidFill>
                            <a:schemeClr val="tx1"/>
                          </a:solidFill>
                          <a:latin typeface="Times New Roman" panose="02020603050405020304" pitchFamily="18" charset="0"/>
                          <a:cs typeface="Times New Roman" panose="02020603050405020304" pitchFamily="18" charset="0"/>
                        </a:rPr>
                        <a:t> may act as both clients and servers which may slow their performance</a:t>
                      </a:r>
                      <a:endParaRPr lang="en-US"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9235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246B7E-9AA2-522B-82D7-5E3D77065C76}"/>
              </a:ext>
            </a:extLst>
          </p:cNvPr>
          <p:cNvSpPr txBox="1"/>
          <p:nvPr/>
        </p:nvSpPr>
        <p:spPr>
          <a:xfrm>
            <a:off x="14947" y="533401"/>
            <a:ext cx="12162108" cy="3785652"/>
          </a:xfrm>
          <a:prstGeom prst="rect">
            <a:avLst/>
          </a:prstGeom>
          <a:noFill/>
        </p:spPr>
        <p:txBody>
          <a:bodyPr wrap="square">
            <a:spAutoFit/>
          </a:bodyPr>
          <a:lstStyle/>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Most network communication starts with a user needing to access a resource on another computer, such as a Web server or file server. A user’s attempt to access network resources is summarized in these basic steps:</a:t>
            </a:r>
          </a:p>
          <a:p>
            <a:pPr marL="274313"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An application tries to access a network resource by attempting to send a message to it.</a:t>
            </a:r>
          </a:p>
          <a:p>
            <a:pPr marL="274313"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Network client software detects the attempt to access the network. Client software formats the message generated by the application and passes the message on to the network protocol.</a:t>
            </a:r>
          </a:p>
          <a:p>
            <a:pPr marL="274313"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protocol packages the message in a format suitable for the network and sends it to the NIC driver.</a:t>
            </a:r>
          </a:p>
          <a:p>
            <a:pPr marL="274313"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NIC driver sends the data in the request to the NIC card, which converts it into the necessary signals to be transmitted across the network medium.</a:t>
            </a:r>
          </a:p>
        </p:txBody>
      </p:sp>
      <p:sp>
        <p:nvSpPr>
          <p:cNvPr id="4" name="Title 1">
            <a:extLst>
              <a:ext uri="{FF2B5EF4-FFF2-40B4-BE49-F238E27FC236}">
                <a16:creationId xmlns:a16="http://schemas.microsoft.com/office/drawing/2014/main" id="{D2D61007-01BD-E94A-A184-917DE26892C0}"/>
              </a:ext>
            </a:extLst>
          </p:cNvPr>
          <p:cNvSpPr txBox="1">
            <a:spLocks/>
          </p:cNvSpPr>
          <p:nvPr/>
        </p:nvSpPr>
        <p:spPr>
          <a:xfrm>
            <a:off x="14947" y="32981"/>
            <a:ext cx="12192000" cy="57661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STEPS OF NETWORK COMMUNICATION </a:t>
            </a:r>
          </a:p>
        </p:txBody>
      </p:sp>
    </p:spTree>
    <p:extLst>
      <p:ext uri="{BB962C8B-B14F-4D97-AF65-F5344CB8AC3E}">
        <p14:creationId xmlns:p14="http://schemas.microsoft.com/office/powerpoint/2010/main" val="29018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5FC8FC-6ADA-6C8D-DEB4-61EBF7114F7A}"/>
              </a:ext>
            </a:extLst>
          </p:cNvPr>
          <p:cNvSpPr txBox="1"/>
          <p:nvPr/>
        </p:nvSpPr>
        <p:spPr>
          <a:xfrm>
            <a:off x="23884" y="336646"/>
            <a:ext cx="12192000" cy="3785652"/>
          </a:xfrm>
          <a:prstGeom prst="rect">
            <a:avLst/>
          </a:prstGeom>
          <a:noFill/>
        </p:spPr>
        <p:txBody>
          <a:bodyPr wrap="square">
            <a:spAutoFit/>
          </a:bodyPr>
          <a:lstStyle/>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Remember that there are two sides to a communication session, and most of them involve a client trying to access network resources and a server providing those resources. The steps taken on the server side are essentially the reverse of those on the client side:</a:t>
            </a:r>
          </a:p>
          <a:p>
            <a:pPr marL="617205"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NIC card on the server receives signals from the network medium and converts them into message data, which is read by the NIC driver.</a:t>
            </a:r>
          </a:p>
          <a:p>
            <a:pPr marL="617205"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NIC driver passes the message to the network protocol.</a:t>
            </a:r>
          </a:p>
          <a:p>
            <a:pPr marL="617205"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network protocol determines which server software the message is targeting and passes the message to this designated software. </a:t>
            </a:r>
          </a:p>
          <a:p>
            <a:pPr marL="617205" indent="-34289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server software receives the message and responds by sending the requested data to the client’s computer, using the four steps outlined previously. </a:t>
            </a:r>
          </a:p>
        </p:txBody>
      </p:sp>
      <p:sp>
        <p:nvSpPr>
          <p:cNvPr id="4" name="Title 1">
            <a:extLst>
              <a:ext uri="{FF2B5EF4-FFF2-40B4-BE49-F238E27FC236}">
                <a16:creationId xmlns:a16="http://schemas.microsoft.com/office/drawing/2014/main" id="{8B59D6C2-86D6-C100-31A3-9CDE622A2D07}"/>
              </a:ext>
            </a:extLst>
          </p:cNvPr>
          <p:cNvSpPr txBox="1">
            <a:spLocks/>
          </p:cNvSpPr>
          <p:nvPr/>
        </p:nvSpPr>
        <p:spPr>
          <a:xfrm>
            <a:off x="0" y="22747"/>
            <a:ext cx="12192000" cy="457200"/>
          </a:xfrm>
          <a:prstGeom prst="rect">
            <a:avLst/>
          </a:prstGeom>
        </p:spPr>
        <p:txBody>
          <a:bodyPr>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STEPS OF NETWORK COMMUNICATION </a:t>
            </a:r>
          </a:p>
        </p:txBody>
      </p:sp>
    </p:spTree>
    <p:extLst>
      <p:ext uri="{BB962C8B-B14F-4D97-AF65-F5344CB8AC3E}">
        <p14:creationId xmlns:p14="http://schemas.microsoft.com/office/powerpoint/2010/main" val="106532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CHALLENGES IN THE FIELD OF NETWORKING</a:t>
            </a:r>
            <a:endParaRPr lang="en-US" sz="3200" dirty="0"/>
          </a:p>
        </p:txBody>
      </p:sp>
      <p:sp>
        <p:nvSpPr>
          <p:cNvPr id="3" name="Rectangle 2"/>
          <p:cNvSpPr/>
          <p:nvPr/>
        </p:nvSpPr>
        <p:spPr>
          <a:xfrm>
            <a:off x="-13064" y="582598"/>
            <a:ext cx="12205063" cy="6370975"/>
          </a:xfrm>
          <a:prstGeom prst="rect">
            <a:avLst/>
          </a:prstGeom>
        </p:spPr>
        <p:txBody>
          <a:bodyPr wrap="square">
            <a:spAutoFit/>
          </a:bodyPr>
          <a:lstStyle/>
          <a:p>
            <a:pPr marL="0" lvl="2" algn="just"/>
            <a:r>
              <a:rPr lang="en-US" sz="2400" dirty="0">
                <a:effectLst/>
                <a:latin typeface="Times New Roman" panose="02020603050405020304" pitchFamily="18" charset="0"/>
                <a:ea typeface="Times New Roman" panose="02020603050405020304" pitchFamily="18" charset="0"/>
              </a:rPr>
              <a:t>The field of networking faces several challenges, driven by rapid technological advancements, increasing demand for connectivity, and the growing complexity of modern networks. These challenges affect the design, management, security, scalability of networks, etc.</a:t>
            </a:r>
          </a:p>
          <a:p>
            <a:pPr marL="0" lvl="2" algn="just"/>
            <a:endParaRPr lang="en-US" sz="2400" dirty="0">
              <a:effectLst/>
              <a:latin typeface="Times New Roman" panose="02020603050405020304" pitchFamily="18" charset="0"/>
              <a:ea typeface="Times New Roman" panose="02020603050405020304" pitchFamily="18" charset="0"/>
            </a:endParaRPr>
          </a:p>
          <a:p>
            <a:pPr marL="342900" lvl="2" indent="-342900" algn="just">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Network Congestion/</a:t>
            </a:r>
            <a:r>
              <a:rPr lang="en-US" altLang="zh-TW" sz="2400" b="1" u="sng" dirty="0">
                <a:latin typeface="Times New Roman" panose="02020603050405020304" pitchFamily="18" charset="0"/>
                <a:ea typeface="新細明體" pitchFamily="18" charset="-120"/>
                <a:cs typeface="Times New Roman" panose="02020603050405020304" pitchFamily="18" charset="0"/>
              </a:rPr>
              <a:t> Performance degradation</a:t>
            </a: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Network congestion occurs when too many devices or data requests overload network resources, leading to slow performance, packet loss, or timeouts. Congestion can severely degrade the user experience, causing issues like dropped connections during video calls, slow website loading, and buffering in media streams. Managing traffic efficiently and implementing effective congestion control mechanisms is critical.</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2" algn="just"/>
            <a:endParaRPr lang="en-US" altLang="zh-TW" sz="2400" b="1" dirty="0">
              <a:latin typeface="Times New Roman" panose="02020603050405020304" pitchFamily="18" charset="0"/>
              <a:ea typeface="新細明體" pitchFamily="18" charset="-120"/>
              <a:cs typeface="Times New Roman" panose="02020603050405020304" pitchFamily="18" charset="0"/>
            </a:endParaRPr>
          </a:p>
          <a:p>
            <a:pPr marL="457189" lvl="2" indent="-457189" algn="just">
              <a:buFont typeface="Wingdings" panose="05000000000000000000" pitchFamily="2" charset="2"/>
              <a:buChar char="v"/>
            </a:pPr>
            <a:r>
              <a:rPr lang="en-US" altLang="zh-TW" sz="2400" b="1" u="sng" dirty="0">
                <a:latin typeface="Times New Roman" panose="02020603050405020304" pitchFamily="18" charset="0"/>
                <a:ea typeface="新細明體" pitchFamily="18" charset="-120"/>
                <a:cs typeface="Times New Roman" panose="02020603050405020304" pitchFamily="18" charset="0"/>
              </a:rPr>
              <a:t>Security:</a:t>
            </a:r>
            <a:r>
              <a:rPr lang="en-US" altLang="zh-TW" sz="2400" b="1" dirty="0">
                <a:latin typeface="Times New Roman" panose="02020603050405020304" pitchFamily="18" charset="0"/>
                <a:ea typeface="新細明體" pitchFamily="18" charset="-120"/>
                <a:cs typeface="Times New Roman" panose="02020603050405020304" pitchFamily="18" charset="0"/>
              </a:rPr>
              <a:t> </a:t>
            </a:r>
            <a:r>
              <a:rPr lang="en-US" altLang="zh-TW" sz="2400" dirty="0">
                <a:latin typeface="Times New Roman" panose="02020603050405020304" pitchFamily="18" charset="0"/>
                <a:ea typeface="新細明體" pitchFamily="18" charset="-120"/>
                <a:cs typeface="Times New Roman" panose="02020603050405020304" pitchFamily="18" charset="0"/>
              </a:rPr>
              <a:t>Security issues increase with the increase in network size. Maintaining network security requires constant vigilance and the ability to respond to evolving threats. Blocking unauthorized outside traffic is not enough to protect data. Many threats make it into the network when employees respond to phishing emails and insider attacks.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 with advanced firewalls, intrusion detection systems (IDS), and encryption, attackers continue to find new ways to breach networks.</a:t>
            </a:r>
            <a:endParaRPr lang="en-US" altLang="zh-TW" sz="2400"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54646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2F2DAD-A167-7B97-BD2D-311C0C66CF4D}"/>
              </a:ext>
            </a:extLst>
          </p:cNvPr>
          <p:cNvSpPr txBox="1"/>
          <p:nvPr/>
        </p:nvSpPr>
        <p:spPr>
          <a:xfrm>
            <a:off x="30707" y="584775"/>
            <a:ext cx="12161293" cy="6388480"/>
          </a:xfrm>
          <a:prstGeom prst="rect">
            <a:avLst/>
          </a:prstGeom>
          <a:noFill/>
        </p:spPr>
        <p:txBody>
          <a:bodyPr wrap="square">
            <a:spAutoFit/>
          </a:bodyPr>
          <a:lstStyle/>
          <a:p>
            <a:pPr marL="285750" marR="0" indent="-285750" algn="just">
              <a:lnSpc>
                <a:spcPct val="107000"/>
              </a:lnSpc>
              <a:spcBef>
                <a:spcPts val="0"/>
              </a:spcBef>
              <a:spcAft>
                <a:spcPts val="0"/>
              </a:spcAft>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Network Automation and Management: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Manually configuring and managing large, complex networks is time-consuming and error-prone. There is a growing need for automated network management tools that can handle tasks such as configuration, monitoring, and troubleshooting. </a:t>
            </a:r>
          </a:p>
          <a:p>
            <a:pPr marR="0" algn="just">
              <a:lnSpc>
                <a:spcPct val="107000"/>
              </a:lnSpc>
              <a:spcBef>
                <a:spcPts val="0"/>
              </a:spcBef>
              <a:spcAft>
                <a:spcPts val="0"/>
              </a:spcAft>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7000"/>
              </a:lnSpc>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Network Interoperability: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Networks often involve equipment and software from different vendors, using different technologies and protocols. Ensuring that these components can work together seamlessly is a significant challenge. Lack of interoperability can lead to compatibility issues, higher costs for integration, and operational inefficiencies. Vendors typically use proprietary solutions that make it hard for different systems to communicate without specialized adapters or configurations.</a:t>
            </a:r>
          </a:p>
          <a:p>
            <a:pPr algn="just">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IPv4 to IPv6 Transition: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IPv4 which has been the dominant addressing system for decades is being replaced with IPv6. The coexistence of both IPv4 and IPv6 networks creates challenges in terms of compatibility, management, and configuration. Full migration to IPv6 is essential to accommodate future growth in connected devices but requires significant infrastructure updates.</a:t>
            </a:r>
          </a:p>
        </p:txBody>
      </p:sp>
      <p:sp>
        <p:nvSpPr>
          <p:cNvPr id="4" name="Rectangle 3">
            <a:extLst>
              <a:ext uri="{FF2B5EF4-FFF2-40B4-BE49-F238E27FC236}">
                <a16:creationId xmlns:a16="http://schemas.microsoft.com/office/drawing/2014/main" id="{B12A0BC2-0C8E-DBC3-4D63-D3F375A60D6C}"/>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CHALLENGES IN THE FIELD OF NETWORKING</a:t>
            </a:r>
            <a:endParaRPr lang="en-US" sz="3200" dirty="0"/>
          </a:p>
        </p:txBody>
      </p:sp>
    </p:spTree>
    <p:extLst>
      <p:ext uri="{BB962C8B-B14F-4D97-AF65-F5344CB8AC3E}">
        <p14:creationId xmlns:p14="http://schemas.microsoft.com/office/powerpoint/2010/main" val="108430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A5A08F-3134-C3B6-F5FA-E2B7BB120C36}"/>
              </a:ext>
            </a:extLst>
          </p:cNvPr>
          <p:cNvSpPr txBox="1"/>
          <p:nvPr/>
        </p:nvSpPr>
        <p:spPr>
          <a:xfrm>
            <a:off x="0" y="584775"/>
            <a:ext cx="12192000" cy="6603154"/>
          </a:xfrm>
          <a:prstGeom prst="rect">
            <a:avLst/>
          </a:prstGeom>
          <a:noFill/>
        </p:spPr>
        <p:txBody>
          <a:bodyPr wrap="square">
            <a:spAutoFit/>
          </a:bodyPr>
          <a:lstStyle/>
          <a:p>
            <a:pPr marL="171450" marR="0" indent="-171450" algn="just">
              <a:lnSpc>
                <a:spcPct val="107000"/>
              </a:lnSpc>
              <a:spcBef>
                <a:spcPts val="0"/>
              </a:spcBef>
              <a:spcAft>
                <a:spcPts val="0"/>
              </a:spcAft>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Complex Network Management: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As networks grow larger and more complex, managing them becomes increasingly difficult. This includes handling diverse device types, heterogeneous network environments, and hybrid infrastructures that combine cloud, on-premises, and edge components. Network administrators face the challenge of configuring, monitoring, and troubleshooting large-scale, multi-vendor networks. Traditional manual network management approaches become inadequate, leading to the need for automation tools and Software-Defined Networking (SDN) solutions.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v"/>
            </a:pPr>
            <a:r>
              <a:rPr lang="en-US" sz="2400" b="1" u="sng" dirty="0">
                <a:effectLst/>
                <a:latin typeface="Times New Roman" panose="02020603050405020304" pitchFamily="18" charset="0"/>
                <a:ea typeface="Times New Roman" panose="02020603050405020304" pitchFamily="18" charset="0"/>
                <a:cs typeface="Times New Roman" panose="02020603050405020304" pitchFamily="18" charset="0"/>
              </a:rPr>
              <a:t>Bandwidth and Latency Constraints: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Many modern applications, such as video streaming, cloud computing, virtual reality (VR), and online gaming, require high bandwidth and low latency. Networks must meet these demands while avoiding congestion and packet loss. Ensuring consistent performance across distributed networks, especially when dealing with high-data-rate applications, is difficult. Network providers must constantly upgrade infrastructure to support high-speed connections and minimize latency.</a:t>
            </a:r>
          </a:p>
          <a:p>
            <a:pPr marL="171450" marR="0" indent="-171450" algn="just">
              <a:lnSpc>
                <a:spcPct val="107000"/>
              </a:lnSpc>
              <a:spcBef>
                <a:spcPts val="0"/>
              </a:spcBef>
              <a:spcAft>
                <a:spcPts val="0"/>
              </a:spcAft>
              <a:buFont typeface="Wingdings" panose="05000000000000000000" pitchFamily="2" charset="2"/>
              <a:buChar char="v"/>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v"/>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07000"/>
              </a:lnSpc>
              <a:buFont typeface="Wingdings" panose="05000000000000000000" pitchFamily="2" charset="2"/>
              <a:buChar char="v"/>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indent="-171450" algn="just">
              <a:lnSpc>
                <a:spcPct val="107000"/>
              </a:lnSpc>
              <a:spcBef>
                <a:spcPts val="0"/>
              </a:spcBef>
              <a:spcAft>
                <a:spcPts val="0"/>
              </a:spcAft>
              <a:buFont typeface="Wingdings" panose="05000000000000000000" pitchFamily="2" charset="2"/>
              <a:buChar char="v"/>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DC584F2B-D2A0-D098-828A-E491908C46B7}"/>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CHALLENGES IN THE FIELD OF NETWORKING</a:t>
            </a:r>
            <a:endParaRPr lang="en-US" sz="3200" dirty="0"/>
          </a:p>
        </p:txBody>
      </p:sp>
    </p:spTree>
    <p:extLst>
      <p:ext uri="{BB962C8B-B14F-4D97-AF65-F5344CB8AC3E}">
        <p14:creationId xmlns:p14="http://schemas.microsoft.com/office/powerpoint/2010/main" val="2557316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CHALLENGES IN THE FIELD OF NETWORKING</a:t>
            </a:r>
            <a:endParaRPr lang="en-US" sz="3200" dirty="0"/>
          </a:p>
        </p:txBody>
      </p:sp>
      <p:sp>
        <p:nvSpPr>
          <p:cNvPr id="3" name="Rectangle 2"/>
          <p:cNvSpPr/>
          <p:nvPr/>
        </p:nvSpPr>
        <p:spPr>
          <a:xfrm>
            <a:off x="-6531" y="573889"/>
            <a:ext cx="12192000" cy="3785652"/>
          </a:xfrm>
          <a:prstGeom prst="rect">
            <a:avLst/>
          </a:prstGeom>
        </p:spPr>
        <p:txBody>
          <a:bodyPr wrap="square">
            <a:spAutoFit/>
          </a:bodyPr>
          <a:lstStyle/>
          <a:p>
            <a:pPr marL="457189" lvl="2" indent="-457189" algn="just">
              <a:buFont typeface="Wingdings" panose="05000000000000000000" pitchFamily="2" charset="2"/>
              <a:buChar char="v"/>
            </a:pPr>
            <a:r>
              <a:rPr lang="en-US" altLang="zh-TW" sz="2400" b="1" dirty="0">
                <a:latin typeface="Times New Roman" panose="02020603050405020304" pitchFamily="18" charset="0"/>
                <a:ea typeface="新細明體" pitchFamily="18" charset="-120"/>
                <a:cs typeface="Times New Roman" panose="02020603050405020304" pitchFamily="18" charset="0"/>
              </a:rPr>
              <a:t>Cost: </a:t>
            </a:r>
            <a:r>
              <a:rPr lang="en-US" altLang="zh-TW" sz="2400" dirty="0">
                <a:latin typeface="Times New Roman" panose="02020603050405020304" pitchFamily="18" charset="0"/>
                <a:ea typeface="新細明體" pitchFamily="18" charset="-120"/>
                <a:cs typeface="Times New Roman" panose="02020603050405020304" pitchFamily="18" charset="0"/>
              </a:rPr>
              <a:t>As more business functions move onto the network, companies need to upgrade their network and add capacity and new capabilities. Networks have to handle other business services like telephony, video conferencing, and multimedia applications, which require improved network bandwidth which is expensive.</a:t>
            </a:r>
            <a:r>
              <a:rPr lang="en-US" altLang="zh-TW" sz="2400" b="1" dirty="0">
                <a:latin typeface="Times New Roman" panose="02020603050405020304" pitchFamily="18" charset="0"/>
                <a:ea typeface="新細明體" pitchFamily="18" charset="-120"/>
                <a:cs typeface="Times New Roman" panose="02020603050405020304" pitchFamily="18" charset="0"/>
              </a:rPr>
              <a:t> </a:t>
            </a:r>
          </a:p>
          <a:p>
            <a:pPr marL="0" lvl="2" algn="just"/>
            <a:endParaRPr lang="en-US" altLang="zh-TW" sz="2400" b="1" dirty="0">
              <a:latin typeface="Times New Roman" panose="02020603050405020304" pitchFamily="18" charset="0"/>
              <a:ea typeface="新細明體" pitchFamily="18" charset="-120"/>
              <a:cs typeface="Times New Roman" panose="02020603050405020304" pitchFamily="18" charset="0"/>
            </a:endParaRPr>
          </a:p>
          <a:p>
            <a:pPr marL="457189" lvl="2" indent="-457189" algn="jus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Scalability: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 the number of devices connected to networks increases exponentially (due to IoT, smartphones, cloud computing, etc.), ensuring that networks can scale to handle this growth is a major challenge. Larger networks require more complex management, increased bandwidth, and higher efficiency. Traditional networking infrastructure may struggle to meet these needs, leading to performance bottlenecks, congestion, and network failures.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6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custDataLst>
              <p:tags r:id="rId1"/>
            </p:custDataLst>
          </p:nvPr>
        </p:nvSpPr>
        <p:spPr>
          <a:xfrm>
            <a:off x="0" y="76200"/>
            <a:ext cx="12192000" cy="6096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chemeClr val="tx1"/>
                </a:solidFill>
                <a:latin typeface="Times New Roman" panose="02020603050405020304" pitchFamily="18" charset="0"/>
                <a:cs typeface="Times New Roman" panose="02020603050405020304" pitchFamily="18" charset="0"/>
              </a:rPr>
              <a:t>OVERVIEW COMPUTER NETWORK</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0" y="609600"/>
            <a:ext cx="12192000"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Computer networks are fundamental to modern communication, enabling businesses, governments, and individuals to share resources, collaborate, and access services on a global scale. Whether through local area networks or the vast infrastructure of the Internet, networking is critical for everything from day-to-day business operations to personal entertainment and social interaction.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build and connect computer networks, clients, and servers, special network infrastructure devices like switches, routers, firewalls, etc. are used.</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Network devices follow special protocols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send and receive data over the network. It is capable of delivering voice, video, and data services over the same communication channel or network structure.</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Studying computer networks is essential for a wide range of reasons, as networking technology is fundamental to how modern society communicates, shares information, and operates.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022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5EC87-E5B5-DD07-D3CF-6362E80C88D4}"/>
              </a:ext>
            </a:extLst>
          </p:cNvPr>
          <p:cNvSpPr txBox="1"/>
          <p:nvPr/>
        </p:nvSpPr>
        <p:spPr>
          <a:xfrm>
            <a:off x="0" y="546055"/>
            <a:ext cx="12192000" cy="6555641"/>
          </a:xfrm>
          <a:prstGeom prst="rect">
            <a:avLst/>
          </a:prstGeom>
          <a:noFill/>
        </p:spPr>
        <p:txBody>
          <a:bodyPr wrap="square">
            <a:spAutoFit/>
          </a:bodyPr>
          <a:lstStyle/>
          <a:p>
            <a:pPr algn="just">
              <a:defRPr/>
            </a:pPr>
            <a:r>
              <a:rPr lang="en-US" sz="2400" dirty="0">
                <a:effectLst/>
                <a:latin typeface="Times New Roman" panose="02020603050405020304" pitchFamily="18" charset="0"/>
                <a:ea typeface="Times New Roman" panose="02020603050405020304" pitchFamily="18" charset="0"/>
              </a:rPr>
              <a:t>Computer networking and communication applications are essential to modern business operations, entertainment, social interaction, and personal productivity. They enable seamless communication, collaboration, content sharing, and access to services over local, wide-area, and global networks. Networking and communication applications include the following:</a:t>
            </a:r>
          </a:p>
          <a:p>
            <a:pPr algn="just">
              <a:defRPr/>
            </a:pPr>
            <a:endParaRPr lang="en-US" sz="2400" dirty="0">
              <a:latin typeface="Times New Roman" panose="02020603050405020304" pitchFamily="18" charset="0"/>
              <a:ea typeface="Times New Roman" panose="02020603050405020304" pitchFamily="18" charset="0"/>
            </a:endParaRPr>
          </a:p>
          <a:p>
            <a:pPr marL="285744" lvl="1" indent="-285744">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Mobile phones (wireless phones)</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Cellular phones</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Satellite phone</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Wi-Fi phones</a:t>
            </a:r>
          </a:p>
          <a:p>
            <a:pPr marL="182875" lvl="1"/>
            <a:endParaRPr lang="en-US" sz="2400" dirty="0">
              <a:latin typeface="Times New Roman" panose="02020603050405020304" pitchFamily="18" charset="0"/>
              <a:cs typeface="Times New Roman" panose="02020603050405020304" pitchFamily="18" charset="0"/>
            </a:endParaRPr>
          </a:p>
          <a:p>
            <a:pPr marL="285744" lvl="1" indent="-285744">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Mobile Video conferencing</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Communications technology for real-time, face-to-face meetings between individuals located in different places</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Online conferencing (via the Internet)</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Video conferencing/video phone calls</a:t>
            </a:r>
          </a:p>
          <a:p>
            <a:pPr algn="just">
              <a:defRPr/>
            </a:pPr>
            <a:endParaRPr lang="en-US" sz="1800" dirty="0">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
              <a:defRPr/>
            </a:pPr>
            <a:endParaRPr lang="en-US" sz="1800" dirty="0">
              <a:effectLst/>
              <a:latin typeface="Times New Roman" panose="02020603050405020304" pitchFamily="18" charset="0"/>
              <a:ea typeface="Times New Roman" panose="02020603050405020304" pitchFamily="18" charset="0"/>
            </a:endParaRPr>
          </a:p>
          <a:p>
            <a:pPr marL="457189" indent="-457189" algn="just">
              <a:buFont typeface="Wingdings" panose="05000000000000000000" pitchFamily="2" charset="2"/>
              <a:buChar char="v"/>
              <a:defRPr/>
            </a:pPr>
            <a:endParaRPr lang="en-US" sz="24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E54B9D3-1A15-9220-F557-D4CED3448CFE}"/>
              </a:ext>
            </a:extLst>
          </p:cNvPr>
          <p:cNvSpPr txBox="1">
            <a:spLocks/>
          </p:cNvSpPr>
          <p:nvPr/>
        </p:nvSpPr>
        <p:spPr>
          <a:xfrm>
            <a:off x="0" y="76201"/>
            <a:ext cx="12192000" cy="59719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NETWORKING AND COMMUNICATIONS APPLICATIONS</a:t>
            </a: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t="12546"/>
          <a:stretch>
            <a:fillRect/>
          </a:stretch>
        </p:blipFill>
        <p:spPr bwMode="auto">
          <a:xfrm>
            <a:off x="8067368" y="2131123"/>
            <a:ext cx="3436373" cy="2336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42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1"/>
            <a:ext cx="12192000" cy="59719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NETWORKING AND COMMUNICATION APPLICATIONS</a:t>
            </a:r>
          </a:p>
        </p:txBody>
      </p:sp>
      <p:sp>
        <p:nvSpPr>
          <p:cNvPr id="6" name="TextBox 5">
            <a:extLst>
              <a:ext uri="{FF2B5EF4-FFF2-40B4-BE49-F238E27FC236}">
                <a16:creationId xmlns:a16="http://schemas.microsoft.com/office/drawing/2014/main" id="{CBAEA4B4-EDBB-F2F0-FC1D-213873A236C4}"/>
              </a:ext>
            </a:extLst>
          </p:cNvPr>
          <p:cNvSpPr txBox="1"/>
          <p:nvPr/>
        </p:nvSpPr>
        <p:spPr>
          <a:xfrm>
            <a:off x="-1" y="544346"/>
            <a:ext cx="12191999" cy="5262979"/>
          </a:xfrm>
          <a:prstGeom prst="rect">
            <a:avLst/>
          </a:prstGeom>
          <a:noFill/>
        </p:spPr>
        <p:txBody>
          <a:bodyPr wrap="square">
            <a:spAutoFit/>
          </a:bodyPr>
          <a:lstStyle/>
          <a:p>
            <a:pPr marL="342891" lvl="1" indent="-342891">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Collaborative computing</a:t>
            </a:r>
            <a:r>
              <a:rPr lang="en-US" sz="2400" dirty="0">
                <a:latin typeface="Times New Roman" panose="02020603050405020304" pitchFamily="18" charset="0"/>
                <a:cs typeface="Times New Roman" panose="02020603050405020304" pitchFamily="18" charset="0"/>
              </a:rPr>
              <a:t> (workgroup computing): using a computer and communications technology to work together on documents and other project components</a:t>
            </a:r>
          </a:p>
          <a:p>
            <a:pPr marL="342891" lvl="1" indent="-342891">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lvl="1" indent="-457189">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Global positioning system (GPS)</a:t>
            </a:r>
            <a:r>
              <a:rPr lang="en-US" sz="2400" dirty="0">
                <a:latin typeface="Times New Roman" panose="02020603050405020304" pitchFamily="18" charset="0"/>
                <a:cs typeface="Times New Roman" panose="02020603050405020304" pitchFamily="18" charset="0"/>
              </a:rPr>
              <a:t>: Uses satellites and a receiver to determine the exact geographic location of the receiver</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Commonly found in cars today and available as handheld units</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Used by the military, hikers, travelers, and others who need to know their precise location</a:t>
            </a:r>
          </a:p>
          <a:p>
            <a:pPr marL="640064" lvl="1" indent="-457189">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44" lvl="1" indent="-285744">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Telecommuting</a:t>
            </a:r>
            <a:r>
              <a:rPr lang="en-US" sz="2400" dirty="0">
                <a:latin typeface="Times New Roman" panose="02020603050405020304" pitchFamily="18" charset="0"/>
                <a:cs typeface="Times New Roman" panose="02020603050405020304" pitchFamily="18" charset="0"/>
              </a:rPr>
              <a:t>: individuals work at home and communicate with their place of business and clients via communications technologies.</a:t>
            </a:r>
          </a:p>
          <a:p>
            <a:pPr marL="0" lvl="1"/>
            <a:endParaRPr lang="en-US" sz="2400" dirty="0">
              <a:latin typeface="Times New Roman" panose="02020603050405020304" pitchFamily="18" charset="0"/>
              <a:cs typeface="Times New Roman" panose="02020603050405020304" pitchFamily="18" charset="0"/>
            </a:endParaRPr>
          </a:p>
          <a:p>
            <a:pPr marL="285744" lvl="1" indent="-285744">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Digital data distribution</a:t>
            </a:r>
            <a:r>
              <a:rPr lang="en-US" sz="2400" dirty="0">
                <a:latin typeface="Times New Roman" panose="02020603050405020304" pitchFamily="18" charset="0"/>
                <a:cs typeface="Times New Roman" panose="02020603050405020304" pitchFamily="18" charset="0"/>
              </a:rPr>
              <a:t>: transferring digital data (digital photos, music, movies, TV broadcasts, medical imaging files, etc.) electronically from one place to another</a:t>
            </a:r>
          </a:p>
          <a:p>
            <a:pPr marL="640064" lvl="1"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Home use, Business use, Digital movie distribution, etc.</a:t>
            </a:r>
          </a:p>
        </p:txBody>
      </p:sp>
    </p:spTree>
    <p:extLst>
      <p:ext uri="{BB962C8B-B14F-4D97-AF65-F5344CB8AC3E}">
        <p14:creationId xmlns:p14="http://schemas.microsoft.com/office/powerpoint/2010/main" val="1923924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76201"/>
            <a:ext cx="12192000" cy="59719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NETWORKING AND COMMUNICATIONS APPLICATIONS</a:t>
            </a:r>
          </a:p>
        </p:txBody>
      </p:sp>
      <p:sp>
        <p:nvSpPr>
          <p:cNvPr id="3" name="Rectangle 2"/>
          <p:cNvSpPr/>
          <p:nvPr/>
        </p:nvSpPr>
        <p:spPr>
          <a:xfrm>
            <a:off x="0" y="649445"/>
            <a:ext cx="12192000" cy="4154984"/>
          </a:xfrm>
          <a:prstGeom prst="rect">
            <a:avLst/>
          </a:prstGeom>
        </p:spPr>
        <p:txBody>
          <a:bodyPr wrap="square">
            <a:spAutoFit/>
          </a:bodyPr>
          <a:lstStyle/>
          <a:p>
            <a:pPr marL="285744" indent="-285744">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Monitoring systems</a:t>
            </a:r>
            <a:r>
              <a:rPr lang="en-US" sz="2400" dirty="0">
                <a:latin typeface="Times New Roman" panose="02020603050405020304" pitchFamily="18" charset="0"/>
                <a:cs typeface="Times New Roman" panose="02020603050405020304" pitchFamily="18" charset="0"/>
              </a:rPr>
              <a:t> - monitor the status of or location of individuals, vehicles, assets, etc.</a:t>
            </a:r>
          </a:p>
          <a:p>
            <a:pPr marL="640064"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Electronic medical monitors</a:t>
            </a:r>
          </a:p>
          <a:p>
            <a:pPr marL="640064"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GPS-based monitoring systems</a:t>
            </a:r>
          </a:p>
          <a:p>
            <a:pPr marL="640064" indent="-457189">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RFID short-range monitoring systems</a:t>
            </a:r>
          </a:p>
          <a:p>
            <a:pPr marL="182875"/>
            <a:endParaRPr lang="en-US" sz="24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Monitoring via the Internet</a:t>
            </a:r>
            <a:r>
              <a:rPr lang="en-US" sz="2400" dirty="0">
                <a:latin typeface="Times New Roman" panose="02020603050405020304" pitchFamily="18" charset="0"/>
                <a:cs typeface="Times New Roman" panose="02020603050405020304" pitchFamily="18" charset="0"/>
              </a:rPr>
              <a:t>-Satellite radio - delivers digital radio content to satellite receivers, which can be car-mounted, placed in the home, carried around</a:t>
            </a:r>
          </a:p>
          <a:p>
            <a:pPr marL="457189" indent="-457189">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Internet of Things (IoT) Applications -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(smart home systems, industrial IoT)</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189" indent="-457189">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Email and Messaging Services-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(email, instant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essaging, and chat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pplications)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8056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949B3-0097-A3E2-D58E-831CAC51582B}"/>
              </a:ext>
            </a:extLst>
          </p:cNvPr>
          <p:cNvSpPr txBox="1"/>
          <p:nvPr/>
        </p:nvSpPr>
        <p:spPr>
          <a:xfrm>
            <a:off x="0" y="464575"/>
            <a:ext cx="12192000" cy="5815246"/>
          </a:xfrm>
          <a:prstGeom prst="rect">
            <a:avLst/>
          </a:prstGeom>
          <a:noFill/>
        </p:spPr>
        <p:txBody>
          <a:bodyPr wrap="square">
            <a:spAutoFit/>
          </a:bodyPr>
          <a:lstStyle/>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Computer networks allow the user to access remote programs and remote databases either of the same organization or from other enterprises or public sources. </a:t>
            </a:r>
          </a:p>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Computer networks allow users to communicate using e-mail, newsgroups, video conferencing, etc.</a:t>
            </a:r>
          </a:p>
          <a:p>
            <a:pPr marL="285750" indent="-285750" algn="just">
              <a:lnSpc>
                <a:spcPct val="12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Resource Sharing (hardware sharing, applications, file and data sharing)</a:t>
            </a:r>
          </a:p>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Greater flexibility because of the possibility to connect devices from various vendors.</a:t>
            </a:r>
          </a:p>
          <a:p>
            <a:pPr marL="285750" indent="-285750" algn="just">
              <a:lnSpc>
                <a:spcPct val="120000"/>
              </a:lnSpc>
              <a:buFont typeface="Wingdings" panose="05000000000000000000" pitchFamily="2" charset="2"/>
              <a:buChar char="§"/>
            </a:pPr>
            <a:r>
              <a:rPr lang="en-US" altLang="zh-TW" sz="2400" dirty="0">
                <a:latin typeface="Times New Roman" panose="02020603050405020304" pitchFamily="18" charset="0"/>
                <a:ea typeface="新細明體" pitchFamily="18" charset="-120"/>
                <a:cs typeface="Times New Roman" panose="02020603050405020304" pitchFamily="18" charset="0"/>
              </a:rPr>
              <a:t>Doing business electronically (B2B, B2C). </a:t>
            </a:r>
            <a:r>
              <a:rPr lang="en-US" sz="2400" dirty="0">
                <a:latin typeface="Times New Roman" panose="02020603050405020304" pitchFamily="18" charset="0"/>
                <a:cs typeface="Times New Roman" panose="02020603050405020304" pitchFamily="18" charset="0"/>
              </a:rPr>
              <a:t>Advertise and sell products, order supplies, and communicate with customers. </a:t>
            </a:r>
          </a:p>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Network games are available that allow multi-users to play from different locations.</a:t>
            </a:r>
          </a:p>
          <a:p>
            <a:pPr marL="285750" indent="-285750" algn="just">
              <a:lnSpc>
                <a:spcPct val="120000"/>
              </a:lnSpc>
              <a:buFont typeface="Wingdings" panose="05000000000000000000" pitchFamily="2" charset="2"/>
              <a:buChar char="§"/>
            </a:pPr>
            <a:r>
              <a:rPr lang="en-US" sz="2400" b="1" dirty="0">
                <a:solidFill>
                  <a:srgbClr val="000000"/>
                </a:solidFill>
                <a:effectLst/>
                <a:latin typeface="Times New Roman" panose="02020603050405020304" pitchFamily="18" charset="0"/>
                <a:cs typeface="Times New Roman" panose="02020603050405020304" pitchFamily="18" charset="0"/>
              </a:rPr>
              <a:t>Desktop sharing </a:t>
            </a:r>
            <a:r>
              <a:rPr lang="en-US" sz="2400" dirty="0">
                <a:solidFill>
                  <a:srgbClr val="000000"/>
                </a:solidFill>
                <a:effectLst/>
                <a:latin typeface="Times New Roman" panose="02020603050405020304" pitchFamily="18" charset="0"/>
                <a:cs typeface="Times New Roman" panose="02020603050405020304" pitchFamily="18" charset="0"/>
              </a:rPr>
              <a:t>lets remote workers see and interact with a graphical computer screen. This makes it easy for two or more people who work far apart to read and write a shared blackboard or write a report together. When one worker makes a change to an online document, the others can see the change immediately, instead of waiting several days for a letter.</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F30B7F3-33C4-2A75-7FE1-6C953DCCF09D}"/>
              </a:ext>
            </a:extLst>
          </p:cNvPr>
          <p:cNvSpPr txBox="1">
            <a:spLocks/>
          </p:cNvSpPr>
          <p:nvPr/>
        </p:nvSpPr>
        <p:spPr>
          <a:xfrm>
            <a:off x="28303" y="2178"/>
            <a:ext cx="12192000" cy="45502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BENEFITS OF COMPUTER NETWORKS</a:t>
            </a:r>
          </a:p>
        </p:txBody>
      </p:sp>
    </p:spTree>
    <p:extLst>
      <p:ext uri="{BB962C8B-B14F-4D97-AF65-F5344CB8AC3E}">
        <p14:creationId xmlns:p14="http://schemas.microsoft.com/office/powerpoint/2010/main" val="2623105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0E1C1-8F6B-6C8F-4D7F-01500C3AA9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534A0F-9333-4ED9-E62F-B8CB2AA96D3B}"/>
              </a:ext>
            </a:extLst>
          </p:cNvPr>
          <p:cNvSpPr txBox="1"/>
          <p:nvPr/>
        </p:nvSpPr>
        <p:spPr>
          <a:xfrm>
            <a:off x="0" y="464575"/>
            <a:ext cx="12192000" cy="3599255"/>
          </a:xfrm>
          <a:prstGeom prst="rect">
            <a:avLst/>
          </a:prstGeom>
          <a:noFill/>
        </p:spPr>
        <p:txBody>
          <a:bodyPr wrap="square">
            <a:spAutoFit/>
          </a:bodyPr>
          <a:lstStyle/>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Voice over Internet Protocol (IP) is a revolutionary change in telecommunication that allows users to send telephone calls (voice data) using standard Internet Protocol (IP).</a:t>
            </a:r>
          </a:p>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Improves health care delivery</a:t>
            </a:r>
          </a:p>
          <a:p>
            <a:pPr marL="285750" indent="-285750" algn="just">
              <a:lnSpc>
                <a:spcPct val="12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Enhance research and online learning </a:t>
            </a:r>
          </a:p>
          <a:p>
            <a:pPr marL="285750" indent="-285750" algn="just">
              <a:lnSpc>
                <a:spcPct val="12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Data Security and Centralized Management (centralized data security, user authentication, and access control)</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2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Improves Communication (real-time communication, email, and social media)</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2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Access to Cloud Services (cloud computing, data storage)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578A35A5-CA3B-1656-021E-BEED84598D4C}"/>
              </a:ext>
            </a:extLst>
          </p:cNvPr>
          <p:cNvSpPr txBox="1">
            <a:spLocks/>
          </p:cNvSpPr>
          <p:nvPr/>
        </p:nvSpPr>
        <p:spPr>
          <a:xfrm>
            <a:off x="28303" y="2178"/>
            <a:ext cx="12192000" cy="45502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BENEFITS OF COMPUTER NETWORKS</a:t>
            </a:r>
          </a:p>
        </p:txBody>
      </p:sp>
    </p:spTree>
    <p:extLst>
      <p:ext uri="{BB962C8B-B14F-4D97-AF65-F5344CB8AC3E}">
        <p14:creationId xmlns:p14="http://schemas.microsoft.com/office/powerpoint/2010/main" val="4056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4E817-B037-E5BE-AF71-75C2E0A6DA27}"/>
              </a:ext>
            </a:extLst>
          </p:cNvPr>
          <p:cNvSpPr txBox="1"/>
          <p:nvPr/>
        </p:nvSpPr>
        <p:spPr>
          <a:xfrm>
            <a:off x="0" y="466714"/>
            <a:ext cx="12192000" cy="4154984"/>
          </a:xfrm>
          <a:prstGeom prst="rect">
            <a:avLst/>
          </a:prstGeom>
          <a:noFill/>
        </p:spPr>
        <p:txBody>
          <a:bodyPr wrap="square">
            <a:spAutoFit/>
          </a:bodyPr>
          <a:lstStyle/>
          <a:p>
            <a:pPr marL="365760" lvl="1" indent="-342900"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Determines how much bandwidth is required for the smooth operation of the organization’s network</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Enabling Communication Between Devices (data transfer and communication protocols, interconnectivity of systems)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Facilitating Network Security (Securing Data Transmission, Cybersecurity Solutions)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Developing and Managing Network Protocols (designing efficient protocols, network performance optimization)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Enhancing Multimedia and Real-Time Applications (real-time data transmission, multimedia networking)</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Supporting 5G and Telecommunications Advancements (telecommunications networks)</a:t>
            </a:r>
          </a:p>
          <a:p>
            <a:pPr marL="365760" lvl="1" indent="-342900"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Configures DHCP server for dynamic IP addressing </a:t>
            </a:r>
          </a:p>
        </p:txBody>
      </p:sp>
      <p:sp>
        <p:nvSpPr>
          <p:cNvPr id="4" name="Rectangle 3">
            <a:extLst>
              <a:ext uri="{FF2B5EF4-FFF2-40B4-BE49-F238E27FC236}">
                <a16:creationId xmlns:a16="http://schemas.microsoft.com/office/drawing/2014/main" id="{4EAD144D-6090-4DB2-5BAB-B2EACA4B18AE}"/>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rPr>
              <a:t>RESPONSIBILITIES OF A NETWORK ENGINEER.</a:t>
            </a:r>
          </a:p>
        </p:txBody>
      </p:sp>
    </p:spTree>
    <p:extLst>
      <p:ext uri="{BB962C8B-B14F-4D97-AF65-F5344CB8AC3E}">
        <p14:creationId xmlns:p14="http://schemas.microsoft.com/office/powerpoint/2010/main" val="132284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D4BA5C-225C-9AF8-27F0-F4B2DAE11DC5}"/>
              </a:ext>
            </a:extLst>
          </p:cNvPr>
          <p:cNvSpPr txBox="1"/>
          <p:nvPr/>
        </p:nvSpPr>
        <p:spPr>
          <a:xfrm>
            <a:off x="0" y="584775"/>
            <a:ext cx="12192000" cy="3046988"/>
          </a:xfrm>
          <a:prstGeom prst="rect">
            <a:avLst/>
          </a:prstGeom>
          <a:noFill/>
        </p:spPr>
        <p:txBody>
          <a:bodyPr wrap="square">
            <a:spAutoFit/>
          </a:bodyPr>
          <a:lstStyle/>
          <a:p>
            <a:pPr marL="342900" indent="-342900" algn="jus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role of networks in computer engineering spans from enabling communication between devices to supporting the architecture of distributed systems, cloud computing, and modern innovations like IoT (Internet of Things). Responsibilities of a network engineer include:</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5760" lvl="1" indent="-342900" algn="just">
              <a:buFont typeface="Wingdings" panose="05000000000000000000" pitchFamily="2" charset="2"/>
              <a:buChar char="§"/>
              <a:defRP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Network Upgrades and Optimization (upgrading network infrastructure, implementing New, Technologies, capacity expansion)</a:t>
            </a:r>
          </a:p>
          <a:p>
            <a:pPr marL="365760" lvl="1" indent="-342900"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Managing and maintaining the network, internet connectivity, and inter-branch connectivity</a:t>
            </a:r>
          </a:p>
          <a:p>
            <a:pPr marL="365760" lvl="1" indent="-342900" algn="just">
              <a:buFont typeface="Wingdings" panose="05000000000000000000" pitchFamily="2" charset="2"/>
              <a:buChar char="§"/>
              <a:defRPr/>
            </a:pPr>
            <a:r>
              <a:rPr lang="en-US" sz="2400" dirty="0">
                <a:latin typeface="Times New Roman" panose="02020603050405020304" pitchFamily="18" charset="0"/>
                <a:cs typeface="Times New Roman" panose="02020603050405020304" pitchFamily="18" charset="0"/>
              </a:rPr>
              <a:t>Providing technical support to end users</a:t>
            </a:r>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Designing and setting up an organization’s computer network.</a:t>
            </a:r>
          </a:p>
        </p:txBody>
      </p:sp>
      <p:sp>
        <p:nvSpPr>
          <p:cNvPr id="2" name="Rectangle 1">
            <a:extLst>
              <a:ext uri="{FF2B5EF4-FFF2-40B4-BE49-F238E27FC236}">
                <a16:creationId xmlns:a16="http://schemas.microsoft.com/office/drawing/2014/main" id="{40D8E7CC-8881-8582-C011-CD63E71A2B3B}"/>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rPr>
              <a:t>RESPONSIBILITIES OF A NETWORK ENGINEER.</a:t>
            </a:r>
          </a:p>
        </p:txBody>
      </p:sp>
    </p:spTree>
    <p:extLst>
      <p:ext uri="{BB962C8B-B14F-4D97-AF65-F5344CB8AC3E}">
        <p14:creationId xmlns:p14="http://schemas.microsoft.com/office/powerpoint/2010/main" val="1397270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12192000" cy="3046988"/>
          </a:xfrm>
          <a:prstGeom prst="rect">
            <a:avLst/>
          </a:prstGeom>
        </p:spPr>
        <p:txBody>
          <a:bodyPr wrap="square">
            <a:spAutoFit/>
          </a:bodyPr>
          <a:lstStyle/>
          <a:p>
            <a:pPr marL="342891" indent="-342891" algn="jus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Define computer networks.</a:t>
            </a:r>
          </a:p>
          <a:p>
            <a:pPr marL="342891" indent="-342891" algn="jus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State four responsibilities of a network engineer.</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State four benefits of computer networks. </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What are the three criteria necessary for an effective and efficient network?     </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State and explain two challenges in the field of computer networking.  </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State four (4) characteristics of the Ethernet.          </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State five (5) servers used by a typical computer network. </a:t>
            </a:r>
          </a:p>
          <a:p>
            <a:pPr marL="342891" indent="-342891" algn="just">
              <a:buFont typeface="+mj-lt"/>
              <a:buAutoNum type="arabicPeriod"/>
            </a:pPr>
            <a:r>
              <a:rPr lang="en-US" sz="2400" dirty="0">
                <a:latin typeface="Times New Roman" panose="02020603050405020304" pitchFamily="18" charset="0"/>
                <a:cs typeface="Times New Roman" panose="02020603050405020304" pitchFamily="18" charset="0"/>
              </a:rPr>
              <a:t>Why do we keep network user files and electronic documents in a file server?</a:t>
            </a:r>
          </a:p>
        </p:txBody>
      </p:sp>
      <p:sp>
        <p:nvSpPr>
          <p:cNvPr id="3" name="Rectangle 2"/>
          <p:cNvSpPr/>
          <p:nvPr/>
        </p:nvSpPr>
        <p:spPr>
          <a:xfrm>
            <a:off x="0" y="55986"/>
            <a:ext cx="12192000" cy="584775"/>
          </a:xfrm>
          <a:prstGeom prst="rect">
            <a:avLst/>
          </a:prstGeom>
        </p:spPr>
        <p:txBody>
          <a:bodyPr wrap="square">
            <a:spAutoFit/>
          </a:bodyPr>
          <a:lstStyle/>
          <a:p>
            <a:pPr algn="ctr"/>
            <a:r>
              <a:rPr lang="en-US" sz="3200" b="1" dirty="0">
                <a:latin typeface="Times New Roman" panose="02020603050405020304" pitchFamily="18" charset="0"/>
                <a:ea typeface="Calibri" panose="020F0502020204030204" pitchFamily="34" charset="0"/>
              </a:rPr>
              <a:t>READING ASSIGNMENT</a:t>
            </a:r>
            <a:endParaRPr lang="en-US" sz="3200" b="1" dirty="0"/>
          </a:p>
        </p:txBody>
      </p:sp>
    </p:spTree>
    <p:extLst>
      <p:ext uri="{BB962C8B-B14F-4D97-AF65-F5344CB8AC3E}">
        <p14:creationId xmlns:p14="http://schemas.microsoft.com/office/powerpoint/2010/main" val="3312239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55BEB-3CD3-A5C6-2505-D70D5EEE1785}"/>
              </a:ext>
            </a:extLst>
          </p:cNvPr>
          <p:cNvSpPr txBox="1"/>
          <p:nvPr/>
        </p:nvSpPr>
        <p:spPr>
          <a:xfrm>
            <a:off x="-6824" y="605814"/>
            <a:ext cx="12192000" cy="2744534"/>
          </a:xfrm>
          <a:prstGeom prst="rect">
            <a:avLst/>
          </a:prstGeom>
          <a:noFill/>
        </p:spPr>
        <p:txBody>
          <a:bodyPr wrap="square">
            <a:spAutoFit/>
          </a:bodyPr>
          <a:lstStyle/>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Bandwidth: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maximum data transfer rate of a network, measured in bits per second (bps).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Latency:</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time it takes for a data packet to travel from the source to the destination, measured in milliseconds.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Throughput: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actual amount of data transmitted successfully over the network.</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Wingdings" panose="05000000000000000000" pitchFamily="2" charset="2"/>
              <a:buChar char="v"/>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Packet Loss: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percentage of data packets that fail to reach their destination, which can degrade network performance.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53650D-A3F6-FCAE-7336-AC62AC1AE768}"/>
              </a:ext>
            </a:extLst>
          </p:cNvPr>
          <p:cNvSpPr txBox="1"/>
          <p:nvPr/>
        </p:nvSpPr>
        <p:spPr>
          <a:xfrm>
            <a:off x="0" y="12510"/>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NETWORK PERFORMANCE METRICS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933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4F7E89-AA4A-D55F-7D1A-073F1A1F83F1}"/>
              </a:ext>
            </a:extLst>
          </p:cNvPr>
          <p:cNvSpPr txBox="1"/>
          <p:nvPr/>
        </p:nvSpPr>
        <p:spPr>
          <a:xfrm>
            <a:off x="0" y="457200"/>
            <a:ext cx="12192000" cy="6247672"/>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Studying computer networks equips individuals with essential skills that are relevant in a wide variety of careers, industries, and technological advancements. Whether it's improving communication, ensuring cybersecurity, or supporting emerging technologies, networking expertise is critical in the modern digital age.</a:t>
            </a: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Foundation of Modern Communication (Global Connectivity, Collaboration and Information Sharing)</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Career Opportunities (Growing Demand in IT and Networking Jobs)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Understanding Internet and Web Functionality (How the Internet Works, Web Services and Cloud Technology)</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Cybersecurity Awareness (Security of Data and Communication, Combat Cyber Threats)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Development of Problem-Solving and Analytical Skills (Troubleshooting Network Issues, Logical and Structured Thinking)</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Support for Emerging Technologies (Internet of Things (IoT), Artificial Intelligence (AI) and Machine Learning, 5G and Telecommunications)</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Efficient Resource Management (Sharing Resources Efficiently, Data Center and Cloud Infrastructure Management)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spcAft>
                <a:spcPts val="0"/>
              </a:spcAft>
              <a:buFont typeface="Wingdings" panose="05000000000000000000" pitchFamily="2" charset="2"/>
              <a:buChar char=""/>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Prepare for Future Trends (Smart Cities and Automation, Blockchain and Decentralized Systems, and Quantum Networking)</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75F68FE-9067-C59E-EA73-C0472190FE32}"/>
              </a:ext>
            </a:extLst>
          </p:cNvPr>
          <p:cNvSpPr txBox="1"/>
          <p:nvPr/>
        </p:nvSpPr>
        <p:spPr>
          <a:xfrm>
            <a:off x="0" y="1251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REASONS FOR STUDYING COMPUTER NETWORKS</a:t>
            </a:r>
          </a:p>
        </p:txBody>
      </p:sp>
    </p:spTree>
    <p:extLst>
      <p:ext uri="{BB962C8B-B14F-4D97-AF65-F5344CB8AC3E}">
        <p14:creationId xmlns:p14="http://schemas.microsoft.com/office/powerpoint/2010/main" val="142752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 y="76200"/>
            <a:ext cx="12181115"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CLASSIFICATION OF COMPUTER NETWORKS</a:t>
            </a:r>
          </a:p>
        </p:txBody>
      </p:sp>
      <p:sp>
        <p:nvSpPr>
          <p:cNvPr id="3" name="Rectangle 2"/>
          <p:cNvSpPr/>
          <p:nvPr/>
        </p:nvSpPr>
        <p:spPr>
          <a:xfrm>
            <a:off x="-13063" y="638229"/>
            <a:ext cx="12194177" cy="6001643"/>
          </a:xfrm>
          <a:prstGeom prst="rect">
            <a:avLst/>
          </a:prstGeom>
        </p:spPr>
        <p:txBody>
          <a:bodyPr wrap="square">
            <a:spAutoFit/>
          </a:bodyPr>
          <a:lstStyle/>
          <a:p>
            <a:pPr marL="285744" indent="-285744"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Networks are classified based on various factors like </a:t>
            </a:r>
            <a:r>
              <a:rPr lang="en-US" sz="2400" b="1" dirty="0">
                <a:latin typeface="Times New Roman" panose="02020603050405020304" pitchFamily="18" charset="0"/>
                <a:cs typeface="Times New Roman" panose="02020603050405020304" pitchFamily="18" charset="0"/>
              </a:rPr>
              <a:t>Geographical span, Inter-connectivity, Administration, Architecture, etc.</a:t>
            </a:r>
          </a:p>
          <a:p>
            <a:pPr marL="342900" indent="-342900" algn="jus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Geographical Span: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Geographically a network can be seen in one of the following categories: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may be spanned across your table, among Bluetooth-enabled devices, Ranging not more than a few meters.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may be spanned across a whole building, including intermediate devices to connect all floors.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may be spanned across a whole city.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may be spanned across multiple cities or provinces.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may be one network covering the whole world.</a:t>
            </a:r>
          </a:p>
          <a:p>
            <a:pPr marL="285744" indent="-285744" algn="just">
              <a:buFont typeface="Wingdings" panose="05000000000000000000" pitchFamily="2" charset="2"/>
              <a:buChar char="§"/>
            </a:pPr>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Inter-Connectivity: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Components of a network can be connected to each other differently in some fashion. By connectedness, we mean either logically, physically, or both ways.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Every single device can be connected to every other device on the network, making the network mesh.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All devices can be connected to a single medium but geographically disconnected, creating a bus-like structure. </a:t>
            </a:r>
          </a:p>
        </p:txBody>
      </p:sp>
    </p:spTree>
    <p:extLst>
      <p:ext uri="{BB962C8B-B14F-4D97-AF65-F5344CB8AC3E}">
        <p14:creationId xmlns:p14="http://schemas.microsoft.com/office/powerpoint/2010/main" val="204971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8" y="658798"/>
            <a:ext cx="12178937" cy="6001643"/>
          </a:xfrm>
          <a:prstGeom prst="rect">
            <a:avLst/>
          </a:prstGeom>
        </p:spPr>
        <p:txBody>
          <a:bodyPr wrap="square">
            <a:spAutoFit/>
          </a:bodyPr>
          <a:lstStyle/>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Each device is connected to its left and right peers only, creating a linear structure.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All devices are connected together with a single device, creating a star-like structure. </a:t>
            </a:r>
          </a:p>
          <a:p>
            <a:pPr marL="285744" indent="-285744"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All devices connected arbitrarily using all previous ways to connect each other, resulting in a hybrid structure.</a:t>
            </a:r>
          </a:p>
          <a:p>
            <a:pPr algn="just"/>
            <a:endParaRPr lang="en-US" sz="2400" b="1"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Administration: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From an administrator’s point of view, a network can be a private network that belongs to a single autonomous system and cannot be accessed outside its physical or logical domain. A network can be public and accessed by all.</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Architecture: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Computer networks can be discriminated into various types such as client-server, peer-to-peer, or hybrid, depending upon their architecture. </a:t>
            </a:r>
          </a:p>
          <a:p>
            <a:pPr marL="457189" indent="-457189">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can be one or more systems acting as servers. The other is the client, which requests the server to serve requests. The server takes and processes requests on behalf of clients. </a:t>
            </a:r>
          </a:p>
          <a:p>
            <a:pPr marL="457189" indent="-457189">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Two systems can be connected point-to-point, or in a back-to-back fashion. They both reside at the same level and are called peers. </a:t>
            </a:r>
          </a:p>
          <a:p>
            <a:pPr marL="457189" indent="-457189">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There can be a hybrid network that involves network architecture of both the above types.</a:t>
            </a:r>
          </a:p>
        </p:txBody>
      </p:sp>
      <p:sp>
        <p:nvSpPr>
          <p:cNvPr id="4" name="Rectangle 3"/>
          <p:cNvSpPr/>
          <p:nvPr/>
        </p:nvSpPr>
        <p:spPr>
          <a:xfrm>
            <a:off x="10885" y="76200"/>
            <a:ext cx="12181115"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CLASSIFICATION OF COMPUTER NETWORKS</a:t>
            </a:r>
          </a:p>
        </p:txBody>
      </p:sp>
    </p:spTree>
    <p:extLst>
      <p:ext uri="{BB962C8B-B14F-4D97-AF65-F5344CB8AC3E}">
        <p14:creationId xmlns:p14="http://schemas.microsoft.com/office/powerpoint/2010/main" val="2749984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 y="582067"/>
            <a:ext cx="12172407" cy="6001643"/>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 network must be able to meet a certain number of criteria. The most important of these are performance, reliability, and security.</a:t>
            </a:r>
          </a:p>
          <a:p>
            <a:pPr marL="342891" indent="-342891" algn="just">
              <a:buFont typeface="Wingdings" panose="05000000000000000000" pitchFamily="2" charset="2"/>
              <a:buChar char="ü"/>
            </a:pPr>
            <a:r>
              <a:rPr lang="en-US" sz="2400" b="1" u="sng" dirty="0">
                <a:latin typeface="Times New Roman" panose="02020603050405020304" pitchFamily="18" charset="0"/>
                <a:cs typeface="Times New Roman" panose="02020603050405020304" pitchFamily="18" charset="0"/>
              </a:rPr>
              <a:t>Performance: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Performance can be measured in many ways, including transit time and response time. Transit time is the amount of time required for a message to travel from one device to another. Response time is the elapsed time between an inquiry and a response. The performance of a network depends on several factors, including the number of users, the type of transmission medium, the capabilities of the connected hardware, and the efficiency of the software. Performance is often evaluated by two networking metrics: throughput and delay. We often need more throughput and less delay. However, these two criteria are often contradictory. If we try to send more data to the network, we may increase throughput but we increase the delay because of traffic congestion in the network.</a:t>
            </a:r>
          </a:p>
          <a:p>
            <a:pPr algn="just"/>
            <a:endParaRPr lang="en-US" sz="2400" dirty="0">
              <a:latin typeface="Times New Roman" panose="02020603050405020304" pitchFamily="18" charset="0"/>
              <a:cs typeface="Times New Roman" panose="02020603050405020304" pitchFamily="18" charset="0"/>
            </a:endParaRPr>
          </a:p>
          <a:p>
            <a:pPr marL="342891" indent="-342891" algn="just">
              <a:buFont typeface="Wingdings" panose="05000000000000000000" pitchFamily="2" charset="2"/>
              <a:buChar char="ü"/>
            </a:pPr>
            <a:r>
              <a:rPr lang="en-US" sz="2400" b="1" u="sng" dirty="0">
                <a:latin typeface="Times New Roman" panose="02020603050405020304" pitchFamily="18" charset="0"/>
                <a:cs typeface="Times New Roman" panose="02020603050405020304" pitchFamily="18" charset="0"/>
              </a:rPr>
              <a:t>Reliability: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addition to the accuracy of delivery, network reliability is measured by the frequency of failure, the time it takes a link to recover from a failure, and the network's robustness in a devastation. </a:t>
            </a:r>
          </a:p>
          <a:p>
            <a:pPr algn="just"/>
            <a:endParaRPr lang="en-US"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26125" y="76201"/>
            <a:ext cx="12165875"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NETWORK CRITERIA</a:t>
            </a:r>
          </a:p>
        </p:txBody>
      </p:sp>
    </p:spTree>
    <p:extLst>
      <p:ext uri="{BB962C8B-B14F-4D97-AF65-F5344CB8AC3E}">
        <p14:creationId xmlns:p14="http://schemas.microsoft.com/office/powerpoint/2010/main" val="27647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7" y="838201"/>
            <a:ext cx="12192000" cy="1200329"/>
          </a:xfrm>
          <a:prstGeom prst="rect">
            <a:avLst/>
          </a:prstGeom>
        </p:spPr>
        <p:txBody>
          <a:bodyPr wrap="square">
            <a:spAutoFit/>
          </a:bodyPr>
          <a:lstStyle/>
          <a:p>
            <a:pPr marL="457189" indent="-457189"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Security: </a:t>
            </a:r>
            <a:r>
              <a:rPr lang="en-US" sz="2400" dirty="0">
                <a:latin typeface="Times New Roman" panose="02020603050405020304" pitchFamily="18" charset="0"/>
                <a:cs typeface="Times New Roman" panose="02020603050405020304" pitchFamily="18" charset="0"/>
              </a:rPr>
              <a:t>Network security issues include protecting data from unauthorized access, protecting data from damage and development, and implementing policies and procedures for recovery from breaches and data losses. </a:t>
            </a:r>
          </a:p>
        </p:txBody>
      </p:sp>
      <p:sp>
        <p:nvSpPr>
          <p:cNvPr id="4" name="Rectangle 3"/>
          <p:cNvSpPr/>
          <p:nvPr/>
        </p:nvSpPr>
        <p:spPr>
          <a:xfrm>
            <a:off x="26125" y="76201"/>
            <a:ext cx="12165875"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NETWORK CRITERIA</a:t>
            </a:r>
          </a:p>
        </p:txBody>
      </p:sp>
    </p:spTree>
    <p:extLst>
      <p:ext uri="{BB962C8B-B14F-4D97-AF65-F5344CB8AC3E}">
        <p14:creationId xmlns:p14="http://schemas.microsoft.com/office/powerpoint/2010/main" val="5477098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173</TotalTime>
  <Words>5372</Words>
  <Application>Microsoft Office PowerPoint</Application>
  <PresentationFormat>Widescreen</PresentationFormat>
  <Paragraphs>282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Isaac A. Aboagye</dc:creator>
  <cp:lastModifiedBy>Dr. Isaac A. Aboagye</cp:lastModifiedBy>
  <cp:revision>24</cp:revision>
  <dcterms:created xsi:type="dcterms:W3CDTF">2024-10-25T11:43:43Z</dcterms:created>
  <dcterms:modified xsi:type="dcterms:W3CDTF">2024-11-13T23:16:44Z</dcterms:modified>
</cp:coreProperties>
</file>