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9" r:id="rId6"/>
    <p:sldId id="270" r:id="rId7"/>
    <p:sldId id="285" r:id="rId8"/>
    <p:sldId id="278" r:id="rId9"/>
    <p:sldId id="279" r:id="rId10"/>
    <p:sldId id="281" r:id="rId11"/>
    <p:sldId id="282" r:id="rId13"/>
    <p:sldId id="283" r:id="rId14"/>
    <p:sldId id="284" r:id="rId15"/>
    <p:sldId id="272" r:id="rId16"/>
    <p:sldId id="273" r:id="rId17"/>
    <p:sldId id="274" r:id="rId18"/>
    <p:sldId id="275" r:id="rId19"/>
    <p:sldId id="276" r:id="rId20"/>
    <p:sldId id="286" r:id="rId21"/>
    <p:sldId id="287" r:id="rId22"/>
    <p:sldId id="288" r:id="rId23"/>
    <p:sldId id="289" r:id="rId24"/>
    <p:sldId id="290" r:id="rId25"/>
    <p:sldId id="291" r:id="rId26"/>
    <p:sldId id="277" r:id="rId27"/>
    <p:sldId id="292" r:id="rId28"/>
    <p:sldId id="293" r:id="rId29"/>
    <p:sldId id="294" r:id="rId30"/>
    <p:sldId id="295" r:id="rId31"/>
    <p:sldId id="297" r:id="rId32"/>
    <p:sldId id="298" r:id="rId33"/>
    <p:sldId id="299" r:id="rId34"/>
    <p:sldId id="300" r:id="rId35"/>
    <p:sldId id="301" r:id="rId36"/>
    <p:sldId id="303" r:id="rId37"/>
    <p:sldId id="311" r:id="rId38"/>
    <p:sldId id="315" r:id="rId39"/>
    <p:sldId id="312" r:id="rId40"/>
    <p:sldId id="304" r:id="rId41"/>
    <p:sldId id="305" r:id="rId42"/>
    <p:sldId id="306" r:id="rId43"/>
    <p:sldId id="296" r:id="rId44"/>
    <p:sldId id="302" r:id="rId45"/>
    <p:sldId id="307" r:id="rId46"/>
    <p:sldId id="308" r:id="rId47"/>
    <p:sldId id="309" r:id="rId48"/>
    <p:sldId id="310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6" r:id="rId58"/>
    <p:sldId id="327" r:id="rId59"/>
    <p:sldId id="324" r:id="rId60"/>
    <p:sldId id="32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 Adu-Gyamfi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commentAuthors" Target="commentAuthors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9T20:19:20.528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4AFF-964D-4F21-A1DF-78B5F44449F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4F01-7557-4895-ADCE-3D54CD8BE0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AC5AB7-B4CB-48F8-B83D-84F2925ED8C1}" type="slidenum">
              <a:rPr lang="en-US" altLang="en-US"/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346211-F227-4F82-AAB2-652A6F64D6F9}" type="slidenum">
              <a:rPr lang="en-US" altLang="en-US"/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389CB3-285C-48D7-9507-24E673148963}" type="slidenum">
              <a:rPr lang="en-US" altLang="en-US"/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6E983-A5F5-4F0D-9701-B5801A9478BF}" type="slidenum">
              <a:rPr lang="en-US" altLang="en-US"/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oleObject" Target="../embeddings/oleObject9.bin"/><Relationship Id="rId2" Type="http://schemas.openxmlformats.org/officeDocument/2006/relationships/image" Target="../media/image31.png"/><Relationship Id="rId1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oleObject" Target="../embeddings/oleObject10.bin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Bipolar Junction Transistor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5292769"/>
            <a:ext cx="6600451" cy="1126283"/>
          </a:xfrm>
        </p:spPr>
        <p:txBody>
          <a:bodyPr/>
          <a:lstStyle/>
          <a:p>
            <a:r>
              <a:rPr lang="en-US" dirty="0" smtClean="0"/>
              <a:t>Dr. Nii Longdon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 descr="fig_2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781800" cy="504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7"/>
          <p:cNvSpPr>
            <a:spLocks noChangeArrowheads="1"/>
          </p:cNvSpPr>
          <p:nvPr/>
        </p:nvSpPr>
        <p:spPr bwMode="auto">
          <a:xfrm>
            <a:off x="1371600" y="189808"/>
            <a:ext cx="477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little bit of physics…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fig_4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2390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7"/>
          <p:cNvSpPr>
            <a:spLocks noChangeArrowheads="1"/>
          </p:cNvSpPr>
          <p:nvPr/>
        </p:nvSpPr>
        <p:spPr bwMode="auto">
          <a:xfrm>
            <a:off x="1596043" y="189807"/>
            <a:ext cx="477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little bit of physics…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ig_3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86600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7"/>
          <p:cNvSpPr>
            <a:spLocks noChangeArrowheads="1"/>
          </p:cNvSpPr>
          <p:nvPr/>
        </p:nvSpPr>
        <p:spPr bwMode="auto">
          <a:xfrm>
            <a:off x="1396538" y="206433"/>
            <a:ext cx="477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 little bit of physics…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Transistor Currents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F or a transistor to function properly as an </a:t>
            </a:r>
            <a:r>
              <a:rPr lang="en-US" dirty="0" smtClean="0"/>
              <a:t>amplifier</a:t>
            </a:r>
            <a:r>
              <a:rPr lang="en-US" dirty="0"/>
              <a:t>, the emitter-base junction must </a:t>
            </a:r>
            <a:r>
              <a:rPr lang="en-US" dirty="0" smtClean="0"/>
              <a:t>be </a:t>
            </a:r>
            <a:r>
              <a:rPr lang="en-US" dirty="0"/>
              <a:t>forward-biased, and the collector-base junction must be reverse-biased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045" y="2377439"/>
            <a:ext cx="6018244" cy="28512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Transistor Currents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Few holes </a:t>
            </a:r>
            <a:r>
              <a:rPr lang="en-US" dirty="0"/>
              <a:t>are available for recombination in the base.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positive collector-base </a:t>
            </a:r>
            <a:r>
              <a:rPr lang="en-US" dirty="0" smtClean="0"/>
              <a:t>voltage </a:t>
            </a:r>
            <a:r>
              <a:rPr lang="en-US" dirty="0"/>
              <a:t>attracts the free electrons in the p </a:t>
            </a:r>
            <a:r>
              <a:rPr lang="en-US" dirty="0" smtClean="0"/>
              <a:t>-</a:t>
            </a:r>
            <a:r>
              <a:rPr lang="en-US" dirty="0"/>
              <a:t>type base over to the collector side before </a:t>
            </a:r>
            <a:r>
              <a:rPr lang="en-US" dirty="0" smtClean="0"/>
              <a:t>they </a:t>
            </a:r>
            <a:r>
              <a:rPr lang="en-US" dirty="0"/>
              <a:t>can recombine with holes in the </a:t>
            </a:r>
            <a:r>
              <a:rPr lang="en-US" dirty="0" smtClean="0"/>
              <a:t>base</a:t>
            </a:r>
            <a:endParaRPr lang="en-US" dirty="0" smtClean="0"/>
          </a:p>
          <a:p>
            <a:r>
              <a:rPr lang="en-US" dirty="0"/>
              <a:t>In most transistors, the collector current, </a:t>
            </a:r>
            <a:r>
              <a:rPr lang="en-US" dirty="0" smtClean="0"/>
              <a:t>I</a:t>
            </a:r>
            <a:r>
              <a:rPr lang="en-US" sz="900" dirty="0" smtClean="0"/>
              <a:t>C</a:t>
            </a:r>
            <a:r>
              <a:rPr lang="en-US" dirty="0" smtClean="0"/>
              <a:t> , </a:t>
            </a:r>
            <a:r>
              <a:rPr lang="en-US" dirty="0"/>
              <a:t>is nearly identical to the emitter current, </a:t>
            </a:r>
            <a:r>
              <a:rPr lang="en-US" dirty="0" smtClean="0"/>
              <a:t>I</a:t>
            </a:r>
            <a:r>
              <a:rPr lang="en-US" sz="900" dirty="0" smtClean="0"/>
              <a:t>E</a:t>
            </a:r>
            <a:endParaRPr lang="en-US" sz="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89" y="2934414"/>
            <a:ext cx="6378960" cy="32253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en-US" sz="2400" dirty="0"/>
              <a:t>A transistor has the following currents: I</a:t>
            </a:r>
            <a:r>
              <a:rPr lang="en-US" sz="1200" dirty="0"/>
              <a:t>B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20 mA </a:t>
            </a:r>
            <a:r>
              <a:rPr lang="en-US" sz="2400" dirty="0" smtClean="0"/>
              <a:t>and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I</a:t>
            </a:r>
            <a:r>
              <a:rPr lang="en-US" sz="1200" dirty="0" smtClean="0"/>
              <a:t>C</a:t>
            </a:r>
            <a:r>
              <a:rPr lang="en-US" sz="2400" dirty="0" smtClean="0"/>
              <a:t> =4.98 </a:t>
            </a:r>
            <a:r>
              <a:rPr lang="en-US" sz="2400" dirty="0"/>
              <a:t>A. </a:t>
            </a:r>
            <a:r>
              <a:rPr lang="en-US" sz="2400" dirty="0" smtClean="0"/>
              <a:t>Calculate I</a:t>
            </a:r>
            <a:r>
              <a:rPr lang="en-US" sz="1200" dirty="0" smtClean="0"/>
              <a:t>E</a:t>
            </a:r>
            <a:r>
              <a:rPr lang="en-US" sz="2400" dirty="0" smtClean="0"/>
              <a:t> 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transistor has the following currents: </a:t>
            </a:r>
            <a:r>
              <a:rPr lang="en-US" sz="2400" dirty="0" smtClean="0"/>
              <a:t>I</a:t>
            </a:r>
            <a:r>
              <a:rPr lang="en-US" sz="1200" dirty="0" smtClean="0"/>
              <a:t>E</a:t>
            </a:r>
            <a:r>
              <a:rPr lang="en-US" sz="2400" dirty="0" smtClean="0"/>
              <a:t> =100 </a:t>
            </a:r>
            <a:r>
              <a:rPr lang="en-US" sz="2400" dirty="0"/>
              <a:t>mA, I</a:t>
            </a:r>
            <a:r>
              <a:rPr lang="en-US" sz="1200" dirty="0"/>
              <a:t>B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/>
              <a:t>1.96 mA. Calculate I</a:t>
            </a:r>
            <a:r>
              <a:rPr lang="en-US" sz="1200" dirty="0"/>
              <a:t>C</a:t>
            </a:r>
            <a:r>
              <a:rPr lang="en-US" sz="2400" dirty="0"/>
              <a:t> .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5134" y="1197033"/>
            <a:ext cx="3395747" cy="178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5" y="4145485"/>
            <a:ext cx="3852080" cy="13409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BJT Basic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84068" y="923925"/>
          <a:ext cx="7466013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Bitmap Image" r:id="rId1" imgW="7467600" imgH="5629275" progId="Paint.Picture">
                  <p:embed/>
                </p:oleObj>
              </mc:Choice>
              <mc:Fallback>
                <p:oleObj name="Bitmap Image" r:id="rId1" imgW="7467600" imgH="562927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068" y="923925"/>
                        <a:ext cx="7466013" cy="562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DC 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 circuit shown </a:t>
            </a:r>
            <a:r>
              <a:rPr lang="en-US" dirty="0" smtClean="0"/>
              <a:t>is called </a:t>
            </a:r>
            <a:r>
              <a:rPr lang="en-US" dirty="0"/>
              <a:t>a common-base (CB) connection because </a:t>
            </a:r>
            <a:r>
              <a:rPr lang="en-US" dirty="0" smtClean="0"/>
              <a:t> the </a:t>
            </a:r>
            <a:r>
              <a:rPr lang="en-US" dirty="0"/>
              <a:t>base lead is common to both the input and output sides of the circuit.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characteristic </a:t>
            </a:r>
            <a:r>
              <a:rPr lang="en-US" dirty="0"/>
              <a:t>that describes how closely the emitter and collector currents are in a </a:t>
            </a:r>
            <a:r>
              <a:rPr lang="en-US" dirty="0" smtClean="0"/>
              <a:t>common </a:t>
            </a:r>
            <a:r>
              <a:rPr lang="en-US" dirty="0"/>
              <a:t>base circuit is called the dc alpha, </a:t>
            </a:r>
            <a:r>
              <a:rPr lang="en-US" dirty="0" smtClean="0"/>
              <a:t>designated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dc alpha is so </a:t>
            </a:r>
            <a:r>
              <a:rPr lang="en-US" dirty="0" smtClean="0"/>
              <a:t>close </a:t>
            </a:r>
            <a:r>
              <a:rPr lang="en-US" dirty="0"/>
              <a:t>to </a:t>
            </a:r>
            <a:r>
              <a:rPr lang="en-US" dirty="0" smtClean="0"/>
              <a:t>one, 0.99, </a:t>
            </a:r>
            <a:r>
              <a:rPr lang="en-US" dirty="0"/>
              <a:t>that we ignore the small difference that exists.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1749" y="1770611"/>
            <a:ext cx="4282261" cy="203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931" y="4647277"/>
            <a:ext cx="358507" cy="281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241" y="5106990"/>
            <a:ext cx="1224633" cy="6679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DC </a:t>
            </a:r>
            <a:r>
              <a:rPr lang="en-US" dirty="0" smtClean="0"/>
              <a:t>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The common-emitter </a:t>
            </a:r>
            <a:r>
              <a:rPr lang="en-US" dirty="0"/>
              <a:t>(CE) connection since the emitter lead is common to both the input and output sides of the </a:t>
            </a:r>
            <a:r>
              <a:rPr lang="en-US" dirty="0" smtClean="0"/>
              <a:t>circuit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dc beta is </a:t>
            </a:r>
            <a:r>
              <a:rPr lang="en-US" dirty="0" smtClean="0"/>
              <a:t>expressed as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1421476"/>
            <a:ext cx="4281055" cy="3668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81" y="5461263"/>
            <a:ext cx="1325474" cy="713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896" y="201036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BJTs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1014153"/>
            <a:ext cx="7350377" cy="5685905"/>
          </a:xfrm>
        </p:spPr>
        <p:txBody>
          <a:bodyPr/>
          <a:lstStyle/>
          <a:p>
            <a:r>
              <a:rPr lang="en-US" dirty="0"/>
              <a:t> Transistors are used when it is necessary to amplify voltage, current, and power. </a:t>
            </a:r>
            <a:endParaRPr lang="en-US" dirty="0"/>
          </a:p>
          <a:p>
            <a:r>
              <a:rPr lang="en-US" dirty="0"/>
              <a:t>With a small signal applied to the transistor </a:t>
            </a:r>
            <a:r>
              <a:rPr lang="en-US" dirty="0" smtClean="0"/>
              <a:t>ampliﬁer</a:t>
            </a:r>
            <a:r>
              <a:rPr lang="en-US" dirty="0"/>
              <a:t>, the transistor and </a:t>
            </a:r>
            <a:r>
              <a:rPr lang="en-US" dirty="0" smtClean="0"/>
              <a:t>its  associated </a:t>
            </a:r>
            <a:r>
              <a:rPr lang="en-US" dirty="0"/>
              <a:t>circuitry can produce an </a:t>
            </a:r>
            <a:r>
              <a:rPr lang="en-US" dirty="0" smtClean="0"/>
              <a:t>ampliﬁed </a:t>
            </a:r>
            <a:r>
              <a:rPr lang="en-US" dirty="0"/>
              <a:t>version of the input </a:t>
            </a:r>
            <a:r>
              <a:rPr lang="en-US" dirty="0" smtClean="0"/>
              <a:t>signal</a:t>
            </a:r>
            <a:endParaRPr lang="en-US" dirty="0" smtClean="0"/>
          </a:p>
          <a:p>
            <a:r>
              <a:rPr lang="en-US" dirty="0" smtClean="0"/>
              <a:t>A transistor </a:t>
            </a:r>
            <a:r>
              <a:rPr lang="en-US" dirty="0"/>
              <a:t>can be used as an electronic </a:t>
            </a:r>
            <a:r>
              <a:rPr lang="en-US" dirty="0" smtClean="0"/>
              <a:t>switch</a:t>
            </a:r>
            <a:endParaRPr lang="en-US" dirty="0" smtClean="0"/>
          </a:p>
          <a:p>
            <a:r>
              <a:rPr lang="en-US" dirty="0"/>
              <a:t> A transistor has three doped </a:t>
            </a:r>
            <a:r>
              <a:rPr lang="en-US" dirty="0" smtClean="0"/>
              <a:t>regions</a:t>
            </a:r>
            <a:endParaRPr lang="en-US" dirty="0"/>
          </a:p>
          <a:p>
            <a:r>
              <a:rPr lang="en-US" dirty="0" smtClean="0"/>
              <a:t>The base </a:t>
            </a:r>
            <a:r>
              <a:rPr lang="en-US" dirty="0"/>
              <a:t>is a narrow region sandwiched between the larger collector and emitter regions. </a:t>
            </a:r>
            <a:endParaRPr lang="en-US" dirty="0"/>
          </a:p>
          <a:p>
            <a:r>
              <a:rPr lang="en-US" dirty="0"/>
              <a:t>The emitter region of a transistor is heavily doped. Its job is to emit or inject current </a:t>
            </a:r>
            <a:r>
              <a:rPr lang="en-US" dirty="0" smtClean="0"/>
              <a:t>carriers </a:t>
            </a:r>
            <a:r>
              <a:rPr lang="en-US" dirty="0"/>
              <a:t>into the base. </a:t>
            </a:r>
            <a:endParaRPr lang="en-US" dirty="0" smtClean="0"/>
          </a:p>
          <a:p>
            <a:r>
              <a:rPr lang="en-US" dirty="0"/>
              <a:t>The collector region is moderately doped and is the largest of all three regions. </a:t>
            </a:r>
            <a:endParaRPr lang="en-US" dirty="0" smtClean="0"/>
          </a:p>
          <a:p>
            <a:r>
              <a:rPr lang="en-US" dirty="0" smtClean="0"/>
              <a:t>The collector </a:t>
            </a:r>
            <a:r>
              <a:rPr lang="en-US" dirty="0"/>
              <a:t>region attracts the current carriers that are injected into the thin and lightly </a:t>
            </a:r>
            <a:r>
              <a:rPr lang="en-US" dirty="0" smtClean="0"/>
              <a:t>doped </a:t>
            </a:r>
            <a:r>
              <a:rPr lang="en-US" dirty="0"/>
              <a:t>base region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Alpha and Beta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The relationship between alpha and beta dc is given 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520" y="1163461"/>
            <a:ext cx="2025522" cy="790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708" y="2152996"/>
            <a:ext cx="2137333" cy="708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17" y="3421059"/>
            <a:ext cx="5658211" cy="5260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76" y="4105714"/>
            <a:ext cx="5340624" cy="4469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Transistor Operating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We show an </a:t>
            </a:r>
            <a:r>
              <a:rPr lang="en-US" dirty="0" err="1" smtClean="0"/>
              <a:t>npn</a:t>
            </a:r>
            <a:r>
              <a:rPr lang="en-US" dirty="0" smtClean="0"/>
              <a:t> </a:t>
            </a:r>
            <a:r>
              <a:rPr lang="en-US" dirty="0"/>
              <a:t>transistor in a CE </a:t>
            </a:r>
            <a:r>
              <a:rPr lang="en-US" dirty="0" smtClean="0"/>
              <a:t>connection</a:t>
            </a:r>
            <a:r>
              <a:rPr lang="en-US" dirty="0"/>
              <a:t> </a:t>
            </a:r>
            <a:r>
              <a:rPr lang="en-US" dirty="0" smtClean="0"/>
              <a:t>where </a:t>
            </a:r>
            <a:r>
              <a:rPr lang="en-US" dirty="0"/>
              <a:t>the </a:t>
            </a:r>
            <a:r>
              <a:rPr lang="en-US" dirty="0" smtClean="0"/>
              <a:t>base supply </a:t>
            </a:r>
            <a:r>
              <a:rPr lang="en-US" dirty="0"/>
              <a:t>voltage, </a:t>
            </a:r>
            <a:r>
              <a:rPr lang="en-US" dirty="0" smtClean="0"/>
              <a:t>V</a:t>
            </a:r>
            <a:r>
              <a:rPr lang="en-US" sz="1000" dirty="0" smtClean="0"/>
              <a:t>BB</a:t>
            </a:r>
            <a:r>
              <a:rPr lang="en-US" dirty="0" smtClean="0"/>
              <a:t> </a:t>
            </a:r>
            <a:r>
              <a:rPr lang="en-US" dirty="0"/>
              <a:t>, and the collector supply voltage, </a:t>
            </a:r>
            <a:r>
              <a:rPr lang="en-US" dirty="0" smtClean="0"/>
              <a:t>V</a:t>
            </a:r>
            <a:r>
              <a:rPr lang="en-US" sz="1100" dirty="0" smtClean="0"/>
              <a:t>CC</a:t>
            </a:r>
            <a:r>
              <a:rPr lang="en-US" dirty="0" smtClean="0"/>
              <a:t> </a:t>
            </a:r>
            <a:r>
              <a:rPr lang="en-US" dirty="0"/>
              <a:t>, are </a:t>
            </a:r>
            <a:r>
              <a:rPr lang="en-US" dirty="0" smtClean="0"/>
              <a:t>variable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V</a:t>
            </a:r>
            <a:r>
              <a:rPr lang="en-US" sz="1000" dirty="0" smtClean="0"/>
              <a:t>BB</a:t>
            </a:r>
            <a:r>
              <a:rPr lang="en-US" dirty="0" smtClean="0"/>
              <a:t> </a:t>
            </a:r>
            <a:r>
              <a:rPr lang="en-US" dirty="0"/>
              <a:t>can be adjusted to provide a wide range of base and collector </a:t>
            </a:r>
            <a:r>
              <a:rPr lang="en-US" dirty="0" smtClean="0"/>
              <a:t>current </a:t>
            </a:r>
            <a:r>
              <a:rPr lang="en-US" dirty="0"/>
              <a:t>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21" y="2615211"/>
            <a:ext cx="3870397" cy="3328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551" y="2615210"/>
            <a:ext cx="4242871" cy="332838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 Saturation Region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en-US" dirty="0"/>
              <a:t>As can be seen, when </a:t>
            </a:r>
            <a:r>
              <a:rPr lang="en-US" dirty="0" smtClean="0"/>
              <a:t>V</a:t>
            </a:r>
            <a:r>
              <a:rPr lang="en-US" sz="1100" dirty="0" smtClean="0"/>
              <a:t>CE</a:t>
            </a:r>
            <a:r>
              <a:rPr lang="en-US" dirty="0" smtClean="0"/>
              <a:t> </a:t>
            </a:r>
            <a:r>
              <a:rPr lang="en-US" dirty="0"/>
              <a:t>is zero, </a:t>
            </a:r>
            <a:r>
              <a:rPr lang="en-US" dirty="0" smtClean="0"/>
              <a:t>I</a:t>
            </a:r>
            <a:r>
              <a:rPr lang="en-US" sz="11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is zero because the collector-base function is not </a:t>
            </a:r>
            <a:r>
              <a:rPr lang="en-US" dirty="0" smtClean="0"/>
              <a:t>reverse-biased </a:t>
            </a:r>
            <a:r>
              <a:rPr lang="en-US" dirty="0"/>
              <a:t>when </a:t>
            </a:r>
            <a:r>
              <a:rPr lang="en-US" dirty="0" smtClean="0"/>
              <a:t>V</a:t>
            </a:r>
            <a:r>
              <a:rPr lang="en-US" sz="1100" dirty="0" smtClean="0"/>
              <a:t>CE</a:t>
            </a:r>
            <a:r>
              <a:rPr lang="en-US" dirty="0" smtClean="0"/>
              <a:t>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0. </a:t>
            </a:r>
            <a:endParaRPr lang="en-US" dirty="0" smtClean="0"/>
          </a:p>
          <a:p>
            <a:r>
              <a:rPr lang="en-US" dirty="0" smtClean="0"/>
              <a:t>Without </a:t>
            </a:r>
            <a:r>
              <a:rPr lang="en-US" dirty="0"/>
              <a:t>a positive voltage at the collector, it cannot </a:t>
            </a:r>
            <a:r>
              <a:rPr lang="en-US" dirty="0" smtClean="0"/>
              <a:t>attract </a:t>
            </a:r>
            <a:r>
              <a:rPr lang="en-US" dirty="0"/>
              <a:t>electrons from the base. </a:t>
            </a:r>
            <a:r>
              <a:rPr lang="en-US" dirty="0" smtClean="0"/>
              <a:t>When V</a:t>
            </a:r>
            <a:r>
              <a:rPr lang="en-US" sz="1100" dirty="0" smtClean="0"/>
              <a:t>CE</a:t>
            </a:r>
            <a:r>
              <a:rPr lang="en-US" dirty="0" smtClean="0"/>
              <a:t> </a:t>
            </a:r>
            <a:r>
              <a:rPr lang="en-US" dirty="0"/>
              <a:t>increases from zero, however, I</a:t>
            </a:r>
            <a:r>
              <a:rPr lang="en-US" sz="1100" dirty="0"/>
              <a:t>C</a:t>
            </a:r>
            <a:r>
              <a:rPr lang="en-US" dirty="0"/>
              <a:t> increases </a:t>
            </a:r>
            <a:r>
              <a:rPr lang="en-US" dirty="0" smtClean="0"/>
              <a:t>linearly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vertical portion of the curves near the origin is called the </a:t>
            </a:r>
            <a:r>
              <a:rPr lang="en-US" dirty="0" smtClean="0"/>
              <a:t>saturation region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transistor is saturated, the collector current, </a:t>
            </a:r>
            <a:r>
              <a:rPr lang="en-US" dirty="0" smtClean="0"/>
              <a:t>I</a:t>
            </a:r>
            <a:r>
              <a:rPr lang="en-US" sz="11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, is not controlled solely </a:t>
            </a:r>
            <a:r>
              <a:rPr lang="en-US" dirty="0" smtClean="0"/>
              <a:t>by </a:t>
            </a:r>
            <a:r>
              <a:rPr lang="en-US" dirty="0"/>
              <a:t>the base current, </a:t>
            </a:r>
            <a:r>
              <a:rPr lang="en-US" dirty="0" smtClean="0"/>
              <a:t>I</a:t>
            </a:r>
            <a:r>
              <a:rPr lang="en-US" sz="11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870363" y="3684096"/>
          <a:ext cx="6038503" cy="307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Bitmap Image" r:id="rId1" imgW="3695700" imgH="1885950" progId="Paint.Picture">
                  <p:embed/>
                </p:oleObj>
              </mc:Choice>
              <mc:Fallback>
                <p:oleObj name="Bitmap Image" r:id="rId1" imgW="3695700" imgH="1885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363" y="3684096"/>
                        <a:ext cx="6038503" cy="3079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 Breakdown Region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 When the collector-base voltage is too large, the collector-base diode breaks down, </a:t>
            </a:r>
            <a:r>
              <a:rPr lang="en-US" dirty="0" smtClean="0"/>
              <a:t>causing </a:t>
            </a:r>
            <a:r>
              <a:rPr lang="en-US" dirty="0"/>
              <a:t>a large, undesired collector current to </a:t>
            </a:r>
            <a:r>
              <a:rPr lang="en-US" dirty="0" smtClean="0"/>
              <a:t>flow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the breakdown region. </a:t>
            </a:r>
            <a:endParaRPr lang="en-US" dirty="0"/>
          </a:p>
          <a:p>
            <a:r>
              <a:rPr lang="en-US" dirty="0"/>
              <a:t>This area of operation should always be avoided in transistor circuits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90919" y="3041332"/>
          <a:ext cx="7124700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Bitmap Image" r:id="rId1" imgW="3695700" imgH="1885950" progId="Paint.Picture">
                  <p:embed/>
                </p:oleObj>
              </mc:Choice>
              <mc:Fallback>
                <p:oleObj name="Bitmap Image" r:id="rId1" imgW="3695700" imgH="1885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919" y="3041332"/>
                        <a:ext cx="7124700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 Cutoff Region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Notice the </a:t>
            </a:r>
            <a:r>
              <a:rPr lang="en-US" dirty="0" smtClean="0"/>
              <a:t>I</a:t>
            </a:r>
            <a:r>
              <a:rPr lang="en-US" sz="1100" dirty="0" smtClean="0"/>
              <a:t>B</a:t>
            </a:r>
            <a:r>
              <a:rPr lang="en-US" dirty="0" smtClean="0"/>
              <a:t> = </a:t>
            </a:r>
            <a:r>
              <a:rPr lang="en-US" dirty="0"/>
              <a:t>0 curve nearest the horizontal </a:t>
            </a:r>
            <a:r>
              <a:rPr lang="en-US" dirty="0" smtClean="0"/>
              <a:t>axis</a:t>
            </a:r>
            <a:endParaRPr lang="en-US" dirty="0" smtClean="0"/>
          </a:p>
          <a:p>
            <a:r>
              <a:rPr lang="en-US" dirty="0" smtClean="0"/>
              <a:t> This </a:t>
            </a:r>
            <a:r>
              <a:rPr lang="en-US" dirty="0"/>
              <a:t>is called the </a:t>
            </a:r>
            <a:r>
              <a:rPr lang="en-US" dirty="0" smtClean="0"/>
              <a:t>cutoff </a:t>
            </a:r>
            <a:r>
              <a:rPr lang="en-US" dirty="0"/>
              <a:t>region because only a small collector current, </a:t>
            </a:r>
            <a:r>
              <a:rPr lang="en-US" dirty="0" smtClean="0"/>
              <a:t>I</a:t>
            </a:r>
            <a:r>
              <a:rPr lang="en-US" sz="11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flows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silicon transistors, </a:t>
            </a:r>
            <a:r>
              <a:rPr lang="en-US" dirty="0" smtClean="0"/>
              <a:t>this </a:t>
            </a:r>
            <a:r>
              <a:rPr lang="en-US" dirty="0"/>
              <a:t>current is very small and is therefore usually ignored.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transistor is said to be </a:t>
            </a:r>
            <a:r>
              <a:rPr lang="en-US" dirty="0" smtClean="0"/>
              <a:t>cut </a:t>
            </a:r>
            <a:r>
              <a:rPr lang="en-US" dirty="0"/>
              <a:t>off when its collector current, I</a:t>
            </a:r>
            <a:r>
              <a:rPr lang="en-US" sz="1100" dirty="0"/>
              <a:t>C</a:t>
            </a:r>
            <a:r>
              <a:rPr lang="en-US" dirty="0"/>
              <a:t> , is zero. </a:t>
            </a: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813667" y="2984269"/>
          <a:ext cx="4247206" cy="259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Bitmap Image" r:id="rId1" imgW="3695700" imgH="1885950" progId="Paint.Picture">
                  <p:embed/>
                </p:oleObj>
              </mc:Choice>
              <mc:Fallback>
                <p:oleObj name="Bitmap Image" r:id="rId1" imgW="3695700" imgH="1885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667" y="2984269"/>
                        <a:ext cx="4247206" cy="2591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554181" y="3182389"/>
          <a:ext cx="3962400" cy="315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Bitmap Image" r:id="rId3" imgW="2381250" imgH="1895475" progId="Paint.Picture">
                  <p:embed/>
                </p:oleObj>
              </mc:Choice>
              <mc:Fallback>
                <p:oleObj name="Bitmap Image" r:id="rId3" imgW="2381250" imgH="189547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81" y="3182389"/>
                        <a:ext cx="3962400" cy="315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 Active Region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 The active region of a transistor is where the collector curves are nearly horizontal. </a:t>
            </a:r>
            <a:endParaRPr lang="en-US" dirty="0"/>
          </a:p>
          <a:p>
            <a:r>
              <a:rPr lang="en-US" dirty="0"/>
              <a:t>When a transistor operates in the active region, the collector current, </a:t>
            </a:r>
            <a:r>
              <a:rPr lang="en-US" dirty="0" smtClean="0"/>
              <a:t>I</a:t>
            </a:r>
            <a:r>
              <a:rPr lang="en-US" sz="1100" dirty="0" smtClean="0"/>
              <a:t>C</a:t>
            </a:r>
            <a:r>
              <a:rPr lang="en-US" dirty="0" smtClean="0"/>
              <a:t> </a:t>
            </a:r>
            <a:r>
              <a:rPr lang="en-US" dirty="0"/>
              <a:t>, is greater </a:t>
            </a:r>
            <a:r>
              <a:rPr lang="en-US" dirty="0" smtClean="0"/>
              <a:t>than </a:t>
            </a:r>
            <a:r>
              <a:rPr lang="en-US" dirty="0"/>
              <a:t>the base current, </a:t>
            </a:r>
            <a:r>
              <a:rPr lang="en-US" dirty="0" smtClean="0"/>
              <a:t>I</a:t>
            </a:r>
            <a:r>
              <a:rPr lang="en-US" sz="1100" dirty="0" smtClean="0"/>
              <a:t>B</a:t>
            </a:r>
            <a:r>
              <a:rPr lang="en-US" dirty="0" smtClean="0"/>
              <a:t> </a:t>
            </a:r>
            <a:r>
              <a:rPr lang="en-US" dirty="0"/>
              <a:t>, by a factor of beta or  </a:t>
            </a:r>
            <a:r>
              <a:rPr lang="en-US" dirty="0" smtClean="0"/>
              <a:t>                     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active region, the </a:t>
            </a:r>
            <a:r>
              <a:rPr lang="en-US" dirty="0" smtClean="0"/>
              <a:t>collector </a:t>
            </a:r>
            <a:r>
              <a:rPr lang="en-US" dirty="0"/>
              <a:t>circuit acts like a current source.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060" y="1970116"/>
            <a:ext cx="1164999" cy="273133"/>
          </a:xfrm>
          <a:prstGeom prst="rect">
            <a:avLst/>
          </a:prstGeom>
        </p:spPr>
      </p:pic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623752" y="3041332"/>
          <a:ext cx="7124700" cy="363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Bitmap Image" r:id="rId2" imgW="3695700" imgH="1885950" progId="Paint.Picture">
                  <p:embed/>
                </p:oleObj>
              </mc:Choice>
              <mc:Fallback>
                <p:oleObj name="Bitmap Image" r:id="rId2" imgW="3695700" imgH="188595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752" y="3041332"/>
                        <a:ext cx="7124700" cy="363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Shockley equation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8082" y="693073"/>
                <a:ext cx="7350377" cy="5982047"/>
              </a:xfrm>
            </p:spPr>
            <p:txBody>
              <a:bodyPr/>
              <a:lstStyle/>
              <a:p>
                <a:r>
                  <a:rPr lang="en-US" dirty="0" smtClean="0"/>
                  <a:t>The Shockley equation gives the emitter current </a:t>
                </a:r>
                <a:r>
                  <a:rPr lang="en-US" dirty="0" err="1"/>
                  <a:t>i</a:t>
                </a:r>
                <a:r>
                  <a:rPr lang="en-US" sz="900" dirty="0" err="1"/>
                  <a:t>E</a:t>
                </a:r>
                <a:r>
                  <a:rPr lang="en-US" dirty="0"/>
                  <a:t> in terms of the </a:t>
                </a:r>
                <a:r>
                  <a:rPr lang="en-US" dirty="0" smtClean="0"/>
                  <a:t>base-to-emitter voltage </a:t>
                </a:r>
                <a:r>
                  <a:rPr lang="en-US" dirty="0" err="1" smtClean="0"/>
                  <a:t>v</a:t>
                </a:r>
                <a:r>
                  <a:rPr lang="en-US" sz="900" dirty="0" err="1" smtClean="0"/>
                  <a:t>BE</a:t>
                </a:r>
                <a:endParaRPr lang="en-US" sz="900" dirty="0" smtClean="0"/>
              </a:p>
              <a:p>
                <a:endParaRPr lang="en-US" sz="900" dirty="0"/>
              </a:p>
              <a:p>
                <a:endParaRPr lang="en-US" sz="900" dirty="0" smtClean="0"/>
              </a:p>
              <a:p>
                <a:endParaRPr lang="en-US" sz="900" dirty="0"/>
              </a:p>
              <a:p>
                <a:endParaRPr lang="en-US" sz="900" dirty="0" smtClean="0"/>
              </a:p>
              <a:p>
                <a:r>
                  <a:rPr lang="en-US" dirty="0"/>
                  <a:t>saturation current I</a:t>
                </a:r>
                <a:r>
                  <a:rPr lang="en-US" sz="900" dirty="0"/>
                  <a:t>ES</a:t>
                </a:r>
                <a:r>
                  <a:rPr lang="en-US" dirty="0"/>
                  <a:t> </a:t>
                </a:r>
                <a:r>
                  <a:rPr lang="en-US" dirty="0" smtClean="0"/>
                  <a:t>ranges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VT is approximately 26 </a:t>
                </a:r>
                <a:r>
                  <a:rPr lang="en-US" dirty="0" smtClean="0"/>
                  <a:t>mV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With an emitter current of unity</a:t>
                </a:r>
                <a:endParaRPr lang="en-US" dirty="0" smtClean="0"/>
              </a:p>
              <a:p>
                <a:r>
                  <a:rPr lang="en-US" dirty="0" smtClean="0"/>
                  <a:t>We define the scale current as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082" y="693073"/>
                <a:ext cx="7350377" cy="5982047"/>
              </a:xfrm>
              <a:blipFill rotWithShape="1">
                <a:blip r:embed="rId1"/>
                <a:stretch>
                  <a:fillRect l="-6" t="-5" r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39" y="1546168"/>
            <a:ext cx="3047299" cy="833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686" y="3349268"/>
            <a:ext cx="3147352" cy="823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245" y="4820398"/>
            <a:ext cx="1215940" cy="430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138" y="5752958"/>
            <a:ext cx="2390866" cy="8798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Shockley </a:t>
            </a:r>
            <a:r>
              <a:rPr lang="en-US" dirty="0" smtClean="0"/>
              <a:t>equation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621" y="1679170"/>
            <a:ext cx="8508630" cy="399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94" y="2078181"/>
            <a:ext cx="8165084" cy="386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8" y="3208713"/>
            <a:ext cx="7504193" cy="324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84" y="3532909"/>
            <a:ext cx="8242368" cy="55738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861" y="1720734"/>
            <a:ext cx="8154421" cy="415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62" y="2894820"/>
            <a:ext cx="3136272" cy="3357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/>
              <a:t>LOAD-LINE ANALYSIS OF </a:t>
            </a:r>
            <a:r>
              <a:rPr lang="en-US" sz="2200" b="1" dirty="0" smtClean="0"/>
              <a:t>A COMMON-EMITTER AMPLIFIER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The dc power-supply </a:t>
            </a:r>
            <a:r>
              <a:rPr lang="en-US" dirty="0" smtClean="0"/>
              <a:t>voltages V</a:t>
            </a:r>
            <a:r>
              <a:rPr lang="en-US" sz="1000" dirty="0" smtClean="0"/>
              <a:t>BB</a:t>
            </a:r>
            <a:r>
              <a:rPr lang="en-US" dirty="0" smtClean="0"/>
              <a:t> </a:t>
            </a:r>
            <a:r>
              <a:rPr lang="en-US" dirty="0"/>
              <a:t>and V</a:t>
            </a:r>
            <a:r>
              <a:rPr lang="en-US" sz="1000" dirty="0"/>
              <a:t>CC</a:t>
            </a:r>
            <a:r>
              <a:rPr lang="en-US" dirty="0"/>
              <a:t> bias the device at an operating point for which ampliﬁcation of the </a:t>
            </a:r>
            <a:r>
              <a:rPr lang="en-US" dirty="0" smtClean="0"/>
              <a:t>ac input </a:t>
            </a:r>
            <a:r>
              <a:rPr lang="en-US" dirty="0"/>
              <a:t>signal v</a:t>
            </a:r>
            <a:r>
              <a:rPr lang="en-US" sz="1000" dirty="0"/>
              <a:t>in</a:t>
            </a:r>
            <a:r>
              <a:rPr lang="en-US" dirty="0"/>
              <a:t>(t) is 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130" y="1970116"/>
            <a:ext cx="3709917" cy="27323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9788" y="4981833"/>
            <a:ext cx="68413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we apply Kirchhoff’s </a:t>
            </a:r>
            <a:r>
              <a:rPr lang="en-US" dirty="0" smtClean="0"/>
              <a:t>voltage law </a:t>
            </a:r>
            <a:r>
              <a:rPr lang="en-US" dirty="0"/>
              <a:t>to the loop consisting of VBB, vin(t), and the base–emitter junction, we </a:t>
            </a:r>
            <a:r>
              <a:rPr lang="en-US" dirty="0" smtClean="0"/>
              <a:t>obtain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66" y="5841174"/>
            <a:ext cx="3695831" cy="4074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522" y="310158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3" y="1349779"/>
            <a:ext cx="7317278" cy="505933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dto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75" y="1558636"/>
            <a:ext cx="5605630" cy="48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61066" y="1944420"/>
            <a:ext cx="964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FF"/>
                </a:solidFill>
                <a:latin typeface="Comic Sans MS" panose="030F0702030302020204" pitchFamily="66" charset="0"/>
              </a:rPr>
              <a:t>Diode</a:t>
            </a:r>
            <a:endParaRPr lang="en-US" altLang="en-US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7939" y="2793076"/>
            <a:ext cx="964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Diode</a:t>
            </a:r>
            <a:endParaRPr lang="en-US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778925" y="4596937"/>
            <a:ext cx="964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Diode</a:t>
            </a:r>
            <a:endParaRPr lang="en-US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778925" y="5445593"/>
            <a:ext cx="9646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Diode</a:t>
            </a:r>
            <a:endParaRPr lang="en-US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148697" y="1443296"/>
            <a:ext cx="2096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npn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transistor</a:t>
            </a:r>
            <a:endParaRPr lang="en-US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198574" y="3879489"/>
            <a:ext cx="2100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pnp</a:t>
            </a:r>
            <a:r>
              <a:rPr lang="en-US" altLang="en-US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 transistor</a:t>
            </a:r>
            <a:endParaRPr lang="en-US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</a:t>
            </a:r>
            <a:r>
              <a:rPr lang="en-US" dirty="0"/>
              <a:t>the Input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sz="900" dirty="0" err="1"/>
              <a:t>B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sz="1000" dirty="0" err="1"/>
              <a:t>BE</a:t>
            </a:r>
            <a:r>
              <a:rPr lang="en-US" dirty="0"/>
              <a:t> must fall on the device </a:t>
            </a:r>
            <a:r>
              <a:rPr lang="en-US" dirty="0" smtClean="0"/>
              <a:t>characteristic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 quiescent operating point, or Q point, corresponds to v</a:t>
            </a:r>
            <a:r>
              <a:rPr lang="en-US" sz="1000" dirty="0"/>
              <a:t>in</a:t>
            </a:r>
            <a:r>
              <a:rPr lang="en-US" dirty="0"/>
              <a:t>(t) = </a:t>
            </a:r>
            <a:r>
              <a:rPr lang="en-US" dirty="0" smtClean="0"/>
              <a:t>0</a:t>
            </a:r>
            <a:endParaRPr lang="en-US" dirty="0" smtClean="0"/>
          </a:p>
          <a:p>
            <a:r>
              <a:rPr lang="en-US" dirty="0"/>
              <a:t>Thus, the load line shifts position but </a:t>
            </a:r>
            <a:r>
              <a:rPr lang="en-US" dirty="0" smtClean="0"/>
              <a:t>maintains </a:t>
            </a:r>
            <a:r>
              <a:rPr lang="en-US" dirty="0"/>
              <a:t>a constant slope as v</a:t>
            </a:r>
            <a:r>
              <a:rPr lang="en-US" sz="1000" dirty="0"/>
              <a:t>in</a:t>
            </a:r>
            <a:r>
              <a:rPr lang="en-US" dirty="0"/>
              <a:t> changes in value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42" y="1193949"/>
            <a:ext cx="4123833" cy="32950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2" y="1193950"/>
            <a:ext cx="4049039" cy="32950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the </a:t>
            </a:r>
            <a:r>
              <a:rPr lang="en-US" dirty="0" smtClean="0"/>
              <a:t>Output </a:t>
            </a:r>
            <a:r>
              <a:rPr lang="en-US" dirty="0"/>
              <a:t>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en-US" dirty="0"/>
              <a:t>we can write a </a:t>
            </a:r>
            <a:r>
              <a:rPr lang="en-US" dirty="0" smtClean="0"/>
              <a:t>voltage equation </a:t>
            </a:r>
            <a:r>
              <a:rPr lang="en-US" dirty="0"/>
              <a:t>for the loop through V</a:t>
            </a:r>
            <a:r>
              <a:rPr lang="en-US" sz="1000" dirty="0"/>
              <a:t>CC</a:t>
            </a:r>
            <a:r>
              <a:rPr lang="en-US" dirty="0"/>
              <a:t>, R</a:t>
            </a:r>
            <a:r>
              <a:rPr lang="en-US" sz="1000" dirty="0"/>
              <a:t>C</a:t>
            </a:r>
            <a:r>
              <a:rPr lang="en-US" dirty="0"/>
              <a:t>, and the transistor from collector to </a:t>
            </a:r>
            <a:r>
              <a:rPr lang="en-US" dirty="0" smtClean="0"/>
              <a:t>emitter given as: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with the values of </a:t>
            </a:r>
            <a:r>
              <a:rPr lang="en-US" dirty="0" err="1"/>
              <a:t>i</a:t>
            </a:r>
            <a:r>
              <a:rPr lang="en-US" sz="1000" dirty="0" err="1"/>
              <a:t>B</a:t>
            </a:r>
            <a:r>
              <a:rPr lang="en-US" dirty="0"/>
              <a:t> found by prior analysis of the input circuit, we </a:t>
            </a:r>
            <a:r>
              <a:rPr lang="en-US" dirty="0" smtClean="0"/>
              <a:t>can locate </a:t>
            </a:r>
            <a:r>
              <a:rPr lang="en-US" dirty="0"/>
              <a:t>the intersection of the corresponding output curve with the load line to ﬁnd values for </a:t>
            </a:r>
            <a:r>
              <a:rPr lang="en-US" dirty="0" err="1"/>
              <a:t>i</a:t>
            </a:r>
            <a:r>
              <a:rPr lang="en-US" sz="1000" dirty="0" err="1"/>
              <a:t>C</a:t>
            </a:r>
            <a:r>
              <a:rPr lang="en-US" dirty="0"/>
              <a:t> and </a:t>
            </a:r>
            <a:r>
              <a:rPr lang="en-US" dirty="0" err="1" smtClean="0"/>
              <a:t>v</a:t>
            </a:r>
            <a:r>
              <a:rPr lang="en-US" sz="1000" dirty="0" err="1" smtClean="0"/>
              <a:t>CE</a:t>
            </a:r>
            <a:endParaRPr lang="en-US" sz="1000" dirty="0" smtClean="0"/>
          </a:p>
          <a:p>
            <a:r>
              <a:rPr lang="en-US" dirty="0"/>
              <a:t>as v</a:t>
            </a:r>
            <a:r>
              <a:rPr lang="en-US" sz="1000" dirty="0"/>
              <a:t>in</a:t>
            </a:r>
            <a:r>
              <a:rPr lang="en-US" dirty="0"/>
              <a:t>(t) swings positive, the input </a:t>
            </a:r>
            <a:r>
              <a:rPr lang="en-US" dirty="0" smtClean="0"/>
              <a:t>load line </a:t>
            </a:r>
            <a:r>
              <a:rPr lang="en-US" dirty="0"/>
              <a:t>moves upward and to the right, and the value of </a:t>
            </a:r>
            <a:r>
              <a:rPr lang="en-US" dirty="0" err="1"/>
              <a:t>iB</a:t>
            </a:r>
            <a:r>
              <a:rPr lang="en-US" dirty="0"/>
              <a:t> increases</a:t>
            </a: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/>
              <a:t>the common-emitter circuit is an </a:t>
            </a:r>
            <a:r>
              <a:rPr lang="en-US" b="1" dirty="0"/>
              <a:t>inverting ampliﬁer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1796" y="1337901"/>
            <a:ext cx="3709917" cy="2732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38" y="2264575"/>
            <a:ext cx="2305358" cy="31478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568" y="1812834"/>
            <a:ext cx="6699402" cy="478747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967" y="1097280"/>
            <a:ext cx="6205894" cy="47964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the input, the </a:t>
            </a:r>
            <a:r>
              <a:rPr lang="en-US" dirty="0" smtClean="0"/>
              <a:t>output signal </a:t>
            </a:r>
            <a:r>
              <a:rPr lang="en-US" dirty="0"/>
              <a:t>is not a precise sine </a:t>
            </a:r>
            <a:r>
              <a:rPr lang="en-US" dirty="0" smtClean="0"/>
              <a:t>wave</a:t>
            </a:r>
            <a:endParaRPr lang="en-US" dirty="0" smtClean="0"/>
          </a:p>
          <a:p>
            <a:r>
              <a:rPr lang="en-US" dirty="0"/>
              <a:t>The ampliﬁer is slightly nonlinear because of </a:t>
            </a:r>
            <a:r>
              <a:rPr lang="en-US" dirty="0" smtClean="0"/>
              <a:t>the curvature </a:t>
            </a:r>
            <a:r>
              <a:rPr lang="en-US" dirty="0"/>
              <a:t>of the characteristics of the transistor.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as well as being </a:t>
            </a:r>
            <a:r>
              <a:rPr lang="en-US" dirty="0" smtClean="0"/>
              <a:t>ampliﬁed and </a:t>
            </a:r>
            <a:r>
              <a:rPr lang="en-US" dirty="0"/>
              <a:t>inverted, the signal is distorted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443" y="3319542"/>
            <a:ext cx="4502557" cy="3247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6" y="3313994"/>
            <a:ext cx="4168425" cy="325306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Waveform 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 smtClean="0"/>
              <a:t>The Q-point is the point at which signal </a:t>
            </a:r>
            <a:r>
              <a:rPr lang="en-US" dirty="0"/>
              <a:t>variations at the input </a:t>
            </a:r>
            <a:r>
              <a:rPr lang="en-US" dirty="0" smtClean="0"/>
              <a:t>terminal are </a:t>
            </a:r>
            <a:r>
              <a:rPr lang="en-US" dirty="0"/>
              <a:t>amplified and accurately reproduced at the output terminal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0249" y="1881890"/>
            <a:ext cx="4740754" cy="49761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Waveform 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815" y="1924395"/>
            <a:ext cx="4537143" cy="464265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Waveform 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174" y="1673705"/>
            <a:ext cx="4853951" cy="439519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LARGE-SIGNAL DC CIRCUIT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In the analysis or design of BJT ampliﬁer circuits, we often consider the dc </a:t>
            </a:r>
            <a:r>
              <a:rPr lang="en-US" dirty="0" smtClean="0"/>
              <a:t>operating point </a:t>
            </a:r>
            <a:r>
              <a:rPr lang="en-US" dirty="0"/>
              <a:t>(Q point) separately from the analysis of the </a:t>
            </a:r>
            <a:r>
              <a:rPr lang="en-US" dirty="0" smtClean="0"/>
              <a:t>signals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consider the dc </a:t>
            </a:r>
            <a:r>
              <a:rPr lang="en-US" dirty="0" smtClean="0"/>
              <a:t>operating point ﬁrst, then</a:t>
            </a:r>
            <a:r>
              <a:rPr lang="en-US" dirty="0"/>
              <a:t>, we turn our attention to the signal to be </a:t>
            </a:r>
            <a:r>
              <a:rPr lang="en-US" dirty="0" smtClean="0"/>
              <a:t>ampliﬁed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present models for large-signal dc analysis of BJT circuits.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in the </a:t>
            </a:r>
            <a:r>
              <a:rPr lang="en-US" dirty="0" smtClean="0"/>
              <a:t>next section</a:t>
            </a:r>
            <a:r>
              <a:rPr lang="en-US" dirty="0"/>
              <a:t>, we show how to use these models to analyze bias circuits for BJT </a:t>
            </a:r>
            <a:r>
              <a:rPr lang="en-US" dirty="0" smtClean="0"/>
              <a:t>ampliﬁers</a:t>
            </a:r>
            <a:endParaRPr lang="en-US" dirty="0" smtClean="0"/>
          </a:p>
          <a:p>
            <a:r>
              <a:rPr lang="en-US" dirty="0"/>
              <a:t>In the active region, the base–emitter junction is forward biased, and </a:t>
            </a:r>
            <a:r>
              <a:rPr lang="en-US" dirty="0" smtClean="0"/>
              <a:t>the base–collector </a:t>
            </a:r>
            <a:r>
              <a:rPr lang="en-US" dirty="0"/>
              <a:t>junction is reverse biased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Active-Region Model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8350" y="789709"/>
            <a:ext cx="7703127" cy="5835535"/>
          </a:xfrm>
        </p:spPr>
        <p:txBody>
          <a:bodyPr/>
          <a:lstStyle/>
          <a:p>
            <a:r>
              <a:rPr lang="en-US" dirty="0"/>
              <a:t>The constraints given in the ﬁgure for I</a:t>
            </a:r>
            <a:r>
              <a:rPr lang="en-US" sz="900" dirty="0"/>
              <a:t>B</a:t>
            </a:r>
            <a:r>
              <a:rPr lang="en-US" dirty="0"/>
              <a:t> and V</a:t>
            </a:r>
            <a:r>
              <a:rPr lang="en-US" sz="900" dirty="0"/>
              <a:t>CE</a:t>
            </a:r>
            <a:r>
              <a:rPr lang="en-US" dirty="0"/>
              <a:t> must be satisﬁed to </a:t>
            </a:r>
            <a:r>
              <a:rPr lang="en-US" dirty="0" smtClean="0"/>
              <a:t>ensure validity </a:t>
            </a:r>
            <a:r>
              <a:rPr lang="en-US" dirty="0"/>
              <a:t>of the active-region model.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625" y="2169622"/>
            <a:ext cx="4311048" cy="34414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250912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 In </a:t>
            </a:r>
            <a:r>
              <a:rPr lang="en-US" dirty="0" err="1"/>
              <a:t>npn</a:t>
            </a:r>
            <a:r>
              <a:rPr lang="en-US" dirty="0"/>
              <a:t> transistors, the majority current carriers are free electrons in the </a:t>
            </a:r>
            <a:r>
              <a:rPr lang="en-US" dirty="0" smtClean="0"/>
              <a:t>emitter </a:t>
            </a:r>
            <a:r>
              <a:rPr lang="en-US" dirty="0"/>
              <a:t>and collector, whereas the majority current carriers are holes in the base. </a:t>
            </a:r>
            <a:endParaRPr lang="en-US" dirty="0" smtClean="0"/>
          </a:p>
          <a:p>
            <a:r>
              <a:rPr lang="en-US" dirty="0" smtClean="0"/>
              <a:t>The opposite </a:t>
            </a:r>
            <a:r>
              <a:rPr lang="en-US" dirty="0"/>
              <a:t>is true in a </a:t>
            </a:r>
            <a:r>
              <a:rPr lang="en-US" dirty="0" err="1"/>
              <a:t>pnp</a:t>
            </a:r>
            <a:r>
              <a:rPr lang="en-US" dirty="0"/>
              <a:t> transistor where the majority current carriers are holes in </a:t>
            </a:r>
            <a:r>
              <a:rPr lang="en-US" dirty="0" smtClean="0"/>
              <a:t>the </a:t>
            </a:r>
            <a:r>
              <a:rPr lang="en-US" dirty="0"/>
              <a:t>emitter and collector, and the majority current carriers are free electrons in the </a:t>
            </a:r>
            <a:r>
              <a:rPr lang="en-US" dirty="0" smtClean="0"/>
              <a:t>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920" y="2992102"/>
            <a:ext cx="5274129" cy="1488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920" y="4922721"/>
            <a:ext cx="5342421" cy="152005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Saturation-Region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/>
              <a:t>In the saturation region, both junctions are forward biased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4701" y="1973787"/>
            <a:ext cx="5466654" cy="407787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Cutoff-Region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cutoff, both junctions are reverse biased and no currents ﬂow in the device.</a:t>
            </a:r>
            <a:endParaRPr lang="en-US" dirty="0"/>
          </a:p>
          <a:p>
            <a:r>
              <a:rPr lang="en-US" dirty="0"/>
              <a:t>Thus, the model consists of open circuits among all three terminals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155" y="2287594"/>
            <a:ext cx="5351906" cy="415476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3571" y="1188721"/>
            <a:ext cx="7639396" cy="806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3" y="2618509"/>
            <a:ext cx="7640605" cy="8325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727" y="4297511"/>
            <a:ext cx="4360336" cy="460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81" y="872837"/>
            <a:ext cx="7474065" cy="254369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en-US" dirty="0"/>
              <a:t>find various branch currents in the circuit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643" y="1554480"/>
            <a:ext cx="4920165" cy="327521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pt-BR" dirty="0"/>
              <a:t>Iac = 2 A; Iab = 5 A, Ibc = 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291" y="693073"/>
            <a:ext cx="4962579" cy="328872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pt-BR" dirty="0"/>
              <a:t>5 V, 2.5 V; Iac = 2.5 A; Iab = 0.5 A; Ibc = 2.5 </a:t>
            </a:r>
            <a:r>
              <a:rPr lang="pt-BR" dirty="0" smtClean="0"/>
              <a:t>A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en-US" dirty="0"/>
              <a:t>I1 = 6/7 A; I2 = 10/7 A; I3 = 16/7 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662" y="693073"/>
            <a:ext cx="5469774" cy="415361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Voltage Divider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 smtClean="0"/>
              <a:t>It is a </a:t>
            </a:r>
            <a:r>
              <a:rPr lang="en-US" dirty="0"/>
              <a:t>method of biasing a transistor for linear operation using a </a:t>
            </a:r>
            <a:r>
              <a:rPr lang="en-US" dirty="0" smtClean="0"/>
              <a:t>single-source </a:t>
            </a:r>
            <a:r>
              <a:rPr lang="en-US" dirty="0"/>
              <a:t>resistive voltage </a:t>
            </a:r>
            <a:r>
              <a:rPr lang="en-US" dirty="0" smtClean="0"/>
              <a:t>divider</a:t>
            </a:r>
            <a:endParaRPr lang="en-US" dirty="0" smtClean="0"/>
          </a:p>
          <a:p>
            <a:r>
              <a:rPr lang="en-US" dirty="0"/>
              <a:t>A dc bias voltage at the base of the transistor can be developed by a resistive </a:t>
            </a:r>
            <a:r>
              <a:rPr lang="en-US" dirty="0" smtClean="0"/>
              <a:t>voltage-divider </a:t>
            </a:r>
            <a:r>
              <a:rPr lang="en-US" dirty="0"/>
              <a:t>that consists of R1 and </a:t>
            </a:r>
            <a:r>
              <a:rPr lang="en-US" dirty="0" smtClean="0"/>
              <a:t>R2</a:t>
            </a:r>
            <a:endParaRPr lang="en-US" dirty="0" smtClean="0"/>
          </a:p>
          <a:p>
            <a:r>
              <a:rPr lang="en-US" dirty="0"/>
              <a:t>V</a:t>
            </a:r>
            <a:r>
              <a:rPr lang="en-US" sz="1000" dirty="0"/>
              <a:t>CC</a:t>
            </a:r>
            <a:r>
              <a:rPr lang="en-US" dirty="0"/>
              <a:t> is the dc collector </a:t>
            </a:r>
            <a:r>
              <a:rPr lang="en-US" dirty="0" smtClean="0"/>
              <a:t>supply voltage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current paths are between point A and ground: one through R2 and the </a:t>
            </a:r>
            <a:r>
              <a:rPr lang="en-US" dirty="0" smtClean="0"/>
              <a:t>other through </a:t>
            </a:r>
            <a:r>
              <a:rPr lang="en-US" dirty="0"/>
              <a:t>the base-emitter junction of the </a:t>
            </a:r>
            <a:r>
              <a:rPr lang="en-US" dirty="0" smtClean="0"/>
              <a:t>transistor </a:t>
            </a:r>
            <a:r>
              <a:rPr lang="en-US" dirty="0"/>
              <a:t>and RE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7677" y="3473650"/>
            <a:ext cx="1832505" cy="309340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Divider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 smtClean="0"/>
              <a:t>To analyze the circuit, first calculate the </a:t>
            </a:r>
            <a:r>
              <a:rPr lang="en-US" dirty="0"/>
              <a:t>voltage on the base using the unloaded voltage-divider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691" y="1521229"/>
            <a:ext cx="2049106" cy="556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91" y="2360813"/>
            <a:ext cx="1547046" cy="28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90" y="2926208"/>
            <a:ext cx="1278285" cy="448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690" y="3678380"/>
            <a:ext cx="1827998" cy="3072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690" y="4243775"/>
            <a:ext cx="1456422" cy="3195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0827" y="1790936"/>
            <a:ext cx="1832505" cy="3093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2" descr="Transistor lead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062" y="990600"/>
            <a:ext cx="4203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Heat s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03" y="3657600"/>
            <a:ext cx="16002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transistor.jpg (4321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3" y="1371600"/>
            <a:ext cx="2667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26029" y="517605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 dirty="0">
                <a:solidFill>
                  <a:srgbClr val="FF0000"/>
                </a:solidFill>
                <a:latin typeface="Comic Sans MS" panose="030F0702030302020204" pitchFamily="66" charset="0"/>
              </a:rPr>
              <a:t>Heat sink</a:t>
            </a:r>
            <a:endParaRPr lang="en-US" altLang="en-US" sz="1800" b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/>
              <a:t>Determine V</a:t>
            </a:r>
            <a:r>
              <a:rPr lang="en-US" sz="1000" dirty="0"/>
              <a:t>CE</a:t>
            </a:r>
            <a:r>
              <a:rPr lang="en-US" dirty="0"/>
              <a:t> and I</a:t>
            </a:r>
            <a:r>
              <a:rPr lang="en-US" sz="1000" dirty="0"/>
              <a:t>C</a:t>
            </a:r>
            <a:r>
              <a:rPr lang="en-US" dirty="0"/>
              <a:t> in the stiff voltage-divider biased transistor circuit </a:t>
            </a:r>
            <a:r>
              <a:rPr lang="en-US" dirty="0" smtClean="0"/>
              <a:t>of if  </a:t>
            </a:r>
            <a:r>
              <a:rPr lang="en-US" dirty="0" err="1" smtClean="0"/>
              <a:t>ß</a:t>
            </a:r>
            <a:r>
              <a:rPr lang="en-US" sz="1000" dirty="0" err="1" smtClean="0"/>
              <a:t>DC</a:t>
            </a:r>
            <a:r>
              <a:rPr lang="en-US" dirty="0" smtClean="0"/>
              <a:t>= 100 and V</a:t>
            </a:r>
            <a:r>
              <a:rPr lang="en-US" sz="1000" dirty="0" smtClean="0"/>
              <a:t>BE </a:t>
            </a:r>
            <a:r>
              <a:rPr lang="en-US" dirty="0" smtClean="0"/>
              <a:t>= 0.7v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6778" y="1939628"/>
            <a:ext cx="2211536" cy="370967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8418" y="2959871"/>
            <a:ext cx="4351673" cy="2265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8" y="1354974"/>
            <a:ext cx="4350263" cy="573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828" y="1928553"/>
            <a:ext cx="3772612" cy="248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828" y="2171311"/>
            <a:ext cx="2538204" cy="5152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828" y="2711467"/>
            <a:ext cx="1767014" cy="251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829" y="3192109"/>
            <a:ext cx="4488870" cy="30780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Divider </a:t>
            </a:r>
            <a:r>
              <a:rPr lang="en-US" dirty="0" smtClean="0"/>
              <a:t>Bias(</a:t>
            </a:r>
            <a:r>
              <a:rPr lang="en-US" dirty="0" err="1" smtClean="0"/>
              <a:t>pnp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A </a:t>
            </a:r>
            <a:r>
              <a:rPr lang="en-US" dirty="0" err="1"/>
              <a:t>pnp</a:t>
            </a:r>
            <a:r>
              <a:rPr lang="en-US" dirty="0"/>
              <a:t> transistor requires </a:t>
            </a:r>
            <a:r>
              <a:rPr lang="en-US" dirty="0" smtClean="0"/>
              <a:t>bias polarities </a:t>
            </a:r>
            <a:r>
              <a:rPr lang="en-US" dirty="0"/>
              <a:t>opposite to the </a:t>
            </a:r>
            <a:r>
              <a:rPr lang="en-US" dirty="0" err="1"/>
              <a:t>npn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can be accomplished with a negative collector </a:t>
            </a:r>
            <a:r>
              <a:rPr lang="en-US" dirty="0" smtClean="0"/>
              <a:t>supply voltage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081" y="1741514"/>
            <a:ext cx="6679759" cy="387373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smtClean="0"/>
              <a:t>COMMON-EMITTER </a:t>
            </a:r>
            <a:r>
              <a:rPr lang="en-US" dirty="0"/>
              <a:t>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amplifier configurations </a:t>
            </a:r>
            <a:r>
              <a:rPr lang="en-US" dirty="0"/>
              <a:t>are the common-emitter, the common-base, and the common-collector.</a:t>
            </a:r>
            <a:endParaRPr lang="en-US" dirty="0"/>
          </a:p>
          <a:p>
            <a:r>
              <a:rPr lang="en-US" dirty="0"/>
              <a:t>The common-emitter (CE) configuration has the emitter as the common terminal, </a:t>
            </a:r>
            <a:r>
              <a:rPr lang="en-US" dirty="0" smtClean="0"/>
              <a:t>or ground</a:t>
            </a:r>
            <a:r>
              <a:rPr lang="en-US" dirty="0"/>
              <a:t>, to an ac </a:t>
            </a:r>
            <a:r>
              <a:rPr lang="en-US" dirty="0" smtClean="0"/>
              <a:t>signal</a:t>
            </a:r>
            <a:endParaRPr lang="en-US" dirty="0" smtClean="0"/>
          </a:p>
          <a:p>
            <a:r>
              <a:rPr lang="en-US" dirty="0"/>
              <a:t>CE amplifiers exhibit high voltage gain and high current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081" y="2551409"/>
            <a:ext cx="7085667" cy="401564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COMMON-EMITTER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626572"/>
            <a:ext cx="7678189" cy="5777345"/>
          </a:xfrm>
        </p:spPr>
        <p:txBody>
          <a:bodyPr/>
          <a:lstStyle/>
          <a:p>
            <a:r>
              <a:rPr lang="en-US" dirty="0" smtClean="0"/>
              <a:t>A common-emitter </a:t>
            </a:r>
            <a:r>
              <a:rPr lang="en-US" dirty="0"/>
              <a:t>amplifier with voltage-divider bias and </a:t>
            </a:r>
            <a:r>
              <a:rPr lang="en-US" dirty="0" smtClean="0"/>
              <a:t>coupling capacitors </a:t>
            </a:r>
            <a:r>
              <a:rPr lang="en-US" dirty="0"/>
              <a:t>C1 and C3 on the input and output and a bypass capacitor, C2, from emitter </a:t>
            </a:r>
            <a:r>
              <a:rPr lang="en-US" dirty="0" smtClean="0"/>
              <a:t>to ground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signal, Vin, is </a:t>
            </a:r>
            <a:r>
              <a:rPr lang="en-US" dirty="0" err="1"/>
              <a:t>capacitively</a:t>
            </a:r>
            <a:r>
              <a:rPr lang="en-US" dirty="0"/>
              <a:t> coupled to the base terminal, the output </a:t>
            </a:r>
            <a:r>
              <a:rPr lang="en-US" dirty="0" smtClean="0"/>
              <a:t>signal</a:t>
            </a:r>
            <a:r>
              <a:rPr lang="en-US" dirty="0"/>
              <a:t>, </a:t>
            </a:r>
            <a:r>
              <a:rPr lang="en-US" dirty="0" err="1"/>
              <a:t>Vout</a:t>
            </a:r>
            <a:r>
              <a:rPr lang="en-US" dirty="0"/>
              <a:t>, is </a:t>
            </a:r>
            <a:r>
              <a:rPr lang="en-US" dirty="0" err="1"/>
              <a:t>capacitively</a:t>
            </a:r>
            <a:r>
              <a:rPr lang="en-US" dirty="0"/>
              <a:t> coupled from the collector to the load.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amplified output </a:t>
            </a:r>
            <a:r>
              <a:rPr lang="en-US" dirty="0" smtClean="0"/>
              <a:t>is 180</a:t>
            </a:r>
            <a:r>
              <a:rPr lang="en-US" dirty="0"/>
              <a:t>° out of phase with the input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174" y="2867294"/>
            <a:ext cx="6865647" cy="3890953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THE COMMON-EMITTER AMPLIFIER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r>
              <a:rPr lang="en-US" dirty="0"/>
              <a:t>There is no signal at the emitter because the bypass </a:t>
            </a:r>
            <a:r>
              <a:rPr lang="en-US" dirty="0" smtClean="0"/>
              <a:t>capacitor effectively </a:t>
            </a:r>
            <a:r>
              <a:rPr lang="en-US" dirty="0"/>
              <a:t>shorts the emitter to ground at the signal frequency.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amplifiers have a </a:t>
            </a:r>
            <a:r>
              <a:rPr lang="en-US" dirty="0" smtClean="0"/>
              <a:t>combination </a:t>
            </a:r>
            <a:r>
              <a:rPr lang="en-US" dirty="0"/>
              <a:t>of both ac and dc operation, which must be considered, but keep in mind that </a:t>
            </a:r>
            <a:r>
              <a:rPr lang="en-US" dirty="0" smtClean="0"/>
              <a:t>the common-emitter </a:t>
            </a:r>
            <a:r>
              <a:rPr lang="en-US" dirty="0"/>
              <a:t>designation refers to the ac operation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174" y="789708"/>
            <a:ext cx="7678189" cy="577734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BJT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>
            <a:normAutofit/>
          </a:bodyPr>
          <a:lstStyle/>
          <a:p>
            <a:r>
              <a:rPr lang="en-US" dirty="0"/>
              <a:t> The </a:t>
            </a:r>
            <a:r>
              <a:rPr lang="en-US" b="1" dirty="0"/>
              <a:t>emitter region</a:t>
            </a:r>
            <a:r>
              <a:rPr lang="en-US" dirty="0"/>
              <a:t> is heavily doped. Its job is to emit or inject current </a:t>
            </a:r>
            <a:r>
              <a:rPr lang="en-US" dirty="0" smtClean="0"/>
              <a:t>carriers </a:t>
            </a:r>
            <a:r>
              <a:rPr lang="en-US" dirty="0"/>
              <a:t>into the base region. For </a:t>
            </a:r>
            <a:r>
              <a:rPr lang="en-US" dirty="0" err="1"/>
              <a:t>npn</a:t>
            </a:r>
            <a:r>
              <a:rPr lang="en-US" dirty="0"/>
              <a:t> transistors, the n -type emitter </a:t>
            </a:r>
            <a:r>
              <a:rPr lang="en-US" dirty="0" smtClean="0"/>
              <a:t>injects </a:t>
            </a:r>
            <a:r>
              <a:rPr lang="en-US" dirty="0"/>
              <a:t>free electrons into the base. For </a:t>
            </a:r>
            <a:r>
              <a:rPr lang="en-US" dirty="0" err="1"/>
              <a:t>pnp</a:t>
            </a:r>
            <a:r>
              <a:rPr lang="en-US" dirty="0"/>
              <a:t> transistors, the p </a:t>
            </a:r>
            <a:r>
              <a:rPr lang="en-US" dirty="0" smtClean="0"/>
              <a:t>–type emitter </a:t>
            </a:r>
            <a:r>
              <a:rPr lang="en-US" dirty="0"/>
              <a:t>injects holes into the base.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base</a:t>
            </a:r>
            <a:r>
              <a:rPr lang="en-US" dirty="0"/>
              <a:t> is very thin and lightly doped. Most of the current carriers </a:t>
            </a:r>
            <a:r>
              <a:rPr lang="en-US" dirty="0" smtClean="0"/>
              <a:t>injected </a:t>
            </a:r>
            <a:r>
              <a:rPr lang="en-US" dirty="0"/>
              <a:t>into the base region cross over into the collector side and do not </a:t>
            </a:r>
            <a:r>
              <a:rPr lang="en-US" dirty="0" smtClean="0"/>
              <a:t>flow </a:t>
            </a:r>
            <a:r>
              <a:rPr lang="en-US" dirty="0"/>
              <a:t>out the base lead.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/>
              <a:t>collector region </a:t>
            </a:r>
            <a:r>
              <a:rPr lang="en-US" dirty="0"/>
              <a:t>is moderately doped. It is also the largest region </a:t>
            </a:r>
            <a:r>
              <a:rPr lang="en-US" dirty="0" smtClean="0"/>
              <a:t>within </a:t>
            </a:r>
            <a:r>
              <a:rPr lang="en-US" dirty="0"/>
              <a:t>the transistor. Its function is to collect or attract current carriers </a:t>
            </a:r>
            <a:r>
              <a:rPr lang="en-US" dirty="0" smtClean="0"/>
              <a:t>injected </a:t>
            </a:r>
            <a:r>
              <a:rPr lang="en-US" dirty="0"/>
              <a:t>into the base region.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BJT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93222" y="1589838"/>
          <a:ext cx="5562600" cy="489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Bitmap Image" r:id="rId1" imgW="4905375" imgH="4314825" progId="Paint.Picture">
                  <p:embed/>
                </p:oleObj>
              </mc:Choice>
              <mc:Fallback>
                <p:oleObj name="Bitmap Image" r:id="rId1" imgW="4905375" imgH="43148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2" y="1589838"/>
                        <a:ext cx="5562600" cy="489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797503" y="902796"/>
          <a:ext cx="308927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3" imgW="2200275" imgH="3962400" progId="Paint.Picture">
                  <p:embed/>
                </p:oleObj>
              </mc:Choice>
              <mc:Fallback>
                <p:oleObj name="Bitmap Image" r:id="rId3" imgW="2200275" imgH="39624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03" y="902796"/>
                        <a:ext cx="3089275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081" y="184411"/>
            <a:ext cx="7350377" cy="442161"/>
          </a:xfrm>
        </p:spPr>
        <p:txBody>
          <a:bodyPr>
            <a:normAutofit fontScale="90000"/>
          </a:bodyPr>
          <a:lstStyle/>
          <a:p>
            <a:r>
              <a:rPr lang="en-US" dirty="0"/>
              <a:t>BJT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082" y="693073"/>
            <a:ext cx="7350377" cy="598204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68300" y="1308129"/>
          <a:ext cx="5486400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Bitmap Image" r:id="rId1" imgW="5038725" imgH="4457700" progId="Paint.Picture">
                  <p:embed/>
                </p:oleObj>
              </mc:Choice>
              <mc:Fallback>
                <p:oleObj name="Bitmap Image" r:id="rId1" imgW="5038725" imgH="44577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308129"/>
                        <a:ext cx="5486400" cy="485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854700" y="903316"/>
          <a:ext cx="299561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Bitmap Image" r:id="rId3" imgW="2219325" imgH="3895725" progId="Paint.Picture">
                  <p:embed/>
                </p:oleObj>
              </mc:Choice>
              <mc:Fallback>
                <p:oleObj name="Bitmap Image" r:id="rId3" imgW="2219325" imgH="389572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903316"/>
                        <a:ext cx="299561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 descr="fig_1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4676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9"/>
          <p:cNvSpPr>
            <a:spLocks noChangeArrowheads="1"/>
          </p:cNvSpPr>
          <p:nvPr/>
        </p:nvSpPr>
        <p:spPr bwMode="auto">
          <a:xfrm>
            <a:off x="1271847" y="297873"/>
            <a:ext cx="477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little bit of physics…</a:t>
            </a:r>
            <a:endParaRPr lang="en-US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9547</Words>
  <Application>WPS Presentation</Application>
  <PresentationFormat>On-screen Show (4:3)</PresentationFormat>
  <Paragraphs>277</Paragraphs>
  <Slides>58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58</vt:i4>
      </vt:variant>
    </vt:vector>
  </HeadingPairs>
  <TitlesOfParts>
    <vt:vector size="80" baseType="lpstr">
      <vt:lpstr>Arial</vt:lpstr>
      <vt:lpstr>SimSun</vt:lpstr>
      <vt:lpstr>Wingdings</vt:lpstr>
      <vt:lpstr>Wingdings 3</vt:lpstr>
      <vt:lpstr>Arial</vt:lpstr>
      <vt:lpstr>Comic Sans MS</vt:lpstr>
      <vt:lpstr>Century Gothic</vt:lpstr>
      <vt:lpstr>Microsoft YaHei</vt:lpstr>
      <vt:lpstr>Arial Unicode MS</vt:lpstr>
      <vt:lpstr>Calibri</vt:lpstr>
      <vt:lpstr>Cambria Math</vt:lpstr>
      <vt:lpstr>Wisp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Bipolar Junction Transistor</vt:lpstr>
      <vt:lpstr>BJTs</vt:lpstr>
      <vt:lpstr>Basic structure</vt:lpstr>
      <vt:lpstr>Basic structure</vt:lpstr>
      <vt:lpstr>BJT</vt:lpstr>
      <vt:lpstr>BJT Characteristics</vt:lpstr>
      <vt:lpstr>BJT Testing</vt:lpstr>
      <vt:lpstr>BJT Testing</vt:lpstr>
      <vt:lpstr>PowerPoint 演示文稿</vt:lpstr>
      <vt:lpstr>PowerPoint 演示文稿</vt:lpstr>
      <vt:lpstr>PowerPoint 演示文稿</vt:lpstr>
      <vt:lpstr>PowerPoint 演示文稿</vt:lpstr>
      <vt:lpstr>Transistor Currents</vt:lpstr>
      <vt:lpstr>Transistor Currents</vt:lpstr>
      <vt:lpstr>Examples</vt:lpstr>
      <vt:lpstr>PowerPoint 演示文稿</vt:lpstr>
      <vt:lpstr>BJT Basic Configuration</vt:lpstr>
      <vt:lpstr>DC Alpha</vt:lpstr>
      <vt:lpstr>DC Beta</vt:lpstr>
      <vt:lpstr>Alpha and Beta</vt:lpstr>
      <vt:lpstr>Transistor Operating Regions</vt:lpstr>
      <vt:lpstr> Saturation Region </vt:lpstr>
      <vt:lpstr> Breakdown Region </vt:lpstr>
      <vt:lpstr> Cutoff Region </vt:lpstr>
      <vt:lpstr> Active Region </vt:lpstr>
      <vt:lpstr>Shockley equation</vt:lpstr>
      <vt:lpstr>Shockley equation examples</vt:lpstr>
      <vt:lpstr>PowerPoint 演示文稿</vt:lpstr>
      <vt:lpstr> LOAD-LINE ANALYSIS OF A COMMON-EMITTER AMPLIFIER</vt:lpstr>
      <vt:lpstr>Analysis of the Input Circuit</vt:lpstr>
      <vt:lpstr>Analysis of the Output Circuit</vt:lpstr>
      <vt:lpstr>PowerPoint 演示文稿</vt:lpstr>
      <vt:lpstr>PowerPoint 演示文稿</vt:lpstr>
      <vt:lpstr>Nonlinear Distortion</vt:lpstr>
      <vt:lpstr>Waveform distortion</vt:lpstr>
      <vt:lpstr>Waveform distortion</vt:lpstr>
      <vt:lpstr>Waveform distortion</vt:lpstr>
      <vt:lpstr>LARGE-SIGNAL DC CIRCUIT MODELS</vt:lpstr>
      <vt:lpstr>Active-Region Model</vt:lpstr>
      <vt:lpstr>Saturation-Region Model</vt:lpstr>
      <vt:lpstr>Cutoff-Region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Voltage Divider Bias</vt:lpstr>
      <vt:lpstr>Voltage Divider Bias</vt:lpstr>
      <vt:lpstr>PowerPoint 演示文稿</vt:lpstr>
      <vt:lpstr>PowerPoint 演示文稿</vt:lpstr>
      <vt:lpstr>Voltage Divider Bias(pnp)</vt:lpstr>
      <vt:lpstr>THE COMMON-EMITTER AMPLIFIER</vt:lpstr>
      <vt:lpstr>THE COMMON-EMITTER AMPLIFIER</vt:lpstr>
      <vt:lpstr>THE COMMON-EMITTER AMPLIFIER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Bipolar Junction Transistor</dc:title>
  <dc:creator>ai</dc:creator>
  <cp:lastModifiedBy>Michael  Adu-Gyamfi</cp:lastModifiedBy>
  <cp:revision>48</cp:revision>
  <dcterms:created xsi:type="dcterms:W3CDTF">2019-03-04T17:55:00Z</dcterms:created>
  <dcterms:modified xsi:type="dcterms:W3CDTF">2022-09-19T21:29:47Z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39D860F131654A2CAD033641F2266901</vt:lpwstr>
  </property>
  <property fmtid="{D5CDD505-2E9C-101B-9397-08002B2CF9AE}" pid="3" name="KSOProductBuildVer">
    <vt:lpwstr>1033-11.2.0.11306</vt:lpwstr>
  </property>
</Properties>
</file>