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7" r:id="rId2"/>
    <p:sldId id="313" r:id="rId3"/>
    <p:sldId id="300" r:id="rId4"/>
    <p:sldId id="330" r:id="rId5"/>
    <p:sldId id="314" r:id="rId6"/>
    <p:sldId id="315" r:id="rId7"/>
    <p:sldId id="316" r:id="rId8"/>
    <p:sldId id="317" r:id="rId9"/>
    <p:sldId id="318" r:id="rId10"/>
    <p:sldId id="299" r:id="rId11"/>
    <p:sldId id="301" r:id="rId12"/>
    <p:sldId id="319" r:id="rId13"/>
    <p:sldId id="302" r:id="rId14"/>
    <p:sldId id="324" r:id="rId15"/>
    <p:sldId id="303" r:id="rId16"/>
    <p:sldId id="320" r:id="rId17"/>
    <p:sldId id="304" r:id="rId18"/>
    <p:sldId id="326" r:id="rId19"/>
    <p:sldId id="325" r:id="rId20"/>
    <p:sldId id="329" r:id="rId21"/>
    <p:sldId id="331" r:id="rId22"/>
    <p:sldId id="332" r:id="rId23"/>
    <p:sldId id="333" r:id="rId24"/>
    <p:sldId id="327" r:id="rId25"/>
    <p:sldId id="328" r:id="rId26"/>
    <p:sldId id="307" r:id="rId27"/>
    <p:sldId id="308" r:id="rId28"/>
    <p:sldId id="321" r:id="rId29"/>
    <p:sldId id="322" r:id="rId30"/>
    <p:sldId id="309" r:id="rId31"/>
    <p:sldId id="310" r:id="rId32"/>
    <p:sldId id="311" r:id="rId33"/>
    <p:sldId id="312" r:id="rId34"/>
    <p:sldId id="334" r:id="rId35"/>
    <p:sldId id="258" r:id="rId36"/>
    <p:sldId id="259" r:id="rId37"/>
    <p:sldId id="296" r:id="rId38"/>
    <p:sldId id="29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sorterViewPr>
    <p:cViewPr>
      <p:scale>
        <a:sx n="100" d="100"/>
        <a:sy n="100" d="100"/>
      </p:scale>
      <p:origin x="0" y="-270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4EE49-1857-4606-9E5B-60BF6A411C57}" type="datetimeFigureOut">
              <a:rPr lang="en-US" smtClean="0"/>
              <a:t>12/19/2024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E67BE5-4360-45B0-B996-F4C95FC3EFCE}" type="slidenum">
              <a:rPr lang="en-US" smtClean="0"/>
              <a:t>‹#›</a:t>
            </a:fld>
            <a:endParaRPr lang="en-US"/>
          </a:p>
        </p:txBody>
      </p:sp>
    </p:spTree>
    <p:extLst>
      <p:ext uri="{BB962C8B-B14F-4D97-AF65-F5344CB8AC3E}">
        <p14:creationId xmlns:p14="http://schemas.microsoft.com/office/powerpoint/2010/main" val="3265533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E67BE5-4360-45B0-B996-F4C95FC3EFCE}" type="slidenum">
              <a:rPr lang="en-US" smtClean="0"/>
              <a:t>16</a:t>
            </a:fld>
            <a:endParaRPr lang="en-US"/>
          </a:p>
        </p:txBody>
      </p:sp>
    </p:spTree>
    <p:extLst>
      <p:ext uri="{BB962C8B-B14F-4D97-AF65-F5344CB8AC3E}">
        <p14:creationId xmlns:p14="http://schemas.microsoft.com/office/powerpoint/2010/main" val="346160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E67BE5-4360-45B0-B996-F4C95FC3EFCE}" type="slidenum">
              <a:rPr lang="en-US" smtClean="0"/>
              <a:t>31</a:t>
            </a:fld>
            <a:endParaRPr lang="en-US"/>
          </a:p>
        </p:txBody>
      </p:sp>
    </p:spTree>
    <p:extLst>
      <p:ext uri="{BB962C8B-B14F-4D97-AF65-F5344CB8AC3E}">
        <p14:creationId xmlns:p14="http://schemas.microsoft.com/office/powerpoint/2010/main" val="2472840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E67BE5-4360-45B0-B996-F4C95FC3EFCE}" type="slidenum">
              <a:rPr lang="en-US" smtClean="0"/>
              <a:t>34</a:t>
            </a:fld>
            <a:endParaRPr lang="en-US"/>
          </a:p>
        </p:txBody>
      </p:sp>
    </p:spTree>
    <p:extLst>
      <p:ext uri="{BB962C8B-B14F-4D97-AF65-F5344CB8AC3E}">
        <p14:creationId xmlns:p14="http://schemas.microsoft.com/office/powerpoint/2010/main" val="2826316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D8CE79-F0D3-4F51-B823-8363C7D07C9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91A3-0393-4559-AE54-79F02286F31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719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8CE79-F0D3-4F51-B823-8363C7D07C9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91A3-0393-4559-AE54-79F02286F316}" type="slidenum">
              <a:rPr lang="en-US" smtClean="0"/>
              <a:t>‹#›</a:t>
            </a:fld>
            <a:endParaRPr lang="en-US"/>
          </a:p>
        </p:txBody>
      </p:sp>
    </p:spTree>
    <p:extLst>
      <p:ext uri="{BB962C8B-B14F-4D97-AF65-F5344CB8AC3E}">
        <p14:creationId xmlns:p14="http://schemas.microsoft.com/office/powerpoint/2010/main" val="522198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8CE79-F0D3-4F51-B823-8363C7D07C9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91A3-0393-4559-AE54-79F02286F316}" type="slidenum">
              <a:rPr lang="en-US" smtClean="0"/>
              <a:t>‹#›</a:t>
            </a:fld>
            <a:endParaRPr lang="en-US"/>
          </a:p>
        </p:txBody>
      </p:sp>
    </p:spTree>
    <p:extLst>
      <p:ext uri="{BB962C8B-B14F-4D97-AF65-F5344CB8AC3E}">
        <p14:creationId xmlns:p14="http://schemas.microsoft.com/office/powerpoint/2010/main" val="1011245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D8CE79-F0D3-4F51-B823-8363C7D07C9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91A3-0393-4559-AE54-79F02286F316}" type="slidenum">
              <a:rPr lang="en-US" smtClean="0"/>
              <a:t>‹#›</a:t>
            </a:fld>
            <a:endParaRPr lang="en-US"/>
          </a:p>
        </p:txBody>
      </p:sp>
    </p:spTree>
    <p:extLst>
      <p:ext uri="{BB962C8B-B14F-4D97-AF65-F5344CB8AC3E}">
        <p14:creationId xmlns:p14="http://schemas.microsoft.com/office/powerpoint/2010/main" val="99130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8CE79-F0D3-4F51-B823-8363C7D07C9F}" type="datetimeFigureOut">
              <a:rPr lang="en-US" smtClean="0"/>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3991A3-0393-4559-AE54-79F02286F31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75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D8CE79-F0D3-4F51-B823-8363C7D07C9F}"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991A3-0393-4559-AE54-79F02286F316}" type="slidenum">
              <a:rPr lang="en-US" smtClean="0"/>
              <a:t>‹#›</a:t>
            </a:fld>
            <a:endParaRPr lang="en-US"/>
          </a:p>
        </p:txBody>
      </p:sp>
    </p:spTree>
    <p:extLst>
      <p:ext uri="{BB962C8B-B14F-4D97-AF65-F5344CB8AC3E}">
        <p14:creationId xmlns:p14="http://schemas.microsoft.com/office/powerpoint/2010/main" val="2936920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D8CE79-F0D3-4F51-B823-8363C7D07C9F}" type="datetimeFigureOut">
              <a:rPr lang="en-US" smtClean="0"/>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3991A3-0393-4559-AE54-79F02286F316}" type="slidenum">
              <a:rPr lang="en-US" smtClean="0"/>
              <a:t>‹#›</a:t>
            </a:fld>
            <a:endParaRPr lang="en-US"/>
          </a:p>
        </p:txBody>
      </p:sp>
    </p:spTree>
    <p:extLst>
      <p:ext uri="{BB962C8B-B14F-4D97-AF65-F5344CB8AC3E}">
        <p14:creationId xmlns:p14="http://schemas.microsoft.com/office/powerpoint/2010/main" val="4184036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D8CE79-F0D3-4F51-B823-8363C7D07C9F}" type="datetimeFigureOut">
              <a:rPr lang="en-US" smtClean="0"/>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3991A3-0393-4559-AE54-79F02286F316}" type="slidenum">
              <a:rPr lang="en-US" smtClean="0"/>
              <a:t>‹#›</a:t>
            </a:fld>
            <a:endParaRPr lang="en-US"/>
          </a:p>
        </p:txBody>
      </p:sp>
    </p:spTree>
    <p:extLst>
      <p:ext uri="{BB962C8B-B14F-4D97-AF65-F5344CB8AC3E}">
        <p14:creationId xmlns:p14="http://schemas.microsoft.com/office/powerpoint/2010/main" val="642701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D8CE79-F0D3-4F51-B823-8363C7D07C9F}" type="datetimeFigureOut">
              <a:rPr lang="en-US" smtClean="0"/>
              <a:t>12/19/2024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53991A3-0393-4559-AE54-79F02286F316}" type="slidenum">
              <a:rPr lang="en-US" smtClean="0"/>
              <a:t>‹#›</a:t>
            </a:fld>
            <a:endParaRPr lang="en-US"/>
          </a:p>
        </p:txBody>
      </p:sp>
    </p:spTree>
    <p:extLst>
      <p:ext uri="{BB962C8B-B14F-4D97-AF65-F5344CB8AC3E}">
        <p14:creationId xmlns:p14="http://schemas.microsoft.com/office/powerpoint/2010/main" val="3291356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2D8CE79-F0D3-4F51-B823-8363C7D07C9F}" type="datetimeFigureOut">
              <a:rPr lang="en-US" smtClean="0"/>
              <a:t>12/19/2024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3991A3-0393-4559-AE54-79F02286F316}" type="slidenum">
              <a:rPr lang="en-US" smtClean="0"/>
              <a:t>‹#›</a:t>
            </a:fld>
            <a:endParaRPr lang="en-US"/>
          </a:p>
        </p:txBody>
      </p:sp>
    </p:spTree>
    <p:extLst>
      <p:ext uri="{BB962C8B-B14F-4D97-AF65-F5344CB8AC3E}">
        <p14:creationId xmlns:p14="http://schemas.microsoft.com/office/powerpoint/2010/main" val="713624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D8CE79-F0D3-4F51-B823-8363C7D07C9F}" type="datetimeFigureOut">
              <a:rPr lang="en-US" smtClean="0"/>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3991A3-0393-4559-AE54-79F02286F316}" type="slidenum">
              <a:rPr lang="en-US" smtClean="0"/>
              <a:t>‹#›</a:t>
            </a:fld>
            <a:endParaRPr lang="en-US"/>
          </a:p>
        </p:txBody>
      </p:sp>
    </p:spTree>
    <p:extLst>
      <p:ext uri="{BB962C8B-B14F-4D97-AF65-F5344CB8AC3E}">
        <p14:creationId xmlns:p14="http://schemas.microsoft.com/office/powerpoint/2010/main" val="2657304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2D8CE79-F0D3-4F51-B823-8363C7D07C9F}" type="datetimeFigureOut">
              <a:rPr lang="en-US" smtClean="0"/>
              <a:t>12/19/2024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53991A3-0393-4559-AE54-79F02286F31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437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3C44D6-BE06-6CB0-825E-5F6427CD95AB}"/>
              </a:ext>
            </a:extLst>
          </p:cNvPr>
          <p:cNvSpPr txBox="1"/>
          <p:nvPr/>
        </p:nvSpPr>
        <p:spPr>
          <a:xfrm>
            <a:off x="1" y="778756"/>
            <a:ext cx="12191999" cy="3539430"/>
          </a:xfrm>
          <a:prstGeom prst="rect">
            <a:avLst/>
          </a:prstGeom>
          <a:noFill/>
        </p:spPr>
        <p:txBody>
          <a:bodyPr wrap="square">
            <a:spAutoFit/>
          </a:bodyPr>
          <a:lstStyle/>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Basics of Routing</a:t>
            </a:r>
          </a:p>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Routing Algorithms</a:t>
            </a:r>
          </a:p>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Routing Protocols</a:t>
            </a:r>
          </a:p>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Multicast Routing Protocol</a:t>
            </a:r>
          </a:p>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Routing Table</a:t>
            </a:r>
          </a:p>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Routing on the Internet</a:t>
            </a:r>
          </a:p>
          <a:p>
            <a:pPr marL="285750" indent="-28575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Challenges and Issues in Routing</a:t>
            </a:r>
          </a:p>
        </p:txBody>
      </p:sp>
      <p:sp>
        <p:nvSpPr>
          <p:cNvPr id="3" name="TextBox 2">
            <a:extLst>
              <a:ext uri="{FF2B5EF4-FFF2-40B4-BE49-F238E27FC236}">
                <a16:creationId xmlns:a16="http://schemas.microsoft.com/office/drawing/2014/main" id="{B662944D-EC39-8696-476E-1B0AA8B2161E}"/>
              </a:ext>
            </a:extLst>
          </p:cNvPr>
          <p:cNvSpPr txBox="1"/>
          <p:nvPr/>
        </p:nvSpPr>
        <p:spPr>
          <a:xfrm>
            <a:off x="0" y="132425"/>
            <a:ext cx="12192000"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LINK STATE ROUTING PROTOCOLS</a:t>
            </a:r>
          </a:p>
        </p:txBody>
      </p:sp>
    </p:spTree>
    <p:extLst>
      <p:ext uri="{BB962C8B-B14F-4D97-AF65-F5344CB8AC3E}">
        <p14:creationId xmlns:p14="http://schemas.microsoft.com/office/powerpoint/2010/main" val="3658610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6CC0DB-AD9C-D060-D703-1D246A4BD5ED}"/>
              </a:ext>
            </a:extLst>
          </p:cNvPr>
          <p:cNvSpPr txBox="1"/>
          <p:nvPr/>
        </p:nvSpPr>
        <p:spPr>
          <a:xfrm>
            <a:off x="1" y="103239"/>
            <a:ext cx="12191999"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ROUTING PROTOCOLS</a:t>
            </a:r>
            <a:endParaRPr lang="en-US" sz="32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A12E32DB-94C7-E8C3-C21E-6A34938CB3BC}"/>
              </a:ext>
            </a:extLst>
          </p:cNvPr>
          <p:cNvSpPr txBox="1">
            <a:spLocks/>
          </p:cNvSpPr>
          <p:nvPr/>
        </p:nvSpPr>
        <p:spPr>
          <a:xfrm>
            <a:off x="0" y="688014"/>
            <a:ext cx="12192000" cy="4351338"/>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endParaRPr lang="en-US" dirty="0"/>
          </a:p>
        </p:txBody>
      </p:sp>
      <p:sp>
        <p:nvSpPr>
          <p:cNvPr id="6" name="TextBox 5">
            <a:extLst>
              <a:ext uri="{FF2B5EF4-FFF2-40B4-BE49-F238E27FC236}">
                <a16:creationId xmlns:a16="http://schemas.microsoft.com/office/drawing/2014/main" id="{960A0E83-D7AA-DE4B-AB65-A413ACD5D35A}"/>
              </a:ext>
            </a:extLst>
          </p:cNvPr>
          <p:cNvSpPr txBox="1"/>
          <p:nvPr/>
        </p:nvSpPr>
        <p:spPr>
          <a:xfrm>
            <a:off x="0" y="688014"/>
            <a:ext cx="12191998" cy="3416320"/>
          </a:xfrm>
          <a:prstGeom prst="rect">
            <a:avLst/>
          </a:prstGeom>
          <a:noFill/>
        </p:spPr>
        <p:txBody>
          <a:bodyPr wrap="square">
            <a:spAutoFit/>
          </a:bodyPr>
          <a:lstStyle/>
          <a:p>
            <a:pPr marL="285750" indent="-285750" algn="just">
              <a:buFont typeface="Wingdings" panose="05000000000000000000" pitchFamily="2" charset="2"/>
              <a:buChar char="v"/>
            </a:pPr>
            <a:r>
              <a:rPr lang="en-US" sz="2400" b="1" dirty="0">
                <a:solidFill>
                  <a:schemeClr val="tx1"/>
                </a:solidFill>
                <a:latin typeface="Times New Roman" panose="02020603050405020304" pitchFamily="18" charset="0"/>
                <a:cs typeface="Times New Roman" panose="02020603050405020304" pitchFamily="18" charset="0"/>
              </a:rPr>
              <a:t>Interior Gateway Protocols (IGPs) are used within a single autonomous system or network, </a:t>
            </a:r>
            <a:r>
              <a:rPr lang="en-US" sz="2400" dirty="0">
                <a:solidFill>
                  <a:schemeClr val="tx1"/>
                </a:solidFill>
                <a:latin typeface="Times New Roman" panose="02020603050405020304" pitchFamily="18" charset="0"/>
                <a:cs typeface="Times New Roman" panose="02020603050405020304" pitchFamily="18" charset="0"/>
              </a:rPr>
              <a:t>like routing information protocol (RIP) or open shortest path first (OSPF). </a:t>
            </a:r>
            <a:r>
              <a:rPr lang="en-US" sz="2400" b="1" dirty="0">
                <a:solidFill>
                  <a:schemeClr val="tx1"/>
                </a:solidFill>
                <a:latin typeface="Times New Roman" panose="02020603050405020304" pitchFamily="18" charset="0"/>
                <a:cs typeface="Times New Roman" panose="02020603050405020304" pitchFamily="18" charset="0"/>
              </a:rPr>
              <a:t>Exterior Gateway Protocols (EGPs) are for routing between different autonomous systems, like border gateway protocol (BGP). </a:t>
            </a:r>
            <a:r>
              <a:rPr lang="en-US" sz="2400" dirty="0">
                <a:solidFill>
                  <a:schemeClr val="tx1"/>
                </a:solidFill>
                <a:latin typeface="Times New Roman" panose="02020603050405020304" pitchFamily="18" charset="0"/>
                <a:cs typeface="Times New Roman" panose="02020603050405020304" pitchFamily="18" charset="0"/>
              </a:rPr>
              <a:t>Advanced routing protocols can distribute traffic load across multiple paths (load balancing) and provide alternate paths in case of failure (failover).</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A router copies IP packages between (sub) networks. Routers compile routing tables to make IP packet forwarding decisions. Routing and switching functionality may be combined in one device. A switch capable of handling routing protocols is also known as a layer 3 switch.</a:t>
            </a:r>
          </a:p>
        </p:txBody>
      </p:sp>
    </p:spTree>
    <p:extLst>
      <p:ext uri="{BB962C8B-B14F-4D97-AF65-F5344CB8AC3E}">
        <p14:creationId xmlns:p14="http://schemas.microsoft.com/office/powerpoint/2010/main" val="4288312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47FCCE-6191-9C44-7854-B9260808B13E}"/>
              </a:ext>
            </a:extLst>
          </p:cNvPr>
          <p:cNvSpPr txBox="1"/>
          <p:nvPr/>
        </p:nvSpPr>
        <p:spPr>
          <a:xfrm>
            <a:off x="-1" y="717199"/>
            <a:ext cx="12191999" cy="4154984"/>
          </a:xfrm>
          <a:prstGeom prst="rect">
            <a:avLst/>
          </a:prstGeom>
          <a:noFill/>
        </p:spPr>
        <p:txBody>
          <a:bodyPr wrap="square">
            <a:spAutoFit/>
          </a:bodyPr>
          <a:lstStyle/>
          <a:p>
            <a:pPr marL="285750" indent="-285750" algn="just">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Dynamic routing protocols automatically create routing tables based on information exchange with neighbouring routers. When a network connection experiences problems, the routing protocol automatically reconfigures the routing tables to use alternative routes</a:t>
            </a:r>
          </a:p>
          <a:p>
            <a:pPr algn="just"/>
            <a:endParaRPr lang="en-GB"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LAN and WAN routing protocols can be divided in three classes: </a:t>
            </a:r>
            <a:endParaRPr lang="nl-NL" sz="2400" dirty="0">
              <a:latin typeface="Times New Roman" panose="02020603050405020304" pitchFamily="18" charset="0"/>
              <a:cs typeface="Times New Roman" panose="02020603050405020304" pitchFamily="18" charset="0"/>
            </a:endParaRPr>
          </a:p>
          <a:p>
            <a:pPr lvl="1" indent="-285750" algn="just">
              <a:buFont typeface="Wingdings" panose="05000000000000000000" pitchFamily="2" charset="2"/>
              <a:buChar char="ü"/>
            </a:pPr>
            <a:r>
              <a:rPr lang="en-US" sz="2400" i="1" dirty="0">
                <a:latin typeface="Times New Roman" panose="02020603050405020304" pitchFamily="18" charset="0"/>
                <a:cs typeface="Times New Roman" panose="02020603050405020304" pitchFamily="18" charset="0"/>
              </a:rPr>
              <a:t>Distance vector protocols (like RIP and interior gateway routing protocol (IGRP))</a:t>
            </a:r>
            <a:endParaRPr lang="nl-NL" sz="2400" i="1" dirty="0">
              <a:latin typeface="Times New Roman" panose="02020603050405020304" pitchFamily="18" charset="0"/>
              <a:cs typeface="Times New Roman" panose="02020603050405020304" pitchFamily="18" charset="0"/>
            </a:endParaRPr>
          </a:p>
          <a:p>
            <a:pPr lvl="1" indent="-285750" algn="just">
              <a:buFont typeface="Wingdings" panose="05000000000000000000" pitchFamily="2" charset="2"/>
              <a:buChar char="ü"/>
            </a:pPr>
            <a:r>
              <a:rPr lang="en-US" sz="2400" i="1" dirty="0">
                <a:latin typeface="Times New Roman" panose="02020603050405020304" pitchFamily="18" charset="0"/>
                <a:cs typeface="Times New Roman" panose="02020603050405020304" pitchFamily="18" charset="0"/>
              </a:rPr>
              <a:t>Link state protocols (like OSPF and intermediate system to intermediate system (IS-IS))</a:t>
            </a:r>
            <a:endParaRPr lang="nl-NL" sz="2400" i="1" dirty="0">
              <a:latin typeface="Times New Roman" panose="02020603050405020304" pitchFamily="18" charset="0"/>
              <a:cs typeface="Times New Roman" panose="02020603050405020304" pitchFamily="18" charset="0"/>
            </a:endParaRPr>
          </a:p>
          <a:p>
            <a:pPr lvl="1" indent="-285750" algn="just">
              <a:buFont typeface="Wingdings" panose="05000000000000000000" pitchFamily="2" charset="2"/>
              <a:buChar char="ü"/>
            </a:pPr>
            <a:r>
              <a:rPr lang="en-US" sz="2400" i="1" dirty="0">
                <a:latin typeface="Times New Roman" panose="02020603050405020304" pitchFamily="18" charset="0"/>
                <a:cs typeface="Times New Roman" panose="02020603050405020304" pitchFamily="18" charset="0"/>
              </a:rPr>
              <a:t>Path vector routing (like BGP)</a:t>
            </a:r>
          </a:p>
          <a:p>
            <a:pPr lvl="1" indent="-285750" algn="just">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285750" lvl="1" indent="-285750" algn="just">
              <a:buFont typeface="Wingdings" panose="05000000000000000000" pitchFamily="2" charset="2"/>
              <a:buChar char="v"/>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There are two kinds of routing protocols available to route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unicast packets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These are distance vector routing protocol and link state routing protocol.</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12CF7471-462C-5519-6461-6F78202CD531}"/>
              </a:ext>
            </a:extLst>
          </p:cNvPr>
          <p:cNvSpPr txBox="1"/>
          <p:nvPr/>
        </p:nvSpPr>
        <p:spPr>
          <a:xfrm>
            <a:off x="1" y="103239"/>
            <a:ext cx="12191999"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ROUTING PROTOCOLS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8786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9AA4AE-BD5E-6B88-2B69-BAC2BD905EA3}"/>
              </a:ext>
            </a:extLst>
          </p:cNvPr>
          <p:cNvSpPr txBox="1"/>
          <p:nvPr/>
        </p:nvSpPr>
        <p:spPr>
          <a:xfrm>
            <a:off x="0" y="0"/>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DISTANCE VECTOR PROTOCOLS</a:t>
            </a:r>
            <a:endParaRPr lang="en-US"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CFCA43D-B074-8389-DC3B-AE95036F90EA}"/>
              </a:ext>
            </a:extLst>
          </p:cNvPr>
          <p:cNvSpPr txBox="1"/>
          <p:nvPr/>
        </p:nvSpPr>
        <p:spPr>
          <a:xfrm>
            <a:off x="-1" y="584775"/>
            <a:ext cx="12191999" cy="6267613"/>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v"/>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Distance vector is a simple routing protocol that takes routing decisions on the number of hops between source and destination.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route with </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 smaller</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number of hops is considered the best route.</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 Every router advertises its set best routes to other routers.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Ultimately, all routers build up their network topology based on the advertisements of their peer routers. </a:t>
            </a:r>
            <a:r>
              <a:rPr lang="en-US" sz="2400" dirty="0">
                <a:latin typeface="Times New Roman" panose="02020603050405020304" pitchFamily="18" charset="0"/>
                <a:cs typeface="Times New Roman" panose="02020603050405020304" pitchFamily="18" charset="0"/>
              </a:rPr>
              <a:t>Distance vector protocols determine the best path for data based on the distance (number of hops) to a destination.</a:t>
            </a:r>
          </a:p>
          <a:p>
            <a:pPr marL="285750" indent="-28575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Key Features:</a:t>
            </a:r>
          </a:p>
          <a:p>
            <a:pPr marL="514350" indent="-5143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Routing Tables: Each router maintains a table listing known networks, the direction (vector) to reach them, and the distance.</a:t>
            </a:r>
          </a:p>
          <a:p>
            <a:pPr marL="514350" indent="-5143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Routers Periodically Share Updates: Routers send their tables to neighboring routers to keep information current.</a:t>
            </a:r>
          </a:p>
          <a:p>
            <a:pPr marL="514350" indent="-514350" algn="just">
              <a:buFont typeface="Wingdings" panose="05000000000000000000" pitchFamily="2" charset="2"/>
              <a:buChar char="ü"/>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Based on this information, each router independently calculates the shortest path to every destination.</a:t>
            </a:r>
            <a:endParaRPr lang="en-US" sz="2400" dirty="0">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Count to Infinity Problem: A potential issue where routing loops can cause endless counting. Solutions include maximum hop counts.</a:t>
            </a:r>
          </a:p>
          <a:p>
            <a:pPr marL="285750" marR="0" indent="-285750" algn="just">
              <a:lnSpc>
                <a:spcPct val="107000"/>
              </a:lnSpc>
              <a:spcBef>
                <a:spcPts val="0"/>
              </a:spcBef>
              <a:spcAft>
                <a:spcPts val="800"/>
              </a:spcAft>
              <a:buFont typeface="Wingdings" panose="05000000000000000000" pitchFamily="2" charset="2"/>
              <a:buChar char="v"/>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7857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B794FE-716C-EED3-8A45-8CEC757FAB12}"/>
              </a:ext>
            </a:extLst>
          </p:cNvPr>
          <p:cNvSpPr txBox="1"/>
          <p:nvPr/>
        </p:nvSpPr>
        <p:spPr>
          <a:xfrm>
            <a:off x="0" y="0"/>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DISTANCE VECTOR PROTOCOLS</a:t>
            </a:r>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768CA79-02D9-D6DD-8BB5-30533E03EBD2}"/>
              </a:ext>
            </a:extLst>
          </p:cNvPr>
          <p:cNvSpPr txBox="1"/>
          <p:nvPr/>
        </p:nvSpPr>
        <p:spPr>
          <a:xfrm>
            <a:off x="-1" y="584775"/>
            <a:ext cx="12191999" cy="6038513"/>
          </a:xfrm>
          <a:prstGeom prst="rect">
            <a:avLst/>
          </a:prstGeom>
          <a:noFill/>
        </p:spPr>
        <p:txBody>
          <a:bodyPr wrap="square">
            <a:spAutoFit/>
          </a:bodyPr>
          <a:lstStyle/>
          <a:p>
            <a:pPr marL="342900" indent="-34290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Examples: </a:t>
            </a: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RIP: Supports up to 15 hops, making it suitable for smaller networks. </a:t>
            </a: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IGRP: Cisco proprietary protocol that overcomes some of RIP's limitations with a max of 100 hops.  </a:t>
            </a:r>
          </a:p>
          <a:p>
            <a:pPr marL="0" marR="0" algn="ctr">
              <a:lnSpc>
                <a:spcPct val="107000"/>
              </a:lnSpc>
              <a:spcBef>
                <a:spcPts val="200"/>
              </a:spcBef>
              <a:spcAft>
                <a:spcPts val="0"/>
              </a:spcAft>
            </a:pPr>
            <a:r>
              <a:rPr lang="en-US" sz="3200" b="1" kern="100" dirty="0">
                <a:effectLst/>
                <a:latin typeface="Times New Roman" panose="02020603050405020304" pitchFamily="18" charset="0"/>
                <a:ea typeface="Times New Roman" panose="02020603050405020304" pitchFamily="18" charset="0"/>
                <a:cs typeface="Times New Roman" panose="02020603050405020304" pitchFamily="18" charset="0"/>
              </a:rPr>
              <a:t>ADVANTAGES AND DISADVANTAGES (RIP)</a:t>
            </a:r>
          </a:p>
          <a:p>
            <a:pPr marL="171450" marR="0" lvl="0" indent="-171450">
              <a:spcAft>
                <a:spcPts val="600"/>
              </a:spcAft>
              <a:buSzPts val="1000"/>
              <a:buFont typeface="Wingdings" panose="05000000000000000000" pitchFamily="2" charset="2"/>
              <a:buChar char="v"/>
              <a:tabLst>
                <a:tab pos="457200" algn="l"/>
              </a:tabLst>
            </a:pP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Advantages</a:t>
            </a:r>
            <a:r>
              <a:rPr lang="en-US" sz="2000" u="sng"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R="0" lvl="1" indent="-342900" algn="just">
              <a:lnSpc>
                <a:spcPct val="107000"/>
              </a:lnSpc>
              <a:spcBef>
                <a:spcPts val="0"/>
              </a:spcBef>
              <a:buSzPts val="1000"/>
              <a:buFont typeface="Wingdings" panose="05000000000000000000" pitchFamily="2" charset="2"/>
              <a:buChar char="§"/>
              <a:tabLst>
                <a:tab pos="9144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Simplicity</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Easy to configure and manage.</a:t>
            </a:r>
          </a:p>
          <a:p>
            <a:pPr marR="0" lvl="1" indent="-342900" algn="just">
              <a:lnSpc>
                <a:spcPct val="107000"/>
              </a:lnSpc>
              <a:spcBef>
                <a:spcPts val="0"/>
              </a:spcBef>
              <a:buSzPts val="1000"/>
              <a:buFont typeface="Wingdings" panose="05000000000000000000" pitchFamily="2" charset="2"/>
              <a:buChar char="§"/>
              <a:tabLst>
                <a:tab pos="9144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Low Resource Usage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Requires less memory and processing power compared to more complex protocols.</a:t>
            </a:r>
          </a:p>
          <a:p>
            <a:pPr marR="0" lvl="1" indent="-342900" algn="just">
              <a:lnSpc>
                <a:spcPct val="107000"/>
              </a:lnSpc>
              <a:spcBef>
                <a:spcPts val="0"/>
              </a:spcBef>
              <a:buSzPts val="1000"/>
              <a:buFont typeface="Wingdings" panose="05000000000000000000" pitchFamily="2" charset="2"/>
              <a:buChar char="§"/>
              <a:tabLst>
                <a:tab pos="9144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Good for Small Networks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Works well in smaller, less complex network topologies.</a:t>
            </a:r>
          </a:p>
          <a:p>
            <a:pPr marL="171450" marR="0" lvl="1" algn="just">
              <a:lnSpc>
                <a:spcPct val="107000"/>
              </a:lnSpc>
              <a:spcBef>
                <a:spcPts val="0"/>
              </a:spcBef>
              <a:buSzPts val="1000"/>
              <a:tabLst>
                <a:tab pos="914400" algn="l"/>
              </a:tabLst>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71450" marR="0" lvl="0" indent="-171450">
              <a:spcAft>
                <a:spcPts val="600"/>
              </a:spcAft>
              <a:buSzPts val="1000"/>
              <a:buFont typeface="Wingdings" panose="05000000000000000000" pitchFamily="2" charset="2"/>
              <a:buChar char="v"/>
              <a:tabLst>
                <a:tab pos="457200" algn="l"/>
              </a:tabLst>
            </a:pPr>
            <a:r>
              <a:rPr lang="en-US" sz="2000" b="1" u="sng" dirty="0">
                <a:effectLst/>
                <a:latin typeface="Times New Roman" panose="02020603050405020304" pitchFamily="18" charset="0"/>
                <a:ea typeface="Times New Roman" panose="02020603050405020304" pitchFamily="18" charset="0"/>
                <a:cs typeface="Times New Roman" panose="02020603050405020304" pitchFamily="18" charset="0"/>
              </a:rPr>
              <a:t>Disadvantages</a:t>
            </a:r>
            <a:r>
              <a:rPr lang="en-US" sz="2000" u="sng"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R="0" lvl="1" indent="-342900" algn="just">
              <a:lnSpc>
                <a:spcPct val="107000"/>
              </a:lnSpc>
              <a:spcBef>
                <a:spcPts val="0"/>
              </a:spcBef>
              <a:spcAft>
                <a:spcPts val="800"/>
              </a:spcAft>
              <a:buSzPts val="1000"/>
              <a:buFont typeface="Wingdings" panose="05000000000000000000" pitchFamily="2" charset="2"/>
              <a:buChar char="§"/>
              <a:tabLst>
                <a:tab pos="9144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Slow Convergence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Can be slow to converge to a new or changed network topology, leading to temporary routing loops or network outages.</a:t>
            </a:r>
          </a:p>
          <a:p>
            <a:pPr marR="0" lvl="1" indent="-342900" algn="just">
              <a:lnSpc>
                <a:spcPct val="107000"/>
              </a:lnSpc>
              <a:spcBef>
                <a:spcPts val="0"/>
              </a:spcBef>
              <a:spcAft>
                <a:spcPts val="800"/>
              </a:spcAft>
              <a:buSzPts val="1000"/>
              <a:buFont typeface="Wingdings" panose="05000000000000000000" pitchFamily="2" charset="2"/>
              <a:buChar char="§"/>
              <a:tabLst>
                <a:tab pos="9144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Limited Scalability</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The hop count limit and periodic updates make it less suitable for large networks.</a:t>
            </a:r>
          </a:p>
          <a:p>
            <a:pPr marR="0" lvl="1" indent="-342900" algn="just">
              <a:lnSpc>
                <a:spcPct val="107000"/>
              </a:lnSpc>
              <a:spcBef>
                <a:spcPts val="0"/>
              </a:spcBef>
              <a:spcAft>
                <a:spcPts val="800"/>
              </a:spcAft>
              <a:buSzPts val="1000"/>
              <a:buFont typeface="Wingdings" panose="05000000000000000000" pitchFamily="2" charset="2"/>
              <a:buChar char="§"/>
              <a:tabLst>
                <a:tab pos="9144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Suboptimal Path Selection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Does not consider actual network load, bandwidth, or latency, potentially leading to inefficient routing decisions.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192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9210A46-EC67-3DCA-8132-E4ADBBE9F8C5}"/>
              </a:ext>
            </a:extLst>
          </p:cNvPr>
          <p:cNvSpPr txBox="1"/>
          <p:nvPr/>
        </p:nvSpPr>
        <p:spPr>
          <a:xfrm>
            <a:off x="0" y="-4631"/>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LINK STATE PROTOCOLS</a:t>
            </a:r>
            <a:endParaRPr lang="en-US" sz="3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DB8B074-9BF8-15C1-DD54-D52FC510B668}"/>
              </a:ext>
            </a:extLst>
          </p:cNvPr>
          <p:cNvSpPr txBox="1"/>
          <p:nvPr/>
        </p:nvSpPr>
        <p:spPr>
          <a:xfrm>
            <a:off x="1" y="580144"/>
            <a:ext cx="12191999" cy="6524287"/>
          </a:xfrm>
          <a:prstGeom prst="rect">
            <a:avLst/>
          </a:prstGeom>
          <a:noFill/>
        </p:spPr>
        <p:txBody>
          <a:bodyPr wrap="square">
            <a:spAutoFit/>
          </a:bodyPr>
          <a:lstStyle/>
          <a:p>
            <a:pPr marL="285750" marR="0" indent="-285750" algn="just">
              <a:lnSpc>
                <a:spcPct val="107000"/>
              </a:lnSpc>
              <a:spcBef>
                <a:spcPts val="0"/>
              </a:spcBef>
              <a:spcAft>
                <a:spcPts val="1800"/>
              </a:spcAft>
              <a:buFont typeface="Wingdings" panose="05000000000000000000" pitchFamily="2" charset="2"/>
              <a:buChar char="v"/>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Link State protocol is a slightly more complicated protocol than distance </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v</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ector.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It takes into account the states of links of all the routers in a network.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This technique helps routes build a common graph of the entire network. All routers then calculate their best path for routing purposes</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gn="just">
              <a:lnSpc>
                <a:spcPct val="107000"/>
              </a:lnSpc>
              <a:spcAft>
                <a:spcPts val="800"/>
              </a:spcAf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Link state protocols create a complete topological map of the network to determine the shortest path to each destination. Routers know the state of their directly connected links and share this state with all other routers in the network.</a:t>
            </a:r>
          </a:p>
          <a:p>
            <a:pPr marL="342900" indent="-34290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Key Features:</a:t>
            </a: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Link State Database (LSDB): Central repository containing information about all routers and their directly connected links</a:t>
            </a: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Shortest Path First (SPF) Algorithm: Used to compute the shortest path to each network segment.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Utilizes algorithms like Dijkstra's to calculate the shortest path from itself to every other node in the network.</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Flooding: Mechanism by which routers share link-state information with all routers in the same area or network.</a:t>
            </a:r>
          </a:p>
          <a:p>
            <a:pPr marL="285750" marR="0" indent="-285750" algn="just">
              <a:lnSpc>
                <a:spcPct val="107000"/>
              </a:lnSpc>
              <a:spcBef>
                <a:spcPts val="0"/>
              </a:spcBef>
              <a:spcAft>
                <a:spcPts val="800"/>
              </a:spcAft>
              <a:buFont typeface="Wingdings" panose="05000000000000000000" pitchFamily="2" charset="2"/>
              <a:buChar char="v"/>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1813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14CEA7-76B3-61C6-F9F4-1DF98675370A}"/>
              </a:ext>
            </a:extLst>
          </p:cNvPr>
          <p:cNvSpPr txBox="1"/>
          <p:nvPr/>
        </p:nvSpPr>
        <p:spPr>
          <a:xfrm>
            <a:off x="1" y="413320"/>
            <a:ext cx="12191999" cy="6352829"/>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Example:</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OSPF (Open Shortest Path First): An open standard protocol widely used in IP networks. Supports multiple areas and authentication.</a:t>
            </a:r>
          </a:p>
          <a:p>
            <a:pPr marL="342900" indent="-342900" algn="just">
              <a:spcAft>
                <a:spcPts val="12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IS-IS (Intermediate System to Intermediate System): Originally developed for ISO CLNS (Connectionless Network Service), but adapted for IP routing. Supports areas and levels for hierarchical routing.</a:t>
            </a:r>
          </a:p>
          <a:p>
            <a:pPr marL="0" marR="0" algn="ctr">
              <a:lnSpc>
                <a:spcPct val="107000"/>
              </a:lnSpc>
              <a:spcBef>
                <a:spcPts val="200"/>
              </a:spcBef>
              <a:spcAft>
                <a:spcPts val="0"/>
              </a:spcAft>
            </a:pP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ADVANTAGES AND DISADVANTAGES</a:t>
            </a:r>
          </a:p>
          <a:p>
            <a:pPr marL="171450" marR="0" lvl="0" indent="-171450">
              <a:buSzPts val="1000"/>
              <a:buFont typeface="Wingdings" panose="05000000000000000000" pitchFamily="2" charset="2"/>
              <a:buChar char="v"/>
              <a:tabLst>
                <a:tab pos="457200"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Advantages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514350" marR="0" lvl="1" indent="-342900">
              <a:lnSpc>
                <a:spcPct val="107000"/>
              </a:lnSpc>
              <a:spcBef>
                <a:spcPts val="0"/>
              </a:spcBef>
              <a:spcAft>
                <a:spcPts val="800"/>
              </a:spcAft>
              <a:buSzPts val="1000"/>
              <a:buFont typeface="Wingdings" panose="05000000000000000000" pitchFamily="2" charset="2"/>
              <a:buChar char="§"/>
              <a:tabLst>
                <a:tab pos="9144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Fast Convergence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Quickly adapts to network changes, reducing the risk of routing loops and outages.</a:t>
            </a:r>
          </a:p>
          <a:p>
            <a:pPr marL="514350" marR="0" lvl="1" indent="-342900">
              <a:lnSpc>
                <a:spcPct val="107000"/>
              </a:lnSpc>
              <a:spcBef>
                <a:spcPts val="0"/>
              </a:spcBef>
              <a:spcAft>
                <a:spcPts val="800"/>
              </a:spcAft>
              <a:buSzPts val="1000"/>
              <a:buFont typeface="Wingdings" panose="05000000000000000000" pitchFamily="2" charset="2"/>
              <a:buChar char="§"/>
              <a:tabLst>
                <a:tab pos="9144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Scalable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Suitable for larger and more complex networks due to hierarchical design.</a:t>
            </a:r>
          </a:p>
          <a:p>
            <a:pPr marL="514350" marR="0" lvl="1" indent="-342900">
              <a:lnSpc>
                <a:spcPct val="107000"/>
              </a:lnSpc>
              <a:spcBef>
                <a:spcPts val="0"/>
              </a:spcBef>
              <a:spcAft>
                <a:spcPts val="800"/>
              </a:spcAft>
              <a:buSzPts val="1000"/>
              <a:buFont typeface="Wingdings" panose="05000000000000000000" pitchFamily="2" charset="2"/>
              <a:buChar char="§"/>
              <a:tabLst>
                <a:tab pos="9144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Efficient and Flexible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Can optimize routing decisions based on current network conditions and administrative policies.</a:t>
            </a:r>
          </a:p>
          <a:p>
            <a:pPr marL="171450" marR="0" lvl="0" indent="-171450">
              <a:buSzPts val="1000"/>
              <a:buFont typeface="Wingdings" panose="05000000000000000000" pitchFamily="2" charset="2"/>
              <a:buChar char="v"/>
              <a:tabLst>
                <a:tab pos="457200" algn="l"/>
              </a:tabLst>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Disadvantages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514350" marR="0" lvl="1" indent="-342900">
              <a:lnSpc>
                <a:spcPct val="107000"/>
              </a:lnSpc>
              <a:spcBef>
                <a:spcPts val="0"/>
              </a:spcBef>
              <a:buSzPts val="1000"/>
              <a:buFont typeface="Wingdings" panose="05000000000000000000" pitchFamily="2" charset="2"/>
              <a:buChar char="§"/>
              <a:tabLst>
                <a:tab pos="9144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Complex Configuration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More complex to set up and manage compared to distance vector protocols.</a:t>
            </a:r>
          </a:p>
          <a:p>
            <a:pPr marL="514350" marR="0" lvl="1" indent="-342900">
              <a:lnSpc>
                <a:spcPct val="107000"/>
              </a:lnSpc>
              <a:spcBef>
                <a:spcPts val="0"/>
              </a:spcBef>
              <a:buSzPts val="1000"/>
              <a:buFont typeface="Wingdings" panose="05000000000000000000" pitchFamily="2" charset="2"/>
              <a:buChar char="§"/>
              <a:tabLst>
                <a:tab pos="9144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Higher Resource Usage</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Requires more memory and processing power to maintain and calculate the network topology.</a:t>
            </a:r>
          </a:p>
          <a:p>
            <a:pPr marL="514350" marR="0" lvl="1" indent="-342900">
              <a:lnSpc>
                <a:spcPct val="107000"/>
              </a:lnSpc>
              <a:spcBef>
                <a:spcPts val="0"/>
              </a:spcBef>
              <a:buSzPts val="1000"/>
              <a:buFont typeface="Wingdings" panose="05000000000000000000" pitchFamily="2" charset="2"/>
              <a:buChar char="§"/>
              <a:tabLst>
                <a:tab pos="9144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Initial Overhead</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Higher initial traffic overhead due to the exchange of LSAs during the discovery phase.</a:t>
            </a:r>
          </a:p>
        </p:txBody>
      </p:sp>
      <p:sp>
        <p:nvSpPr>
          <p:cNvPr id="4" name="TextBox 3">
            <a:extLst>
              <a:ext uri="{FF2B5EF4-FFF2-40B4-BE49-F238E27FC236}">
                <a16:creationId xmlns:a16="http://schemas.microsoft.com/office/drawing/2014/main" id="{40675032-8544-B478-651A-C6BC17592C53}"/>
              </a:ext>
            </a:extLst>
          </p:cNvPr>
          <p:cNvSpPr txBox="1"/>
          <p:nvPr/>
        </p:nvSpPr>
        <p:spPr>
          <a:xfrm>
            <a:off x="0" y="0"/>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LINK STATE PROTOCOLS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8308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C09494-130F-CE89-66EF-0D437B8638AF}"/>
              </a:ext>
            </a:extLst>
          </p:cNvPr>
          <p:cNvSpPr txBox="1"/>
          <p:nvPr/>
        </p:nvSpPr>
        <p:spPr>
          <a:xfrm>
            <a:off x="0" y="726039"/>
            <a:ext cx="12192000" cy="3724866"/>
          </a:xfrm>
          <a:prstGeom prst="rect">
            <a:avLst/>
          </a:prstGeom>
          <a:noFill/>
        </p:spPr>
        <p:txBody>
          <a:bodyPr wrap="square">
            <a:spAutoFit/>
          </a:bodyPr>
          <a:lstStyle/>
          <a:p>
            <a:pPr marL="342900" marR="0" indent="-342900" algn="just">
              <a:lnSpc>
                <a:spcPct val="107000"/>
              </a:lnSpc>
              <a:spcBef>
                <a:spcPts val="0"/>
              </a:spcBef>
              <a:spcAft>
                <a:spcPts val="0"/>
              </a:spcAft>
              <a:buFont typeface="Wingdings" panose="05000000000000000000" pitchFamily="2" charset="2"/>
              <a:buChar char="v"/>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Multicast routing protocols use trees, i.e. spanning trees to avoid loops. The optimal tree is called the shortest path-spanning tree. Types of multicast protocol include: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48640" marR="0" lvl="0" indent="-342900" algn="just">
              <a:lnSpc>
                <a:spcPct val="107000"/>
              </a:lnSpc>
              <a:spcBef>
                <a:spcPts val="0"/>
              </a:spcBef>
              <a:buFont typeface="Wingdings" panose="05000000000000000000" pitchFamily="2" charset="2"/>
              <a:buChar char=""/>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Distance Vector Multicast Routing Protocol (DVMRP)</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48640" marR="0" lvl="0" indent="-342900" algn="just">
              <a:lnSpc>
                <a:spcPct val="107000"/>
              </a:lnSpc>
              <a:spcBef>
                <a:spcPts val="0"/>
              </a:spcBef>
              <a:buFont typeface="Wingdings" panose="05000000000000000000" pitchFamily="2" charset="2"/>
              <a:buChar char=""/>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Multicast Open Shortest Path First (MOSPF)</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48640" marR="0" lvl="0" indent="-342900" algn="just">
              <a:lnSpc>
                <a:spcPct val="107000"/>
              </a:lnSpc>
              <a:spcBef>
                <a:spcPts val="0"/>
              </a:spcBef>
              <a:buFont typeface="Wingdings" panose="05000000000000000000" pitchFamily="2" charset="2"/>
              <a:buChar char=""/>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Core Based Tree (CBT)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548640" marR="0" lvl="0" indent="-342900" algn="just">
              <a:lnSpc>
                <a:spcPct val="107000"/>
              </a:lnSpc>
              <a:spcBef>
                <a:spcPts val="0"/>
              </a:spcBef>
              <a:buFont typeface="Wingdings" panose="05000000000000000000" pitchFamily="2" charset="2"/>
              <a:buChar char=""/>
            </a:pPr>
            <a:r>
              <a:rPr lang="pt-BR" sz="2400" kern="0" dirty="0">
                <a:effectLst/>
                <a:latin typeface="Times New Roman" panose="02020603050405020304" pitchFamily="18" charset="0"/>
                <a:ea typeface="Times New Roman" panose="02020603050405020304" pitchFamily="18" charset="0"/>
                <a:cs typeface="Times New Roman" panose="02020603050405020304" pitchFamily="18" charset="0"/>
              </a:rPr>
              <a:t>Protocol independent Multicast (PIM)</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a:lnSpc>
                <a:spcPct val="107000"/>
              </a:lnSpc>
              <a:spcBef>
                <a:spcPts val="0"/>
              </a:spcBef>
              <a:spcAft>
                <a:spcPts val="800"/>
              </a:spcAft>
              <a:buFont typeface="Wingdings" panose="05000000000000000000" pitchFamily="2" charset="2"/>
              <a:buChar char="v"/>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PIM is commonly used. There are two types of PIM namely PIM Dense Mode and PIM Sparse Mode.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PIM Dense Mode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uses source-based trees. It is used in dense environments such as LAN.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PIM Sparse Mode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uses shared trees. It is used in sparse environments such as WAN.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AB5FF4D-AA9E-C4AD-C058-A519900720CC}"/>
              </a:ext>
            </a:extLst>
          </p:cNvPr>
          <p:cNvSpPr txBox="1"/>
          <p:nvPr/>
        </p:nvSpPr>
        <p:spPr>
          <a:xfrm>
            <a:off x="1" y="132735"/>
            <a:ext cx="12191999" cy="593304"/>
          </a:xfrm>
          <a:prstGeom prst="rect">
            <a:avLst/>
          </a:prstGeom>
          <a:noFill/>
        </p:spPr>
        <p:txBody>
          <a:bodyPr wrap="square">
            <a:spAutoFit/>
          </a:bodyPr>
          <a:lstStyle/>
          <a:p>
            <a:pPr marL="0" marR="0" algn="ctr">
              <a:lnSpc>
                <a:spcPct val="107000"/>
              </a:lnSpc>
              <a:spcBef>
                <a:spcPts val="0"/>
              </a:spcBef>
              <a:spcAft>
                <a:spcPts val="800"/>
              </a:spcAft>
            </a:pPr>
            <a:r>
              <a:rPr lang="en-US" sz="3200" b="1" kern="0" dirty="0">
                <a:effectLst/>
                <a:latin typeface="Times New Roman" panose="02020603050405020304" pitchFamily="18" charset="0"/>
                <a:ea typeface="Times New Roman" panose="02020603050405020304" pitchFamily="18" charset="0"/>
                <a:cs typeface="Times New Roman" panose="02020603050405020304" pitchFamily="18" charset="0"/>
              </a:rPr>
              <a:t>MULTICAST ROUTING PROTOCOLS</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9138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EDEE65-74A4-93FA-2C3D-0C1D55951391}"/>
              </a:ext>
            </a:extLst>
          </p:cNvPr>
          <p:cNvSpPr txBox="1"/>
          <p:nvPr/>
        </p:nvSpPr>
        <p:spPr>
          <a:xfrm>
            <a:off x="0" y="161921"/>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PATH VECTOR ROUTING</a:t>
            </a:r>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C2C3C7D-7F25-0220-9BA5-E55CD78193FD}"/>
              </a:ext>
            </a:extLst>
          </p:cNvPr>
          <p:cNvSpPr txBox="1"/>
          <p:nvPr/>
        </p:nvSpPr>
        <p:spPr>
          <a:xfrm>
            <a:off x="0" y="613960"/>
            <a:ext cx="12191999" cy="6838154"/>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v"/>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Path vector protocols are a type of routing protocol used primarily for routing between autonomous systems (AS) on the Internet.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Path vector protocols maintain the path information that gets updated dynamically as the topology changes. Instead of storing just the next-hop information, they store the entire path.</a:t>
            </a:r>
          </a:p>
          <a:p>
            <a:pPr marL="285750" indent="-285750" algn="just">
              <a:lnSpc>
                <a:spcPct val="107000"/>
              </a:lnSpc>
              <a:spcAft>
                <a:spcPts val="1800"/>
              </a:spcAft>
              <a:buFont typeface="Wingdings" panose="05000000000000000000" pitchFamily="2" charset="2"/>
              <a:buChar char="v"/>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It is similar to distance vector protocols but with a key difference: they maintain the path information through which the routing information has passed. This path information helps in avoiding routing loops </a:t>
            </a:r>
            <a:r>
              <a:rPr lang="en-US" b="1" i="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b="1" i="1" dirty="0">
                <a:latin typeface="Times New Roman" panose="02020603050405020304" pitchFamily="18" charset="0"/>
                <a:cs typeface="Times New Roman" panose="02020603050405020304" pitchFamily="18" charset="0"/>
              </a:rPr>
              <a:t>A routing loop occurs when a data packet is caught in an endless cycle between two or more routers in a network. This happens due to misconfigurations, convergence delays, or failures in routing protocols, causing packets to circulate without reaching their destination)</a:t>
            </a:r>
            <a:r>
              <a:rPr lang="en-US" sz="2400" dirty="0">
                <a:latin typeface="Times New Roman" panose="02020603050405020304" pitchFamily="18" charset="0"/>
                <a:cs typeface="Times New Roman" panose="02020603050405020304" pitchFamily="18" charset="0"/>
              </a:rPr>
              <a:t>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and making more informed routing decisions.</a:t>
            </a:r>
          </a:p>
          <a:p>
            <a:pPr marL="285750" indent="-28575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Key Features:</a:t>
            </a:r>
            <a:endParaRPr lang="en-US" sz="2400" dirty="0">
              <a:latin typeface="Times New Roman" panose="02020603050405020304" pitchFamily="18" charset="0"/>
              <a:cs typeface="Times New Roman" panose="02020603050405020304" pitchFamily="18" charset="0"/>
            </a:endParaRPr>
          </a:p>
          <a:p>
            <a:pPr marL="514350" indent="-5143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Path Information: Maintains a list of networks or paths to reach a destination network.</a:t>
            </a:r>
          </a:p>
          <a:p>
            <a:pPr marL="514350" indent="-5143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Loop Prevention: Uses the full path information to prevent routing loops.</a:t>
            </a:r>
          </a:p>
          <a:p>
            <a:pPr marL="514350" indent="-5143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Policy-Based Routing: Administrators can set policies to control path selection and propagation based on specific needs.</a:t>
            </a:r>
          </a:p>
          <a:p>
            <a:pPr marL="514350" indent="-5143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Ideal for large-scale Internet routing</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117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E5FFE-148A-3336-6FB9-EAEF66EDEF8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8433332-DBF0-429A-7640-4F05F627A621}"/>
              </a:ext>
            </a:extLst>
          </p:cNvPr>
          <p:cNvSpPr txBox="1"/>
          <p:nvPr/>
        </p:nvSpPr>
        <p:spPr>
          <a:xfrm>
            <a:off x="0" y="161921"/>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PATH VECTOR ROUTING</a:t>
            </a:r>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5BE6EAD-468F-00C9-8CDE-E3DC014C50BE}"/>
              </a:ext>
            </a:extLst>
          </p:cNvPr>
          <p:cNvSpPr txBox="1"/>
          <p:nvPr/>
        </p:nvSpPr>
        <p:spPr>
          <a:xfrm>
            <a:off x="0" y="613960"/>
            <a:ext cx="12191999" cy="2677656"/>
          </a:xfrm>
          <a:prstGeom prst="rect">
            <a:avLst/>
          </a:prstGeom>
          <a:noFill/>
        </p:spPr>
        <p:txBody>
          <a:bodyPr wrap="square">
            <a:spAutoFit/>
          </a:bodyPr>
          <a:lstStyle/>
          <a:p>
            <a:pPr marL="342900" indent="-34290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Examples:</a:t>
            </a: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Border Gateway Protocol (BGP): The de facto standard for Internet routing. Used extensively for inter-domain routing and peering between ISPs.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core routing protocol of the Internet, used for routing data between different autonomous systems.</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Enables a network to select or prefer routes based on factors like policy, rule, or network efficiency. It supports a wide range of routing policies and is highly customizable.</a:t>
            </a:r>
          </a:p>
        </p:txBody>
      </p:sp>
    </p:spTree>
    <p:extLst>
      <p:ext uri="{BB962C8B-B14F-4D97-AF65-F5344CB8AC3E}">
        <p14:creationId xmlns:p14="http://schemas.microsoft.com/office/powerpoint/2010/main" val="4121445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2D5A7D-3263-09F1-AEAB-9CEDCA819D42}"/>
              </a:ext>
            </a:extLst>
          </p:cNvPr>
          <p:cNvSpPr txBox="1"/>
          <p:nvPr/>
        </p:nvSpPr>
        <p:spPr>
          <a:xfrm>
            <a:off x="0" y="452039"/>
            <a:ext cx="12192000" cy="6324617"/>
          </a:xfrm>
          <a:prstGeom prst="rect">
            <a:avLst/>
          </a:prstGeom>
          <a:noFill/>
        </p:spPr>
        <p:txBody>
          <a:bodyPr wrap="square">
            <a:spAutoFit/>
          </a:bodyPr>
          <a:lstStyle/>
          <a:p>
            <a:pPr marR="0" lvl="0" algn="ctr">
              <a:buSzPts val="1000"/>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1" indent="-342900">
              <a:spcBef>
                <a:spcPts val="0"/>
              </a:spcBef>
              <a:spcAft>
                <a:spcPts val="800"/>
              </a:spcAft>
              <a:buSzPts val="1000"/>
              <a:buFont typeface="Wingdings" panose="05000000000000000000" pitchFamily="2" charset="2"/>
              <a:buChar char="Ø"/>
              <a:tabLst>
                <a:tab pos="914400" algn="l"/>
              </a:tabLs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Flexibility in Policy-Based Routing</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Allows networks to define complex policies for path selection.</a:t>
            </a:r>
          </a:p>
          <a:p>
            <a:pPr marL="342900" marR="0" lvl="1" indent="-342900">
              <a:spcBef>
                <a:spcPts val="0"/>
              </a:spcBef>
              <a:spcAft>
                <a:spcPts val="800"/>
              </a:spcAft>
              <a:buSzPts val="1000"/>
              <a:buFont typeface="Wingdings" panose="05000000000000000000" pitchFamily="2" charset="2"/>
              <a:buChar char="Ø"/>
              <a:tabLst>
                <a:tab pos="914400" algn="l"/>
              </a:tabLs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Scalability</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Efficiently handles routing between thousands of autonomous systems on the Internet.</a:t>
            </a:r>
          </a:p>
          <a:p>
            <a:pPr marL="342900" marR="0" lvl="1" indent="-342900">
              <a:spcBef>
                <a:spcPts val="0"/>
              </a:spcBef>
              <a:spcAft>
                <a:spcPts val="800"/>
              </a:spcAft>
              <a:buSzPts val="1000"/>
              <a:buFont typeface="Wingdings" panose="05000000000000000000" pitchFamily="2" charset="2"/>
              <a:buChar char="Ø"/>
              <a:tabLst>
                <a:tab pos="914400" algn="l"/>
              </a:tabLs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Robustness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Capable of handling network changes and disruptions effectively.</a:t>
            </a:r>
          </a:p>
          <a:p>
            <a:pPr marL="342900" marR="0" lvl="1" indent="-342900">
              <a:spcBef>
                <a:spcPts val="0"/>
              </a:spcBef>
              <a:spcAft>
                <a:spcPts val="800"/>
              </a:spcAft>
              <a:buSzPts val="1000"/>
              <a:buFont typeface="Wingdings" panose="05000000000000000000" pitchFamily="2" charset="2"/>
              <a:buChar char="Ø"/>
              <a:tabLst>
                <a:tab pos="914400" algn="l"/>
              </a:tabLst>
            </a:pPr>
            <a:r>
              <a:rPr lang="en-US" sz="2400" b="1" dirty="0">
                <a:latin typeface="Times New Roman" panose="02020603050405020304" pitchFamily="18" charset="0"/>
                <a:cs typeface="Times New Roman" panose="02020603050405020304" pitchFamily="18" charset="0"/>
              </a:rPr>
              <a:t>Flexibility: </a:t>
            </a:r>
            <a:r>
              <a:rPr lang="en-US" sz="2400" dirty="0">
                <a:latin typeface="Times New Roman" panose="02020603050405020304" pitchFamily="18" charset="0"/>
                <a:cs typeface="Times New Roman" panose="02020603050405020304" pitchFamily="18" charset="0"/>
              </a:rPr>
              <a:t>Provides granular control over routing policies and decisions.</a:t>
            </a:r>
          </a:p>
          <a:p>
            <a:pPr marL="342900" marR="0" lvl="1" indent="-342900">
              <a:spcBef>
                <a:spcPts val="0"/>
              </a:spcBef>
              <a:spcAft>
                <a:spcPts val="800"/>
              </a:spcAft>
              <a:buSzPts val="1000"/>
              <a:buFont typeface="Wingdings" panose="05000000000000000000" pitchFamily="2" charset="2"/>
              <a:buChar char="Ø"/>
              <a:tabLst>
                <a:tab pos="914400" algn="l"/>
              </a:tabLst>
            </a:pPr>
            <a:r>
              <a:rPr lang="en-US" sz="2400" b="1" dirty="0">
                <a:latin typeface="Times New Roman" panose="02020603050405020304" pitchFamily="18" charset="0"/>
                <a:cs typeface="Times New Roman" panose="02020603050405020304" pitchFamily="18" charset="0"/>
              </a:rPr>
              <a:t>Stability: </a:t>
            </a:r>
            <a:r>
              <a:rPr lang="en-US" sz="2400" dirty="0">
                <a:latin typeface="Times New Roman" panose="02020603050405020304" pitchFamily="18" charset="0"/>
                <a:cs typeface="Times New Roman" panose="02020603050405020304" pitchFamily="18" charset="0"/>
              </a:rPr>
              <a:t>Reduces routing "flaps" or changes, making the network more stable.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ctr">
              <a:buSzPts val="1000"/>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Disadvantages</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buSzPts val="1000"/>
              <a:buFont typeface="Wingdings" panose="05000000000000000000" pitchFamily="2" charset="2"/>
              <a:buChar char="Ø"/>
              <a:tabLst>
                <a:tab pos="457200" algn="l"/>
              </a:tabLs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Complexity</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Can be complex to configure and manage, requiring a deep understanding of network policies and relationships.</a:t>
            </a:r>
          </a:p>
          <a:p>
            <a:pPr marL="342900" marR="0" lvl="0" indent="-342900" algn="just">
              <a:buSzPts val="1000"/>
              <a:buFont typeface="Wingdings" panose="05000000000000000000" pitchFamily="2" charset="2"/>
              <a:buChar char="Ø"/>
              <a:tabLst>
                <a:tab pos="457200" algn="l"/>
              </a:tabLs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Slow Convergence</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May have slower convergence times compared to other routing protocols, which can be an issue in rapidly changing network environments.</a:t>
            </a:r>
          </a:p>
          <a:p>
            <a:pPr marL="342900" marR="0" lvl="0" indent="-342900" algn="just">
              <a:buSzPts val="1000"/>
              <a:buFont typeface="Wingdings" panose="05000000000000000000" pitchFamily="2" charset="2"/>
              <a:buChar char="Ø"/>
              <a:tabLst>
                <a:tab pos="457200" algn="l"/>
              </a:tabLs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Security Vulnerabilities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Being a fundamental Internet protocol, it's a target for various security threats and requires careful configuration and monitoring.</a:t>
            </a:r>
          </a:p>
        </p:txBody>
      </p:sp>
      <p:sp>
        <p:nvSpPr>
          <p:cNvPr id="4" name="TextBox 3">
            <a:extLst>
              <a:ext uri="{FF2B5EF4-FFF2-40B4-BE49-F238E27FC236}">
                <a16:creationId xmlns:a16="http://schemas.microsoft.com/office/drawing/2014/main" id="{E04124AB-3266-6853-B0BD-2E2D1EE1F317}"/>
              </a:ext>
            </a:extLst>
          </p:cNvPr>
          <p:cNvSpPr txBox="1"/>
          <p:nvPr/>
        </p:nvSpPr>
        <p:spPr>
          <a:xfrm>
            <a:off x="0" y="0"/>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PATH VECTOR ROUTING</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60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5DD20B-7F58-7CF0-1AB0-4C42AA9F0E20}"/>
              </a:ext>
            </a:extLst>
          </p:cNvPr>
          <p:cNvSpPr txBox="1"/>
          <p:nvPr/>
        </p:nvSpPr>
        <p:spPr>
          <a:xfrm>
            <a:off x="0" y="688014"/>
            <a:ext cx="12192000" cy="5012975"/>
          </a:xfrm>
          <a:prstGeom prst="rect">
            <a:avLst/>
          </a:prstGeom>
          <a:noFill/>
        </p:spPr>
        <p:txBody>
          <a:bodyPr wrap="square">
            <a:spAutoFit/>
          </a:bodyPr>
          <a:lstStyle/>
          <a:p>
            <a:pPr marL="285750" marR="0" indent="-285750" algn="just">
              <a:lnSpc>
                <a:spcPct val="107000"/>
              </a:lnSpc>
              <a:spcBef>
                <a:spcPts val="0"/>
              </a:spcBef>
              <a:spcAft>
                <a:spcPts val="800"/>
              </a:spcAft>
              <a:buFont typeface="Wingdings" panose="05000000000000000000" pitchFamily="2" charset="2"/>
              <a:buChar char="v"/>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When a device has multiple paths to reach a destination, it always selects one path by preferring it over others. This selection process is termed Routing. Routing is done by special network devices called routers or it can be done using software processes. The software-based routers have limited functionality and limited scope.</a:t>
            </a:r>
          </a:p>
          <a:p>
            <a:pPr marL="285750" marR="0" indent="-285750" algn="just">
              <a:lnSpc>
                <a:spcPct val="107000"/>
              </a:lnSpc>
              <a:spcBef>
                <a:spcPts val="0"/>
              </a:spcBef>
              <a:spcAft>
                <a:spcPts val="800"/>
              </a:spcAft>
              <a:buFont typeface="Wingdings" panose="05000000000000000000" pitchFamily="2" charset="2"/>
              <a:buChar char="v"/>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 router is always configured with some default route. A default route tells the router where to forward a packet if there is no route found for a specific destination.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Routes can be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statically configured or dynamically learned</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One route can be configured to be preferred over others.</a:t>
            </a:r>
          </a:p>
          <a:p>
            <a:pPr marL="285750" indent="-285750" algn="just">
              <a:lnSpc>
                <a:spcPct val="107000"/>
              </a:lnSpc>
              <a:spcAft>
                <a:spcPts val="800"/>
              </a:spcAft>
              <a:buFont typeface="Wingdings" panose="05000000000000000000" pitchFamily="2" charset="2"/>
              <a:buChar char="v"/>
            </a:pPr>
            <a:r>
              <a:rPr lang="en-US" sz="2400" b="1" i="1" dirty="0">
                <a:latin typeface="Times New Roman" panose="02020603050405020304" pitchFamily="18" charset="0"/>
                <a:cs typeface="Times New Roman" panose="02020603050405020304" pitchFamily="18" charset="0"/>
              </a:rPr>
              <a:t>Routing is the process of selecting paths in a network along which to send data packets across the network. </a:t>
            </a:r>
            <a:r>
              <a:rPr lang="en-US" sz="2400" dirty="0">
                <a:latin typeface="Times New Roman" panose="02020603050405020304" pitchFamily="18" charset="0"/>
                <a:cs typeface="Times New Roman" panose="02020603050405020304" pitchFamily="18" charset="0"/>
              </a:rPr>
              <a:t>It is performed by specialized devices known as routers. </a:t>
            </a:r>
            <a:r>
              <a:rPr lang="en-US" sz="2400" b="1" i="1" dirty="0">
                <a:latin typeface="Times New Roman" panose="02020603050405020304" pitchFamily="18" charset="0"/>
                <a:cs typeface="Times New Roman" panose="02020603050405020304" pitchFamily="18" charset="0"/>
              </a:rPr>
              <a:t>Routers analyze the data packet’s destination IP address and use routing tables or dynamic routing algorithms to determine the best path for the packet.</a:t>
            </a:r>
          </a:p>
        </p:txBody>
      </p:sp>
      <p:sp>
        <p:nvSpPr>
          <p:cNvPr id="4" name="TextBox 3">
            <a:extLst>
              <a:ext uri="{FF2B5EF4-FFF2-40B4-BE49-F238E27FC236}">
                <a16:creationId xmlns:a16="http://schemas.microsoft.com/office/drawing/2014/main" id="{B20C47E9-5813-FC3D-F2EA-FB5B41584283}"/>
              </a:ext>
            </a:extLst>
          </p:cNvPr>
          <p:cNvSpPr txBox="1"/>
          <p:nvPr/>
        </p:nvSpPr>
        <p:spPr>
          <a:xfrm>
            <a:off x="1" y="103239"/>
            <a:ext cx="12191999"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BASIC ROUTING</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4662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55E8C7-0E96-EC80-5EB9-DB2AABD24C99}"/>
              </a:ext>
            </a:extLst>
          </p:cNvPr>
          <p:cNvSpPr txBox="1"/>
          <p:nvPr/>
        </p:nvSpPr>
        <p:spPr>
          <a:xfrm>
            <a:off x="0" y="0"/>
            <a:ext cx="12192000" cy="593304"/>
          </a:xfrm>
          <a:prstGeom prst="rect">
            <a:avLst/>
          </a:prstGeom>
          <a:noFill/>
        </p:spPr>
        <p:txBody>
          <a:bodyPr wrap="square">
            <a:spAutoFit/>
          </a:bodyPr>
          <a:lstStyle/>
          <a:p>
            <a:pPr marL="0" marR="0" algn="ctr">
              <a:lnSpc>
                <a:spcPct val="107000"/>
              </a:lnSpc>
              <a:spcBef>
                <a:spcPts val="0"/>
              </a:spcBef>
              <a:spcAft>
                <a:spcPts val="800"/>
              </a:spcAft>
            </a:pPr>
            <a:r>
              <a:rPr lang="en-US" sz="3200" b="1" kern="0" dirty="0">
                <a:effectLst/>
                <a:latin typeface="Times New Roman" panose="02020603050405020304" pitchFamily="18" charset="0"/>
                <a:ea typeface="Times New Roman" panose="02020603050405020304" pitchFamily="18" charset="0"/>
                <a:cs typeface="Times New Roman" panose="02020603050405020304" pitchFamily="18" charset="0"/>
              </a:rPr>
              <a:t>ADVANCED ROUTING CONCEPTS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6499103-8E29-8FC9-C2B7-DE512C6E6FDF}"/>
              </a:ext>
            </a:extLst>
          </p:cNvPr>
          <p:cNvSpPr txBox="1"/>
          <p:nvPr/>
        </p:nvSpPr>
        <p:spPr>
          <a:xfrm>
            <a:off x="-27039" y="593304"/>
            <a:ext cx="12191999" cy="4729500"/>
          </a:xfrm>
          <a:prstGeom prst="rect">
            <a:avLst/>
          </a:prstGeom>
          <a:noFill/>
        </p:spPr>
        <p:txBody>
          <a:bodyPr wrap="square">
            <a:spAutoFit/>
          </a:bodyPr>
          <a:lstStyle/>
          <a:p>
            <a:pPr marL="285750" indent="-285750" algn="just">
              <a:buFont typeface="Wingdings" panose="05000000000000000000" pitchFamily="2" charset="2"/>
              <a:buChar char="v"/>
            </a:pPr>
            <a:r>
              <a:rPr lang="en-GB" sz="2400" b="1" dirty="0">
                <a:latin typeface="Times New Roman" panose="02020603050405020304" pitchFamily="18" charset="0"/>
                <a:cs typeface="Times New Roman" panose="02020603050405020304" pitchFamily="18" charset="0"/>
              </a:rPr>
              <a:t>Multiprotocol Label Switching (MPLS):</a:t>
            </a:r>
          </a:p>
          <a:p>
            <a:pPr marL="548640" indent="-285750" algn="just">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Multiprotocol Label Switching (MPLS) routes data from one network node to the next with the help of labels.</a:t>
            </a:r>
          </a:p>
          <a:p>
            <a:pPr marL="548640" indent="-285750" algn="just">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MPLS allows setting up end-to-end circuits across any type of physical transport medium using any protocol</a:t>
            </a:r>
          </a:p>
          <a:p>
            <a:pPr marL="548640" indent="-285750" algn="just">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In practice, MPLS is mainly used to forward IP and Ethernet traffic</a:t>
            </a:r>
          </a:p>
          <a:p>
            <a:pPr marL="548640" indent="-285750" algn="just">
              <a:buFont typeface="Wingdings" panose="05000000000000000000" pitchFamily="2" charset="2"/>
              <a:buChar char="ü"/>
            </a:pPr>
            <a:endParaRPr lang="en-GB" sz="2400" dirty="0">
              <a:latin typeface="Times New Roman" panose="02020603050405020304" pitchFamily="18"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How It Works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548640" marR="0" lvl="1" indent="-342900" algn="just">
              <a:lnSpc>
                <a:spcPct val="107000"/>
              </a:lnSpc>
              <a:spcBef>
                <a:spcPts val="0"/>
              </a:spcBef>
              <a:buSzPts val="1000"/>
              <a:buFont typeface="Wingdings" panose="05000000000000000000" pitchFamily="2" charset="2"/>
              <a:buChar char="§"/>
              <a:tabLst>
                <a:tab pos="9144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Labels are assigned to packets, and decisions about packet forwarding are made solely based on these labels.</a:t>
            </a:r>
          </a:p>
          <a:p>
            <a:pPr marL="548640" marR="0" lvl="1" indent="-342900" algn="just">
              <a:lnSpc>
                <a:spcPct val="107000"/>
              </a:lnSpc>
              <a:spcBef>
                <a:spcPts val="0"/>
              </a:spcBef>
              <a:buSzPts val="1000"/>
              <a:buFont typeface="Wingdings" panose="05000000000000000000" pitchFamily="2" charset="2"/>
              <a:buChar char="§"/>
              <a:tabLst>
                <a:tab pos="9144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Enables the creation of virtual private networks (VPNs), traffic engineering, and avoiding complex lookups in a routing table.</a:t>
            </a:r>
          </a:p>
        </p:txBody>
      </p:sp>
    </p:spTree>
    <p:extLst>
      <p:ext uri="{BB962C8B-B14F-4D97-AF65-F5344CB8AC3E}">
        <p14:creationId xmlns:p14="http://schemas.microsoft.com/office/powerpoint/2010/main" val="1352338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D27FEA-B156-4AC0-436C-9CEA020D1C39}"/>
              </a:ext>
            </a:extLst>
          </p:cNvPr>
          <p:cNvSpPr txBox="1"/>
          <p:nvPr/>
        </p:nvSpPr>
        <p:spPr>
          <a:xfrm>
            <a:off x="0" y="0"/>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ROUTING TABLES</a:t>
            </a:r>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7858A21-84BA-E679-59A3-E17FA889A4B4}"/>
              </a:ext>
            </a:extLst>
          </p:cNvPr>
          <p:cNvSpPr txBox="1"/>
          <p:nvPr/>
        </p:nvSpPr>
        <p:spPr>
          <a:xfrm>
            <a:off x="0" y="584775"/>
            <a:ext cx="12192000" cy="6001643"/>
          </a:xfrm>
          <a:prstGeom prst="rect">
            <a:avLst/>
          </a:prstGeom>
          <a:noFill/>
        </p:spPr>
        <p:txBody>
          <a:bodyPr wrap="square">
            <a:spAutoFit/>
          </a:bodyPr>
          <a:lstStyle/>
          <a:p>
            <a:pPr marL="285750" indent="-28575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A routing table is a data structure that stores information about the routes to different destinations in a network. Routing tables are used by routers to determine the best path to send a packet to a particular destination.</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Routing tables typically contain the following information:</a:t>
            </a:r>
          </a:p>
          <a:p>
            <a:pPr marL="548640" indent="-3429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Destination network address:</a:t>
            </a:r>
            <a:r>
              <a:rPr lang="en-US" sz="2400" dirty="0">
                <a:latin typeface="Times New Roman" panose="02020603050405020304" pitchFamily="18" charset="0"/>
                <a:cs typeface="Times New Roman" panose="02020603050405020304" pitchFamily="18" charset="0"/>
              </a:rPr>
              <a:t> The network address of the destination network that the route leads to.</a:t>
            </a:r>
          </a:p>
          <a:p>
            <a:pPr marL="548640" indent="-3429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Next hop address: </a:t>
            </a:r>
            <a:r>
              <a:rPr lang="en-US" sz="2400" dirty="0">
                <a:latin typeface="Times New Roman" panose="02020603050405020304" pitchFamily="18" charset="0"/>
                <a:cs typeface="Times New Roman" panose="02020603050405020304" pitchFamily="18" charset="0"/>
              </a:rPr>
              <a:t>The IP address of the next router that the packet should be sent to in order to reach the destination network.</a:t>
            </a:r>
          </a:p>
          <a:p>
            <a:pPr marL="548640" indent="-342900"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Cost:</a:t>
            </a:r>
            <a:r>
              <a:rPr lang="en-US" sz="2400" dirty="0">
                <a:latin typeface="Times New Roman" panose="02020603050405020304" pitchFamily="18" charset="0"/>
                <a:cs typeface="Times New Roman" panose="02020603050405020304" pitchFamily="18" charset="0"/>
              </a:rPr>
              <a:t> The cost of the route, which is typically measured in terms of hops, delay, or bandwidth.</a:t>
            </a:r>
          </a:p>
          <a:p>
            <a:pPr marL="548640" indent="-342900" algn="just">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Routers use routing tables to make decisions about how to route packets. When a router receives a packet, it looks up the destination network address in its routing table to find the best route to send the packet to. The router then sends the packet to the next hop address on the route.</a:t>
            </a:r>
          </a:p>
        </p:txBody>
      </p:sp>
    </p:spTree>
    <p:extLst>
      <p:ext uri="{BB962C8B-B14F-4D97-AF65-F5344CB8AC3E}">
        <p14:creationId xmlns:p14="http://schemas.microsoft.com/office/powerpoint/2010/main" val="1270698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2F483B-4A40-159A-D4E7-ACFAE601D424}"/>
              </a:ext>
            </a:extLst>
          </p:cNvPr>
          <p:cNvSpPr txBox="1"/>
          <p:nvPr/>
        </p:nvSpPr>
        <p:spPr>
          <a:xfrm>
            <a:off x="0" y="0"/>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EXAMPLE OF A ROUTING TABLE</a:t>
            </a:r>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5064CB9-38A4-D2D4-2C7C-5655F61B8816}"/>
              </a:ext>
            </a:extLst>
          </p:cNvPr>
          <p:cNvSpPr txBox="1"/>
          <p:nvPr/>
        </p:nvSpPr>
        <p:spPr>
          <a:xfrm>
            <a:off x="-1" y="451126"/>
            <a:ext cx="12191999" cy="461665"/>
          </a:xfrm>
          <a:prstGeom prst="rect">
            <a:avLst/>
          </a:prstGeom>
          <a:noFill/>
        </p:spPr>
        <p:txBody>
          <a:bodyPr wrap="square">
            <a:spAutoFit/>
          </a:bodyPr>
          <a:lstStyle/>
          <a:p>
            <a:pPr marL="0" indent="0">
              <a:buNone/>
            </a:pPr>
            <a:r>
              <a:rPr lang="en-US" sz="2400" dirty="0">
                <a:latin typeface="Times New Roman" panose="02020603050405020304" pitchFamily="18" charset="0"/>
                <a:cs typeface="Times New Roman" panose="02020603050405020304" pitchFamily="18" charset="0"/>
              </a:rPr>
              <a:t>The following is an example of a routing table:</a:t>
            </a:r>
          </a:p>
        </p:txBody>
      </p:sp>
      <p:sp>
        <p:nvSpPr>
          <p:cNvPr id="8" name="TextBox 7">
            <a:extLst>
              <a:ext uri="{FF2B5EF4-FFF2-40B4-BE49-F238E27FC236}">
                <a16:creationId xmlns:a16="http://schemas.microsoft.com/office/drawing/2014/main" id="{155EA01A-4678-E645-806E-51465C5286DE}"/>
              </a:ext>
            </a:extLst>
          </p:cNvPr>
          <p:cNvSpPr txBox="1"/>
          <p:nvPr/>
        </p:nvSpPr>
        <p:spPr>
          <a:xfrm>
            <a:off x="6290189" y="1035901"/>
            <a:ext cx="5901811" cy="4093428"/>
          </a:xfrm>
          <a:prstGeom prst="rect">
            <a:avLst/>
          </a:prstGeom>
          <a:noFill/>
        </p:spPr>
        <p:txBody>
          <a:bodyPr wrap="square">
            <a:spAutoFit/>
          </a:bodyPr>
          <a:lstStyle/>
          <a:p>
            <a:pPr marL="285750" indent="-285750" algn="just">
              <a:buFont typeface="Wingdings" panose="05000000000000000000" pitchFamily="2" charset="2"/>
              <a:buChar char="§"/>
            </a:pPr>
            <a:r>
              <a:rPr lang="en-US" sz="2000" b="1" i="1" dirty="0">
                <a:latin typeface="Times New Roman" panose="02020603050405020304" pitchFamily="18" charset="0"/>
                <a:cs typeface="Times New Roman" panose="02020603050405020304" pitchFamily="18" charset="0"/>
              </a:rPr>
              <a:t>This routing table indicates that the router has three routes:</a:t>
            </a:r>
          </a:p>
          <a:p>
            <a:pPr marL="285750" indent="-285750" algn="just">
              <a:buFont typeface="Wingdings" panose="05000000000000000000" pitchFamily="2" charset="2"/>
              <a:buChar char="§"/>
            </a:pPr>
            <a:r>
              <a:rPr lang="en-US" sz="2000" b="1" i="1" dirty="0">
                <a:latin typeface="Times New Roman" panose="02020603050405020304" pitchFamily="18" charset="0"/>
                <a:cs typeface="Times New Roman" panose="02020603050405020304" pitchFamily="18" charset="0"/>
              </a:rPr>
              <a:t>A route to the network 192.168.1.0/24 with a next hop address of 10.1.1.1 and a cost of 1.</a:t>
            </a:r>
          </a:p>
          <a:p>
            <a:pPr marL="285750" indent="-285750" algn="just">
              <a:buFont typeface="Wingdings" panose="05000000000000000000" pitchFamily="2" charset="2"/>
              <a:buChar char="§"/>
            </a:pPr>
            <a:r>
              <a:rPr lang="en-US" sz="2000" b="1" i="1" dirty="0">
                <a:latin typeface="Times New Roman" panose="02020603050405020304" pitchFamily="18" charset="0"/>
                <a:cs typeface="Times New Roman" panose="02020603050405020304" pitchFamily="18" charset="0"/>
              </a:rPr>
              <a:t>A route to the network 192.168.2.0/24 with a next hop address of 10.1.1.2 and a cost of 2.</a:t>
            </a:r>
          </a:p>
          <a:p>
            <a:pPr marL="285750" indent="-285750" algn="just">
              <a:buFont typeface="Wingdings" panose="05000000000000000000" pitchFamily="2" charset="2"/>
              <a:buChar char="§"/>
            </a:pPr>
            <a:r>
              <a:rPr lang="en-US" sz="2000" b="1" i="1" dirty="0">
                <a:latin typeface="Times New Roman" panose="02020603050405020304" pitchFamily="18" charset="0"/>
                <a:cs typeface="Times New Roman" panose="02020603050405020304" pitchFamily="18" charset="0"/>
              </a:rPr>
              <a:t>A default route to all other networks with a next hop address of 10.1.1.1 and a cost of 1.</a:t>
            </a:r>
          </a:p>
          <a:p>
            <a:pPr marL="285750" indent="-285750" algn="just">
              <a:buFont typeface="Wingdings" panose="05000000000000000000" pitchFamily="2" charset="2"/>
              <a:buChar char="§"/>
            </a:pPr>
            <a:r>
              <a:rPr lang="en-US" sz="2000" b="1" i="1" dirty="0">
                <a:latin typeface="Times New Roman" panose="02020603050405020304" pitchFamily="18" charset="0"/>
                <a:cs typeface="Times New Roman" panose="02020603050405020304" pitchFamily="18" charset="0"/>
              </a:rPr>
              <a:t>If the router receives a packet with a destination network address of 192.168.1.0/24, it will send the packet to the next hop address of 10.1.1.1, which is the router that is directly connected to the network 192.168.1.0/24.</a:t>
            </a:r>
          </a:p>
        </p:txBody>
      </p:sp>
      <p:pic>
        <p:nvPicPr>
          <p:cNvPr id="10" name="Picture 9">
            <a:extLst>
              <a:ext uri="{FF2B5EF4-FFF2-40B4-BE49-F238E27FC236}">
                <a16:creationId xmlns:a16="http://schemas.microsoft.com/office/drawing/2014/main" id="{3362663A-99BD-B0FC-6F09-40A7E0DBD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911820"/>
            <a:ext cx="6150076" cy="4401204"/>
          </a:xfrm>
          <a:prstGeom prst="rect">
            <a:avLst/>
          </a:prstGeom>
        </p:spPr>
      </p:pic>
    </p:spTree>
    <p:extLst>
      <p:ext uri="{BB962C8B-B14F-4D97-AF65-F5344CB8AC3E}">
        <p14:creationId xmlns:p14="http://schemas.microsoft.com/office/powerpoint/2010/main" val="3122606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FB85E3-62A7-6E2A-3D84-AB6BDE2A5F6F}"/>
              </a:ext>
            </a:extLst>
          </p:cNvPr>
          <p:cNvSpPr txBox="1"/>
          <p:nvPr/>
        </p:nvSpPr>
        <p:spPr>
          <a:xfrm>
            <a:off x="0" y="132425"/>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OTHER ROUTING CONSIDERATIONS</a:t>
            </a:r>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BD57F51-74D3-638E-2DE3-34737F4A2DF6}"/>
              </a:ext>
            </a:extLst>
          </p:cNvPr>
          <p:cNvSpPr txBox="1"/>
          <p:nvPr/>
        </p:nvSpPr>
        <p:spPr>
          <a:xfrm>
            <a:off x="-2458" y="717200"/>
            <a:ext cx="12194458" cy="3046988"/>
          </a:xfrm>
          <a:prstGeom prst="rect">
            <a:avLst/>
          </a:prstGeom>
          <a:noFill/>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 addition to the basic routing concepts discussed above, there are a number of other factors that can affect routing decisions. These include:</a:t>
            </a:r>
          </a:p>
          <a:p>
            <a:pPr marL="64008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Quality of service (QoS): QoS is a measure of the performance of a network connection. QoS parameters include bandwidth, delay, jitter, and loss. Some routing algorithms can take QoS parameters into account when making routing decisions.</a:t>
            </a:r>
          </a:p>
          <a:p>
            <a:pPr marL="354330" algn="just"/>
            <a:endParaRPr lang="en-US" sz="2400" dirty="0">
              <a:latin typeface="Times New Roman" panose="02020603050405020304" pitchFamily="18" charset="0"/>
              <a:cs typeface="Times New Roman" panose="02020603050405020304" pitchFamily="18" charset="0"/>
            </a:endParaRPr>
          </a:p>
          <a:p>
            <a:pPr marL="640080" indent="-28575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Security: Security is an important consideration for any network, and routing is no exception. Some routing algorithms can be vulnerable to attack</a:t>
            </a:r>
          </a:p>
        </p:txBody>
      </p:sp>
    </p:spTree>
    <p:extLst>
      <p:ext uri="{BB962C8B-B14F-4D97-AF65-F5344CB8AC3E}">
        <p14:creationId xmlns:p14="http://schemas.microsoft.com/office/powerpoint/2010/main" val="1827702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4D793E-5F52-119D-21B8-5EEAEC6D7F54}"/>
              </a:ext>
            </a:extLst>
          </p:cNvPr>
          <p:cNvSpPr txBox="1"/>
          <p:nvPr/>
        </p:nvSpPr>
        <p:spPr>
          <a:xfrm>
            <a:off x="-1" y="702451"/>
            <a:ext cx="12191999" cy="5411674"/>
          </a:xfrm>
          <a:prstGeom prst="rect">
            <a:avLst/>
          </a:prstGeom>
          <a:noFill/>
        </p:spPr>
        <p:txBody>
          <a:bodyPr wrap="square">
            <a:spAutoFit/>
          </a:bodyPr>
          <a:lstStyle/>
          <a:p>
            <a:pPr marL="342900" marR="0" indent="-342900" algn="just">
              <a:lnSpc>
                <a:spcPct val="107000"/>
              </a:lnSpc>
              <a:spcBef>
                <a:spcPts val="0"/>
              </a:spcBef>
              <a:spcAft>
                <a:spcPts val="0"/>
              </a:spcAft>
              <a:buFont typeface="Wingdings" panose="05000000000000000000" pitchFamily="2" charset="2"/>
              <a:buChar char="v"/>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Internet is a network of networks, each independently managed but working together to route data globally. Internet routing involves moving data across a network of interconnected networks, each with its policies and protocols. Data packets travel through various networks (or autonomous systems) to reach their destination. Routing decisions are made based on factors like network topology, traffic load, and routing policies.</a:t>
            </a:r>
          </a:p>
          <a:p>
            <a:pPr marL="342900" marR="0" indent="-342900" algn="just">
              <a:lnSpc>
                <a:spcPct val="107000"/>
              </a:lnSpc>
              <a:spcBef>
                <a:spcPts val="0"/>
              </a:spcBef>
              <a:spcAft>
                <a:spcPts val="0"/>
              </a:spcAft>
              <a:buFont typeface="Wingdings" panose="05000000000000000000" pitchFamily="2" charset="2"/>
              <a:buChar char="v"/>
            </a:pP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200"/>
              </a:spcBef>
              <a:spcAft>
                <a:spcPts val="0"/>
              </a:spcAft>
            </a:pPr>
            <a:r>
              <a:rPr lang="en-US" sz="3200" b="1" i="0" kern="100" dirty="0">
                <a:effectLst/>
                <a:latin typeface="Times New Roman" panose="02020603050405020304" pitchFamily="18" charset="0"/>
                <a:ea typeface="Times New Roman" panose="02020603050405020304" pitchFamily="18" charset="0"/>
                <a:cs typeface="Times New Roman" panose="02020603050405020304" pitchFamily="18" charset="0"/>
              </a:rPr>
              <a:t>AUTONOMOUS SYSTEMS (AS)</a:t>
            </a:r>
            <a:endParaRPr lang="en-US" sz="3200" b="1" i="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200"/>
              </a:spcBef>
              <a:spcAft>
                <a:spcPts val="0"/>
              </a:spcAft>
            </a:pPr>
            <a:r>
              <a:rPr lang="en-US"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An Autonomous System is a collection of IP networks and routers under the control of one or more network operators that presents a common routing policy to the Internet. </a:t>
            </a:r>
            <a:r>
              <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rPr>
              <a:t>Each AS is identified by an AS number (ASN) and can consist of single or multiple networks. </a:t>
            </a:r>
            <a:r>
              <a:rPr lang="en-US" sz="2400" kern="100" dirty="0" err="1">
                <a:effectLst/>
                <a:latin typeface="Times New Roman" panose="02020603050405020304" pitchFamily="18" charset="0"/>
                <a:ea typeface="Times New Roman" panose="02020603050405020304" pitchFamily="18" charset="0"/>
                <a:cs typeface="Times New Roman" panose="02020603050405020304" pitchFamily="18" charset="0"/>
              </a:rPr>
              <a:t>ASes</a:t>
            </a:r>
            <a:r>
              <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rPr>
              <a:t> are crucial for global routing and are the backbone of the Internet's routing architecture.</a:t>
            </a:r>
          </a:p>
          <a:p>
            <a:pPr marL="0" marR="0">
              <a:lnSpc>
                <a:spcPct val="107000"/>
              </a:lnSpc>
              <a:spcBef>
                <a:spcPts val="200"/>
              </a:spcBef>
              <a:spcAft>
                <a:spcPts val="0"/>
              </a:spcAft>
            </a:pPr>
            <a:r>
              <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rPr>
              <a:t>Internet Routing Protocols</a:t>
            </a:r>
          </a:p>
          <a:p>
            <a:pPr marL="342900" marR="0" indent="-342900" algn="just">
              <a:lnSpc>
                <a:spcPct val="107000"/>
              </a:lnSpc>
              <a:spcBef>
                <a:spcPts val="0"/>
              </a:spcBef>
              <a:spcAft>
                <a:spcPts val="0"/>
              </a:spcAft>
              <a:buFont typeface="Wingdings" panose="05000000000000000000" pitchFamily="2" charset="2"/>
              <a:buChar char="v"/>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9FAB6CA-6354-D4DC-27D0-58C6B02F7CDF}"/>
              </a:ext>
            </a:extLst>
          </p:cNvPr>
          <p:cNvSpPr txBox="1"/>
          <p:nvPr/>
        </p:nvSpPr>
        <p:spPr>
          <a:xfrm>
            <a:off x="0" y="117676"/>
            <a:ext cx="12192000" cy="584775"/>
          </a:xfrm>
          <a:prstGeom prst="rect">
            <a:avLst/>
          </a:prstGeom>
          <a:noFill/>
        </p:spPr>
        <p:txBody>
          <a:bodyPr wrap="square">
            <a:spAutoFit/>
          </a:bodyPr>
          <a:lstStyle/>
          <a:p>
            <a:pPr marL="0" marR="0" algn="ctr">
              <a:spcBef>
                <a:spcPts val="0"/>
              </a:spcBef>
              <a:spcAft>
                <a:spcPts val="0"/>
              </a:spcAft>
            </a:pPr>
            <a:r>
              <a:rPr lang="en-US" sz="3200" b="1" dirty="0">
                <a:effectLst/>
                <a:latin typeface="Times New Roman" panose="02020603050405020304" pitchFamily="18" charset="0"/>
                <a:ea typeface="Times New Roman" panose="02020603050405020304" pitchFamily="18" charset="0"/>
              </a:rPr>
              <a:t>ROUTING IN THE INTERNET</a:t>
            </a:r>
          </a:p>
        </p:txBody>
      </p:sp>
    </p:spTree>
    <p:extLst>
      <p:ext uri="{BB962C8B-B14F-4D97-AF65-F5344CB8AC3E}">
        <p14:creationId xmlns:p14="http://schemas.microsoft.com/office/powerpoint/2010/main" val="88865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8E5910-7BAE-43D4-BF5A-D2D595F2D45C}"/>
              </a:ext>
            </a:extLst>
          </p:cNvPr>
          <p:cNvSpPr txBox="1"/>
          <p:nvPr/>
        </p:nvSpPr>
        <p:spPr>
          <a:xfrm>
            <a:off x="-2459" y="701737"/>
            <a:ext cx="12191999" cy="1646413"/>
          </a:xfrm>
          <a:prstGeom prst="rect">
            <a:avLst/>
          </a:prstGeom>
          <a:noFill/>
        </p:spPr>
        <p:txBody>
          <a:bodyPr wrap="square">
            <a:spAutoFit/>
          </a:bodyPr>
          <a:lstStyle/>
          <a:p>
            <a:pPr marL="285750" marR="0" indent="-285750" algn="just">
              <a:lnSpc>
                <a:spcPct val="107000"/>
              </a:lnSpc>
              <a:spcBef>
                <a:spcPts val="0"/>
              </a:spcBef>
              <a:spcAft>
                <a:spcPts val="0"/>
              </a:spcAft>
              <a:buFont typeface="Wingdings" panose="05000000000000000000" pitchFamily="2" charset="2"/>
              <a:buChar char="v"/>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It is the primary protocol used for routing between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ASes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on the Internet. It manages how packets are routed across different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ASes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by sharing routing and reachability information. Within individual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ASes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protocols like OSPF, EIGRP, or RIP can be used. The choice depends on the size, complexity, and specific requirements of the AS.</a:t>
            </a:r>
          </a:p>
        </p:txBody>
      </p:sp>
      <p:sp>
        <p:nvSpPr>
          <p:cNvPr id="5" name="TextBox 4">
            <a:extLst>
              <a:ext uri="{FF2B5EF4-FFF2-40B4-BE49-F238E27FC236}">
                <a16:creationId xmlns:a16="http://schemas.microsoft.com/office/drawing/2014/main" id="{FCF3E094-2586-9913-6973-9DBC0EA0F88B}"/>
              </a:ext>
            </a:extLst>
          </p:cNvPr>
          <p:cNvSpPr txBox="1"/>
          <p:nvPr/>
        </p:nvSpPr>
        <p:spPr>
          <a:xfrm>
            <a:off x="0" y="117987"/>
            <a:ext cx="12192000" cy="583750"/>
          </a:xfrm>
          <a:prstGeom prst="rect">
            <a:avLst/>
          </a:prstGeom>
          <a:noFill/>
        </p:spPr>
        <p:txBody>
          <a:bodyPr wrap="square">
            <a:spAutoFit/>
          </a:bodyPr>
          <a:lstStyle/>
          <a:p>
            <a:pPr marL="0" marR="0" algn="ctr">
              <a:lnSpc>
                <a:spcPct val="107000"/>
              </a:lnSpc>
              <a:spcBef>
                <a:spcPts val="0"/>
              </a:spcBef>
              <a:spcAft>
                <a:spcPts val="0"/>
              </a:spcAft>
            </a:pPr>
            <a:r>
              <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rPr>
              <a:t>BORDER GATEWAY PROTOCOL (BGP)</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342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5AE8B7-1735-CBFD-46C7-5D6B0768D202}"/>
              </a:ext>
            </a:extLst>
          </p:cNvPr>
          <p:cNvSpPr txBox="1"/>
          <p:nvPr/>
        </p:nvSpPr>
        <p:spPr>
          <a:xfrm>
            <a:off x="0" y="117676"/>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ROLE OF ROUTERS AND SWITCHES</a:t>
            </a:r>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89C84F4-7486-77B1-F15A-25B14AD0F4B9}"/>
              </a:ext>
            </a:extLst>
          </p:cNvPr>
          <p:cNvSpPr txBox="1"/>
          <p:nvPr/>
        </p:nvSpPr>
        <p:spPr>
          <a:xfrm>
            <a:off x="0" y="702451"/>
            <a:ext cx="12192000" cy="3785652"/>
          </a:xfrm>
          <a:prstGeom prst="rect">
            <a:avLst/>
          </a:prstGeom>
          <a:noFill/>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Routers are network devices that forward data packets between computer networks. They're crucial in directing traffic on the internet, as they determine the optimal path for data packets to reach their destination.</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Routers operate at the Network layer (Layer 3) of the OSI model, meaning they can make traffic decisions based on IP addresses. Routers maintain routing tables, which list available routes, and use protocols to determine the best path for each packet.</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Routers often perform Network Address Translation (NAT) and Port Address Translation (PAT), allowing multiple devices on a local network to be mapped to a single public IP address.</a:t>
            </a:r>
          </a:p>
        </p:txBody>
      </p:sp>
    </p:spTree>
    <p:extLst>
      <p:ext uri="{BB962C8B-B14F-4D97-AF65-F5344CB8AC3E}">
        <p14:creationId xmlns:p14="http://schemas.microsoft.com/office/powerpoint/2010/main" val="1320250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E06B5-22EA-B6B9-37C0-A99ABF47384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6780996-9E88-E0EB-07AA-EF181A587615}"/>
              </a:ext>
            </a:extLst>
          </p:cNvPr>
          <p:cNvSpPr txBox="1"/>
          <p:nvPr/>
        </p:nvSpPr>
        <p:spPr>
          <a:xfrm>
            <a:off x="0" y="117676"/>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ROLE OF ROUTERS AND SWITCHES</a:t>
            </a:r>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B758FCE-CE38-B132-BE4A-6E749BE3A679}"/>
              </a:ext>
            </a:extLst>
          </p:cNvPr>
          <p:cNvSpPr txBox="1"/>
          <p:nvPr/>
        </p:nvSpPr>
        <p:spPr>
          <a:xfrm>
            <a:off x="0" y="824408"/>
            <a:ext cx="12192000" cy="5632311"/>
          </a:xfrm>
          <a:prstGeom prst="rect">
            <a:avLst/>
          </a:prstGeom>
          <a:noFill/>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Switches are key networking devices that filter and forward packets between LAN segments. They operate at the Data Link layer (Layer 2) of the OSI model.</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Switches use MAC addresses to forward data to the correct device. When a frame is received, the switch checks the destination MAC address and forwards the frame to the appropriate port.</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Switches can create VLANs (Virtual Local Area Networks) to segment a network, which helps reduce congestion by creating separate collision domains. Some advanced switches can operate at the Network layer (Layer 3) and perform routing functions, known as Layer 3 switches or multilayer switches.</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Understanding IP, ICMP, routing protocols, and the roles of routers and switches is fundamental for network professionals. These elements work together to ensure data is transmitted efficiently and reliably across networks, making them indispensable in modern networking environments.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1735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FE617E-95DA-5944-4539-B9AF0B54204F}"/>
              </a:ext>
            </a:extLst>
          </p:cNvPr>
          <p:cNvSpPr txBox="1"/>
          <p:nvPr/>
        </p:nvSpPr>
        <p:spPr>
          <a:xfrm>
            <a:off x="-2458" y="533626"/>
            <a:ext cx="12192000" cy="5408147"/>
          </a:xfrm>
          <a:prstGeom prst="rect">
            <a:avLst/>
          </a:prstGeom>
          <a:noFill/>
        </p:spPr>
        <p:txBody>
          <a:bodyPr wrap="square">
            <a:spAutoFit/>
          </a:bodyPr>
          <a:lstStyle/>
          <a:p>
            <a:pPr marL="285750" marR="0" indent="-285750" algn="just">
              <a:lnSpc>
                <a:spcPct val="107000"/>
              </a:lnSpc>
              <a:spcBef>
                <a:spcPts val="0"/>
              </a:spcBef>
              <a:spcAft>
                <a:spcPts val="800"/>
              </a:spcAft>
              <a:buFont typeface="Wingdings" panose="05000000000000000000" pitchFamily="2" charset="2"/>
              <a:buChar char="v"/>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Routing convergence refers to the state of all routers within a network having a consistent view of the network topology.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When the routing tables in all routers are at a state where they reflect the same understanding of the network, we say that the network has converged. Convergence is important because it ensures that routers can correctly route packets to their destinations.</a:t>
            </a:r>
            <a:endPar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gn="just">
              <a:lnSpc>
                <a:spcPct val="107000"/>
              </a:lnSpc>
              <a:spcBef>
                <a:spcPts val="0"/>
              </a:spcBef>
              <a:spcAft>
                <a:spcPts val="800"/>
              </a:spcAft>
              <a:buFont typeface="Wingdings" panose="05000000000000000000" pitchFamily="2" charset="2"/>
              <a:buChar char="v"/>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When a network is first started or when changes occur (such as a new router being added, an existing router going down, or a change in the network topology), the routers begin to exchange information using routing protocols. This exchange continues until all routers have a complete and accurate map of the network routes.</a:t>
            </a:r>
            <a:endParaRPr lang="en-US" sz="2400" kern="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v"/>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Convergence Time: The time it takes for all the routers in a network to reach this state of consistency is known as the convergence time.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faster the convergence time, the more responsive the network is to changes. Slow convergence can lead to routing loops or other anomalies that could temporarily disrupt network communication.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CD82763-1C3D-D4C7-B63C-F96A7E97B0BB}"/>
              </a:ext>
            </a:extLst>
          </p:cNvPr>
          <p:cNvSpPr txBox="1"/>
          <p:nvPr/>
        </p:nvSpPr>
        <p:spPr>
          <a:xfrm>
            <a:off x="0" y="0"/>
            <a:ext cx="12192000" cy="593304"/>
          </a:xfrm>
          <a:prstGeom prst="rect">
            <a:avLst/>
          </a:prstGeom>
          <a:noFill/>
        </p:spPr>
        <p:txBody>
          <a:bodyPr wrap="square">
            <a:spAutoFit/>
          </a:bodyPr>
          <a:lstStyle/>
          <a:p>
            <a:pPr marL="0" marR="0" algn="ctr">
              <a:lnSpc>
                <a:spcPct val="107000"/>
              </a:lnSpc>
              <a:spcBef>
                <a:spcPts val="0"/>
              </a:spcBef>
              <a:spcAft>
                <a:spcPts val="800"/>
              </a:spcAft>
            </a:pPr>
            <a:r>
              <a:rPr lang="en-US" sz="3200" b="1" kern="0" dirty="0">
                <a:effectLst/>
                <a:latin typeface="Times New Roman" panose="02020603050405020304" pitchFamily="18" charset="0"/>
                <a:ea typeface="Times New Roman" panose="02020603050405020304" pitchFamily="18" charset="0"/>
                <a:cs typeface="Times New Roman" panose="02020603050405020304" pitchFamily="18" charset="0"/>
              </a:rPr>
              <a:t>ROUTING CONVERGENCE</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1207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D18B0-B75F-B80E-2561-5F5C134E641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118E2E6-8040-E1AB-3B6F-1DCE0029CC61}"/>
              </a:ext>
            </a:extLst>
          </p:cNvPr>
          <p:cNvSpPr txBox="1"/>
          <p:nvPr/>
        </p:nvSpPr>
        <p:spPr>
          <a:xfrm>
            <a:off x="0" y="608350"/>
            <a:ext cx="12192000" cy="468077"/>
          </a:xfrm>
          <a:prstGeom prst="rect">
            <a:avLst/>
          </a:prstGeom>
          <a:noFill/>
        </p:spPr>
        <p:txBody>
          <a:bodyPr wrap="square">
            <a:spAutoFit/>
          </a:bodyPr>
          <a:lstStyle/>
          <a:p>
            <a:pPr marL="0" marR="0" algn="ctr">
              <a:lnSpc>
                <a:spcPct val="107000"/>
              </a:lnSpc>
              <a:spcBef>
                <a:spcPts val="0"/>
              </a:spcBef>
              <a:spcAft>
                <a:spcPts val="800"/>
              </a:spcAf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Factors Affecting Convergence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3A8E5A8-B6EC-4209-0F2E-BFF2406BE364}"/>
              </a:ext>
            </a:extLst>
          </p:cNvPr>
          <p:cNvSpPr txBox="1"/>
          <p:nvPr/>
        </p:nvSpPr>
        <p:spPr>
          <a:xfrm>
            <a:off x="0" y="159549"/>
            <a:ext cx="12192000" cy="593304"/>
          </a:xfrm>
          <a:prstGeom prst="rect">
            <a:avLst/>
          </a:prstGeom>
          <a:noFill/>
        </p:spPr>
        <p:txBody>
          <a:bodyPr wrap="square">
            <a:spAutoFit/>
          </a:bodyPr>
          <a:lstStyle/>
          <a:p>
            <a:pPr marL="0" marR="0" algn="ctr">
              <a:lnSpc>
                <a:spcPct val="107000"/>
              </a:lnSpc>
              <a:spcBef>
                <a:spcPts val="0"/>
              </a:spcBef>
              <a:spcAft>
                <a:spcPts val="800"/>
              </a:spcAft>
            </a:pPr>
            <a:r>
              <a:rPr lang="en-US" sz="3200" b="1" kern="0" dirty="0">
                <a:effectLst/>
                <a:latin typeface="Times New Roman" panose="02020603050405020304" pitchFamily="18" charset="0"/>
                <a:ea typeface="Times New Roman" panose="02020603050405020304" pitchFamily="18" charset="0"/>
                <a:cs typeface="Times New Roman" panose="02020603050405020304" pitchFamily="18" charset="0"/>
              </a:rPr>
              <a:t>ROUTING CONVERGENCE</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AA74623-F69F-8187-CCA6-F85761349418}"/>
              </a:ext>
            </a:extLst>
          </p:cNvPr>
          <p:cNvSpPr txBox="1"/>
          <p:nvPr/>
        </p:nvSpPr>
        <p:spPr>
          <a:xfrm>
            <a:off x="0" y="1061781"/>
            <a:ext cx="12192000" cy="5624681"/>
          </a:xfrm>
          <a:prstGeom prst="rect">
            <a:avLst/>
          </a:prstGeom>
          <a:noFill/>
        </p:spPr>
        <p:txBody>
          <a:bodyPr wrap="square">
            <a:spAutoFit/>
          </a:bodyPr>
          <a:lstStyle/>
          <a:p>
            <a:pPr marL="342900" marR="0" indent="-342900" algn="just">
              <a:lnSpc>
                <a:spcPct val="107000"/>
              </a:lnSpc>
              <a:spcBef>
                <a:spcPts val="0"/>
              </a:spcBef>
              <a:spcAft>
                <a:spcPts val="800"/>
              </a:spcAft>
              <a:buFont typeface="Wingdings" panose="05000000000000000000" pitchFamily="2" charset="2"/>
              <a:buChar char="v"/>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Convergence time can be affected by:</a:t>
            </a:r>
            <a:endParaRPr lang="en-US" sz="24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548640" marR="0" indent="-342900" algn="just">
              <a:lnSpc>
                <a:spcPct val="107000"/>
              </a:lnSpc>
              <a:spcBef>
                <a:spcPts val="0"/>
              </a:spcBef>
              <a:spcAft>
                <a:spcPts val="800"/>
              </a:spcAft>
              <a:buFont typeface="Wingdings" panose="05000000000000000000" pitchFamily="2" charset="2"/>
              <a:buChar char="§"/>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Network size and complexity</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Larger and more complex networks take longer to converge.</a:t>
            </a:r>
            <a:endParaRPr lang="en-US" sz="24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548640" marR="0" indent="-342900" algn="just">
              <a:lnSpc>
                <a:spcPct val="107000"/>
              </a:lnSpc>
              <a:spcBef>
                <a:spcPts val="0"/>
              </a:spcBef>
              <a:spcAft>
                <a:spcPts val="800"/>
              </a:spcAft>
              <a:buFont typeface="Wingdings" panose="05000000000000000000" pitchFamily="2" charset="2"/>
              <a:buChar char="§"/>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Routing protocol</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Different protocols have different convergence properties. For example, OSPF typically converges faster than RIP.</a:t>
            </a:r>
            <a:endParaRPr lang="en-US" sz="24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548640" marR="0" indent="-342900" algn="just">
              <a:lnSpc>
                <a:spcPct val="107000"/>
              </a:lnSpc>
              <a:spcBef>
                <a:spcPts val="0"/>
              </a:spcBef>
              <a:spcAft>
                <a:spcPts val="800"/>
              </a:spcAft>
              <a:buFont typeface="Wingdings" panose="05000000000000000000" pitchFamily="2" charset="2"/>
              <a:buChar char="§"/>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Link-state advertisements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In protocols like OSPF, the frequency and size of link-state advertisements can affect convergence time.</a:t>
            </a:r>
            <a:endParaRPr lang="en-US" sz="24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548640" marR="0" indent="-342900" algn="just">
              <a:lnSpc>
                <a:spcPct val="107000"/>
              </a:lnSpc>
              <a:spcBef>
                <a:spcPts val="0"/>
              </a:spcBef>
              <a:spcAft>
                <a:spcPts val="800"/>
              </a:spcAft>
              <a:buFont typeface="Wingdings" panose="05000000000000000000" pitchFamily="2" charset="2"/>
              <a:buChar char="§"/>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Topology changes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How quickly routers detect changes and propagate updates plays a role.</a:t>
            </a:r>
            <a:endParaRPr lang="en-US" sz="24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548640" marR="0" indent="-342900" algn="just">
              <a:lnSpc>
                <a:spcPct val="107000"/>
              </a:lnSpc>
              <a:spcBef>
                <a:spcPts val="0"/>
              </a:spcBef>
              <a:spcAft>
                <a:spcPts val="800"/>
              </a:spcAft>
              <a:buFont typeface="Wingdings" panose="05000000000000000000" pitchFamily="2" charset="2"/>
              <a:buChar char="§"/>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Processor speed and memory</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The hardware capabilities of the routers can impact the speed at which they can process routing updates.</a:t>
            </a:r>
          </a:p>
          <a:p>
            <a:pPr algn="just">
              <a:lnSpc>
                <a:spcPct val="107000"/>
              </a:lnSpc>
              <a:spcAft>
                <a:spcPts val="800"/>
              </a:spcAft>
            </a:pPr>
            <a:r>
              <a:rPr lang="en-US" sz="1800" b="1" i="1" kern="0" dirty="0">
                <a:effectLst/>
                <a:latin typeface="Times New Roman" panose="02020603050405020304" pitchFamily="18" charset="0"/>
                <a:ea typeface="Times New Roman" panose="02020603050405020304" pitchFamily="18" charset="0"/>
                <a:cs typeface="Times New Roman" panose="02020603050405020304" pitchFamily="18" charset="0"/>
              </a:rPr>
              <a:t>Routing convergence is critical for network reliability and performance. Until convergence is reached, there is a risk of routing loops, black holes (where packets are dropped), and suboptimal routing paths, all of which can lead to packet loss, increased latency, and other performance issues.</a:t>
            </a:r>
            <a:endParaRPr lang="en-US" sz="1800" b="1"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05740" marR="0" algn="just">
              <a:lnSpc>
                <a:spcPct val="107000"/>
              </a:lnSpc>
              <a:spcBef>
                <a:spcPts val="0"/>
              </a:spcBef>
              <a:spcAft>
                <a:spcPts val="800"/>
              </a:spcAft>
            </a:pPr>
            <a:endParaRPr lang="en-US" sz="2400" kern="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979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EC0584-CFAF-D5E8-3897-59493B29E2BC}"/>
              </a:ext>
            </a:extLst>
          </p:cNvPr>
          <p:cNvSpPr txBox="1"/>
          <p:nvPr/>
        </p:nvSpPr>
        <p:spPr>
          <a:xfrm>
            <a:off x="1" y="103239"/>
            <a:ext cx="12191999"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BASIC ROUTING</a:t>
            </a:r>
            <a:endParaRPr lang="en-US" sz="3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849FCBA-E8B9-462A-383C-669BEB53C1E8}"/>
              </a:ext>
            </a:extLst>
          </p:cNvPr>
          <p:cNvSpPr txBox="1"/>
          <p:nvPr/>
        </p:nvSpPr>
        <p:spPr>
          <a:xfrm>
            <a:off x="-2458" y="581317"/>
            <a:ext cx="12191998" cy="3416320"/>
          </a:xfrm>
          <a:prstGeom prst="rect">
            <a:avLst/>
          </a:prstGeom>
          <a:noFill/>
        </p:spPr>
        <p:txBody>
          <a:bodyPr wrap="square">
            <a:spAutoFit/>
          </a:bodyPr>
          <a:lstStyle/>
          <a:p>
            <a:pPr marL="342900" indent="-342900" algn="just">
              <a:buFont typeface="Wingdings" panose="05000000000000000000" pitchFamily="2" charset="2"/>
              <a:buChar char="v"/>
            </a:pPr>
            <a:r>
              <a:rPr lang="en-US" sz="2400" b="1" i="1" dirty="0">
                <a:latin typeface="Times New Roman" panose="02020603050405020304" pitchFamily="18" charset="0"/>
                <a:cs typeface="Times New Roman" panose="02020603050405020304" pitchFamily="18" charset="0"/>
              </a:rPr>
              <a:t>Consider a large network where multiple paths exist between the sender and the receiver. The router will determine the most efficient path, considering factors like the number of hops, traffic, and network stability, ensuring the packet reaches its intended destination efficiently.</a:t>
            </a:r>
          </a:p>
          <a:p>
            <a:pPr marL="342900" indent="-342900" algn="just">
              <a:buFont typeface="Wingdings" panose="05000000000000000000" pitchFamily="2" charset="2"/>
              <a:buChar char="v"/>
            </a:pP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v"/>
            </a:pPr>
            <a:r>
              <a:rPr lang="en-US" sz="2400" b="1" i="1" kern="100" dirty="0">
                <a:effectLst/>
                <a:latin typeface="Times New Roman" panose="02020603050405020304" pitchFamily="18" charset="0"/>
                <a:ea typeface="Calibri" panose="020F0502020204030204" pitchFamily="34" charset="0"/>
                <a:cs typeface="Times New Roman" panose="02020603050405020304" pitchFamily="18" charset="0"/>
              </a:rPr>
              <a:t>The purpose of routing is to determine the most efficient path for data packets from source to destination. Secondly, routing helps to manage the flow of data in a network, avoiding congestion and bottlenecks. Finally, routing can be used to enforce policies for network usage and security.</a:t>
            </a:r>
          </a:p>
        </p:txBody>
      </p:sp>
    </p:spTree>
    <p:extLst>
      <p:ext uri="{BB962C8B-B14F-4D97-AF65-F5344CB8AC3E}">
        <p14:creationId xmlns:p14="http://schemas.microsoft.com/office/powerpoint/2010/main" val="1914514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254B4C-5407-D7B3-48AC-FF99C826A0D1}"/>
              </a:ext>
            </a:extLst>
          </p:cNvPr>
          <p:cNvSpPr txBox="1"/>
          <p:nvPr/>
        </p:nvSpPr>
        <p:spPr>
          <a:xfrm>
            <a:off x="-2458" y="731947"/>
            <a:ext cx="12194458" cy="6370975"/>
          </a:xfrm>
          <a:prstGeom prst="rect">
            <a:avLst/>
          </a:prstGeom>
          <a:noFill/>
        </p:spPr>
        <p:txBody>
          <a:bodyPr wrap="square">
            <a:spAutoFit/>
          </a:bodyPr>
          <a:lstStyle/>
          <a:p>
            <a:pPr marL="285750" indent="-28575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Components of a Data Packet:</a:t>
            </a:r>
            <a:endParaRPr lang="en-US" sz="2400" dirty="0">
              <a:latin typeface="Times New Roman" panose="02020603050405020304" pitchFamily="18" charset="0"/>
              <a:cs typeface="Times New Roman" panose="02020603050405020304" pitchFamily="18" charset="0"/>
            </a:endParaRPr>
          </a:p>
          <a:p>
            <a:pPr lvl="1"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Header:</a:t>
            </a:r>
            <a:r>
              <a:rPr lang="en-US" sz="2400" dirty="0">
                <a:latin typeface="Times New Roman" panose="02020603050405020304" pitchFamily="18" charset="0"/>
                <a:cs typeface="Times New Roman" panose="02020603050405020304" pitchFamily="18" charset="0"/>
              </a:rPr>
              <a:t> Contains control information, such as source and destination IP addresses, version, header length, type of service, total length, identification, flags, fragment offset, Time To Live (TTL), protocol, header checksum, and options (if any).</a:t>
            </a:r>
          </a:p>
          <a:p>
            <a:pPr lvl="1"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Payload (Data):</a:t>
            </a:r>
            <a:r>
              <a:rPr lang="en-US" sz="2400" dirty="0">
                <a:latin typeface="Times New Roman" panose="02020603050405020304" pitchFamily="18" charset="0"/>
                <a:cs typeface="Times New Roman" panose="02020603050405020304" pitchFamily="18" charset="0"/>
              </a:rPr>
              <a:t> The actual data being transmitted. This could be a portion of an email, a web page, or data from an application.</a:t>
            </a:r>
          </a:p>
          <a:p>
            <a:pPr lvl="1"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Trailer (Rarely used in the context of IP packets):</a:t>
            </a:r>
            <a:r>
              <a:rPr lang="en-US" sz="2400" dirty="0">
                <a:latin typeface="Times New Roman" panose="02020603050405020304" pitchFamily="18" charset="0"/>
                <a:cs typeface="Times New Roman" panose="02020603050405020304" pitchFamily="18" charset="0"/>
              </a:rPr>
              <a:t> Used for error detection and correction, typically containing a frame check sequence.</a:t>
            </a:r>
          </a:p>
          <a:p>
            <a:pPr lvl="1" indent="-28575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0" lvl="1" indent="-34290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Importance of the Header:</a:t>
            </a:r>
          </a:p>
          <a:p>
            <a:pPr lvl="1"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information in the packet header is used by networking hardware to direct the packet to its destination</a:t>
            </a:r>
          </a:p>
          <a:p>
            <a:pPr lvl="1"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Routers read header information to determine where the packet goes next, adjusting the TTL and recalculating the checksum at each hop.</a:t>
            </a:r>
          </a:p>
          <a:p>
            <a:pPr marL="0" lvl="1" indent="-342900" algn="just">
              <a:buFont typeface="Wingdings" panose="05000000000000000000" pitchFamily="2" charset="2"/>
              <a:buChar char="v"/>
            </a:pPr>
            <a:endParaRPr lang="en-US" sz="2400" b="1" dirty="0">
              <a:latin typeface="Times New Roman" panose="02020603050405020304" pitchFamily="18" charset="0"/>
              <a:cs typeface="Times New Roman" panose="02020603050405020304" pitchFamily="18" charset="0"/>
            </a:endParaRPr>
          </a:p>
          <a:p>
            <a:pPr marL="171450" lvl="1" algn="just"/>
            <a:endParaRPr lang="en-US" sz="2400" dirty="0">
              <a:latin typeface="Times New Roman" panose="02020603050405020304" pitchFamily="18" charset="0"/>
              <a:cs typeface="Times New Roman" panose="02020603050405020304" pitchFamily="18" charset="0"/>
            </a:endParaRPr>
          </a:p>
          <a:p>
            <a:pPr lvl="1" indent="-28575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677777A-CC69-A34A-B844-BFE36283733C}"/>
              </a:ext>
            </a:extLst>
          </p:cNvPr>
          <p:cNvSpPr txBox="1"/>
          <p:nvPr/>
        </p:nvSpPr>
        <p:spPr>
          <a:xfrm>
            <a:off x="0" y="147172"/>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UNDERSTANDING DATA PACKET STRUCTURE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6210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A35C049-759A-5D1E-3E0C-BE3BDA0D3D33}"/>
              </a:ext>
            </a:extLst>
          </p:cNvPr>
          <p:cNvSpPr txBox="1"/>
          <p:nvPr/>
        </p:nvSpPr>
        <p:spPr>
          <a:xfrm>
            <a:off x="0" y="161921"/>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ENCAPSULATION AND DECAPSULATION</a:t>
            </a:r>
            <a:endParaRPr lang="en-US" sz="3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6F63304-CB85-01CE-0C27-ACDE6D22933D}"/>
              </a:ext>
            </a:extLst>
          </p:cNvPr>
          <p:cNvSpPr txBox="1"/>
          <p:nvPr/>
        </p:nvSpPr>
        <p:spPr>
          <a:xfrm>
            <a:off x="0" y="628709"/>
            <a:ext cx="12192000" cy="4893647"/>
          </a:xfrm>
          <a:prstGeom prst="rect">
            <a:avLst/>
          </a:prstGeom>
          <a:noFill/>
        </p:spPr>
        <p:txBody>
          <a:bodyPr wrap="square">
            <a:spAutoFit/>
          </a:bodyPr>
          <a:lstStyle/>
          <a:p>
            <a:pPr marL="457200" indent="-45720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Encapsulation: </a:t>
            </a:r>
            <a:r>
              <a:rPr lang="en-US" sz="2400" dirty="0">
                <a:latin typeface="Times New Roman" panose="02020603050405020304" pitchFamily="18" charset="0"/>
                <a:cs typeface="Times New Roman" panose="02020603050405020304" pitchFamily="18" charset="0"/>
              </a:rPr>
              <a:t>Encapsulation is the process of wrapping data with the necessary protocol information before network transit. This happens as data moves down the OSI layers, with each layer adding its header (or trailer) information.</a:t>
            </a:r>
          </a:p>
          <a:p>
            <a:pPr marL="457200" indent="-457200" algn="just">
              <a:buFont typeface="Wingdings" panose="05000000000000000000" pitchFamily="2" charset="2"/>
              <a:buChar char="v"/>
            </a:pPr>
            <a:endParaRPr lang="en-US" sz="2400" b="1"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At the Network Layer:</a:t>
            </a:r>
            <a:r>
              <a:rPr lang="en-US" sz="2400" dirty="0">
                <a:latin typeface="Times New Roman" panose="02020603050405020304" pitchFamily="18" charset="0"/>
                <a:cs typeface="Times New Roman" panose="02020603050405020304" pitchFamily="18" charset="0"/>
              </a:rPr>
              <a:t> The Transport layer hands over the data segment to the Network layer, which then adds the IP header, creating a packet. This header contains network-level control information, including IP addresses.</a:t>
            </a:r>
          </a:p>
          <a:p>
            <a:pPr marL="457200" indent="-45720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Decapsulation: </a:t>
            </a:r>
            <a:r>
              <a:rPr lang="en-US" sz="2400" dirty="0">
                <a:latin typeface="Times New Roman" panose="02020603050405020304" pitchFamily="18" charset="0"/>
                <a:cs typeface="Times New Roman" panose="02020603050405020304" pitchFamily="18" charset="0"/>
              </a:rPr>
              <a:t>Decapsulation is the process of removing headers and trailers from data as it moves up the OSI layers.</a:t>
            </a:r>
          </a:p>
          <a:p>
            <a:pPr marL="457200" indent="-457200" algn="just">
              <a:buFont typeface="Wingdings" panose="05000000000000000000" pitchFamily="2" charset="2"/>
              <a:buChar char="v"/>
            </a:pPr>
            <a:endParaRPr lang="en-US" sz="2400" b="1"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At the Network Layer:</a:t>
            </a:r>
            <a:r>
              <a:rPr lang="en-US" sz="2400" dirty="0">
                <a:latin typeface="Times New Roman" panose="02020603050405020304" pitchFamily="18" charset="0"/>
                <a:cs typeface="Times New Roman" panose="02020603050405020304" pitchFamily="18" charset="0"/>
              </a:rPr>
              <a:t> Upon reaching the destination, the Network layer removes the IP header (decapsulation) and passes the remaining data to the Transport layer.</a:t>
            </a:r>
          </a:p>
        </p:txBody>
      </p:sp>
    </p:spTree>
    <p:extLst>
      <p:ext uri="{BB962C8B-B14F-4D97-AF65-F5344CB8AC3E}">
        <p14:creationId xmlns:p14="http://schemas.microsoft.com/office/powerpoint/2010/main" val="3364515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C89D1A-140C-CB7E-9B22-1DED0D7F0A46}"/>
              </a:ext>
            </a:extLst>
          </p:cNvPr>
          <p:cNvSpPr txBox="1"/>
          <p:nvPr/>
        </p:nvSpPr>
        <p:spPr>
          <a:xfrm>
            <a:off x="-1" y="117676"/>
            <a:ext cx="12192001"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FRAGMENTATION AND REASSEMBLY</a:t>
            </a:r>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7207B8C-E2D4-B428-A98B-B719EC9011D8}"/>
              </a:ext>
            </a:extLst>
          </p:cNvPr>
          <p:cNvSpPr txBox="1"/>
          <p:nvPr/>
        </p:nvSpPr>
        <p:spPr>
          <a:xfrm>
            <a:off x="0" y="702451"/>
            <a:ext cx="12192000" cy="4154984"/>
          </a:xfrm>
          <a:prstGeom prst="rect">
            <a:avLst/>
          </a:prstGeom>
          <a:noFill/>
        </p:spPr>
        <p:txBody>
          <a:bodyPr wrap="square">
            <a:spAutoFit/>
          </a:bodyPr>
          <a:lstStyle/>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Fragmentation is the process of breaking up a large IP packet into smaller packets so they can be transmitted across a network that imposes data size limits, known as maximum transmission units (MTUs).</a:t>
            </a:r>
          </a:p>
          <a:p>
            <a:pPr marL="457200" indent="-457200" algn="just">
              <a:buFont typeface="Wingdings" panose="05000000000000000000" pitchFamily="2" charset="2"/>
              <a:buChar char="v"/>
            </a:pPr>
            <a:endParaRPr lang="en-US" sz="2400" b="1"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Need for Fragmentation:</a:t>
            </a:r>
            <a:r>
              <a:rPr lang="en-US" sz="2400" dirty="0">
                <a:latin typeface="Times New Roman" panose="02020603050405020304" pitchFamily="18" charset="0"/>
                <a:cs typeface="Times New Roman" panose="02020603050405020304" pitchFamily="18" charset="0"/>
              </a:rPr>
              <a:t> Different network types (like Ethernet, ATM, etc.) have different MTUs. When a packet traverses these networks, it might encounter a network with a smaller MTU, necessitating fragmentation.</a:t>
            </a:r>
          </a:p>
          <a:p>
            <a:pPr marL="457200" indent="-457200" algn="just">
              <a:buFont typeface="Wingdings" panose="05000000000000000000" pitchFamily="2" charset="2"/>
              <a:buChar char="v"/>
            </a:pPr>
            <a:endParaRPr lang="en-US" sz="2400" b="1"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How It Works:</a:t>
            </a:r>
            <a:r>
              <a:rPr lang="en-US" sz="2400" dirty="0">
                <a:latin typeface="Times New Roman" panose="02020603050405020304" pitchFamily="18" charset="0"/>
                <a:cs typeface="Times New Roman" panose="02020603050405020304" pitchFamily="18" charset="0"/>
              </a:rPr>
              <a:t> The source device or an intermediary router breaks a packet into smaller fragments, each with its header. The 'More Fragments' flag is set for all fragments except the last, and an offset value is used to order the fragments.</a:t>
            </a:r>
          </a:p>
        </p:txBody>
      </p:sp>
    </p:spTree>
    <p:extLst>
      <p:ext uri="{BB962C8B-B14F-4D97-AF65-F5344CB8AC3E}">
        <p14:creationId xmlns:p14="http://schemas.microsoft.com/office/powerpoint/2010/main" val="962310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9A8B0-81F2-77C1-F693-83D8620AE6E1}"/>
              </a:ext>
            </a:extLst>
          </p:cNvPr>
          <p:cNvSpPr txBox="1"/>
          <p:nvPr/>
        </p:nvSpPr>
        <p:spPr>
          <a:xfrm>
            <a:off x="0" y="554968"/>
            <a:ext cx="12194458" cy="4524315"/>
          </a:xfrm>
          <a:prstGeom prst="rect">
            <a:avLst/>
          </a:prstGeom>
          <a:noFill/>
        </p:spPr>
        <p:txBody>
          <a:bodyPr wrap="square">
            <a:spAutoFit/>
          </a:bodyPr>
          <a:lstStyle/>
          <a:p>
            <a:pPr marL="285750" lvl="1"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Reassembly is the process of reconstructing the original packet from its fragments. Reassembly is typically done at the destination device rather than intermediate routers, reducing the processing burden on network devices. If one fragment is lost, the entire original packet is discarded, and the data must be resent. This makes the process susceptible to issues in high-latency or unreliable networks.</a:t>
            </a:r>
          </a:p>
          <a:p>
            <a:pPr marL="285750" lvl="1"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lvl="1"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Network layer plays a crucial role in handling data packets, from structuring them with the appropriate control information to managing their size for efficient transmission across diverse networks. Understanding these processes is key to grasping the complexities of data transmission in networked environments, providing the foundation for skills in network design, management, and troubleshooting.</a:t>
            </a:r>
          </a:p>
          <a:p>
            <a:pPr marL="285750" lvl="1"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8007B26-B4E6-E3C4-4FEC-4CAD6F7DEA7D}"/>
              </a:ext>
            </a:extLst>
          </p:cNvPr>
          <p:cNvSpPr txBox="1"/>
          <p:nvPr/>
        </p:nvSpPr>
        <p:spPr>
          <a:xfrm>
            <a:off x="-1" y="117676"/>
            <a:ext cx="12192001"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FRAGMENTATION AND REASSEMBLY</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5391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15C770-C9BC-C894-8F83-93A265AD4110}"/>
              </a:ext>
            </a:extLst>
          </p:cNvPr>
          <p:cNvSpPr txBox="1"/>
          <p:nvPr/>
        </p:nvSpPr>
        <p:spPr>
          <a:xfrm>
            <a:off x="0" y="161921"/>
            <a:ext cx="12192000" cy="461665"/>
          </a:xfrm>
          <a:prstGeom prst="rect">
            <a:avLst/>
          </a:prstGeom>
          <a:noFill/>
        </p:spPr>
        <p:txBody>
          <a:bodyPr wrap="square">
            <a:spAutoFit/>
          </a:bodyPr>
          <a:lstStyle/>
          <a:p>
            <a:pPr algn="ctr"/>
            <a:r>
              <a:rPr lang="en-US" sz="2400" b="1" dirty="0">
                <a:effectLst/>
                <a:latin typeface="Times New Roman" panose="02020603050405020304" pitchFamily="18" charset="0"/>
                <a:cs typeface="Times New Roman" panose="02020603050405020304" pitchFamily="18" charset="0"/>
              </a:rPr>
              <a:t>INTERNET CONTROL MESSAGE PROTOCOL (ICMP) AND ERROR REPORTING</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A5BD06E-F2B8-65F6-7E3D-5AE325DF8B9B}"/>
              </a:ext>
            </a:extLst>
          </p:cNvPr>
          <p:cNvSpPr txBox="1"/>
          <p:nvPr/>
        </p:nvSpPr>
        <p:spPr>
          <a:xfrm>
            <a:off x="0" y="623586"/>
            <a:ext cx="12192000" cy="5324535"/>
          </a:xfrm>
          <a:prstGeom prst="rect">
            <a:avLst/>
          </a:prstGeom>
          <a:noFill/>
        </p:spPr>
        <p:txBody>
          <a:bodyPr wrap="square">
            <a:spAutoFit/>
          </a:bodyPr>
          <a:lstStyle/>
          <a:p>
            <a:pPr marL="285750" indent="-285750" algn="just" rtl="0">
              <a:buFont typeface="Wingdings" panose="05000000000000000000" pitchFamily="2" charset="2"/>
              <a:buChar char="v"/>
            </a:pPr>
            <a:r>
              <a:rPr lang="en-US" sz="2000" dirty="0">
                <a:effectLst/>
                <a:latin typeface="Times New Roman" panose="02020603050405020304" pitchFamily="18" charset="0"/>
                <a:cs typeface="Times New Roman" panose="02020603050405020304" pitchFamily="18" charset="0"/>
              </a:rPr>
              <a:t>Internet Control Message Protocol (ICMP) is a network protocol that is used to send error messages and control information between devices on a network. ICMP is used to report errors such as destination unreachable, time to live exceeded, and packet too big. ICMP is also used to perform diagnostic tasks such as ping and traceroute.</a:t>
            </a:r>
          </a:p>
          <a:p>
            <a:pPr algn="just" rtl="0"/>
            <a:endParaRPr lang="en-US" sz="2000" dirty="0">
              <a:latin typeface="Times New Roman" panose="02020603050405020304" pitchFamily="18" charset="0"/>
              <a:cs typeface="Times New Roman" panose="02020603050405020304" pitchFamily="18" charset="0"/>
            </a:endParaRPr>
          </a:p>
          <a:p>
            <a:pPr marL="285750" indent="-285750" algn="just" rtl="0">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P</a:t>
            </a:r>
            <a:r>
              <a:rPr lang="en-US" sz="2000" b="1" dirty="0">
                <a:effectLst/>
                <a:latin typeface="Times New Roman" panose="02020603050405020304" pitchFamily="18" charset="0"/>
                <a:cs typeface="Times New Roman" panose="02020603050405020304" pitchFamily="18" charset="0"/>
              </a:rPr>
              <a:t>ing and Traceroute: </a:t>
            </a:r>
            <a:r>
              <a:rPr lang="en-US" sz="2000" dirty="0">
                <a:effectLst/>
                <a:latin typeface="Times New Roman" panose="02020603050405020304" pitchFamily="18" charset="0"/>
                <a:cs typeface="Times New Roman" panose="02020603050405020304" pitchFamily="18" charset="0"/>
              </a:rPr>
              <a:t>Ping and traceroute are two common tools that use ICMP to troubleshoot network problems.</a:t>
            </a:r>
          </a:p>
          <a:p>
            <a:pPr marL="548640" indent="-285750" algn="just" rtl="0">
              <a:buFont typeface="Wingdings" panose="05000000000000000000" pitchFamily="2" charset="2"/>
              <a:buChar char="ü"/>
            </a:pPr>
            <a:r>
              <a:rPr lang="en-US" sz="2000" b="1" dirty="0">
                <a:effectLst/>
                <a:latin typeface="Times New Roman" panose="02020603050405020304" pitchFamily="18" charset="0"/>
                <a:cs typeface="Times New Roman" panose="02020603050405020304" pitchFamily="18" charset="0"/>
              </a:rPr>
              <a:t>Ping:</a:t>
            </a:r>
            <a:r>
              <a:rPr lang="en-US" sz="2000" dirty="0">
                <a:effectLst/>
                <a:latin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cs typeface="Times New Roman" panose="02020603050405020304" pitchFamily="18" charset="0"/>
              </a:rPr>
              <a:t>Ping is a simple tool that can be used to test whether a device is reachable on a network. </a:t>
            </a:r>
            <a:r>
              <a:rPr lang="en-US" sz="2000" dirty="0">
                <a:effectLst/>
                <a:latin typeface="Times New Roman" panose="02020603050405020304" pitchFamily="18" charset="0"/>
                <a:cs typeface="Times New Roman" panose="02020603050405020304" pitchFamily="18" charset="0"/>
              </a:rPr>
              <a:t>Ping sends an ICMP echo request message to the destination device and waits for an ICMP echo reply message. If the destination device is reachable, it will send an ICMP echo reply message back to the source device. If the destination device is not reachable, the source device will receive a timeout error message.</a:t>
            </a:r>
          </a:p>
          <a:p>
            <a:pPr marL="262890" algn="just" rtl="0"/>
            <a:endParaRPr lang="en-US" sz="2000" b="1" dirty="0">
              <a:latin typeface="Times New Roman" panose="02020603050405020304" pitchFamily="18" charset="0"/>
              <a:cs typeface="Times New Roman" panose="02020603050405020304" pitchFamily="18" charset="0"/>
            </a:endParaRPr>
          </a:p>
          <a:p>
            <a:pPr marL="548640" indent="-285750" algn="just" rtl="0">
              <a:buFont typeface="Wingdings" panose="05000000000000000000" pitchFamily="2" charset="2"/>
              <a:buChar char="ü"/>
            </a:pPr>
            <a:r>
              <a:rPr lang="en-US" sz="2000" b="1" dirty="0">
                <a:effectLst/>
                <a:latin typeface="Times New Roman" panose="02020603050405020304" pitchFamily="18" charset="0"/>
                <a:cs typeface="Times New Roman" panose="02020603050405020304" pitchFamily="18" charset="0"/>
              </a:rPr>
              <a:t>Traceroute:</a:t>
            </a:r>
            <a:r>
              <a:rPr lang="en-US" sz="2000" dirty="0">
                <a:effectLst/>
                <a:latin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cs typeface="Times New Roman" panose="02020603050405020304" pitchFamily="18" charset="0"/>
              </a:rPr>
              <a:t>Traceroute is a tool that can be used to trace the path of a packet through a network. </a:t>
            </a:r>
            <a:r>
              <a:rPr lang="en-US" sz="2000" dirty="0">
                <a:effectLst/>
                <a:latin typeface="Times New Roman" panose="02020603050405020304" pitchFamily="18" charset="0"/>
                <a:cs typeface="Times New Roman" panose="02020603050405020304" pitchFamily="18" charset="0"/>
              </a:rPr>
              <a:t>Traceroute sends a series of ICMP echo request messages to the destination device, each with a different time to live (TTL) value. The TTL value determines how many routers a packet can pass through before it is dropped. Each router that the packet passes through decrements the TTL value by 1. When the TTL value reaches 0, the router drops the packet and sends an ICMP time to live exceeded message back to the source device. Traceroute uses the ICMP time to live exceeded messages to trace the path of the packet to the destination device.</a:t>
            </a:r>
          </a:p>
        </p:txBody>
      </p:sp>
    </p:spTree>
    <p:extLst>
      <p:ext uri="{BB962C8B-B14F-4D97-AF65-F5344CB8AC3E}">
        <p14:creationId xmlns:p14="http://schemas.microsoft.com/office/powerpoint/2010/main" val="3402858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F5443E-D93A-729D-A55F-06C1A4E9A406}"/>
              </a:ext>
            </a:extLst>
          </p:cNvPr>
          <p:cNvSpPr txBox="1"/>
          <p:nvPr/>
        </p:nvSpPr>
        <p:spPr>
          <a:xfrm>
            <a:off x="0" y="0"/>
            <a:ext cx="12192000" cy="584775"/>
          </a:xfrm>
          <a:prstGeom prst="rect">
            <a:avLst/>
          </a:prstGeom>
          <a:noFill/>
        </p:spPr>
        <p:txBody>
          <a:bodyPr wrap="square">
            <a:spAutoFit/>
          </a:bodyPr>
          <a:lstStyle/>
          <a:p>
            <a:pPr algn="ctr"/>
            <a:r>
              <a:rPr lang="en-US" sz="3200" b="1" dirty="0">
                <a:effectLst/>
                <a:latin typeface="Times New Roman" panose="02020603050405020304" pitchFamily="18" charset="0"/>
                <a:cs typeface="Times New Roman" panose="02020603050405020304" pitchFamily="18" charset="0"/>
              </a:rPr>
              <a:t>DEBUGGING COMMON NETWORK LAYER ISSUES</a:t>
            </a:r>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9C20280-10D0-FE90-67E7-4EB6A37531FD}"/>
              </a:ext>
            </a:extLst>
          </p:cNvPr>
          <p:cNvSpPr txBox="1"/>
          <p:nvPr/>
        </p:nvSpPr>
        <p:spPr>
          <a:xfrm>
            <a:off x="0" y="584775"/>
            <a:ext cx="12192000" cy="5262979"/>
          </a:xfrm>
          <a:prstGeom prst="rect">
            <a:avLst/>
          </a:prstGeom>
          <a:noFill/>
        </p:spPr>
        <p:txBody>
          <a:bodyPr wrap="square">
            <a:spAutoFit/>
          </a:bodyPr>
          <a:lstStyle/>
          <a:p>
            <a:pPr marL="285750" indent="-285750" algn="just" rtl="0">
              <a:buFont typeface="Wingdings" panose="05000000000000000000" pitchFamily="2" charset="2"/>
              <a:buChar char="v"/>
            </a:pPr>
            <a:r>
              <a:rPr lang="en-US" sz="2400" dirty="0">
                <a:effectLst/>
                <a:latin typeface="Times New Roman" panose="02020603050405020304" pitchFamily="18" charset="0"/>
                <a:cs typeface="Times New Roman" panose="02020603050405020304" pitchFamily="18" charset="0"/>
              </a:rPr>
              <a:t>Ping and traceroute can be used to debug a variety of common network layer issues. For example:</a:t>
            </a:r>
          </a:p>
          <a:p>
            <a:pPr marL="548640" indent="-285750" algn="just" rtl="0">
              <a:buFont typeface="Wingdings" panose="05000000000000000000" pitchFamily="2" charset="2"/>
              <a:buChar char="ü"/>
            </a:pPr>
            <a:r>
              <a:rPr lang="en-US" sz="2400" dirty="0">
                <a:effectLst/>
                <a:latin typeface="Times New Roman" panose="02020603050405020304" pitchFamily="18" charset="0"/>
                <a:cs typeface="Times New Roman" panose="02020603050405020304" pitchFamily="18" charset="0"/>
              </a:rPr>
              <a:t>If pinging a device fails, it may indicate that the device is not reachable or that there is a problem with the network path between the source device and the destination device. Traceroute can be used to narrow down the problem by identifying the router where the packets are being dropped.</a:t>
            </a:r>
          </a:p>
          <a:p>
            <a:pPr marL="262890" algn="just" rtl="0"/>
            <a:endParaRPr lang="en-US" sz="2400" dirty="0">
              <a:effectLst/>
              <a:latin typeface="Times New Roman" panose="02020603050405020304" pitchFamily="18" charset="0"/>
              <a:cs typeface="Times New Roman" panose="02020603050405020304" pitchFamily="18" charset="0"/>
            </a:endParaRPr>
          </a:p>
          <a:p>
            <a:pPr marL="548640" indent="-285750" algn="just" rtl="0">
              <a:buFont typeface="Wingdings" panose="05000000000000000000" pitchFamily="2" charset="2"/>
              <a:buChar char="ü"/>
            </a:pPr>
            <a:r>
              <a:rPr lang="en-US" sz="2400" dirty="0">
                <a:effectLst/>
                <a:latin typeface="Times New Roman" panose="02020603050405020304" pitchFamily="18" charset="0"/>
                <a:cs typeface="Times New Roman" panose="02020603050405020304" pitchFamily="18" charset="0"/>
              </a:rPr>
              <a:t>If pinging a device succeeds but the response time is high, it may indicate that there is congestion on the network path between the source device and the destination device. Traceroute can be used to identify the router where the congestion is occurring.</a:t>
            </a:r>
          </a:p>
          <a:p>
            <a:pPr marL="262890" algn="just" rtl="0"/>
            <a:endParaRPr lang="en-US" sz="2400" dirty="0">
              <a:effectLst/>
              <a:latin typeface="Times New Roman" panose="02020603050405020304" pitchFamily="18" charset="0"/>
              <a:cs typeface="Times New Roman" panose="02020603050405020304" pitchFamily="18" charset="0"/>
            </a:endParaRPr>
          </a:p>
          <a:p>
            <a:pPr marL="548640" indent="-285750" algn="just" rtl="0">
              <a:buFont typeface="Wingdings" panose="05000000000000000000" pitchFamily="2" charset="2"/>
              <a:buChar char="ü"/>
            </a:pPr>
            <a:r>
              <a:rPr lang="en-US" sz="2400" dirty="0">
                <a:effectLst/>
                <a:latin typeface="Times New Roman" panose="02020603050405020304" pitchFamily="18" charset="0"/>
                <a:cs typeface="Times New Roman" panose="02020603050405020304" pitchFamily="18" charset="0"/>
              </a:rPr>
              <a:t>If traceroute shows that packets are being dropped by a particular router, it may indicate that there is a problem with the router or with the network connection between the source device and the router.</a:t>
            </a:r>
          </a:p>
        </p:txBody>
      </p:sp>
    </p:spTree>
    <p:extLst>
      <p:ext uri="{BB962C8B-B14F-4D97-AF65-F5344CB8AC3E}">
        <p14:creationId xmlns:p14="http://schemas.microsoft.com/office/powerpoint/2010/main" val="3814331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E225E8-805D-0A2C-37D8-80B46DB0908B}"/>
              </a:ext>
            </a:extLst>
          </p:cNvPr>
          <p:cNvSpPr txBox="1"/>
          <p:nvPr/>
        </p:nvSpPr>
        <p:spPr>
          <a:xfrm>
            <a:off x="-1" y="147173"/>
            <a:ext cx="12192001" cy="584775"/>
          </a:xfrm>
          <a:prstGeom prst="rect">
            <a:avLst/>
          </a:prstGeom>
          <a:noFill/>
        </p:spPr>
        <p:txBody>
          <a:bodyPr wrap="square">
            <a:spAutoFit/>
          </a:bodyPr>
          <a:lstStyle/>
          <a:p>
            <a:pPr algn="ctr"/>
            <a:r>
              <a:rPr lang="en-US" sz="3200" b="1" dirty="0">
                <a:effectLst/>
                <a:latin typeface="Times New Roman" panose="02020603050405020304" pitchFamily="18" charset="0"/>
                <a:cs typeface="Times New Roman" panose="02020603050405020304" pitchFamily="18" charset="0"/>
              </a:rPr>
              <a:t>OTHER ICMP ERROR MESSAGES</a:t>
            </a:r>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0C41045-D181-A8BD-2396-14EA41F457F2}"/>
              </a:ext>
            </a:extLst>
          </p:cNvPr>
          <p:cNvSpPr txBox="1"/>
          <p:nvPr/>
        </p:nvSpPr>
        <p:spPr>
          <a:xfrm>
            <a:off x="0" y="623018"/>
            <a:ext cx="12192000" cy="5693866"/>
          </a:xfrm>
          <a:prstGeom prst="rect">
            <a:avLst/>
          </a:prstGeom>
          <a:noFill/>
        </p:spPr>
        <p:txBody>
          <a:bodyPr wrap="square">
            <a:spAutoFit/>
          </a:bodyPr>
          <a:lstStyle/>
          <a:p>
            <a:pPr algn="just" rtl="0"/>
            <a:r>
              <a:rPr lang="en-US" sz="2400" dirty="0">
                <a:effectLst/>
                <a:latin typeface="Times New Roman" panose="02020603050405020304" pitchFamily="18" charset="0"/>
                <a:cs typeface="Times New Roman" panose="02020603050405020304" pitchFamily="18" charset="0"/>
              </a:rPr>
              <a:t>In addition to the ICMP echo request and echo reply messages used by ping and traceroute, there are a number of other ICMP error messages that can be used to troubleshoot network problems. Some common ICMP error messages include:</a:t>
            </a:r>
            <a:endParaRPr lang="en-US" sz="2400" dirty="0">
              <a:latin typeface="Times New Roman" panose="02020603050405020304" pitchFamily="18" charset="0"/>
              <a:cs typeface="Times New Roman" panose="02020603050405020304" pitchFamily="18" charset="0"/>
            </a:endParaRPr>
          </a:p>
          <a:p>
            <a:pPr algn="just" rtl="0"/>
            <a:endParaRPr lang="en-US" sz="1200" dirty="0">
              <a:effectLst/>
              <a:latin typeface="Times New Roman" panose="02020603050405020304" pitchFamily="18" charset="0"/>
              <a:cs typeface="Times New Roman" panose="02020603050405020304" pitchFamily="18" charset="0"/>
            </a:endParaRPr>
          </a:p>
          <a:p>
            <a:pPr marL="342900" indent="-342900" algn="just" rtl="0">
              <a:buFont typeface="Wingdings" panose="05000000000000000000" pitchFamily="2" charset="2"/>
              <a:buChar char="§"/>
            </a:pPr>
            <a:r>
              <a:rPr lang="en-US" sz="2400" b="1" dirty="0">
                <a:effectLst/>
                <a:latin typeface="Times New Roman" panose="02020603050405020304" pitchFamily="18" charset="0"/>
                <a:cs typeface="Times New Roman" panose="02020603050405020304" pitchFamily="18" charset="0"/>
              </a:rPr>
              <a:t>Destination unreachable:</a:t>
            </a:r>
            <a:r>
              <a:rPr lang="en-US" sz="2400" dirty="0">
                <a:effectLst/>
                <a:latin typeface="Times New Roman" panose="02020603050405020304" pitchFamily="18" charset="0"/>
                <a:cs typeface="Times New Roman" panose="02020603050405020304" pitchFamily="18" charset="0"/>
              </a:rPr>
              <a:t> This message is sent when a router is unable to deliver a packet to its destination. The message may include the reason for the failure, such as network unreachable, host unreachable, or port unreachable.</a:t>
            </a:r>
            <a:endParaRPr lang="en-US" sz="2400" dirty="0">
              <a:latin typeface="Times New Roman" panose="02020603050405020304" pitchFamily="18" charset="0"/>
              <a:cs typeface="Times New Roman" panose="02020603050405020304" pitchFamily="18" charset="0"/>
            </a:endParaRPr>
          </a:p>
          <a:p>
            <a:pPr marL="342900" indent="-342900" algn="just" rtl="0">
              <a:buFont typeface="Wingdings" panose="05000000000000000000" pitchFamily="2" charset="2"/>
              <a:buChar char="§"/>
            </a:pPr>
            <a:endParaRPr lang="en-US" sz="1600" b="1" dirty="0">
              <a:effectLst/>
              <a:latin typeface="Times New Roman" panose="02020603050405020304" pitchFamily="18" charset="0"/>
              <a:cs typeface="Times New Roman" panose="02020603050405020304" pitchFamily="18" charset="0"/>
            </a:endParaRPr>
          </a:p>
          <a:p>
            <a:pPr marL="342900" indent="-342900" algn="just" rtl="0">
              <a:buFont typeface="Wingdings" panose="05000000000000000000" pitchFamily="2" charset="2"/>
              <a:buChar char="§"/>
            </a:pPr>
            <a:r>
              <a:rPr lang="en-US" sz="2400" b="1" dirty="0">
                <a:effectLst/>
                <a:latin typeface="Times New Roman" panose="02020603050405020304" pitchFamily="18" charset="0"/>
                <a:cs typeface="Times New Roman" panose="02020603050405020304" pitchFamily="18" charset="0"/>
              </a:rPr>
              <a:t>Time to live exceeded:</a:t>
            </a:r>
            <a:r>
              <a:rPr lang="en-US" sz="2400" dirty="0">
                <a:effectLst/>
                <a:latin typeface="Times New Roman" panose="02020603050405020304" pitchFamily="18" charset="0"/>
                <a:cs typeface="Times New Roman" panose="02020603050405020304" pitchFamily="18" charset="0"/>
              </a:rPr>
              <a:t> This message is sent when a router receives a packet with a TTL value of 0. The message may include the IP address of the router that sent the packet.</a:t>
            </a:r>
          </a:p>
          <a:p>
            <a:pPr marL="342900" indent="-342900" algn="just" rtl="0">
              <a:buFont typeface="Wingdings" panose="05000000000000000000" pitchFamily="2" charset="2"/>
              <a:buChar char="§"/>
            </a:pPr>
            <a:endParaRPr lang="en-US" sz="1600" b="1" dirty="0">
              <a:latin typeface="Times New Roman" panose="02020603050405020304" pitchFamily="18" charset="0"/>
              <a:cs typeface="Times New Roman" panose="02020603050405020304" pitchFamily="18" charset="0"/>
            </a:endParaRPr>
          </a:p>
          <a:p>
            <a:pPr marL="342900" indent="-342900" algn="just" rtl="0">
              <a:buFont typeface="Wingdings" panose="05000000000000000000" pitchFamily="2" charset="2"/>
              <a:buChar char="§"/>
            </a:pPr>
            <a:r>
              <a:rPr lang="en-US" sz="2400" b="1" dirty="0">
                <a:effectLst/>
                <a:latin typeface="Times New Roman" panose="02020603050405020304" pitchFamily="18" charset="0"/>
                <a:cs typeface="Times New Roman" panose="02020603050405020304" pitchFamily="18" charset="0"/>
              </a:rPr>
              <a:t>Packet too big:</a:t>
            </a:r>
            <a:r>
              <a:rPr lang="en-US" sz="2400" dirty="0">
                <a:effectLst/>
                <a:latin typeface="Times New Roman" panose="02020603050405020304" pitchFamily="18" charset="0"/>
                <a:cs typeface="Times New Roman" panose="02020603050405020304" pitchFamily="18" charset="0"/>
              </a:rPr>
              <a:t> This message is sent when a router receives a packet that is too large to be forwarded. The message may include the maximum packet size that the router can forward.</a:t>
            </a:r>
          </a:p>
          <a:p>
            <a:pPr algn="just" rtl="0"/>
            <a:endParaRPr lang="en-US" sz="2000" dirty="0">
              <a:effectLst/>
              <a:latin typeface="Times New Roman" panose="02020603050405020304" pitchFamily="18" charset="0"/>
              <a:cs typeface="Times New Roman" panose="02020603050405020304" pitchFamily="18" charset="0"/>
            </a:endParaRPr>
          </a:p>
          <a:p>
            <a:pPr algn="just" rtl="0"/>
            <a:r>
              <a:rPr lang="en-US" sz="2400" dirty="0">
                <a:effectLst/>
                <a:latin typeface="Times New Roman" panose="02020603050405020304" pitchFamily="18" charset="0"/>
                <a:cs typeface="Times New Roman" panose="02020603050405020304" pitchFamily="18" charset="0"/>
              </a:rPr>
              <a:t>By understanding how ICMP works and how to use the ping and traceroute tools, you can troubleshoot a variety of common network layer issues.</a:t>
            </a:r>
          </a:p>
        </p:txBody>
      </p:sp>
    </p:spTree>
    <p:extLst>
      <p:ext uri="{BB962C8B-B14F-4D97-AF65-F5344CB8AC3E}">
        <p14:creationId xmlns:p14="http://schemas.microsoft.com/office/powerpoint/2010/main" val="23369562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D70B95-3840-8848-E765-7247A709B9D3}"/>
              </a:ext>
            </a:extLst>
          </p:cNvPr>
          <p:cNvSpPr txBox="1"/>
          <p:nvPr/>
        </p:nvSpPr>
        <p:spPr>
          <a:xfrm>
            <a:off x="0" y="117676"/>
            <a:ext cx="12192000"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CHALLENGES AND ISSUES IN ROUTING </a:t>
            </a:r>
          </a:p>
        </p:txBody>
      </p:sp>
      <p:sp>
        <p:nvSpPr>
          <p:cNvPr id="5" name="TextBox 4">
            <a:extLst>
              <a:ext uri="{FF2B5EF4-FFF2-40B4-BE49-F238E27FC236}">
                <a16:creationId xmlns:a16="http://schemas.microsoft.com/office/drawing/2014/main" id="{D6FAD186-7E0B-B273-2977-8A3545C0B997}"/>
              </a:ext>
            </a:extLst>
          </p:cNvPr>
          <p:cNvSpPr txBox="1"/>
          <p:nvPr/>
        </p:nvSpPr>
        <p:spPr>
          <a:xfrm>
            <a:off x="0" y="764007"/>
            <a:ext cx="12191999" cy="5408147"/>
          </a:xfrm>
          <a:prstGeom prst="rect">
            <a:avLst/>
          </a:prstGeom>
          <a:noFill/>
        </p:spPr>
        <p:txBody>
          <a:bodyPr wrap="square">
            <a:spAutoFit/>
          </a:bodyPr>
          <a:lstStyle/>
          <a:p>
            <a:pPr marL="342900" marR="0" indent="-342900" algn="just">
              <a:lnSpc>
                <a:spcPct val="107000"/>
              </a:lnSpc>
              <a:spcBef>
                <a:spcPts val="0"/>
              </a:spcBef>
              <a:spcAft>
                <a:spcPts val="800"/>
              </a:spcAft>
              <a:buFont typeface="Wingdings" panose="05000000000000000000" pitchFamily="2" charset="2"/>
              <a:buChar char="v"/>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Scalability: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As networks grow, the volume of routing information and the number of routes increase exponentially. This makes managing and updating routing tables increasingly challenging.</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Routing protocols must be efficient and scalable to handle large networks like the Internet. Hierarchical routing and aggregation methods are often used to address these issues.</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gn="just">
              <a:lnSpc>
                <a:spcPct val="107000"/>
              </a:lnSpc>
              <a:spcBef>
                <a:spcPts val="0"/>
              </a:spcBef>
              <a:spcAft>
                <a:spcPts val="800"/>
              </a:spcAft>
              <a:buFont typeface="Wingdings" panose="05000000000000000000" pitchFamily="2" charset="2"/>
              <a:buChar char="v"/>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Dynamic Network Topology: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environments like mobile ad-hoc networks (MANETs) or wireless sensor networks (WSNs), nodes frequently move or change, leading to a constantly shifting topology.</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Routing algorithms must quickly adapt to topology changes to maintain stable routes and avoid packet loss. Protocols like AODV (Ad hoc On-Demand Distance Vector) are specifically designed for dynamic topologies.</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gn="just">
              <a:lnSpc>
                <a:spcPct val="107000"/>
              </a:lnSpc>
              <a:spcBef>
                <a:spcPts val="0"/>
              </a:spcBef>
              <a:spcAft>
                <a:spcPts val="800"/>
              </a:spcAft>
              <a:buFont typeface="Wingdings" panose="05000000000000000000" pitchFamily="2" charset="2"/>
              <a:buChar char="v"/>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Traffic Congestion and Load Balancing: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Uneven distribution of traffic can lead to congestion on specific routes, affecting overall network performance and increasing latency.</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Load balancing techniques aim to distribute traffic evenly across available paths, optimizing network utilization and preventing bottlenecks.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2036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757BC-61C0-AFBD-D0A6-1FC86A8BAA7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603327D-BCE0-D254-1409-482DB979541D}"/>
              </a:ext>
            </a:extLst>
          </p:cNvPr>
          <p:cNvSpPr txBox="1"/>
          <p:nvPr/>
        </p:nvSpPr>
        <p:spPr>
          <a:xfrm>
            <a:off x="0" y="117676"/>
            <a:ext cx="12192000"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CHALLENGES AND ISSUES IN ROUTING </a:t>
            </a:r>
          </a:p>
        </p:txBody>
      </p:sp>
      <p:sp>
        <p:nvSpPr>
          <p:cNvPr id="5" name="TextBox 4">
            <a:extLst>
              <a:ext uri="{FF2B5EF4-FFF2-40B4-BE49-F238E27FC236}">
                <a16:creationId xmlns:a16="http://schemas.microsoft.com/office/drawing/2014/main" id="{10CFE2E2-A84C-7115-EC1E-9ED6CC484C40}"/>
              </a:ext>
            </a:extLst>
          </p:cNvPr>
          <p:cNvSpPr txBox="1"/>
          <p:nvPr/>
        </p:nvSpPr>
        <p:spPr>
          <a:xfrm>
            <a:off x="1" y="707358"/>
            <a:ext cx="12191999" cy="5828840"/>
          </a:xfrm>
          <a:prstGeom prst="rect">
            <a:avLst/>
          </a:prstGeom>
          <a:noFill/>
        </p:spPr>
        <p:txBody>
          <a:bodyPr wrap="square">
            <a:spAutoFit/>
          </a:bodyPr>
          <a:lstStyle/>
          <a:p>
            <a:pPr marL="342900" marR="0" indent="-342900" algn="just">
              <a:lnSpc>
                <a:spcPct val="107000"/>
              </a:lnSpc>
              <a:spcBef>
                <a:spcPts val="0"/>
              </a:spcBef>
              <a:spcAft>
                <a:spcPts val="800"/>
              </a:spcAft>
              <a:buFont typeface="Wingdings" panose="05000000000000000000" pitchFamily="2" charset="2"/>
              <a:buChar char="v"/>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Energy Efficiency: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networks with battery-powered nodes, such as IoT or WSNs, routing decisions must be optimized to conserve energy.</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Energy-efficient routing algorithms minimize the energy usage of each node by selecting paths that balance energy consumption, prolonging network lifetime.</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gn="just">
              <a:lnSpc>
                <a:spcPct val="107000"/>
              </a:lnSpc>
              <a:spcBef>
                <a:spcPts val="0"/>
              </a:spcBef>
              <a:spcAft>
                <a:spcPts val="800"/>
              </a:spcAft>
              <a:buFont typeface="Wingdings" panose="05000000000000000000" pitchFamily="2" charset="2"/>
              <a:buChar char="v"/>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Latency and Delay Constraints: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real-time applications, like video streaming or online gaming, high latency can degrade user experience.</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Routing algorithms must aim for minimal delay by selecting paths with the shortest transmission times and prioritizing low-latency routes when possible.</a:t>
            </a: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gn="just">
              <a:lnSpc>
                <a:spcPct val="107000"/>
              </a:lnSpc>
              <a:spcBef>
                <a:spcPts val="0"/>
              </a:spcBef>
              <a:spcAft>
                <a:spcPts val="800"/>
              </a:spcAft>
              <a:buFont typeface="Wingdings" panose="05000000000000000000" pitchFamily="2" charset="2"/>
              <a:buChar char="v"/>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Interoperability between Different Protocols: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Different network segments may use various routing protocols, creating compatibility issues when connecting these segments.</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Solutions like gateway protocols and multi-protocol routers facilitate interoperability, allowing for smooth communication between disparate networks.</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indent="-342900" algn="just">
              <a:lnSpc>
                <a:spcPct val="107000"/>
              </a:lnSpc>
              <a:spcBef>
                <a:spcPts val="0"/>
              </a:spcBef>
              <a:spcAft>
                <a:spcPts val="800"/>
              </a:spcAf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Slower convergence times can result in outdated or incorrect routing information</a:t>
            </a:r>
          </a:p>
          <a:p>
            <a:pPr marL="0" marR="0">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127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4FD706-6C01-181D-1956-442BBB58CDAD}"/>
              </a:ext>
            </a:extLst>
          </p:cNvPr>
          <p:cNvSpPr txBox="1"/>
          <p:nvPr/>
        </p:nvSpPr>
        <p:spPr>
          <a:xfrm>
            <a:off x="0" y="619434"/>
            <a:ext cx="12192000" cy="6370975"/>
          </a:xfrm>
          <a:prstGeom prst="rect">
            <a:avLst/>
          </a:prstGeom>
          <a:noFill/>
        </p:spPr>
        <p:txBody>
          <a:bodyPr wrap="square">
            <a:spAutoFit/>
          </a:bodyPr>
          <a:lstStyle/>
          <a:p>
            <a:pPr marL="285750" indent="-285750" algn="just">
              <a:buFont typeface="Wingdings" panose="05000000000000000000" pitchFamily="2" charset="2"/>
              <a:buChar char="v"/>
            </a:pPr>
            <a:r>
              <a:rPr lang="en-US" sz="2400" b="1" i="1" dirty="0">
                <a:latin typeface="Times New Roman" panose="02020603050405020304" pitchFamily="18" charset="0"/>
                <a:cs typeface="Times New Roman" panose="02020603050405020304" pitchFamily="18" charset="0"/>
              </a:rPr>
              <a:t>Routing algorithms are used to determine the best path for data packets to travel from source to destination in a computer network. </a:t>
            </a:r>
            <a:r>
              <a:rPr lang="en-US" sz="2400" dirty="0">
                <a:latin typeface="Times New Roman" panose="02020603050405020304" pitchFamily="18" charset="0"/>
                <a:cs typeface="Times New Roman" panose="02020603050405020304" pitchFamily="18" charset="0"/>
              </a:rPr>
              <a:t>Routing algorithms take into account various factors </a:t>
            </a:r>
            <a:r>
              <a:rPr lang="en-US" sz="2400" b="1" i="1" dirty="0">
                <a:latin typeface="Times New Roman" panose="02020603050405020304" pitchFamily="18" charset="0"/>
                <a:cs typeface="Times New Roman" panose="02020603050405020304" pitchFamily="18" charset="0"/>
              </a:rPr>
              <a:t>such as link cost, delay, congestion, and quality of service (QoS) when determining the best path. </a:t>
            </a:r>
            <a:r>
              <a:rPr lang="en-US" sz="2400" dirty="0">
                <a:latin typeface="Times New Roman" panose="02020603050405020304" pitchFamily="18" charset="0"/>
                <a:cs typeface="Times New Roman" panose="02020603050405020304" pitchFamily="18" charset="0"/>
              </a:rPr>
              <a:t>There are two main types of routing algorithms: </a:t>
            </a:r>
            <a:r>
              <a:rPr lang="en-US" sz="2400" b="1" dirty="0">
                <a:latin typeface="Times New Roman" panose="02020603050405020304" pitchFamily="18" charset="0"/>
                <a:cs typeface="Times New Roman" panose="02020603050405020304" pitchFamily="18" charset="0"/>
              </a:rPr>
              <a:t>static and dynamic.</a:t>
            </a:r>
          </a:p>
          <a:p>
            <a:pPr marL="548640" indent="-342900" algn="just">
              <a:buFont typeface="Wingdings" panose="05000000000000000000" pitchFamily="2" charset="2"/>
              <a:buChar char="ü"/>
            </a:pPr>
            <a:r>
              <a:rPr lang="en-US" sz="2400" b="1" u="sng" dirty="0">
                <a:latin typeface="Times New Roman" panose="02020603050405020304" pitchFamily="18" charset="0"/>
                <a:cs typeface="Times New Roman" panose="02020603050405020304" pitchFamily="18" charset="0"/>
              </a:rPr>
              <a:t>Static routing:</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Static routing is a type of routing in which the routes between nodes are manually configured. </a:t>
            </a:r>
            <a:r>
              <a:rPr lang="en-US" sz="2400" dirty="0">
                <a:latin typeface="Times New Roman" panose="02020603050405020304" pitchFamily="18" charset="0"/>
                <a:cs typeface="Times New Roman" panose="02020603050405020304" pitchFamily="18" charset="0"/>
              </a:rPr>
              <a:t>This is typically done for small networks where the topology and traffic patterns are relatively predictable. </a:t>
            </a:r>
            <a:r>
              <a:rPr lang="en-US" sz="2400" b="1" i="1" dirty="0">
                <a:latin typeface="Times New Roman" panose="02020603050405020304" pitchFamily="18" charset="0"/>
                <a:cs typeface="Times New Roman" panose="02020603050405020304" pitchFamily="18" charset="0"/>
              </a:rPr>
              <a:t>Static routing is simple to implement and manage, but it can be inflexible and inefficient in larger networks. </a:t>
            </a:r>
            <a:r>
              <a:rPr lang="en-US" sz="2400" b="1" i="1" dirty="0">
                <a:solidFill>
                  <a:schemeClr val="tx1"/>
                </a:solidFill>
                <a:latin typeface="Times New Roman" panose="02020603050405020304" pitchFamily="18" charset="0"/>
                <a:cs typeface="Times New Roman" panose="02020603050405020304" pitchFamily="18" charset="0"/>
              </a:rPr>
              <a:t>Static routing is manually configured and doesn't change unless the network administrator alters it. </a:t>
            </a:r>
          </a:p>
          <a:p>
            <a:pPr marL="548640" indent="-342900" algn="just">
              <a:buFont typeface="Wingdings" panose="05000000000000000000" pitchFamily="2" charset="2"/>
              <a:buChar char="ü"/>
            </a:pPr>
            <a:endParaRPr lang="en-US" sz="2400" b="1" u="sng" dirty="0">
              <a:latin typeface="Times New Roman" panose="02020603050405020304" pitchFamily="18" charset="0"/>
              <a:cs typeface="Times New Roman" panose="02020603050405020304" pitchFamily="18" charset="0"/>
            </a:endParaRPr>
          </a:p>
          <a:p>
            <a:pPr marL="548640" indent="-342900" algn="just">
              <a:buFont typeface="Wingdings" panose="05000000000000000000" pitchFamily="2" charset="2"/>
              <a:buChar char="ü"/>
            </a:pPr>
            <a:r>
              <a:rPr lang="en-US" sz="2400" b="1" u="sng" dirty="0">
                <a:latin typeface="Times New Roman" panose="02020603050405020304" pitchFamily="18" charset="0"/>
                <a:cs typeface="Times New Roman" panose="02020603050405020304" pitchFamily="18" charset="0"/>
              </a:rPr>
              <a:t>Dynamic routing:</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Dynamic routing is a type of routing in which the routes between nodes are learned automatically. </a:t>
            </a:r>
            <a:r>
              <a:rPr lang="en-US" sz="2400" b="1" dirty="0">
                <a:latin typeface="Times New Roman" panose="02020603050405020304" pitchFamily="18" charset="0"/>
                <a:cs typeface="Times New Roman" panose="02020603050405020304" pitchFamily="18" charset="0"/>
              </a:rPr>
              <a:t>This is done by exchanging routing information with other nodes in the network.</a:t>
            </a:r>
            <a:r>
              <a:rPr lang="en-US" sz="2400" dirty="0">
                <a:latin typeface="Times New Roman" panose="02020603050405020304" pitchFamily="18" charset="0"/>
                <a:cs typeface="Times New Roman" panose="02020603050405020304" pitchFamily="18" charset="0"/>
              </a:rPr>
              <a:t> Dynamic routing algorithms are more complex to implement and manage than static routing algorithms, but they are more flexible and efficient for larger networks. </a:t>
            </a:r>
            <a:r>
              <a:rPr lang="en-US" sz="2400" b="1" i="1" dirty="0">
                <a:solidFill>
                  <a:schemeClr val="tx1"/>
                </a:solidFill>
                <a:latin typeface="Times New Roman" panose="02020603050405020304" pitchFamily="18" charset="0"/>
                <a:cs typeface="Times New Roman" panose="02020603050405020304" pitchFamily="18" charset="0"/>
              </a:rPr>
              <a:t>Dynamic routing automatically adjusts to network changes, using protocols like routing information protocol (RIP), open shortest path first (OSPF), or border gateway protocol (BGP).</a:t>
            </a:r>
          </a:p>
        </p:txBody>
      </p:sp>
      <p:sp>
        <p:nvSpPr>
          <p:cNvPr id="4" name="Title 1">
            <a:extLst>
              <a:ext uri="{FF2B5EF4-FFF2-40B4-BE49-F238E27FC236}">
                <a16:creationId xmlns:a16="http://schemas.microsoft.com/office/drawing/2014/main" id="{DADE5FF9-D30F-DB1F-5E3F-8808C6E4157E}"/>
              </a:ext>
            </a:extLst>
          </p:cNvPr>
          <p:cNvSpPr txBox="1">
            <a:spLocks/>
          </p:cNvSpPr>
          <p:nvPr/>
        </p:nvSpPr>
        <p:spPr>
          <a:xfrm>
            <a:off x="1" y="158649"/>
            <a:ext cx="12191999" cy="578772"/>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ROUTING ALGORITHMS AND TECHNIQUES</a:t>
            </a:r>
          </a:p>
        </p:txBody>
      </p:sp>
    </p:spTree>
    <p:extLst>
      <p:ext uri="{BB962C8B-B14F-4D97-AF65-F5344CB8AC3E}">
        <p14:creationId xmlns:p14="http://schemas.microsoft.com/office/powerpoint/2010/main" val="3541500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icast routing">
            <a:extLst>
              <a:ext uri="{FF2B5EF4-FFF2-40B4-BE49-F238E27FC236}">
                <a16:creationId xmlns:a16="http://schemas.microsoft.com/office/drawing/2014/main" id="{1C20B2D0-62E0-E5BB-D094-1B0CF14901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6130" y="2349851"/>
            <a:ext cx="9910916" cy="4026310"/>
          </a:xfrm>
          <a:prstGeom prst="rect">
            <a:avLst/>
          </a:prstGeom>
          <a:noFill/>
          <a:ln>
            <a:noFill/>
          </a:ln>
        </p:spPr>
      </p:pic>
      <p:sp>
        <p:nvSpPr>
          <p:cNvPr id="3" name="TextBox 2">
            <a:extLst>
              <a:ext uri="{FF2B5EF4-FFF2-40B4-BE49-F238E27FC236}">
                <a16:creationId xmlns:a16="http://schemas.microsoft.com/office/drawing/2014/main" id="{06D490EE-2300-3C51-006C-539D91AD0FF7}"/>
              </a:ext>
            </a:extLst>
          </p:cNvPr>
          <p:cNvSpPr txBox="1"/>
          <p:nvPr/>
        </p:nvSpPr>
        <p:spPr>
          <a:xfrm>
            <a:off x="0" y="0"/>
            <a:ext cx="12189540" cy="583750"/>
          </a:xfrm>
          <a:prstGeom prst="rect">
            <a:avLst/>
          </a:prstGeom>
          <a:noFill/>
        </p:spPr>
        <p:txBody>
          <a:bodyPr wrap="square">
            <a:spAutoFit/>
          </a:bodyPr>
          <a:lstStyle/>
          <a:p>
            <a:pPr marL="0" marR="0" algn="ctr">
              <a:lnSpc>
                <a:spcPct val="107000"/>
              </a:lnSpc>
              <a:spcBef>
                <a:spcPts val="0"/>
              </a:spcBef>
              <a:spcAft>
                <a:spcPts val="800"/>
              </a:spcAft>
            </a:pPr>
            <a:r>
              <a:rPr lang="en-US" sz="3200" b="1" kern="0" dirty="0">
                <a:effectLst/>
                <a:latin typeface="Times New Roman" panose="02020603050405020304" pitchFamily="18" charset="0"/>
                <a:ea typeface="Times New Roman" panose="02020603050405020304" pitchFamily="18" charset="0"/>
                <a:cs typeface="Times New Roman" panose="02020603050405020304" pitchFamily="18" charset="0"/>
              </a:rPr>
              <a:t>UNICAST ROUTING</a:t>
            </a:r>
            <a:endParaRPr lang="en-US" sz="3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0BB0FAB-44E8-313F-2E26-E2638128CD63}"/>
              </a:ext>
            </a:extLst>
          </p:cNvPr>
          <p:cNvSpPr txBox="1"/>
          <p:nvPr/>
        </p:nvSpPr>
        <p:spPr>
          <a:xfrm>
            <a:off x="2684206" y="6488668"/>
            <a:ext cx="5427406" cy="369332"/>
          </a:xfrm>
          <a:prstGeom prst="rect">
            <a:avLst/>
          </a:prstGeom>
          <a:noFill/>
        </p:spPr>
        <p:txBody>
          <a:bodyPr wrap="square">
            <a:spAutoFit/>
          </a:bodyPr>
          <a:lstStyle/>
          <a:p>
            <a:pPr algn="ct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Figure 1: Image of Unicast Routing</a:t>
            </a:r>
            <a:endParaRPr lang="en-US" b="1" dirty="0"/>
          </a:p>
        </p:txBody>
      </p:sp>
      <p:sp>
        <p:nvSpPr>
          <p:cNvPr id="11" name="TextBox 10">
            <a:extLst>
              <a:ext uri="{FF2B5EF4-FFF2-40B4-BE49-F238E27FC236}">
                <a16:creationId xmlns:a16="http://schemas.microsoft.com/office/drawing/2014/main" id="{A150AED4-C43A-74F4-0359-52B8D8EE11D7}"/>
              </a:ext>
            </a:extLst>
          </p:cNvPr>
          <p:cNvSpPr txBox="1"/>
          <p:nvPr/>
        </p:nvSpPr>
        <p:spPr>
          <a:xfrm>
            <a:off x="115528" y="583750"/>
            <a:ext cx="12189539" cy="1653594"/>
          </a:xfrm>
          <a:prstGeom prst="rect">
            <a:avLst/>
          </a:prstGeom>
          <a:noFill/>
        </p:spPr>
        <p:txBody>
          <a:bodyPr wrap="square">
            <a:spAutoFit/>
          </a:bodyPr>
          <a:lstStyle/>
          <a:p>
            <a:pPr marL="285750" marR="0" indent="-285750" algn="just">
              <a:lnSpc>
                <a:spcPct val="107000"/>
              </a:lnSpc>
              <a:spcBef>
                <a:spcPts val="0"/>
              </a:spcBef>
              <a:spcAft>
                <a:spcPts val="800"/>
              </a:spcAft>
              <a:buFont typeface="Wingdings" panose="05000000000000000000" pitchFamily="2" charset="2"/>
              <a:buChar char="v"/>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Most of the traffic on the internet and intranets known as unicast data or unicast traffic is sent with a specified destination. Routing unicast data over the internet is called unicast routing. </a:t>
            </a:r>
            <a:r>
              <a:rPr lang="en-US" sz="2400" b="1" i="1" kern="0" dirty="0">
                <a:effectLst/>
                <a:latin typeface="Times New Roman" panose="02020603050405020304" pitchFamily="18" charset="0"/>
                <a:ea typeface="Times New Roman" panose="02020603050405020304" pitchFamily="18" charset="0"/>
                <a:cs typeface="Times New Roman" panose="02020603050405020304" pitchFamily="18" charset="0"/>
              </a:rPr>
              <a:t>It is the simplest form of routing because the destination is already known.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Hence the router just has to look up the routing table and forward the packet to the next hop.</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650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5CE548-7AFA-2909-0CFE-4F39D1A45C12}"/>
              </a:ext>
            </a:extLst>
          </p:cNvPr>
          <p:cNvSpPr txBox="1"/>
          <p:nvPr/>
        </p:nvSpPr>
        <p:spPr>
          <a:xfrm>
            <a:off x="0" y="22021"/>
            <a:ext cx="12192000" cy="593304"/>
          </a:xfrm>
          <a:prstGeom prst="rect">
            <a:avLst/>
          </a:prstGeom>
          <a:noFill/>
        </p:spPr>
        <p:txBody>
          <a:bodyPr wrap="square">
            <a:spAutoFit/>
          </a:bodyPr>
          <a:lstStyle/>
          <a:p>
            <a:pPr marL="0" marR="0" algn="ctr">
              <a:lnSpc>
                <a:spcPct val="107000"/>
              </a:lnSpc>
              <a:spcBef>
                <a:spcPts val="0"/>
              </a:spcBef>
              <a:spcAft>
                <a:spcPts val="800"/>
              </a:spcAft>
            </a:pPr>
            <a:r>
              <a:rPr lang="en-US" sz="3200" b="1" kern="0" dirty="0">
                <a:effectLst/>
                <a:latin typeface="Times New Roman" panose="02020603050405020304" pitchFamily="18" charset="0"/>
                <a:ea typeface="Times New Roman" panose="02020603050405020304" pitchFamily="18" charset="0"/>
                <a:cs typeface="Times New Roman" panose="02020603050405020304" pitchFamily="18" charset="0"/>
              </a:rPr>
              <a:t>BROADCAST ROUTING</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5A6372C-6136-5F13-1C66-13D00D2174F3}"/>
              </a:ext>
            </a:extLst>
          </p:cNvPr>
          <p:cNvSpPr txBox="1"/>
          <p:nvPr/>
        </p:nvSpPr>
        <p:spPr>
          <a:xfrm>
            <a:off x="0" y="615325"/>
            <a:ext cx="12192000" cy="4412618"/>
          </a:xfrm>
          <a:prstGeom prst="rect">
            <a:avLst/>
          </a:prstGeom>
          <a:noFill/>
        </p:spPr>
        <p:txBody>
          <a:bodyPr wrap="square">
            <a:spAutoFit/>
          </a:bodyPr>
          <a:lstStyle/>
          <a:p>
            <a:pPr marL="285750" marR="0" indent="-285750" algn="just">
              <a:lnSpc>
                <a:spcPct val="107000"/>
              </a:lnSpc>
              <a:spcBef>
                <a:spcPts val="0"/>
              </a:spcBef>
              <a:buFont typeface="Wingdings" panose="05000000000000000000" pitchFamily="2" charset="2"/>
              <a:buChar char="v"/>
            </a:pPr>
            <a:r>
              <a:rPr lang="en-US" sz="2400" b="1" i="1" kern="0" dirty="0">
                <a:effectLst/>
                <a:latin typeface="Times New Roman" panose="02020603050405020304" pitchFamily="18" charset="0"/>
                <a:ea typeface="Times New Roman" panose="02020603050405020304" pitchFamily="18" charset="0"/>
                <a:cs typeface="Times New Roman" panose="02020603050405020304" pitchFamily="18" charset="0"/>
              </a:rPr>
              <a:t>By default, the broadcast packets are not routed and forwarded by the routers on any network.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Routers create broadcast domains. But it can be configured to forward broadcasts in some special cases. A broadcast message is destined for all network devices. Broadcast routing can be done in two ways (algorithm):</a:t>
            </a:r>
            <a:endParaRPr lang="en-US" sz="24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548640" marR="0" indent="-342900" algn="just">
              <a:lnSpc>
                <a:spcPct val="107000"/>
              </a:lnSpc>
              <a:spcBef>
                <a:spcPts val="0"/>
              </a:spcBef>
              <a:buFont typeface="Wingdings" panose="05000000000000000000" pitchFamily="2" charset="2"/>
              <a:buChar char="ü"/>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router creates a data packet and then sends it to each host one by one. </a:t>
            </a:r>
            <a:r>
              <a:rPr lang="en-US" sz="2400" b="1" i="1" kern="0" dirty="0">
                <a:effectLst/>
                <a:latin typeface="Times New Roman" panose="02020603050405020304" pitchFamily="18" charset="0"/>
                <a:ea typeface="Times New Roman" panose="02020603050405020304" pitchFamily="18" charset="0"/>
                <a:cs typeface="Times New Roman" panose="02020603050405020304" pitchFamily="18" charset="0"/>
              </a:rPr>
              <a:t>In this case, the router creates multiple copies of a single data packet with different destination addresses.</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All packets are sent as unicast but because they are sent to all, it simulates as if a router is broadcasting.</a:t>
            </a:r>
            <a:r>
              <a:rPr lang="en-US" sz="2400"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This method consumes lots of bandwidth and the router must know the destination address of each node.</a:t>
            </a:r>
            <a:endParaRPr lang="en-US" sz="24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548640" marR="0" indent="-342900" algn="just">
              <a:lnSpc>
                <a:spcPct val="107000"/>
              </a:lnSpc>
              <a:spcBef>
                <a:spcPts val="0"/>
              </a:spcBef>
              <a:buFont typeface="Wingdings" panose="05000000000000000000" pitchFamily="2" charset="2"/>
              <a:buChar char="ü"/>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Secondly, when a router receives a packet that is to be broadcasted, it simply floods those packets out of all interfaces. All routers are configured in the same way.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544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roadcast routing">
            <a:extLst>
              <a:ext uri="{FF2B5EF4-FFF2-40B4-BE49-F238E27FC236}">
                <a16:creationId xmlns:a16="http://schemas.microsoft.com/office/drawing/2014/main" id="{BE66A40F-2076-06EF-8C43-F8912D27C0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81317" y="2182762"/>
            <a:ext cx="8008374" cy="4305906"/>
          </a:xfrm>
          <a:prstGeom prst="rect">
            <a:avLst/>
          </a:prstGeom>
          <a:noFill/>
          <a:ln>
            <a:noFill/>
          </a:ln>
        </p:spPr>
      </p:pic>
      <p:sp>
        <p:nvSpPr>
          <p:cNvPr id="3" name="TextBox 2">
            <a:extLst>
              <a:ext uri="{FF2B5EF4-FFF2-40B4-BE49-F238E27FC236}">
                <a16:creationId xmlns:a16="http://schemas.microsoft.com/office/drawing/2014/main" id="{2303FC11-7148-1CFC-3ED2-0D8A77C17600}"/>
              </a:ext>
            </a:extLst>
          </p:cNvPr>
          <p:cNvSpPr txBox="1"/>
          <p:nvPr/>
        </p:nvSpPr>
        <p:spPr>
          <a:xfrm>
            <a:off x="0" y="22021"/>
            <a:ext cx="12192000" cy="593304"/>
          </a:xfrm>
          <a:prstGeom prst="rect">
            <a:avLst/>
          </a:prstGeom>
          <a:noFill/>
        </p:spPr>
        <p:txBody>
          <a:bodyPr wrap="square">
            <a:spAutoFit/>
          </a:bodyPr>
          <a:lstStyle/>
          <a:p>
            <a:pPr marL="0" marR="0" algn="ctr">
              <a:lnSpc>
                <a:spcPct val="107000"/>
              </a:lnSpc>
              <a:spcBef>
                <a:spcPts val="0"/>
              </a:spcBef>
              <a:spcAft>
                <a:spcPts val="800"/>
              </a:spcAft>
            </a:pPr>
            <a:r>
              <a:rPr lang="en-US" sz="3200" b="1" kern="0" dirty="0">
                <a:effectLst/>
                <a:latin typeface="Times New Roman" panose="02020603050405020304" pitchFamily="18" charset="0"/>
                <a:ea typeface="Times New Roman" panose="02020603050405020304" pitchFamily="18" charset="0"/>
                <a:cs typeface="Times New Roman" panose="02020603050405020304" pitchFamily="18" charset="0"/>
              </a:rPr>
              <a:t>BROADCAST ROUTING</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1F11648-305D-DC57-5245-DE602CCFF432}"/>
              </a:ext>
            </a:extLst>
          </p:cNvPr>
          <p:cNvSpPr txBox="1"/>
          <p:nvPr/>
        </p:nvSpPr>
        <p:spPr>
          <a:xfrm>
            <a:off x="2684206" y="6488668"/>
            <a:ext cx="5427406" cy="369332"/>
          </a:xfrm>
          <a:prstGeom prst="rect">
            <a:avLst/>
          </a:prstGeom>
          <a:noFill/>
        </p:spPr>
        <p:txBody>
          <a:bodyPr wrap="square">
            <a:spAutoFit/>
          </a:bodyPr>
          <a:lstStyle/>
          <a:p>
            <a:pPr algn="ct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Figure 2: Image of </a:t>
            </a:r>
            <a:r>
              <a:rPr lang="en-US" b="1" kern="0" dirty="0">
                <a:latin typeface="Times New Roman" panose="02020603050405020304" pitchFamily="18" charset="0"/>
                <a:ea typeface="Times New Roman" panose="02020603050405020304" pitchFamily="18" charset="0"/>
                <a:cs typeface="Times New Roman" panose="02020603050405020304" pitchFamily="18" charset="0"/>
              </a:rPr>
              <a:t>Broadcast </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Routing</a:t>
            </a:r>
            <a:endParaRPr lang="en-US" b="1" dirty="0"/>
          </a:p>
        </p:txBody>
      </p:sp>
      <p:sp>
        <p:nvSpPr>
          <p:cNvPr id="6" name="TextBox 5">
            <a:extLst>
              <a:ext uri="{FF2B5EF4-FFF2-40B4-BE49-F238E27FC236}">
                <a16:creationId xmlns:a16="http://schemas.microsoft.com/office/drawing/2014/main" id="{46F6E909-C3AF-CA2D-5C07-0B2A48A9A1C3}"/>
              </a:ext>
            </a:extLst>
          </p:cNvPr>
          <p:cNvSpPr txBox="1"/>
          <p:nvPr/>
        </p:nvSpPr>
        <p:spPr>
          <a:xfrm>
            <a:off x="-2459" y="530942"/>
            <a:ext cx="12191999" cy="1653594"/>
          </a:xfrm>
          <a:prstGeom prst="rect">
            <a:avLst/>
          </a:prstGeom>
          <a:noFill/>
        </p:spPr>
        <p:txBody>
          <a:bodyPr wrap="square">
            <a:spAutoFit/>
          </a:bodyPr>
          <a:lstStyle/>
          <a:p>
            <a:pPr marL="285750" marR="0" indent="-285750">
              <a:lnSpc>
                <a:spcPct val="107000"/>
              </a:lnSpc>
              <a:spcBef>
                <a:spcPts val="0"/>
              </a:spcBef>
              <a:spcAft>
                <a:spcPts val="800"/>
              </a:spcAft>
              <a:buFont typeface="Wingdings" panose="05000000000000000000" pitchFamily="2" charset="2"/>
              <a:buChar char="v"/>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This method is easy on router's CPU but may cause the problem of duplicate packets received from peer routers. Reverse path forwarding is a technique, in which router knows in advance about its predecessor from where it should receive broadcast. This technique is used to detect and discard duplicates.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7133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14031A-4346-D7D6-8ACF-8B1879F13A19}"/>
              </a:ext>
            </a:extLst>
          </p:cNvPr>
          <p:cNvSpPr txBox="1"/>
          <p:nvPr/>
        </p:nvSpPr>
        <p:spPr>
          <a:xfrm>
            <a:off x="0" y="0"/>
            <a:ext cx="12192000" cy="593304"/>
          </a:xfrm>
          <a:prstGeom prst="rect">
            <a:avLst/>
          </a:prstGeom>
          <a:noFill/>
        </p:spPr>
        <p:txBody>
          <a:bodyPr wrap="square">
            <a:spAutoFit/>
          </a:bodyPr>
          <a:lstStyle/>
          <a:p>
            <a:pPr marL="0" marR="0" algn="ctr">
              <a:lnSpc>
                <a:spcPct val="107000"/>
              </a:lnSpc>
              <a:spcBef>
                <a:spcPts val="0"/>
              </a:spcBef>
              <a:spcAft>
                <a:spcPts val="800"/>
              </a:spcAft>
            </a:pPr>
            <a:r>
              <a:rPr lang="en-US" sz="3200" b="1" kern="0" dirty="0">
                <a:effectLst/>
                <a:latin typeface="Times New Roman" panose="02020603050405020304" pitchFamily="18" charset="0"/>
                <a:ea typeface="Times New Roman" panose="02020603050405020304" pitchFamily="18" charset="0"/>
                <a:cs typeface="Times New Roman" panose="02020603050405020304" pitchFamily="18" charset="0"/>
              </a:rPr>
              <a:t>MULTICAST ROUTING</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D9EC7F3-3A2D-3FB4-F5A1-AF3693FB4324}"/>
              </a:ext>
            </a:extLst>
          </p:cNvPr>
          <p:cNvSpPr txBox="1"/>
          <p:nvPr/>
        </p:nvSpPr>
        <p:spPr>
          <a:xfrm>
            <a:off x="0" y="593304"/>
            <a:ext cx="12192000" cy="2525115"/>
          </a:xfrm>
          <a:prstGeom prst="rect">
            <a:avLst/>
          </a:prstGeom>
          <a:noFill/>
        </p:spPr>
        <p:txBody>
          <a:bodyPr wrap="square">
            <a:spAutoFit/>
          </a:bodyPr>
          <a:lstStyle/>
          <a:p>
            <a:pPr marL="285750" marR="0" indent="-285750">
              <a:lnSpc>
                <a:spcPct val="107000"/>
              </a:lnSpc>
              <a:spcBef>
                <a:spcPts val="0"/>
              </a:spcBef>
              <a:spcAft>
                <a:spcPts val="800"/>
              </a:spcAft>
              <a:buFont typeface="Wingdings" panose="05000000000000000000" pitchFamily="2" charset="2"/>
              <a:buChar char="v"/>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Multicast routing is a special case of broadcast routing with significant differences and challenges. </a:t>
            </a:r>
            <a:r>
              <a:rPr lang="en-US" sz="2400" b="1" i="1" kern="0" dirty="0">
                <a:effectLst/>
                <a:latin typeface="Times New Roman" panose="02020603050405020304" pitchFamily="18" charset="0"/>
                <a:ea typeface="Times New Roman" panose="02020603050405020304" pitchFamily="18" charset="0"/>
                <a:cs typeface="Times New Roman" panose="02020603050405020304" pitchFamily="18" charset="0"/>
              </a:rPr>
              <a:t>In broadcast routing, packets are sent to all nodes even if they do not want it. But in Multicast routing, the data is sent to only nodes which want to receive the packets.</a:t>
            </a:r>
          </a:p>
          <a:p>
            <a:pPr marL="285750" indent="-285750">
              <a:lnSpc>
                <a:spcPct val="107000"/>
              </a:lnSpc>
              <a:spcAft>
                <a:spcPts val="800"/>
              </a:spcAft>
              <a:buFont typeface="Wingdings" panose="05000000000000000000" pitchFamily="2" charset="2"/>
              <a:buChar char="v"/>
            </a:pP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It</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identifies nodes that wish to receive packets and forwards it to them. Multicast routing also uses reverse path Forwarding technique, to detect and discard duplicates and loops.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Multicast routing">
            <a:extLst>
              <a:ext uri="{FF2B5EF4-FFF2-40B4-BE49-F238E27FC236}">
                <a16:creationId xmlns:a16="http://schemas.microsoft.com/office/drawing/2014/main" id="{00C44A3D-A73C-0057-58F0-0E72548873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9081" y="2772697"/>
            <a:ext cx="6137883" cy="3491999"/>
          </a:xfrm>
          <a:prstGeom prst="rect">
            <a:avLst/>
          </a:prstGeom>
          <a:noFill/>
          <a:ln>
            <a:noFill/>
          </a:ln>
        </p:spPr>
      </p:pic>
      <p:sp>
        <p:nvSpPr>
          <p:cNvPr id="7" name="TextBox 6">
            <a:extLst>
              <a:ext uri="{FF2B5EF4-FFF2-40B4-BE49-F238E27FC236}">
                <a16:creationId xmlns:a16="http://schemas.microsoft.com/office/drawing/2014/main" id="{93CD5847-9019-58C6-33E7-E6E2DC4427FA}"/>
              </a:ext>
            </a:extLst>
          </p:cNvPr>
          <p:cNvSpPr txBox="1"/>
          <p:nvPr/>
        </p:nvSpPr>
        <p:spPr>
          <a:xfrm>
            <a:off x="2684206" y="6488668"/>
            <a:ext cx="5427406" cy="369332"/>
          </a:xfrm>
          <a:prstGeom prst="rect">
            <a:avLst/>
          </a:prstGeom>
          <a:noFill/>
        </p:spPr>
        <p:txBody>
          <a:bodyPr wrap="square">
            <a:spAutoFit/>
          </a:bodyPr>
          <a:lstStyle/>
          <a:p>
            <a:pPr algn="ct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Figure 3: Image of </a:t>
            </a:r>
            <a:r>
              <a:rPr lang="en-US" b="1" kern="0" dirty="0">
                <a:latin typeface="Times New Roman" panose="02020603050405020304" pitchFamily="18" charset="0"/>
                <a:ea typeface="Times New Roman" panose="02020603050405020304" pitchFamily="18" charset="0"/>
                <a:cs typeface="Times New Roman" panose="02020603050405020304" pitchFamily="18" charset="0"/>
              </a:rPr>
              <a:t>Multicast </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Routing</a:t>
            </a:r>
            <a:endParaRPr lang="en-US" b="1" dirty="0"/>
          </a:p>
        </p:txBody>
      </p:sp>
    </p:spTree>
    <p:extLst>
      <p:ext uri="{BB962C8B-B14F-4D97-AF65-F5344CB8AC3E}">
        <p14:creationId xmlns:p14="http://schemas.microsoft.com/office/powerpoint/2010/main" val="369885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5F3932-8182-0E93-4E32-61BC7E1FB616}"/>
              </a:ext>
            </a:extLst>
          </p:cNvPr>
          <p:cNvSpPr txBox="1"/>
          <p:nvPr/>
        </p:nvSpPr>
        <p:spPr>
          <a:xfrm>
            <a:off x="0" y="0"/>
            <a:ext cx="12192000" cy="593304"/>
          </a:xfrm>
          <a:prstGeom prst="rect">
            <a:avLst/>
          </a:prstGeom>
          <a:noFill/>
        </p:spPr>
        <p:txBody>
          <a:bodyPr wrap="square">
            <a:spAutoFit/>
          </a:bodyPr>
          <a:lstStyle/>
          <a:p>
            <a:pPr marL="0" marR="0" algn="ctr">
              <a:lnSpc>
                <a:spcPct val="107000"/>
              </a:lnSpc>
              <a:spcBef>
                <a:spcPts val="0"/>
              </a:spcBef>
              <a:spcAft>
                <a:spcPts val="800"/>
              </a:spcAft>
            </a:pPr>
            <a:r>
              <a:rPr lang="en-US" sz="3200" b="1" kern="0" dirty="0">
                <a:latin typeface="Times New Roman" panose="02020603050405020304" pitchFamily="18" charset="0"/>
                <a:ea typeface="Times New Roman" panose="02020603050405020304" pitchFamily="18" charset="0"/>
                <a:cs typeface="Times New Roman" panose="02020603050405020304" pitchFamily="18" charset="0"/>
              </a:rPr>
              <a:t>ANYCAST</a:t>
            </a:r>
            <a:r>
              <a:rPr lang="en-US" sz="3200" b="1" kern="0" dirty="0">
                <a:effectLst/>
                <a:latin typeface="Times New Roman" panose="02020603050405020304" pitchFamily="18" charset="0"/>
                <a:ea typeface="Times New Roman" panose="02020603050405020304" pitchFamily="18" charset="0"/>
                <a:cs typeface="Times New Roman" panose="02020603050405020304" pitchFamily="18" charset="0"/>
              </a:rPr>
              <a:t> ROUTING</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90BE2CE3-9CA3-32F1-9644-BF1F8CC683B3}"/>
              </a:ext>
            </a:extLst>
          </p:cNvPr>
          <p:cNvSpPr txBox="1"/>
          <p:nvPr/>
        </p:nvSpPr>
        <p:spPr>
          <a:xfrm>
            <a:off x="0" y="593304"/>
            <a:ext cx="12192000" cy="2677656"/>
          </a:xfrm>
          <a:prstGeom prst="rect">
            <a:avLst/>
          </a:prstGeom>
          <a:noFill/>
        </p:spPr>
        <p:txBody>
          <a:bodyPr wrap="square">
            <a:spAutoFit/>
          </a:bodyPr>
          <a:lstStyle/>
          <a:p>
            <a:pPr marL="285750" indent="-285750" algn="just">
              <a:buFont typeface="Wingdings" panose="05000000000000000000" pitchFamily="2" charset="2"/>
              <a:buChar char="v"/>
            </a:pPr>
            <a:r>
              <a:rPr lang="en-US" sz="2400" kern="0" dirty="0">
                <a:latin typeface="Times New Roman" panose="02020603050405020304" pitchFamily="18" charset="0"/>
                <a:cs typeface="Times New Roman" panose="02020603050405020304" pitchFamily="18" charset="0"/>
              </a:rPr>
              <a:t>It is a technology that provides multiple routing paths to a group of endpoints that are each assigned the same IP address.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Anycast packet forwarding is a mechanism where multiple hosts can have the same logical address</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kern="0" dirty="0">
                <a:latin typeface="Times New Roman" panose="02020603050405020304" pitchFamily="18" charset="0"/>
                <a:ea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Multiple hosts can have the same logical address (IP address) in specific networking scenarios, which typically rely on special configurations or use cases).</a:t>
            </a:r>
            <a:r>
              <a:rPr lang="en-US" sz="2400" dirty="0">
                <a:latin typeface="Times New Roman" panose="02020603050405020304" pitchFamily="18" charset="0"/>
                <a:cs typeface="Times New Roman" panose="02020603050405020304" pitchFamily="18" charset="0"/>
              </a:rPr>
              <a:t>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Anycast routing is done with the help of a DNS server. Whenever an Anycast packet is received it is enquired with DNS to determine where to send it. DNS provides the IP address which is the nearest IP configured on it.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nycast routing">
            <a:extLst>
              <a:ext uri="{FF2B5EF4-FFF2-40B4-BE49-F238E27FC236}">
                <a16:creationId xmlns:a16="http://schemas.microsoft.com/office/drawing/2014/main" id="{069DB576-62B3-1894-6614-8D7D175357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6621" y="3270960"/>
            <a:ext cx="7551173" cy="3217708"/>
          </a:xfrm>
          <a:prstGeom prst="rect">
            <a:avLst/>
          </a:prstGeom>
          <a:noFill/>
          <a:ln>
            <a:noFill/>
          </a:ln>
        </p:spPr>
      </p:pic>
      <p:sp>
        <p:nvSpPr>
          <p:cNvPr id="6" name="TextBox 5">
            <a:extLst>
              <a:ext uri="{FF2B5EF4-FFF2-40B4-BE49-F238E27FC236}">
                <a16:creationId xmlns:a16="http://schemas.microsoft.com/office/drawing/2014/main" id="{74041E70-7FE2-361E-9E01-1F93D79F0474}"/>
              </a:ext>
            </a:extLst>
          </p:cNvPr>
          <p:cNvSpPr txBox="1"/>
          <p:nvPr/>
        </p:nvSpPr>
        <p:spPr>
          <a:xfrm>
            <a:off x="2684206" y="6488668"/>
            <a:ext cx="5427406" cy="369332"/>
          </a:xfrm>
          <a:prstGeom prst="rect">
            <a:avLst/>
          </a:prstGeom>
          <a:noFill/>
        </p:spPr>
        <p:txBody>
          <a:bodyPr wrap="square">
            <a:spAutoFit/>
          </a:bodyPr>
          <a:lstStyle/>
          <a:p>
            <a:pPr algn="ct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Figure 4: Image of </a:t>
            </a:r>
            <a:r>
              <a:rPr lang="en-US" b="1" kern="0" dirty="0">
                <a:latin typeface="Times New Roman" panose="02020603050405020304" pitchFamily="18" charset="0"/>
                <a:ea typeface="Times New Roman" panose="02020603050405020304" pitchFamily="18" charset="0"/>
                <a:cs typeface="Times New Roman" panose="02020603050405020304" pitchFamily="18" charset="0"/>
              </a:rPr>
              <a:t>Anycast </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Routing</a:t>
            </a:r>
            <a:endParaRPr lang="en-US" b="1" dirty="0"/>
          </a:p>
        </p:txBody>
      </p:sp>
    </p:spTree>
    <p:extLst>
      <p:ext uri="{BB962C8B-B14F-4D97-AF65-F5344CB8AC3E}">
        <p14:creationId xmlns:p14="http://schemas.microsoft.com/office/powerpoint/2010/main" val="7386831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1420</TotalTime>
  <Words>5357</Words>
  <Application>Microsoft Office PowerPoint</Application>
  <PresentationFormat>Widescreen</PresentationFormat>
  <Paragraphs>252</Paragraphs>
  <Slides>38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Calibri</vt:lpstr>
      <vt:lpstr>Calibri Light</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Isaac A. Aboagye</dc:creator>
  <cp:lastModifiedBy>Dr. Isaac A. Aboagye</cp:lastModifiedBy>
  <cp:revision>84</cp:revision>
  <dcterms:created xsi:type="dcterms:W3CDTF">2024-10-25T11:43:43Z</dcterms:created>
  <dcterms:modified xsi:type="dcterms:W3CDTF">2024-12-19T12:39:30Z</dcterms:modified>
</cp:coreProperties>
</file>