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embeddedFontLst>
    <p:embeddedFont>
      <p:font typeface="Cambria" panose="02040503050406030204" pitchFamily="18" charset="0"/>
      <p:regular r:id="rId21"/>
      <p:bold r:id="rId22"/>
      <p:italic r:id="rId23"/>
      <p:boldItalic r:id="rId24"/>
    </p:embeddedFont>
    <p:embeddedFont>
      <p:font typeface="Lato" panose="020B0604020202020204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hgOsa9nbyL4avs/fBa5YZ7iEBe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484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95B432-D345-4D11-A8A7-FCA67993E6D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BC6C87-B843-4F6D-B9E9-939BC358E1E3}">
      <dgm:prSet phldrT="[Text]"/>
      <dgm:spPr/>
      <dgm:t>
        <a:bodyPr/>
        <a:lstStyle/>
        <a:p>
          <a:pPr algn="ctr"/>
          <a:r>
            <a:rPr lang="en-US" b="1" u="sng" dirty="0" smtClean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rPr>
            <a:t>Targeted Marketing and Communication</a:t>
          </a:r>
          <a:r>
            <a:rPr lang="en-US" b="1" dirty="0" smtClean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rPr>
            <a:t>:</a:t>
          </a:r>
          <a:endParaRPr lang="en-US" dirty="0" smtClean="0">
            <a:solidFill>
              <a:schemeClr val="tx1"/>
            </a:solidFill>
            <a:latin typeface="+mn-lt"/>
          </a:endParaRPr>
        </a:p>
        <a:p>
          <a:pPr algn="l" rtl="0"/>
          <a:r>
            <a:rPr lang="en-US" dirty="0" smtClean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rPr>
            <a:t>● Develop campaigns focused on their financial goals.</a:t>
          </a:r>
          <a:endParaRPr lang="en-US" dirty="0" smtClean="0">
            <a:solidFill>
              <a:schemeClr val="tx1"/>
            </a:solidFill>
            <a:latin typeface="+mn-lt"/>
          </a:endParaRPr>
        </a:p>
        <a:p>
          <a:pPr algn="l" rtl="0"/>
          <a:r>
            <a:rPr lang="en-US" dirty="0" smtClean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rPr>
            <a:t>● Highlight services like retirement planning and investment options.</a:t>
          </a:r>
          <a:endParaRPr lang="en-US" dirty="0">
            <a:solidFill>
              <a:schemeClr val="tx1"/>
            </a:solidFill>
          </a:endParaRPr>
        </a:p>
      </dgm:t>
    </dgm:pt>
    <dgm:pt modelId="{5142DFE3-9611-4850-8FC0-D9272E2EF9AD}" type="parTrans" cxnId="{50B95494-99A9-4395-B467-B0F21F96C4A7}">
      <dgm:prSet/>
      <dgm:spPr/>
      <dgm:t>
        <a:bodyPr/>
        <a:lstStyle/>
        <a:p>
          <a:endParaRPr lang="en-US"/>
        </a:p>
      </dgm:t>
    </dgm:pt>
    <dgm:pt modelId="{694790E3-AE11-4B46-A707-95248BDE4230}" type="sibTrans" cxnId="{50B95494-99A9-4395-B467-B0F21F96C4A7}">
      <dgm:prSet/>
      <dgm:spPr/>
      <dgm:t>
        <a:bodyPr/>
        <a:lstStyle/>
        <a:p>
          <a:endParaRPr lang="en-US"/>
        </a:p>
      </dgm:t>
    </dgm:pt>
    <dgm:pt modelId="{05D01730-7E8A-43D4-BB3F-DFE71D9C4BD7}">
      <dgm:prSet phldrT="[Text]"/>
      <dgm:spPr/>
      <dgm:t>
        <a:bodyPr/>
        <a:lstStyle/>
        <a:p>
          <a:r>
            <a:rPr lang="en-US" b="1" u="sng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rPr>
            <a:t>Personalized Offers and Services:</a:t>
          </a:r>
          <a:endParaRPr lang="en-US" dirty="0" smtClean="0">
            <a:latin typeface="+mn-lt"/>
          </a:endParaRPr>
        </a:p>
        <a:p>
          <a:pPr rtl="0"/>
          <a:endParaRPr lang="en-US" dirty="0" smtClean="0">
            <a:solidFill>
              <a:schemeClr val="dk1"/>
            </a:solidFill>
            <a:latin typeface="+mn-lt"/>
            <a:ea typeface="Calibri"/>
            <a:cs typeface="Calibri"/>
            <a:sym typeface="Calibri"/>
          </a:endParaRPr>
        </a:p>
        <a:p>
          <a:pPr rtl="0"/>
          <a:r>
            <a:rPr lang="en-US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rPr>
            <a:t>Offer tailored product bundles and exclusive discounts.</a:t>
          </a:r>
          <a:endParaRPr lang="en-US" dirty="0"/>
        </a:p>
      </dgm:t>
    </dgm:pt>
    <dgm:pt modelId="{AB603BA4-D6F6-4F2B-B111-0AF042CED434}" type="parTrans" cxnId="{19D31E25-2C9A-4EDC-9A1D-62FBE1E34424}">
      <dgm:prSet/>
      <dgm:spPr/>
      <dgm:t>
        <a:bodyPr/>
        <a:lstStyle/>
        <a:p>
          <a:endParaRPr lang="en-US"/>
        </a:p>
      </dgm:t>
    </dgm:pt>
    <dgm:pt modelId="{35AEB8AE-9625-4CC1-BCA2-B6725718D6D7}" type="sibTrans" cxnId="{19D31E25-2C9A-4EDC-9A1D-62FBE1E34424}">
      <dgm:prSet/>
      <dgm:spPr/>
      <dgm:t>
        <a:bodyPr/>
        <a:lstStyle/>
        <a:p>
          <a:endParaRPr lang="en-US"/>
        </a:p>
      </dgm:t>
    </dgm:pt>
    <dgm:pt modelId="{043E8BD5-3411-488B-8093-6BD7B985B799}">
      <dgm:prSet phldrT="[Text]"/>
      <dgm:spPr/>
      <dgm:t>
        <a:bodyPr/>
        <a:lstStyle/>
        <a:p>
          <a:pPr algn="ctr"/>
          <a:r>
            <a:rPr lang="en-US" b="1" u="sng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rPr>
            <a:t>Improved Customer Service:</a:t>
          </a:r>
          <a:endParaRPr lang="en-US" dirty="0" smtClean="0">
            <a:latin typeface="+mn-lt"/>
          </a:endParaRPr>
        </a:p>
        <a:p>
          <a:pPr algn="ctr" rtl="0"/>
          <a:endParaRPr lang="en-US" b="1" dirty="0" smtClean="0">
            <a:solidFill>
              <a:schemeClr val="dk1"/>
            </a:solidFill>
            <a:latin typeface="+mn-lt"/>
            <a:ea typeface="Calibri"/>
            <a:cs typeface="Calibri"/>
            <a:sym typeface="Calibri"/>
          </a:endParaRPr>
        </a:p>
        <a:p>
          <a:pPr algn="l" rtl="0"/>
          <a:r>
            <a:rPr lang="en-US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rPr>
            <a:t>● Enhance support for older customers.</a:t>
          </a:r>
          <a:endParaRPr lang="en-US" dirty="0" smtClean="0">
            <a:latin typeface="+mn-lt"/>
          </a:endParaRPr>
        </a:p>
        <a:p>
          <a:pPr algn="l" rtl="0"/>
          <a:r>
            <a:rPr lang="en-US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rPr>
            <a:t>● Train reps to address their unique concerns.</a:t>
          </a:r>
          <a:endParaRPr lang="en-US" dirty="0"/>
        </a:p>
      </dgm:t>
    </dgm:pt>
    <dgm:pt modelId="{76D25783-AE93-49D3-991F-D41FD7E6D3E3}" type="parTrans" cxnId="{CB2E9BC5-9923-4EB2-B30E-DFE4FD2B18F4}">
      <dgm:prSet/>
      <dgm:spPr/>
      <dgm:t>
        <a:bodyPr/>
        <a:lstStyle/>
        <a:p>
          <a:endParaRPr lang="en-US"/>
        </a:p>
      </dgm:t>
    </dgm:pt>
    <dgm:pt modelId="{FE2CFE9C-BF2C-4E2D-80BE-1B452B972280}" type="sibTrans" cxnId="{CB2E9BC5-9923-4EB2-B30E-DFE4FD2B18F4}">
      <dgm:prSet/>
      <dgm:spPr/>
      <dgm:t>
        <a:bodyPr/>
        <a:lstStyle/>
        <a:p>
          <a:endParaRPr lang="en-US"/>
        </a:p>
      </dgm:t>
    </dgm:pt>
    <dgm:pt modelId="{B18E92A0-3203-45EB-A2F7-98946313C131}">
      <dgm:prSet phldrT="[Text]"/>
      <dgm:spPr/>
      <dgm:t>
        <a:bodyPr/>
        <a:lstStyle/>
        <a:p>
          <a:r>
            <a:rPr lang="en-US" b="1" u="sng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rPr>
            <a:t>Product Bundling and Cross-Selling:</a:t>
          </a:r>
          <a:endParaRPr lang="en-US" dirty="0" smtClean="0">
            <a:latin typeface="+mn-lt"/>
          </a:endParaRPr>
        </a:p>
        <a:p>
          <a:pPr rtl="0"/>
          <a:endParaRPr lang="en-US" b="1" u="sng" dirty="0" smtClean="0">
            <a:solidFill>
              <a:schemeClr val="dk1"/>
            </a:solidFill>
            <a:latin typeface="+mn-lt"/>
            <a:ea typeface="Calibri"/>
            <a:cs typeface="Calibri"/>
            <a:sym typeface="Calibri"/>
          </a:endParaRPr>
        </a:p>
        <a:p>
          <a:pPr rtl="0"/>
          <a:r>
            <a:rPr lang="en-US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rPr>
            <a:t>Create bundled offerings to encourage multiple product usage.</a:t>
          </a:r>
          <a:endParaRPr lang="en-US" dirty="0"/>
        </a:p>
      </dgm:t>
    </dgm:pt>
    <dgm:pt modelId="{B7A0DEDA-E1B4-4790-B706-D8A1F5B54638}" type="parTrans" cxnId="{0152DB96-9DD5-4E30-96DC-E35FE4CF03EF}">
      <dgm:prSet/>
      <dgm:spPr/>
      <dgm:t>
        <a:bodyPr/>
        <a:lstStyle/>
        <a:p>
          <a:endParaRPr lang="en-US"/>
        </a:p>
      </dgm:t>
    </dgm:pt>
    <dgm:pt modelId="{4B80555D-E704-447E-A3AB-AFDE29DF9551}" type="sibTrans" cxnId="{0152DB96-9DD5-4E30-96DC-E35FE4CF03EF}">
      <dgm:prSet/>
      <dgm:spPr/>
      <dgm:t>
        <a:bodyPr/>
        <a:lstStyle/>
        <a:p>
          <a:endParaRPr lang="en-US"/>
        </a:p>
      </dgm:t>
    </dgm:pt>
    <dgm:pt modelId="{98CE00F9-CBC7-4E05-AF04-88CF971668B4}">
      <dgm:prSet phldrT="[Text]"/>
      <dgm:spPr/>
      <dgm:t>
        <a:bodyPr/>
        <a:lstStyle/>
        <a:p>
          <a:r>
            <a:rPr lang="en-US" b="1" u="sng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rPr>
            <a:t>Customer Loyalty Programs:</a:t>
          </a:r>
          <a:endParaRPr lang="en-US" dirty="0" smtClean="0">
            <a:latin typeface="+mn-lt"/>
          </a:endParaRPr>
        </a:p>
        <a:p>
          <a:pPr rtl="0"/>
          <a:endParaRPr lang="en-US" b="1" u="sng" dirty="0" smtClean="0">
            <a:solidFill>
              <a:schemeClr val="dk1"/>
            </a:solidFill>
            <a:latin typeface="+mn-lt"/>
            <a:ea typeface="Calibri"/>
            <a:cs typeface="Calibri"/>
            <a:sym typeface="Calibri"/>
          </a:endParaRPr>
        </a:p>
        <a:p>
          <a:pPr rtl="0"/>
          <a:r>
            <a:rPr lang="en-US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rPr>
            <a:t>Implement programs rewarding long-term customers.</a:t>
          </a:r>
          <a:endParaRPr lang="en-US" dirty="0"/>
        </a:p>
      </dgm:t>
    </dgm:pt>
    <dgm:pt modelId="{49CBA9FA-EFFC-46AF-9B9C-B4D3E9502876}" type="parTrans" cxnId="{3D988FEF-C0A9-4E6E-997F-4EEA79547748}">
      <dgm:prSet/>
      <dgm:spPr/>
      <dgm:t>
        <a:bodyPr/>
        <a:lstStyle/>
        <a:p>
          <a:endParaRPr lang="en-US"/>
        </a:p>
      </dgm:t>
    </dgm:pt>
    <dgm:pt modelId="{13E09AF8-DD90-43FA-B336-5EFA8D81E424}" type="sibTrans" cxnId="{3D988FEF-C0A9-4E6E-997F-4EEA79547748}">
      <dgm:prSet/>
      <dgm:spPr/>
      <dgm:t>
        <a:bodyPr/>
        <a:lstStyle/>
        <a:p>
          <a:endParaRPr lang="en-US"/>
        </a:p>
      </dgm:t>
    </dgm:pt>
    <dgm:pt modelId="{38DE7C22-54E5-4E2D-8272-D2E15414D6E9}" type="pres">
      <dgm:prSet presAssocID="{1995B432-D345-4D11-A8A7-FCA67993E6D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533B3B-E095-4894-A5D3-6547B3AAEA1E}" type="pres">
      <dgm:prSet presAssocID="{12BC6C87-B843-4F6D-B9E9-939BC358E1E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F69903-C89C-465A-9308-BECC16994588}" type="pres">
      <dgm:prSet presAssocID="{694790E3-AE11-4B46-A707-95248BDE4230}" presName="sibTrans" presStyleCnt="0"/>
      <dgm:spPr/>
    </dgm:pt>
    <dgm:pt modelId="{50D67F91-AC94-4D49-B1E7-F4EE1FC2A6AF}" type="pres">
      <dgm:prSet presAssocID="{05D01730-7E8A-43D4-BB3F-DFE71D9C4BD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785AC1-94DB-413E-91C1-4D60A309B30B}" type="pres">
      <dgm:prSet presAssocID="{35AEB8AE-9625-4CC1-BCA2-B6725718D6D7}" presName="sibTrans" presStyleCnt="0"/>
      <dgm:spPr/>
    </dgm:pt>
    <dgm:pt modelId="{295C3BD0-6EE2-41AC-96A4-42303D460CE0}" type="pres">
      <dgm:prSet presAssocID="{043E8BD5-3411-488B-8093-6BD7B985B79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3E93E0-7796-4061-B9D9-C2B834A75638}" type="pres">
      <dgm:prSet presAssocID="{FE2CFE9C-BF2C-4E2D-80BE-1B452B972280}" presName="sibTrans" presStyleCnt="0"/>
      <dgm:spPr/>
    </dgm:pt>
    <dgm:pt modelId="{C1D3B5A3-D830-4050-90C4-DFA0772A4371}" type="pres">
      <dgm:prSet presAssocID="{B18E92A0-3203-45EB-A2F7-98946313C13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CDCDA-2A72-4099-B49E-5493D74253CA}" type="pres">
      <dgm:prSet presAssocID="{4B80555D-E704-447E-A3AB-AFDE29DF9551}" presName="sibTrans" presStyleCnt="0"/>
      <dgm:spPr/>
    </dgm:pt>
    <dgm:pt modelId="{12FA0ECE-9456-4397-BA02-676A5F664EAC}" type="pres">
      <dgm:prSet presAssocID="{98CE00F9-CBC7-4E05-AF04-88CF971668B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AADA00-0B25-467B-B249-D204843331D1}" type="presOf" srcId="{1995B432-D345-4D11-A8A7-FCA67993E6D8}" destId="{38DE7C22-54E5-4E2D-8272-D2E15414D6E9}" srcOrd="0" destOrd="0" presId="urn:microsoft.com/office/officeart/2005/8/layout/default"/>
    <dgm:cxn modelId="{39B2F0B5-505C-48E4-91A1-B3AB5A009692}" type="presOf" srcId="{12BC6C87-B843-4F6D-B9E9-939BC358E1E3}" destId="{B1533B3B-E095-4894-A5D3-6547B3AAEA1E}" srcOrd="0" destOrd="0" presId="urn:microsoft.com/office/officeart/2005/8/layout/default"/>
    <dgm:cxn modelId="{491F9623-9BE6-4F71-B3A0-937C9A51E681}" type="presOf" srcId="{043E8BD5-3411-488B-8093-6BD7B985B799}" destId="{295C3BD0-6EE2-41AC-96A4-42303D460CE0}" srcOrd="0" destOrd="0" presId="urn:microsoft.com/office/officeart/2005/8/layout/default"/>
    <dgm:cxn modelId="{19D31E25-2C9A-4EDC-9A1D-62FBE1E34424}" srcId="{1995B432-D345-4D11-A8A7-FCA67993E6D8}" destId="{05D01730-7E8A-43D4-BB3F-DFE71D9C4BD7}" srcOrd="1" destOrd="0" parTransId="{AB603BA4-D6F6-4F2B-B111-0AF042CED434}" sibTransId="{35AEB8AE-9625-4CC1-BCA2-B6725718D6D7}"/>
    <dgm:cxn modelId="{190389B5-047A-495E-8E7A-D3D1EBEDDC16}" type="presOf" srcId="{B18E92A0-3203-45EB-A2F7-98946313C131}" destId="{C1D3B5A3-D830-4050-90C4-DFA0772A4371}" srcOrd="0" destOrd="0" presId="urn:microsoft.com/office/officeart/2005/8/layout/default"/>
    <dgm:cxn modelId="{B7A1C39D-8BB2-4908-92FC-1C411B53319C}" type="presOf" srcId="{05D01730-7E8A-43D4-BB3F-DFE71D9C4BD7}" destId="{50D67F91-AC94-4D49-B1E7-F4EE1FC2A6AF}" srcOrd="0" destOrd="0" presId="urn:microsoft.com/office/officeart/2005/8/layout/default"/>
    <dgm:cxn modelId="{35ED8EAE-E60B-49FD-ACA5-E89742922FF0}" type="presOf" srcId="{98CE00F9-CBC7-4E05-AF04-88CF971668B4}" destId="{12FA0ECE-9456-4397-BA02-676A5F664EAC}" srcOrd="0" destOrd="0" presId="urn:microsoft.com/office/officeart/2005/8/layout/default"/>
    <dgm:cxn modelId="{3D988FEF-C0A9-4E6E-997F-4EEA79547748}" srcId="{1995B432-D345-4D11-A8A7-FCA67993E6D8}" destId="{98CE00F9-CBC7-4E05-AF04-88CF971668B4}" srcOrd="4" destOrd="0" parTransId="{49CBA9FA-EFFC-46AF-9B9C-B4D3E9502876}" sibTransId="{13E09AF8-DD90-43FA-B336-5EFA8D81E424}"/>
    <dgm:cxn modelId="{0152DB96-9DD5-4E30-96DC-E35FE4CF03EF}" srcId="{1995B432-D345-4D11-A8A7-FCA67993E6D8}" destId="{B18E92A0-3203-45EB-A2F7-98946313C131}" srcOrd="3" destOrd="0" parTransId="{B7A0DEDA-E1B4-4790-B706-D8A1F5B54638}" sibTransId="{4B80555D-E704-447E-A3AB-AFDE29DF9551}"/>
    <dgm:cxn modelId="{50B95494-99A9-4395-B467-B0F21F96C4A7}" srcId="{1995B432-D345-4D11-A8A7-FCA67993E6D8}" destId="{12BC6C87-B843-4F6D-B9E9-939BC358E1E3}" srcOrd="0" destOrd="0" parTransId="{5142DFE3-9611-4850-8FC0-D9272E2EF9AD}" sibTransId="{694790E3-AE11-4B46-A707-95248BDE4230}"/>
    <dgm:cxn modelId="{CB2E9BC5-9923-4EB2-B30E-DFE4FD2B18F4}" srcId="{1995B432-D345-4D11-A8A7-FCA67993E6D8}" destId="{043E8BD5-3411-488B-8093-6BD7B985B799}" srcOrd="2" destOrd="0" parTransId="{76D25783-AE93-49D3-991F-D41FD7E6D3E3}" sibTransId="{FE2CFE9C-BF2C-4E2D-80BE-1B452B972280}"/>
    <dgm:cxn modelId="{03263120-E433-43BB-8A6D-B9AA93CB3DB6}" type="presParOf" srcId="{38DE7C22-54E5-4E2D-8272-D2E15414D6E9}" destId="{B1533B3B-E095-4894-A5D3-6547B3AAEA1E}" srcOrd="0" destOrd="0" presId="urn:microsoft.com/office/officeart/2005/8/layout/default"/>
    <dgm:cxn modelId="{02C7739D-C4B3-4AE0-8B3E-195627C7DAF1}" type="presParOf" srcId="{38DE7C22-54E5-4E2D-8272-D2E15414D6E9}" destId="{53F69903-C89C-465A-9308-BECC16994588}" srcOrd="1" destOrd="0" presId="urn:microsoft.com/office/officeart/2005/8/layout/default"/>
    <dgm:cxn modelId="{9644BAF0-9E9D-4C1F-B8C7-690E7E25E004}" type="presParOf" srcId="{38DE7C22-54E5-4E2D-8272-D2E15414D6E9}" destId="{50D67F91-AC94-4D49-B1E7-F4EE1FC2A6AF}" srcOrd="2" destOrd="0" presId="urn:microsoft.com/office/officeart/2005/8/layout/default"/>
    <dgm:cxn modelId="{AFC9D592-50F1-4977-8315-4B24A1EBE347}" type="presParOf" srcId="{38DE7C22-54E5-4E2D-8272-D2E15414D6E9}" destId="{BE785AC1-94DB-413E-91C1-4D60A309B30B}" srcOrd="3" destOrd="0" presId="urn:microsoft.com/office/officeart/2005/8/layout/default"/>
    <dgm:cxn modelId="{1A89D183-C873-485B-BB58-CA9CCC7A20A1}" type="presParOf" srcId="{38DE7C22-54E5-4E2D-8272-D2E15414D6E9}" destId="{295C3BD0-6EE2-41AC-96A4-42303D460CE0}" srcOrd="4" destOrd="0" presId="urn:microsoft.com/office/officeart/2005/8/layout/default"/>
    <dgm:cxn modelId="{0B73FDBE-E88B-4E66-86A2-9E1B0290E90E}" type="presParOf" srcId="{38DE7C22-54E5-4E2D-8272-D2E15414D6E9}" destId="{263E93E0-7796-4061-B9D9-C2B834A75638}" srcOrd="5" destOrd="0" presId="urn:microsoft.com/office/officeart/2005/8/layout/default"/>
    <dgm:cxn modelId="{E2B30DBD-5BC3-43BE-8F33-8BF9C68283E6}" type="presParOf" srcId="{38DE7C22-54E5-4E2D-8272-D2E15414D6E9}" destId="{C1D3B5A3-D830-4050-90C4-DFA0772A4371}" srcOrd="6" destOrd="0" presId="urn:microsoft.com/office/officeart/2005/8/layout/default"/>
    <dgm:cxn modelId="{0F9CAF04-5A7D-4AF8-B03F-CD4553C7A210}" type="presParOf" srcId="{38DE7C22-54E5-4E2D-8272-D2E15414D6E9}" destId="{CEDCDCDA-2A72-4099-B49E-5493D74253CA}" srcOrd="7" destOrd="0" presId="urn:microsoft.com/office/officeart/2005/8/layout/default"/>
    <dgm:cxn modelId="{EEC0E535-C9AF-4DFD-B018-34558830547F}" type="presParOf" srcId="{38DE7C22-54E5-4E2D-8272-D2E15414D6E9}" destId="{12FA0ECE-9456-4397-BA02-676A5F664EA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95B432-D345-4D11-A8A7-FCA67993E6D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BC6C87-B843-4F6D-B9E9-939BC358E1E3}">
      <dgm:prSet phldrT="[Text]" custT="1"/>
      <dgm:spPr/>
      <dgm:t>
        <a:bodyPr/>
        <a:lstStyle/>
        <a:p>
          <a:pPr algn="ctr"/>
          <a:r>
            <a:rPr lang="en-US" sz="2400" b="0" i="0" dirty="0" smtClean="0">
              <a:solidFill>
                <a:schemeClr val="tx1"/>
              </a:solidFill>
              <a:latin typeface="+mn-lt"/>
            </a:rPr>
            <a:t>Offer bundled products or incentives for multiple product adoption.</a:t>
          </a:r>
          <a:endParaRPr lang="en-US" sz="2400" b="0" dirty="0">
            <a:solidFill>
              <a:schemeClr val="tx1"/>
            </a:solidFill>
            <a:latin typeface="+mn-lt"/>
          </a:endParaRPr>
        </a:p>
      </dgm:t>
    </dgm:pt>
    <dgm:pt modelId="{5142DFE3-9611-4850-8FC0-D9272E2EF9AD}" type="parTrans" cxnId="{50B95494-99A9-4395-B467-B0F21F96C4A7}">
      <dgm:prSet/>
      <dgm:spPr/>
      <dgm:t>
        <a:bodyPr/>
        <a:lstStyle/>
        <a:p>
          <a:endParaRPr lang="en-US"/>
        </a:p>
      </dgm:t>
    </dgm:pt>
    <dgm:pt modelId="{694790E3-AE11-4B46-A707-95248BDE4230}" type="sibTrans" cxnId="{50B95494-99A9-4395-B467-B0F21F96C4A7}">
      <dgm:prSet/>
      <dgm:spPr/>
      <dgm:t>
        <a:bodyPr/>
        <a:lstStyle/>
        <a:p>
          <a:endParaRPr lang="en-US"/>
        </a:p>
      </dgm:t>
    </dgm:pt>
    <dgm:pt modelId="{05D01730-7E8A-43D4-BB3F-DFE71D9C4BD7}">
      <dgm:prSet phldrT="[Text]" custT="1"/>
      <dgm:spPr/>
      <dgm:t>
        <a:bodyPr/>
        <a:lstStyle/>
        <a:p>
          <a:pPr algn="ctr"/>
          <a:r>
            <a:rPr lang="en-US" sz="2400" b="0" i="0" dirty="0" smtClean="0">
              <a:solidFill>
                <a:schemeClr val="tx1"/>
              </a:solidFill>
              <a:latin typeface="+mn-lt"/>
            </a:rPr>
            <a:t>Educate customers on the benefits of multiple products.</a:t>
          </a:r>
          <a:endParaRPr lang="en-US" sz="2400" b="0" i="0" dirty="0">
            <a:solidFill>
              <a:schemeClr val="tx1"/>
            </a:solidFill>
            <a:latin typeface="+mn-lt"/>
          </a:endParaRPr>
        </a:p>
      </dgm:t>
    </dgm:pt>
    <dgm:pt modelId="{AB603BA4-D6F6-4F2B-B111-0AF042CED434}" type="parTrans" cxnId="{19D31E25-2C9A-4EDC-9A1D-62FBE1E34424}">
      <dgm:prSet/>
      <dgm:spPr/>
      <dgm:t>
        <a:bodyPr/>
        <a:lstStyle/>
        <a:p>
          <a:endParaRPr lang="en-US"/>
        </a:p>
      </dgm:t>
    </dgm:pt>
    <dgm:pt modelId="{35AEB8AE-9625-4CC1-BCA2-B6725718D6D7}" type="sibTrans" cxnId="{19D31E25-2C9A-4EDC-9A1D-62FBE1E34424}">
      <dgm:prSet/>
      <dgm:spPr/>
      <dgm:t>
        <a:bodyPr/>
        <a:lstStyle/>
        <a:p>
          <a:endParaRPr lang="en-US"/>
        </a:p>
      </dgm:t>
    </dgm:pt>
    <dgm:pt modelId="{043E8BD5-3411-488B-8093-6BD7B985B799}">
      <dgm:prSet phldrT="[Text]" custT="1"/>
      <dgm:spPr/>
      <dgm:t>
        <a:bodyPr/>
        <a:lstStyle/>
        <a:p>
          <a:pPr algn="ctr"/>
          <a:r>
            <a:rPr lang="en-US" sz="2400" b="0" i="0" dirty="0" smtClean="0">
              <a:solidFill>
                <a:schemeClr val="tx1"/>
              </a:solidFill>
              <a:latin typeface="+mn-lt"/>
            </a:rPr>
            <a:t>Use data analytics for personalized product recommendations.</a:t>
          </a:r>
          <a:endParaRPr lang="en-US" sz="2400" b="0" i="0" dirty="0">
            <a:solidFill>
              <a:schemeClr val="tx1"/>
            </a:solidFill>
            <a:latin typeface="+mn-lt"/>
          </a:endParaRPr>
        </a:p>
      </dgm:t>
    </dgm:pt>
    <dgm:pt modelId="{76D25783-AE93-49D3-991F-D41FD7E6D3E3}" type="parTrans" cxnId="{CB2E9BC5-9923-4EB2-B30E-DFE4FD2B18F4}">
      <dgm:prSet/>
      <dgm:spPr/>
      <dgm:t>
        <a:bodyPr/>
        <a:lstStyle/>
        <a:p>
          <a:endParaRPr lang="en-US"/>
        </a:p>
      </dgm:t>
    </dgm:pt>
    <dgm:pt modelId="{FE2CFE9C-BF2C-4E2D-80BE-1B452B972280}" type="sibTrans" cxnId="{CB2E9BC5-9923-4EB2-B30E-DFE4FD2B18F4}">
      <dgm:prSet/>
      <dgm:spPr/>
      <dgm:t>
        <a:bodyPr/>
        <a:lstStyle/>
        <a:p>
          <a:endParaRPr lang="en-US"/>
        </a:p>
      </dgm:t>
    </dgm:pt>
    <dgm:pt modelId="{B18E92A0-3203-45EB-A2F7-98946313C131}">
      <dgm:prSet phldrT="[Text]" custT="1"/>
      <dgm:spPr/>
      <dgm:t>
        <a:bodyPr/>
        <a:lstStyle/>
        <a:p>
          <a:pPr algn="ctr"/>
          <a:r>
            <a:rPr lang="en-US" sz="2400" b="0" i="0" dirty="0" smtClean="0">
              <a:solidFill>
                <a:schemeClr val="tx1"/>
              </a:solidFill>
              <a:latin typeface="+mn-lt"/>
            </a:rPr>
            <a:t>Launch targeted retention campaigns for single-product customers.</a:t>
          </a:r>
          <a:endParaRPr lang="en-US" sz="2400" b="0" i="0" dirty="0">
            <a:solidFill>
              <a:schemeClr val="tx1"/>
            </a:solidFill>
            <a:latin typeface="+mn-lt"/>
          </a:endParaRPr>
        </a:p>
      </dgm:t>
    </dgm:pt>
    <dgm:pt modelId="{B7A0DEDA-E1B4-4790-B706-D8A1F5B54638}" type="parTrans" cxnId="{0152DB96-9DD5-4E30-96DC-E35FE4CF03EF}">
      <dgm:prSet/>
      <dgm:spPr/>
      <dgm:t>
        <a:bodyPr/>
        <a:lstStyle/>
        <a:p>
          <a:endParaRPr lang="en-US"/>
        </a:p>
      </dgm:t>
    </dgm:pt>
    <dgm:pt modelId="{4B80555D-E704-447E-A3AB-AFDE29DF9551}" type="sibTrans" cxnId="{0152DB96-9DD5-4E30-96DC-E35FE4CF03EF}">
      <dgm:prSet/>
      <dgm:spPr/>
      <dgm:t>
        <a:bodyPr/>
        <a:lstStyle/>
        <a:p>
          <a:endParaRPr lang="en-US"/>
        </a:p>
      </dgm:t>
    </dgm:pt>
    <dgm:pt modelId="{98CE00F9-CBC7-4E05-AF04-88CF971668B4}">
      <dgm:prSet phldrT="[Text]" custT="1"/>
      <dgm:spPr/>
      <dgm:t>
        <a:bodyPr/>
        <a:lstStyle/>
        <a:p>
          <a:pPr algn="ctr"/>
          <a:r>
            <a:rPr lang="en-US" sz="2400" b="0" i="0" dirty="0" smtClean="0">
              <a:solidFill>
                <a:schemeClr val="tx1"/>
              </a:solidFill>
              <a:latin typeface="+mn-lt"/>
            </a:rPr>
            <a:t>Enhance value proposition for using multiple products.</a:t>
          </a:r>
          <a:endParaRPr lang="en-US" sz="2400" b="0" i="0" dirty="0">
            <a:solidFill>
              <a:schemeClr val="tx1"/>
            </a:solidFill>
            <a:latin typeface="+mn-lt"/>
          </a:endParaRPr>
        </a:p>
      </dgm:t>
    </dgm:pt>
    <dgm:pt modelId="{49CBA9FA-EFFC-46AF-9B9C-B4D3E9502876}" type="parTrans" cxnId="{3D988FEF-C0A9-4E6E-997F-4EEA79547748}">
      <dgm:prSet/>
      <dgm:spPr/>
      <dgm:t>
        <a:bodyPr/>
        <a:lstStyle/>
        <a:p>
          <a:endParaRPr lang="en-US"/>
        </a:p>
      </dgm:t>
    </dgm:pt>
    <dgm:pt modelId="{13E09AF8-DD90-43FA-B336-5EFA8D81E424}" type="sibTrans" cxnId="{3D988FEF-C0A9-4E6E-997F-4EEA79547748}">
      <dgm:prSet/>
      <dgm:spPr/>
      <dgm:t>
        <a:bodyPr/>
        <a:lstStyle/>
        <a:p>
          <a:endParaRPr lang="en-US"/>
        </a:p>
      </dgm:t>
    </dgm:pt>
    <dgm:pt modelId="{38DE7C22-54E5-4E2D-8272-D2E15414D6E9}" type="pres">
      <dgm:prSet presAssocID="{1995B432-D345-4D11-A8A7-FCA67993E6D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533B3B-E095-4894-A5D3-6547B3AAEA1E}" type="pres">
      <dgm:prSet presAssocID="{12BC6C87-B843-4F6D-B9E9-939BC358E1E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F69903-C89C-465A-9308-BECC16994588}" type="pres">
      <dgm:prSet presAssocID="{694790E3-AE11-4B46-A707-95248BDE4230}" presName="sibTrans" presStyleCnt="0"/>
      <dgm:spPr/>
    </dgm:pt>
    <dgm:pt modelId="{50D67F91-AC94-4D49-B1E7-F4EE1FC2A6AF}" type="pres">
      <dgm:prSet presAssocID="{05D01730-7E8A-43D4-BB3F-DFE71D9C4BD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785AC1-94DB-413E-91C1-4D60A309B30B}" type="pres">
      <dgm:prSet presAssocID="{35AEB8AE-9625-4CC1-BCA2-B6725718D6D7}" presName="sibTrans" presStyleCnt="0"/>
      <dgm:spPr/>
    </dgm:pt>
    <dgm:pt modelId="{295C3BD0-6EE2-41AC-96A4-42303D460CE0}" type="pres">
      <dgm:prSet presAssocID="{043E8BD5-3411-488B-8093-6BD7B985B79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3E93E0-7796-4061-B9D9-C2B834A75638}" type="pres">
      <dgm:prSet presAssocID="{FE2CFE9C-BF2C-4E2D-80BE-1B452B972280}" presName="sibTrans" presStyleCnt="0"/>
      <dgm:spPr/>
    </dgm:pt>
    <dgm:pt modelId="{C1D3B5A3-D830-4050-90C4-DFA0772A4371}" type="pres">
      <dgm:prSet presAssocID="{B18E92A0-3203-45EB-A2F7-98946313C13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CDCDA-2A72-4099-B49E-5493D74253CA}" type="pres">
      <dgm:prSet presAssocID="{4B80555D-E704-447E-A3AB-AFDE29DF9551}" presName="sibTrans" presStyleCnt="0"/>
      <dgm:spPr/>
    </dgm:pt>
    <dgm:pt modelId="{12FA0ECE-9456-4397-BA02-676A5F664EAC}" type="pres">
      <dgm:prSet presAssocID="{98CE00F9-CBC7-4E05-AF04-88CF971668B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710A62-BAB7-4780-90D5-1CFBF7DDEE97}" type="presOf" srcId="{98CE00F9-CBC7-4E05-AF04-88CF971668B4}" destId="{12FA0ECE-9456-4397-BA02-676A5F664EAC}" srcOrd="0" destOrd="0" presId="urn:microsoft.com/office/officeart/2005/8/layout/default"/>
    <dgm:cxn modelId="{19D31E25-2C9A-4EDC-9A1D-62FBE1E34424}" srcId="{1995B432-D345-4D11-A8A7-FCA67993E6D8}" destId="{05D01730-7E8A-43D4-BB3F-DFE71D9C4BD7}" srcOrd="1" destOrd="0" parTransId="{AB603BA4-D6F6-4F2B-B111-0AF042CED434}" sibTransId="{35AEB8AE-9625-4CC1-BCA2-B6725718D6D7}"/>
    <dgm:cxn modelId="{1031A976-11B7-4FC6-86A2-9238249A13D0}" type="presOf" srcId="{05D01730-7E8A-43D4-BB3F-DFE71D9C4BD7}" destId="{50D67F91-AC94-4D49-B1E7-F4EE1FC2A6AF}" srcOrd="0" destOrd="0" presId="urn:microsoft.com/office/officeart/2005/8/layout/default"/>
    <dgm:cxn modelId="{3D988FEF-C0A9-4E6E-997F-4EEA79547748}" srcId="{1995B432-D345-4D11-A8A7-FCA67993E6D8}" destId="{98CE00F9-CBC7-4E05-AF04-88CF971668B4}" srcOrd="4" destOrd="0" parTransId="{49CBA9FA-EFFC-46AF-9B9C-B4D3E9502876}" sibTransId="{13E09AF8-DD90-43FA-B336-5EFA8D81E424}"/>
    <dgm:cxn modelId="{0152DB96-9DD5-4E30-96DC-E35FE4CF03EF}" srcId="{1995B432-D345-4D11-A8A7-FCA67993E6D8}" destId="{B18E92A0-3203-45EB-A2F7-98946313C131}" srcOrd="3" destOrd="0" parTransId="{B7A0DEDA-E1B4-4790-B706-D8A1F5B54638}" sibTransId="{4B80555D-E704-447E-A3AB-AFDE29DF9551}"/>
    <dgm:cxn modelId="{7DD32CBF-6354-457D-944C-DB4328FE4A9D}" type="presOf" srcId="{043E8BD5-3411-488B-8093-6BD7B985B799}" destId="{295C3BD0-6EE2-41AC-96A4-42303D460CE0}" srcOrd="0" destOrd="0" presId="urn:microsoft.com/office/officeart/2005/8/layout/default"/>
    <dgm:cxn modelId="{1C0075BF-04ED-4116-8A4B-F0B7E5CE0687}" type="presOf" srcId="{B18E92A0-3203-45EB-A2F7-98946313C131}" destId="{C1D3B5A3-D830-4050-90C4-DFA0772A4371}" srcOrd="0" destOrd="0" presId="urn:microsoft.com/office/officeart/2005/8/layout/default"/>
    <dgm:cxn modelId="{9BA8654B-67A0-414B-9BA4-E235BF6DA44C}" type="presOf" srcId="{12BC6C87-B843-4F6D-B9E9-939BC358E1E3}" destId="{B1533B3B-E095-4894-A5D3-6547B3AAEA1E}" srcOrd="0" destOrd="0" presId="urn:microsoft.com/office/officeart/2005/8/layout/default"/>
    <dgm:cxn modelId="{50B95494-99A9-4395-B467-B0F21F96C4A7}" srcId="{1995B432-D345-4D11-A8A7-FCA67993E6D8}" destId="{12BC6C87-B843-4F6D-B9E9-939BC358E1E3}" srcOrd="0" destOrd="0" parTransId="{5142DFE3-9611-4850-8FC0-D9272E2EF9AD}" sibTransId="{694790E3-AE11-4B46-A707-95248BDE4230}"/>
    <dgm:cxn modelId="{CB2E9BC5-9923-4EB2-B30E-DFE4FD2B18F4}" srcId="{1995B432-D345-4D11-A8A7-FCA67993E6D8}" destId="{043E8BD5-3411-488B-8093-6BD7B985B799}" srcOrd="2" destOrd="0" parTransId="{76D25783-AE93-49D3-991F-D41FD7E6D3E3}" sibTransId="{FE2CFE9C-BF2C-4E2D-80BE-1B452B972280}"/>
    <dgm:cxn modelId="{45E7F723-5BAA-4F10-8ADC-A2E8260902F3}" type="presOf" srcId="{1995B432-D345-4D11-A8A7-FCA67993E6D8}" destId="{38DE7C22-54E5-4E2D-8272-D2E15414D6E9}" srcOrd="0" destOrd="0" presId="urn:microsoft.com/office/officeart/2005/8/layout/default"/>
    <dgm:cxn modelId="{AA5816D8-0FA9-4C88-9093-14CFAC263EBE}" type="presParOf" srcId="{38DE7C22-54E5-4E2D-8272-D2E15414D6E9}" destId="{B1533B3B-E095-4894-A5D3-6547B3AAEA1E}" srcOrd="0" destOrd="0" presId="urn:microsoft.com/office/officeart/2005/8/layout/default"/>
    <dgm:cxn modelId="{03445EE5-9648-42C3-BFEA-D061380A9663}" type="presParOf" srcId="{38DE7C22-54E5-4E2D-8272-D2E15414D6E9}" destId="{53F69903-C89C-465A-9308-BECC16994588}" srcOrd="1" destOrd="0" presId="urn:microsoft.com/office/officeart/2005/8/layout/default"/>
    <dgm:cxn modelId="{A15CAF6A-556F-4196-BACD-A7C7F1001A60}" type="presParOf" srcId="{38DE7C22-54E5-4E2D-8272-D2E15414D6E9}" destId="{50D67F91-AC94-4D49-B1E7-F4EE1FC2A6AF}" srcOrd="2" destOrd="0" presId="urn:microsoft.com/office/officeart/2005/8/layout/default"/>
    <dgm:cxn modelId="{39996104-3206-4CCD-8A83-F96CFC2799AA}" type="presParOf" srcId="{38DE7C22-54E5-4E2D-8272-D2E15414D6E9}" destId="{BE785AC1-94DB-413E-91C1-4D60A309B30B}" srcOrd="3" destOrd="0" presId="urn:microsoft.com/office/officeart/2005/8/layout/default"/>
    <dgm:cxn modelId="{0AAC4408-934B-43AA-9BE9-766E9FE2AB2B}" type="presParOf" srcId="{38DE7C22-54E5-4E2D-8272-D2E15414D6E9}" destId="{295C3BD0-6EE2-41AC-96A4-42303D460CE0}" srcOrd="4" destOrd="0" presId="urn:microsoft.com/office/officeart/2005/8/layout/default"/>
    <dgm:cxn modelId="{F0D68057-282B-4CA4-A5CF-E1DABFD0999C}" type="presParOf" srcId="{38DE7C22-54E5-4E2D-8272-D2E15414D6E9}" destId="{263E93E0-7796-4061-B9D9-C2B834A75638}" srcOrd="5" destOrd="0" presId="urn:microsoft.com/office/officeart/2005/8/layout/default"/>
    <dgm:cxn modelId="{12A89228-D879-470C-85A1-32DEB878D8DC}" type="presParOf" srcId="{38DE7C22-54E5-4E2D-8272-D2E15414D6E9}" destId="{C1D3B5A3-D830-4050-90C4-DFA0772A4371}" srcOrd="6" destOrd="0" presId="urn:microsoft.com/office/officeart/2005/8/layout/default"/>
    <dgm:cxn modelId="{36F40545-C517-469E-9F14-35D5D6337338}" type="presParOf" srcId="{38DE7C22-54E5-4E2D-8272-D2E15414D6E9}" destId="{CEDCDCDA-2A72-4099-B49E-5493D74253CA}" srcOrd="7" destOrd="0" presId="urn:microsoft.com/office/officeart/2005/8/layout/default"/>
    <dgm:cxn modelId="{F717AA99-81C2-4A10-A750-26FC979EB888}" type="presParOf" srcId="{38DE7C22-54E5-4E2D-8272-D2E15414D6E9}" destId="{12FA0ECE-9456-4397-BA02-676A5F664EA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746D91-A0E7-420B-80B3-020607A2E157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0434DF-0254-49F0-9D21-D3A14C10F5A2}">
      <dgm:prSet phldrT="[Text]" custT="1"/>
      <dgm:spPr/>
      <dgm:t>
        <a:bodyPr/>
        <a:lstStyle/>
        <a:p>
          <a:pPr algn="ctr" rtl="0"/>
          <a:r>
            <a:rPr lang="en-US" sz="2000" b="0" i="0" dirty="0" smtClean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rPr>
            <a:t>Implement targeted strategies to reduce churn, such as personalized engagement programs, enhanced customer service, and competitive offerings.</a:t>
          </a:r>
          <a:endParaRPr lang="en-US" sz="2000" b="0" dirty="0">
            <a:solidFill>
              <a:schemeClr val="tx1"/>
            </a:solidFill>
            <a:latin typeface="+mn-lt"/>
          </a:endParaRPr>
        </a:p>
      </dgm:t>
    </dgm:pt>
    <dgm:pt modelId="{3E62DC21-F83C-4BB2-AD5E-3D03CDAE4085}" type="parTrans" cxnId="{4B830451-F26A-425F-A85C-B82D3BEDC7D2}">
      <dgm:prSet/>
      <dgm:spPr/>
      <dgm:t>
        <a:bodyPr/>
        <a:lstStyle/>
        <a:p>
          <a:endParaRPr lang="en-US"/>
        </a:p>
      </dgm:t>
    </dgm:pt>
    <dgm:pt modelId="{341B958A-7CAF-4258-9D66-2F663C1D8B2F}" type="sibTrans" cxnId="{4B830451-F26A-425F-A85C-B82D3BEDC7D2}">
      <dgm:prSet/>
      <dgm:spPr/>
      <dgm:t>
        <a:bodyPr/>
        <a:lstStyle/>
        <a:p>
          <a:endParaRPr lang="en-US"/>
        </a:p>
      </dgm:t>
    </dgm:pt>
    <dgm:pt modelId="{6F71854B-D9A9-4263-A648-8846A3091E77}">
      <dgm:prSet phldrT="[Text]" custT="1"/>
      <dgm:spPr/>
      <dgm:t>
        <a:bodyPr/>
        <a:lstStyle/>
        <a:p>
          <a:pPr rtl="0"/>
          <a:r>
            <a:rPr lang="en-US" sz="2000" b="0" i="0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rPr>
            <a:t>By improving customer retention, the bank can capitalize on the increasing trend of customers joining and achieve sustainable growth</a:t>
          </a:r>
          <a:endParaRPr lang="en-US" sz="2000" dirty="0">
            <a:solidFill>
              <a:schemeClr val="tx1"/>
            </a:solidFill>
          </a:endParaRPr>
        </a:p>
      </dgm:t>
    </dgm:pt>
    <dgm:pt modelId="{51D6B24A-6A5C-4C6D-A61D-FB74682BCD49}" type="parTrans" cxnId="{6F862CDB-3F0F-4EC7-BE39-4EA5C8A44477}">
      <dgm:prSet/>
      <dgm:spPr/>
      <dgm:t>
        <a:bodyPr/>
        <a:lstStyle/>
        <a:p>
          <a:endParaRPr lang="en-US"/>
        </a:p>
      </dgm:t>
    </dgm:pt>
    <dgm:pt modelId="{A97468B7-AA17-4264-8D39-67E1F3F7381C}" type="sibTrans" cxnId="{6F862CDB-3F0F-4EC7-BE39-4EA5C8A44477}">
      <dgm:prSet/>
      <dgm:spPr/>
      <dgm:t>
        <a:bodyPr/>
        <a:lstStyle/>
        <a:p>
          <a:endParaRPr lang="en-US"/>
        </a:p>
      </dgm:t>
    </dgm:pt>
    <dgm:pt modelId="{393B1466-C09C-44EF-83E4-794E4CA8DAA8}" type="pres">
      <dgm:prSet presAssocID="{3F746D91-A0E7-420B-80B3-020607A2E157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10EC11-ED69-4B5D-8929-B029124FE1E5}" type="pres">
      <dgm:prSet presAssocID="{3F746D91-A0E7-420B-80B3-020607A2E157}" presName="ribbon" presStyleLbl="node1" presStyleIdx="0" presStyleCnt="1"/>
      <dgm:spPr/>
    </dgm:pt>
    <dgm:pt modelId="{B2EC3C6A-DD2F-4084-AF1D-203D09E39F51}" type="pres">
      <dgm:prSet presAssocID="{3F746D91-A0E7-420B-80B3-020607A2E157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1394C7-76FD-4A37-986B-4D515FC0F29F}" type="pres">
      <dgm:prSet presAssocID="{3F746D91-A0E7-420B-80B3-020607A2E157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830451-F26A-425F-A85C-B82D3BEDC7D2}" srcId="{3F746D91-A0E7-420B-80B3-020607A2E157}" destId="{830434DF-0254-49F0-9D21-D3A14C10F5A2}" srcOrd="0" destOrd="0" parTransId="{3E62DC21-F83C-4BB2-AD5E-3D03CDAE4085}" sibTransId="{341B958A-7CAF-4258-9D66-2F663C1D8B2F}"/>
    <dgm:cxn modelId="{7868DA60-C5B2-4A45-B5AA-B38B0074BE34}" type="presOf" srcId="{6F71854B-D9A9-4263-A648-8846A3091E77}" destId="{911394C7-76FD-4A37-986B-4D515FC0F29F}" srcOrd="0" destOrd="0" presId="urn:microsoft.com/office/officeart/2005/8/layout/arrow6"/>
    <dgm:cxn modelId="{6F862CDB-3F0F-4EC7-BE39-4EA5C8A44477}" srcId="{3F746D91-A0E7-420B-80B3-020607A2E157}" destId="{6F71854B-D9A9-4263-A648-8846A3091E77}" srcOrd="1" destOrd="0" parTransId="{51D6B24A-6A5C-4C6D-A61D-FB74682BCD49}" sibTransId="{A97468B7-AA17-4264-8D39-67E1F3F7381C}"/>
    <dgm:cxn modelId="{2B796BED-D077-4086-BBB5-E3983846A0B2}" type="presOf" srcId="{3F746D91-A0E7-420B-80B3-020607A2E157}" destId="{393B1466-C09C-44EF-83E4-794E4CA8DAA8}" srcOrd="0" destOrd="0" presId="urn:microsoft.com/office/officeart/2005/8/layout/arrow6"/>
    <dgm:cxn modelId="{570B66D2-1B19-4858-848A-01F6ADE0060B}" type="presOf" srcId="{830434DF-0254-49F0-9D21-D3A14C10F5A2}" destId="{B2EC3C6A-DD2F-4084-AF1D-203D09E39F51}" srcOrd="0" destOrd="0" presId="urn:microsoft.com/office/officeart/2005/8/layout/arrow6"/>
    <dgm:cxn modelId="{8BE7F830-BFF5-455B-9ED6-8E2A5C58C3CB}" type="presParOf" srcId="{393B1466-C09C-44EF-83E4-794E4CA8DAA8}" destId="{8310EC11-ED69-4B5D-8929-B029124FE1E5}" srcOrd="0" destOrd="0" presId="urn:microsoft.com/office/officeart/2005/8/layout/arrow6"/>
    <dgm:cxn modelId="{3C6A3B47-AE22-40F5-9CE0-E435A31A1A98}" type="presParOf" srcId="{393B1466-C09C-44EF-83E4-794E4CA8DAA8}" destId="{B2EC3C6A-DD2F-4084-AF1D-203D09E39F51}" srcOrd="1" destOrd="0" presId="urn:microsoft.com/office/officeart/2005/8/layout/arrow6"/>
    <dgm:cxn modelId="{9CCA5846-080E-464F-AC34-F29545EC5BC4}" type="presParOf" srcId="{393B1466-C09C-44EF-83E4-794E4CA8DAA8}" destId="{911394C7-76FD-4A37-986B-4D515FC0F29F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33B3B-E095-4894-A5D3-6547B3AAEA1E}">
      <dsp:nvSpPr>
        <dsp:cNvPr id="0" name=""/>
        <dsp:cNvSpPr/>
      </dsp:nvSpPr>
      <dsp:spPr>
        <a:xfrm>
          <a:off x="0" y="425045"/>
          <a:ext cx="3329608" cy="19977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u="sng" kern="1200" dirty="0" smtClean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rPr>
            <a:t>Targeted Marketing and Communication</a:t>
          </a:r>
          <a:r>
            <a:rPr lang="en-US" sz="1700" b="1" kern="1200" dirty="0" smtClean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rPr>
            <a:t>:</a:t>
          </a:r>
          <a:endParaRPr lang="en-US" sz="1700" kern="1200" dirty="0" smtClean="0">
            <a:solidFill>
              <a:schemeClr val="tx1"/>
            </a:solidFill>
            <a:latin typeface="+mn-lt"/>
          </a:endParaRPr>
        </a:p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rPr>
            <a:t>● Develop campaigns focused on their financial goals.</a:t>
          </a:r>
          <a:endParaRPr lang="en-US" sz="1700" kern="1200" dirty="0" smtClean="0">
            <a:solidFill>
              <a:schemeClr val="tx1"/>
            </a:solidFill>
            <a:latin typeface="+mn-lt"/>
          </a:endParaRPr>
        </a:p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rPr>
            <a:t>● Highlight services like retirement planning and investment options.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0" y="425045"/>
        <a:ext cx="3329608" cy="1997765"/>
      </dsp:txXfrm>
    </dsp:sp>
    <dsp:sp modelId="{50D67F91-AC94-4D49-B1E7-F4EE1FC2A6AF}">
      <dsp:nvSpPr>
        <dsp:cNvPr id="0" name=""/>
        <dsp:cNvSpPr/>
      </dsp:nvSpPr>
      <dsp:spPr>
        <a:xfrm>
          <a:off x="3662569" y="425045"/>
          <a:ext cx="3329608" cy="19977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u="sng" kern="1200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rPr>
            <a:t>Personalized Offers and Services:</a:t>
          </a:r>
          <a:endParaRPr lang="en-US" sz="1700" kern="1200" dirty="0" smtClean="0">
            <a:latin typeface="+mn-lt"/>
          </a:endParaRPr>
        </a:p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 smtClean="0">
            <a:solidFill>
              <a:schemeClr val="dk1"/>
            </a:solidFill>
            <a:latin typeface="+mn-lt"/>
            <a:ea typeface="Calibri"/>
            <a:cs typeface="Calibri"/>
            <a:sym typeface="Calibri"/>
          </a:endParaRPr>
        </a:p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rPr>
            <a:t>Offer tailored product bundles and exclusive discounts.</a:t>
          </a:r>
          <a:endParaRPr lang="en-US" sz="1700" kern="1200" dirty="0"/>
        </a:p>
      </dsp:txBody>
      <dsp:txXfrm>
        <a:off x="3662569" y="425045"/>
        <a:ext cx="3329608" cy="1997765"/>
      </dsp:txXfrm>
    </dsp:sp>
    <dsp:sp modelId="{295C3BD0-6EE2-41AC-96A4-42303D460CE0}">
      <dsp:nvSpPr>
        <dsp:cNvPr id="0" name=""/>
        <dsp:cNvSpPr/>
      </dsp:nvSpPr>
      <dsp:spPr>
        <a:xfrm>
          <a:off x="7325139" y="425045"/>
          <a:ext cx="3329608" cy="19977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u="sng" kern="1200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rPr>
            <a:t>Improved Customer Service:</a:t>
          </a:r>
          <a:endParaRPr lang="en-US" sz="1700" kern="1200" dirty="0" smtClean="0">
            <a:latin typeface="+mn-lt"/>
          </a:endParaRPr>
        </a:p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b="1" kern="1200" dirty="0" smtClean="0">
            <a:solidFill>
              <a:schemeClr val="dk1"/>
            </a:solidFill>
            <a:latin typeface="+mn-lt"/>
            <a:ea typeface="Calibri"/>
            <a:cs typeface="Calibri"/>
            <a:sym typeface="Calibri"/>
          </a:endParaRPr>
        </a:p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rPr>
            <a:t>● Enhance support for older customers.</a:t>
          </a:r>
          <a:endParaRPr lang="en-US" sz="1700" kern="1200" dirty="0" smtClean="0">
            <a:latin typeface="+mn-lt"/>
          </a:endParaRPr>
        </a:p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rPr>
            <a:t>● Train reps to address their unique concerns.</a:t>
          </a:r>
          <a:endParaRPr lang="en-US" sz="1700" kern="1200" dirty="0"/>
        </a:p>
      </dsp:txBody>
      <dsp:txXfrm>
        <a:off x="7325139" y="425045"/>
        <a:ext cx="3329608" cy="1997765"/>
      </dsp:txXfrm>
    </dsp:sp>
    <dsp:sp modelId="{C1D3B5A3-D830-4050-90C4-DFA0772A4371}">
      <dsp:nvSpPr>
        <dsp:cNvPr id="0" name=""/>
        <dsp:cNvSpPr/>
      </dsp:nvSpPr>
      <dsp:spPr>
        <a:xfrm>
          <a:off x="1831284" y="2755771"/>
          <a:ext cx="3329608" cy="19977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u="sng" kern="1200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rPr>
            <a:t>Product Bundling and Cross-Selling:</a:t>
          </a:r>
          <a:endParaRPr lang="en-US" sz="1700" kern="1200" dirty="0" smtClean="0">
            <a:latin typeface="+mn-lt"/>
          </a:endParaRPr>
        </a:p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b="1" u="sng" kern="1200" dirty="0" smtClean="0">
            <a:solidFill>
              <a:schemeClr val="dk1"/>
            </a:solidFill>
            <a:latin typeface="+mn-lt"/>
            <a:ea typeface="Calibri"/>
            <a:cs typeface="Calibri"/>
            <a:sym typeface="Calibri"/>
          </a:endParaRPr>
        </a:p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rPr>
            <a:t>Create bundled offerings to encourage multiple product usage.</a:t>
          </a:r>
          <a:endParaRPr lang="en-US" sz="1700" kern="1200" dirty="0"/>
        </a:p>
      </dsp:txBody>
      <dsp:txXfrm>
        <a:off x="1831284" y="2755771"/>
        <a:ext cx="3329608" cy="1997765"/>
      </dsp:txXfrm>
    </dsp:sp>
    <dsp:sp modelId="{12FA0ECE-9456-4397-BA02-676A5F664EAC}">
      <dsp:nvSpPr>
        <dsp:cNvPr id="0" name=""/>
        <dsp:cNvSpPr/>
      </dsp:nvSpPr>
      <dsp:spPr>
        <a:xfrm>
          <a:off x="5493854" y="2755771"/>
          <a:ext cx="3329608" cy="19977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u="sng" kern="1200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rPr>
            <a:t>Customer Loyalty Programs:</a:t>
          </a:r>
          <a:endParaRPr lang="en-US" sz="1700" kern="1200" dirty="0" smtClean="0">
            <a:latin typeface="+mn-lt"/>
          </a:endParaRPr>
        </a:p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b="1" u="sng" kern="1200" dirty="0" smtClean="0">
            <a:solidFill>
              <a:schemeClr val="dk1"/>
            </a:solidFill>
            <a:latin typeface="+mn-lt"/>
            <a:ea typeface="Calibri"/>
            <a:cs typeface="Calibri"/>
            <a:sym typeface="Calibri"/>
          </a:endParaRPr>
        </a:p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rPr>
            <a:t>Implement programs rewarding long-term customers.</a:t>
          </a:r>
          <a:endParaRPr lang="en-US" sz="1700" kern="1200" dirty="0"/>
        </a:p>
      </dsp:txBody>
      <dsp:txXfrm>
        <a:off x="5493854" y="2755771"/>
        <a:ext cx="3329608" cy="19977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33B3B-E095-4894-A5D3-6547B3AAEA1E}">
      <dsp:nvSpPr>
        <dsp:cNvPr id="0" name=""/>
        <dsp:cNvSpPr/>
      </dsp:nvSpPr>
      <dsp:spPr>
        <a:xfrm>
          <a:off x="0" y="425045"/>
          <a:ext cx="3329608" cy="19977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>
              <a:solidFill>
                <a:schemeClr val="tx1"/>
              </a:solidFill>
              <a:latin typeface="+mn-lt"/>
            </a:rPr>
            <a:t>Offer bundled products or incentives for multiple product adoption.</a:t>
          </a:r>
          <a:endParaRPr lang="en-US" sz="2400" b="0" kern="1200" dirty="0">
            <a:solidFill>
              <a:schemeClr val="tx1"/>
            </a:solidFill>
            <a:latin typeface="+mn-lt"/>
          </a:endParaRPr>
        </a:p>
      </dsp:txBody>
      <dsp:txXfrm>
        <a:off x="0" y="425045"/>
        <a:ext cx="3329608" cy="1997765"/>
      </dsp:txXfrm>
    </dsp:sp>
    <dsp:sp modelId="{50D67F91-AC94-4D49-B1E7-F4EE1FC2A6AF}">
      <dsp:nvSpPr>
        <dsp:cNvPr id="0" name=""/>
        <dsp:cNvSpPr/>
      </dsp:nvSpPr>
      <dsp:spPr>
        <a:xfrm>
          <a:off x="3662569" y="425045"/>
          <a:ext cx="3329608" cy="19977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>
              <a:solidFill>
                <a:schemeClr val="tx1"/>
              </a:solidFill>
              <a:latin typeface="+mn-lt"/>
            </a:rPr>
            <a:t>Educate customers on the benefits of multiple products.</a:t>
          </a:r>
          <a:endParaRPr lang="en-US" sz="2400" b="0" i="0" kern="1200" dirty="0">
            <a:solidFill>
              <a:schemeClr val="tx1"/>
            </a:solidFill>
            <a:latin typeface="+mn-lt"/>
          </a:endParaRPr>
        </a:p>
      </dsp:txBody>
      <dsp:txXfrm>
        <a:off x="3662569" y="425045"/>
        <a:ext cx="3329608" cy="1997765"/>
      </dsp:txXfrm>
    </dsp:sp>
    <dsp:sp modelId="{295C3BD0-6EE2-41AC-96A4-42303D460CE0}">
      <dsp:nvSpPr>
        <dsp:cNvPr id="0" name=""/>
        <dsp:cNvSpPr/>
      </dsp:nvSpPr>
      <dsp:spPr>
        <a:xfrm>
          <a:off x="7325139" y="425045"/>
          <a:ext cx="3329608" cy="19977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>
              <a:solidFill>
                <a:schemeClr val="tx1"/>
              </a:solidFill>
              <a:latin typeface="+mn-lt"/>
            </a:rPr>
            <a:t>Use data analytics for personalized product recommendations.</a:t>
          </a:r>
          <a:endParaRPr lang="en-US" sz="2400" b="0" i="0" kern="1200" dirty="0">
            <a:solidFill>
              <a:schemeClr val="tx1"/>
            </a:solidFill>
            <a:latin typeface="+mn-lt"/>
          </a:endParaRPr>
        </a:p>
      </dsp:txBody>
      <dsp:txXfrm>
        <a:off x="7325139" y="425045"/>
        <a:ext cx="3329608" cy="1997765"/>
      </dsp:txXfrm>
    </dsp:sp>
    <dsp:sp modelId="{C1D3B5A3-D830-4050-90C4-DFA0772A4371}">
      <dsp:nvSpPr>
        <dsp:cNvPr id="0" name=""/>
        <dsp:cNvSpPr/>
      </dsp:nvSpPr>
      <dsp:spPr>
        <a:xfrm>
          <a:off x="1831284" y="2755771"/>
          <a:ext cx="3329608" cy="19977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>
              <a:solidFill>
                <a:schemeClr val="tx1"/>
              </a:solidFill>
              <a:latin typeface="+mn-lt"/>
            </a:rPr>
            <a:t>Launch targeted retention campaigns for single-product customers.</a:t>
          </a:r>
          <a:endParaRPr lang="en-US" sz="2400" b="0" i="0" kern="1200" dirty="0">
            <a:solidFill>
              <a:schemeClr val="tx1"/>
            </a:solidFill>
            <a:latin typeface="+mn-lt"/>
          </a:endParaRPr>
        </a:p>
      </dsp:txBody>
      <dsp:txXfrm>
        <a:off x="1831284" y="2755771"/>
        <a:ext cx="3329608" cy="1997765"/>
      </dsp:txXfrm>
    </dsp:sp>
    <dsp:sp modelId="{12FA0ECE-9456-4397-BA02-676A5F664EAC}">
      <dsp:nvSpPr>
        <dsp:cNvPr id="0" name=""/>
        <dsp:cNvSpPr/>
      </dsp:nvSpPr>
      <dsp:spPr>
        <a:xfrm>
          <a:off x="5493854" y="2755771"/>
          <a:ext cx="3329608" cy="19977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>
              <a:solidFill>
                <a:schemeClr val="tx1"/>
              </a:solidFill>
              <a:latin typeface="+mn-lt"/>
            </a:rPr>
            <a:t>Enhance value proposition for using multiple products.</a:t>
          </a:r>
          <a:endParaRPr lang="en-US" sz="2400" b="0" i="0" kern="1200" dirty="0">
            <a:solidFill>
              <a:schemeClr val="tx1"/>
            </a:solidFill>
            <a:latin typeface="+mn-lt"/>
          </a:endParaRPr>
        </a:p>
      </dsp:txBody>
      <dsp:txXfrm>
        <a:off x="5493854" y="2755771"/>
        <a:ext cx="3329608" cy="19977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0EC11-ED69-4B5D-8929-B029124FE1E5}">
      <dsp:nvSpPr>
        <dsp:cNvPr id="0" name=""/>
        <dsp:cNvSpPr/>
      </dsp:nvSpPr>
      <dsp:spPr>
        <a:xfrm>
          <a:off x="0" y="578383"/>
          <a:ext cx="10654748" cy="4261899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EC3C6A-DD2F-4084-AF1D-203D09E39F51}">
      <dsp:nvSpPr>
        <dsp:cNvPr id="0" name=""/>
        <dsp:cNvSpPr/>
      </dsp:nvSpPr>
      <dsp:spPr>
        <a:xfrm>
          <a:off x="1278569" y="1324216"/>
          <a:ext cx="3516066" cy="208833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1120" rIns="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rPr>
            <a:t>Implement targeted strategies to reduce churn, such as personalized engagement programs, enhanced customer service, and competitive offerings.</a:t>
          </a:r>
          <a:endParaRPr lang="en-US" sz="2000" b="0" kern="1200" dirty="0">
            <a:solidFill>
              <a:schemeClr val="tx1"/>
            </a:solidFill>
            <a:latin typeface="+mn-lt"/>
          </a:endParaRPr>
        </a:p>
      </dsp:txBody>
      <dsp:txXfrm>
        <a:off x="1278569" y="1324216"/>
        <a:ext cx="3516066" cy="2088330"/>
      </dsp:txXfrm>
    </dsp:sp>
    <dsp:sp modelId="{911394C7-76FD-4A37-986B-4D515FC0F29F}">
      <dsp:nvSpPr>
        <dsp:cNvPr id="0" name=""/>
        <dsp:cNvSpPr/>
      </dsp:nvSpPr>
      <dsp:spPr>
        <a:xfrm>
          <a:off x="5327374" y="2006120"/>
          <a:ext cx="4155351" cy="208833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1120" rIns="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rPr>
            <a:t>By improving customer retention, the bank can capitalize on the increasing trend of customers joining and achieve sustainable growth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327374" y="2006120"/>
        <a:ext cx="4155351" cy="2088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33444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Google Shape;1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" name="Google Shape;1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4" name="Google Shape;20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21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" name="Google Shape;21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 dirty="0"/>
              <a:t>Analytical CRM Development for a Bank</a:t>
            </a:r>
            <a:endParaRPr dirty="0"/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400" dirty="0">
                <a:solidFill>
                  <a:schemeClr val="accent1"/>
                </a:solidFill>
              </a:rPr>
              <a:t>Capstone Project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7577750" y="6013126"/>
            <a:ext cx="328183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tx2"/>
                </a:solidFill>
                <a:latin typeface="+mn-lt"/>
                <a:ea typeface="Calibri"/>
                <a:cs typeface="Calibri"/>
                <a:sym typeface="Calibri"/>
              </a:rPr>
              <a:t>By Vasudev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tx2"/>
                </a:solidFill>
                <a:latin typeface="+mn-lt"/>
                <a:ea typeface="Calibri"/>
                <a:cs typeface="Calibri"/>
                <a:sym typeface="Calibri"/>
              </a:rPr>
              <a:t>(Data Science September-2023)</a:t>
            </a:r>
            <a:endParaRPr lang="en-US" sz="1800" dirty="0" smtClean="0">
              <a:solidFill>
                <a:schemeClr val="tx2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>
            <a:spLocks noGrp="1"/>
          </p:cNvSpPr>
          <p:nvPr>
            <p:ph type="body" sz="half" idx="2"/>
          </p:nvPr>
        </p:nvSpPr>
        <p:spPr>
          <a:xfrm>
            <a:off x="298174" y="1557590"/>
            <a:ext cx="4407108" cy="2809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1143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0" i="0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The </a:t>
            </a:r>
            <a:r>
              <a:rPr lang="en-US" sz="1800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Bar</a:t>
            </a:r>
            <a:r>
              <a:rPr lang="en-US" sz="1800" b="0" i="0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 chart shows customers by credit card status and churned/exited status.</a:t>
            </a:r>
            <a:endParaRPr dirty="0">
              <a:solidFill>
                <a:schemeClr val="tx2"/>
              </a:solidFill>
            </a:endParaRPr>
          </a:p>
          <a:p>
            <a:pPr marL="0" lvl="0" indent="-114300" algn="l" rtl="0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0" i="0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6K of credit card holders have exited or churned.</a:t>
            </a:r>
            <a:endParaRPr dirty="0">
              <a:solidFill>
                <a:schemeClr val="tx2"/>
              </a:solidFill>
            </a:endParaRPr>
          </a:p>
          <a:p>
            <a:pPr marL="0" lvl="0" indent="-114300" algn="l" rtl="0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1K</a:t>
            </a:r>
            <a:r>
              <a:rPr lang="en-US" sz="1800" b="0" i="0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 of non-credit card holders have churned.</a:t>
            </a:r>
            <a:endParaRPr dirty="0">
              <a:solidFill>
                <a:schemeClr val="tx2"/>
              </a:solidFill>
            </a:endParaRPr>
          </a:p>
          <a:p>
            <a:pPr marL="0" lvl="0" indent="-114300" algn="l" rtl="0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0" i="0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Credit card ownership significantly impacts customer retention rates.</a:t>
            </a:r>
            <a:endParaRPr dirty="0">
              <a:solidFill>
                <a:schemeClr val="tx2"/>
              </a:solidFill>
            </a:endParaRPr>
          </a:p>
        </p:txBody>
      </p:sp>
      <p:pic>
        <p:nvPicPr>
          <p:cNvPr id="157" name="Google Shape;157;p10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223" y="3241534"/>
            <a:ext cx="6370699" cy="293456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6;p4"/>
          <p:cNvSpPr/>
          <p:nvPr/>
        </p:nvSpPr>
        <p:spPr>
          <a:xfrm>
            <a:off x="298174" y="99391"/>
            <a:ext cx="10654748" cy="8844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745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/>
                <a:cs typeface="Calibri"/>
                <a:sym typeface="Calibri"/>
              </a:rPr>
              <a:t>Credit Card on Customer Churn</a:t>
            </a:r>
            <a:endParaRPr sz="32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1"/>
          <p:cNvGrpSpPr/>
          <p:nvPr/>
        </p:nvGrpSpPr>
        <p:grpSpPr>
          <a:xfrm>
            <a:off x="3381065" y="1259521"/>
            <a:ext cx="4488965" cy="4932697"/>
            <a:chOff x="0" y="29007"/>
            <a:chExt cx="6437444" cy="4932697"/>
          </a:xfrm>
        </p:grpSpPr>
        <p:sp>
          <p:nvSpPr>
            <p:cNvPr id="164" name="Google Shape;164;p11"/>
            <p:cNvSpPr/>
            <p:nvPr/>
          </p:nvSpPr>
          <p:spPr>
            <a:xfrm>
              <a:off x="0" y="29007"/>
              <a:ext cx="6437444" cy="81983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165;p11"/>
            <p:cNvSpPr txBox="1"/>
            <p:nvPr/>
          </p:nvSpPr>
          <p:spPr>
            <a:xfrm>
              <a:off x="40021" y="69028"/>
              <a:ext cx="6357402" cy="739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dirty="0">
                <a:solidFill>
                  <a:schemeClr val="dk1"/>
                </a:solidFill>
                <a:highlight>
                  <a:srgbClr val="008080"/>
                </a:highlight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66" name="Google Shape;166;p11"/>
            <p:cNvSpPr/>
            <p:nvPr/>
          </p:nvSpPr>
          <p:spPr>
            <a:xfrm>
              <a:off x="0" y="882420"/>
              <a:ext cx="6437444" cy="11583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167;p11"/>
            <p:cNvSpPr txBox="1"/>
            <p:nvPr/>
          </p:nvSpPr>
          <p:spPr>
            <a:xfrm>
              <a:off x="0" y="882420"/>
              <a:ext cx="6437444" cy="11583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4375" tIns="22850" rIns="128000" bIns="22850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lang="en-US" sz="1800" b="0" i="0" u="none" strike="noStrike" cap="none" dirty="0">
                  <a:solidFill>
                    <a:schemeClr val="tx2"/>
                  </a:solidFill>
                  <a:latin typeface="+mn-lt"/>
                  <a:ea typeface="Calibri"/>
                  <a:cs typeface="Calibri"/>
                  <a:sym typeface="Calibri"/>
                </a:rPr>
                <a:t>Lack of Engagement</a:t>
              </a:r>
              <a:endParaRPr sz="1800" b="0" i="0" u="none" strike="noStrike" cap="none" dirty="0">
                <a:solidFill>
                  <a:schemeClr val="tx2"/>
                </a:solidFill>
                <a:latin typeface="+mn-lt"/>
                <a:ea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lang="en-US" sz="1800" b="0" i="0" u="none" strike="noStrike" cap="none" dirty="0">
                  <a:solidFill>
                    <a:schemeClr val="tx2"/>
                  </a:solidFill>
                  <a:latin typeface="+mn-lt"/>
                  <a:ea typeface="Calibri"/>
                  <a:cs typeface="Calibri"/>
                  <a:sym typeface="Calibri"/>
                </a:rPr>
                <a:t>Poor Customer Service</a:t>
              </a:r>
              <a:endParaRPr sz="1800" b="0" i="0" u="none" strike="noStrike" cap="none" dirty="0">
                <a:solidFill>
                  <a:schemeClr val="tx2"/>
                </a:solidFill>
                <a:latin typeface="+mn-lt"/>
                <a:ea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lang="en-US" sz="1800" b="0" i="0" u="none" strike="noStrike" cap="none" dirty="0">
                  <a:solidFill>
                    <a:schemeClr val="tx2"/>
                  </a:solidFill>
                  <a:latin typeface="+mn-lt"/>
                  <a:ea typeface="Calibri"/>
                  <a:cs typeface="Calibri"/>
                  <a:sym typeface="Calibri"/>
                </a:rPr>
                <a:t>Competitive Offers</a:t>
              </a:r>
              <a:endParaRPr sz="1800" b="0" i="0" u="none" strike="noStrike" cap="none" dirty="0">
                <a:solidFill>
                  <a:schemeClr val="tx2"/>
                </a:solidFill>
                <a:latin typeface="+mn-lt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0" y="1924310"/>
              <a:ext cx="6437444" cy="79707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169;p11"/>
            <p:cNvSpPr txBox="1"/>
            <p:nvPr/>
          </p:nvSpPr>
          <p:spPr>
            <a:xfrm>
              <a:off x="38910" y="1963220"/>
              <a:ext cx="6359624" cy="719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dirty="0">
                <a:solidFill>
                  <a:srgbClr val="000000"/>
                </a:solidFill>
                <a:highlight>
                  <a:srgbClr val="008080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0" y="2840571"/>
              <a:ext cx="6437444" cy="2121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171;p11"/>
            <p:cNvSpPr txBox="1"/>
            <p:nvPr/>
          </p:nvSpPr>
          <p:spPr>
            <a:xfrm>
              <a:off x="0" y="2840571"/>
              <a:ext cx="6437444" cy="2121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4375" tIns="22850" rIns="128000" bIns="22850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lang="en-US" sz="1800" b="0" i="0" u="none" strike="noStrike" cap="none" dirty="0">
                  <a:solidFill>
                    <a:schemeClr val="tx2"/>
                  </a:solidFill>
                  <a:latin typeface="+mn-lt"/>
                  <a:ea typeface="Calibri"/>
                  <a:cs typeface="Calibri"/>
                  <a:sym typeface="Calibri"/>
                </a:rPr>
                <a:t>Improve Customer Engagement</a:t>
              </a:r>
              <a:endParaRPr sz="1800" b="0" i="0" u="none" strike="noStrike" cap="none" dirty="0">
                <a:solidFill>
                  <a:schemeClr val="tx2"/>
                </a:solidFill>
                <a:latin typeface="+mn-lt"/>
                <a:ea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lang="en-US" sz="1800" b="0" i="0" u="none" strike="noStrike" cap="none" dirty="0">
                  <a:solidFill>
                    <a:schemeClr val="tx2"/>
                  </a:solidFill>
                  <a:latin typeface="+mn-lt"/>
                  <a:ea typeface="Calibri"/>
                  <a:cs typeface="Calibri"/>
                  <a:sym typeface="Calibri"/>
                </a:rPr>
                <a:t>Enhance Customer Service</a:t>
              </a:r>
              <a:endParaRPr sz="1800" b="0" i="0" u="none" strike="noStrike" cap="none" dirty="0">
                <a:solidFill>
                  <a:schemeClr val="tx2"/>
                </a:solidFill>
                <a:latin typeface="+mn-lt"/>
                <a:ea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lang="en-US" sz="1800" b="0" i="0" u="none" strike="noStrike" cap="none" dirty="0">
                  <a:solidFill>
                    <a:schemeClr val="tx2"/>
                  </a:solidFill>
                  <a:latin typeface="+mn-lt"/>
                  <a:ea typeface="Calibri"/>
                  <a:cs typeface="Calibri"/>
                  <a:sym typeface="Calibri"/>
                </a:rPr>
                <a:t>Competitive Product Offerings</a:t>
              </a:r>
              <a:endParaRPr sz="1800" b="0" i="0" u="none" strike="noStrike" cap="none" dirty="0">
                <a:solidFill>
                  <a:schemeClr val="tx2"/>
                </a:solidFill>
                <a:latin typeface="+mn-lt"/>
                <a:ea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lang="en-US" sz="1800" b="0" i="0" u="none" strike="noStrike" cap="none" dirty="0">
                  <a:solidFill>
                    <a:schemeClr val="tx2"/>
                  </a:solidFill>
                  <a:latin typeface="+mn-lt"/>
                  <a:ea typeface="Calibri"/>
                  <a:cs typeface="Calibri"/>
                  <a:sym typeface="Calibri"/>
                </a:rPr>
                <a:t>Financial Education</a:t>
              </a:r>
              <a:endParaRPr sz="1800" b="0" i="0" u="none" strike="noStrike" cap="none" dirty="0">
                <a:solidFill>
                  <a:schemeClr val="tx2"/>
                </a:solidFill>
                <a:latin typeface="+mn-lt"/>
                <a:ea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lang="en-US" sz="1800" b="0" i="0" u="none" strike="noStrike" cap="none" dirty="0">
                  <a:solidFill>
                    <a:schemeClr val="tx2"/>
                  </a:solidFill>
                  <a:latin typeface="+mn-lt"/>
                  <a:ea typeface="Calibri"/>
                  <a:cs typeface="Calibri"/>
                  <a:sym typeface="Calibri"/>
                </a:rPr>
                <a:t>Feedback Mechanism</a:t>
              </a:r>
              <a:endParaRPr sz="1800" b="0" i="0" u="none" strike="noStrike" cap="none" dirty="0">
                <a:solidFill>
                  <a:schemeClr val="tx2"/>
                </a:solidFill>
                <a:latin typeface="+mn-lt"/>
                <a:ea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lang="en-US" sz="1800" b="0" i="0" u="none" strike="noStrike" cap="none" dirty="0">
                  <a:solidFill>
                    <a:schemeClr val="tx2"/>
                  </a:solidFill>
                  <a:latin typeface="+mn-lt"/>
                  <a:ea typeface="Calibri"/>
                  <a:cs typeface="Calibri"/>
                  <a:sym typeface="Calibri"/>
                </a:rPr>
                <a:t>Continuous Improvement</a:t>
              </a:r>
              <a:endParaRPr sz="1800" b="0" i="0" u="none" strike="noStrike" cap="none" dirty="0">
                <a:solidFill>
                  <a:schemeClr val="tx2"/>
                </a:solidFill>
                <a:latin typeface="+mn-lt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11"/>
          <p:cNvSpPr txBox="1"/>
          <p:nvPr/>
        </p:nvSpPr>
        <p:spPr>
          <a:xfrm>
            <a:off x="3018099" y="1438603"/>
            <a:ext cx="326997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 smtClean="0">
                <a:solidFill>
                  <a:schemeClr val="tx2"/>
                </a:solidFill>
                <a:latin typeface="+mn-lt"/>
                <a:ea typeface="Calibri"/>
                <a:cs typeface="Calibri"/>
                <a:sym typeface="Calibri"/>
              </a:rPr>
              <a:t>Reasons </a:t>
            </a:r>
            <a:r>
              <a:rPr lang="en-US" sz="2400" b="1" u="sng" dirty="0">
                <a:solidFill>
                  <a:schemeClr val="tx2"/>
                </a:solidFill>
                <a:latin typeface="+mn-lt"/>
                <a:ea typeface="Calibri"/>
                <a:cs typeface="Calibri"/>
                <a:sym typeface="Calibri"/>
              </a:rPr>
              <a:t>of Churn:</a:t>
            </a:r>
            <a:endParaRPr sz="2400" b="1" u="sng" dirty="0">
              <a:solidFill>
                <a:schemeClr val="tx2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3018099" y="3322529"/>
            <a:ext cx="382656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chemeClr val="tx2"/>
                </a:solidFill>
                <a:latin typeface="+mn-lt"/>
                <a:ea typeface="Calibri"/>
                <a:cs typeface="Calibri"/>
                <a:sym typeface="Calibri"/>
              </a:rPr>
              <a:t>Strategies to Reduce Churn:</a:t>
            </a:r>
            <a:endParaRPr sz="2400" b="1" u="sng" dirty="0">
              <a:solidFill>
                <a:schemeClr val="tx2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06;p4"/>
          <p:cNvSpPr/>
          <p:nvPr/>
        </p:nvSpPr>
        <p:spPr>
          <a:xfrm>
            <a:off x="298174" y="99391"/>
            <a:ext cx="10654748" cy="8844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745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/>
                <a:cs typeface="Calibri"/>
                <a:sym typeface="Calibri"/>
              </a:rPr>
              <a:t>Strategies to reduce Churn</a:t>
            </a:r>
            <a:endParaRPr sz="32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>
            <a:spLocks noGrp="1"/>
          </p:cNvSpPr>
          <p:nvPr>
            <p:ph type="body" idx="1"/>
          </p:nvPr>
        </p:nvSpPr>
        <p:spPr>
          <a:xfrm>
            <a:off x="541655" y="306930"/>
            <a:ext cx="4925427" cy="2769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dirty="0"/>
              <a:t>Analysis:</a:t>
            </a:r>
            <a:endParaRPr dirty="0"/>
          </a:p>
          <a:p>
            <a:pPr marL="285750" lvl="0" indent="-285750" algn="l" rtl="0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0" dirty="0"/>
              <a:t>The increase in new customers joining the bank each year is a positive trend, indicating potential growth opportunities.</a:t>
            </a:r>
            <a:endParaRPr dirty="0"/>
          </a:p>
          <a:p>
            <a:pPr marL="285750" lvl="0" indent="-285750" algn="l" rtl="0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0" dirty="0"/>
              <a:t>However, the constant churn rate suggests that while new customers are joining, the bank is struggling to retain them.</a:t>
            </a:r>
            <a:endParaRPr sz="1800" b="0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81" name="Google Shape;181;p12"/>
          <p:cNvSpPr txBox="1">
            <a:spLocks noGrp="1"/>
          </p:cNvSpPr>
          <p:nvPr>
            <p:ph sz="half" idx="2"/>
          </p:nvPr>
        </p:nvSpPr>
        <p:spPr>
          <a:xfrm>
            <a:off x="6313994" y="161182"/>
            <a:ext cx="4577334" cy="1926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b="1" dirty="0">
                <a:solidFill>
                  <a:schemeClr val="tx2"/>
                </a:solidFill>
              </a:rPr>
              <a:t>Analysis:</a:t>
            </a:r>
            <a:endParaRPr b="1" dirty="0">
              <a:solidFill>
                <a:schemeClr val="tx2"/>
              </a:solidFill>
            </a:endParaRPr>
          </a:p>
          <a:p>
            <a:pPr marL="285750" indent="-285750">
              <a:spcBef>
                <a:spcPts val="360"/>
              </a:spcBef>
              <a:buSzPts val="1800"/>
            </a:pPr>
            <a:r>
              <a:rPr lang="en-US" sz="1800" b="0" dirty="0">
                <a:solidFill>
                  <a:schemeClr val="tx2"/>
                </a:solidFill>
              </a:rPr>
              <a:t>Fluctuations in churn rates occurred, but overall, the rate has stabilized.</a:t>
            </a:r>
            <a:endParaRPr dirty="0">
              <a:solidFill>
                <a:schemeClr val="tx2"/>
              </a:solidFill>
            </a:endParaRPr>
          </a:p>
          <a:p>
            <a:pPr marL="285750" indent="-285750">
              <a:spcBef>
                <a:spcPts val="360"/>
              </a:spcBef>
              <a:buSzPts val="1800"/>
            </a:pPr>
            <a:r>
              <a:rPr lang="en-US" sz="1800" b="0" dirty="0">
                <a:solidFill>
                  <a:schemeClr val="tx2"/>
                </a:solidFill>
              </a:rPr>
              <a:t>Minor increase in 2017, but stabilized in subsequent years.</a:t>
            </a:r>
            <a:endParaRPr sz="1800" b="0" dirty="0">
              <a:solidFill>
                <a:schemeClr val="tx2"/>
              </a:solidFill>
            </a:endParaRPr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sz="quarter" idx="3"/>
          </p:nvPr>
        </p:nvSpPr>
        <p:spPr>
          <a:xfrm>
            <a:off x="592543" y="3292436"/>
            <a:ext cx="4874540" cy="41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342900" lvl="0" indent="-22860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i="1" dirty="0">
                <a:latin typeface="+mj-lt"/>
                <a:ea typeface="Cambria"/>
                <a:cs typeface="Cambria"/>
                <a:sym typeface="Cambria"/>
              </a:rPr>
              <a:t>Customer Joining over Years</a:t>
            </a:r>
            <a:endParaRPr sz="2400" i="1" dirty="0">
              <a:latin typeface="+mj-lt"/>
              <a:ea typeface="Cambria"/>
              <a:cs typeface="Cambria"/>
              <a:sym typeface="Cambria"/>
            </a:endParaRPr>
          </a:p>
        </p:txBody>
      </p:sp>
      <p:sp>
        <p:nvSpPr>
          <p:cNvPr id="182" name="Google Shape;182;p12"/>
          <p:cNvSpPr txBox="1">
            <a:spLocks noGrp="1"/>
          </p:cNvSpPr>
          <p:nvPr>
            <p:ph sz="quarter" idx="4"/>
          </p:nvPr>
        </p:nvSpPr>
        <p:spPr>
          <a:xfrm>
            <a:off x="6313993" y="3270400"/>
            <a:ext cx="4577333" cy="41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342900" lvl="0" indent="-22860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b="1" i="1" dirty="0">
                <a:solidFill>
                  <a:schemeClr val="tx2"/>
                </a:solidFill>
                <a:latin typeface="Cambria"/>
                <a:ea typeface="Cambria"/>
                <a:cs typeface="Cambria"/>
                <a:sym typeface="Cambria"/>
              </a:rPr>
              <a:t>Churn Rate over Years</a:t>
            </a:r>
            <a:endParaRPr sz="2400" b="1" i="1" dirty="0">
              <a:solidFill>
                <a:schemeClr val="tx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83" name="Google Shape;183;p1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2" y="3929100"/>
            <a:ext cx="4874540" cy="2252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2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994" y="3929100"/>
            <a:ext cx="4577333" cy="2252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06;p4"/>
          <p:cNvSpPr/>
          <p:nvPr/>
        </p:nvSpPr>
        <p:spPr>
          <a:xfrm>
            <a:off x="298174" y="108444"/>
            <a:ext cx="10654748" cy="8844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745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/>
                <a:cs typeface="Calibri"/>
                <a:sym typeface="Calibri"/>
              </a:rPr>
              <a:t>Recommendations</a:t>
            </a:r>
            <a:endParaRPr sz="32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998328167"/>
              </p:ext>
            </p:extLst>
          </p:nvPr>
        </p:nvGraphicFramePr>
        <p:xfrm>
          <a:off x="298174" y="1208554"/>
          <a:ext cx="1065474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14"/>
          <p:cNvPicPr preferRelativeResize="0">
            <a:picLocks noGrp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" r="2629"/>
          <a:stretch>
            <a:fillRect/>
          </a:stretch>
        </p:blipFill>
        <p:spPr>
          <a:xfrm>
            <a:off x="4427145" y="2326740"/>
            <a:ext cx="6427960" cy="3874883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4"/>
          <p:cNvSpPr txBox="1">
            <a:spLocks noGrp="1"/>
          </p:cNvSpPr>
          <p:nvPr>
            <p:ph type="body" sz="half" idx="2"/>
          </p:nvPr>
        </p:nvSpPr>
        <p:spPr>
          <a:xfrm>
            <a:off x="298174" y="1448560"/>
            <a:ext cx="4073279" cy="4363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b="1" dirty="0">
                <a:solidFill>
                  <a:schemeClr val="tx2"/>
                </a:solidFill>
              </a:rPr>
              <a:t>Analysis:</a:t>
            </a:r>
            <a:endParaRPr dirty="0">
              <a:solidFill>
                <a:schemeClr val="tx2"/>
              </a:solidFill>
            </a:endParaRPr>
          </a:p>
          <a:p>
            <a:pPr marL="285750" lvl="0" indent="-285750" algn="l" rtl="0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Customers with higher product usage tend to have higher total account balances.</a:t>
            </a:r>
            <a:endParaRPr dirty="0">
              <a:solidFill>
                <a:schemeClr val="tx2"/>
              </a:solidFill>
            </a:endParaRPr>
          </a:p>
          <a:p>
            <a:pPr marL="285750" lvl="0" indent="-285750" algn="l" rtl="0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Customers using 1 product contribute significantly to the total account balance.</a:t>
            </a: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b="1" dirty="0">
                <a:solidFill>
                  <a:schemeClr val="tx2"/>
                </a:solidFill>
              </a:rPr>
              <a:t>Recommendation:</a:t>
            </a:r>
            <a:endParaRPr dirty="0">
              <a:solidFill>
                <a:schemeClr val="tx2"/>
              </a:solidFill>
            </a:endParaRPr>
          </a:p>
          <a:p>
            <a:pPr marL="285750" lvl="0" indent="-285750" algn="l" rtl="0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Encourage customers to use multiple products to increase overall account balances.</a:t>
            </a:r>
            <a:endParaRPr dirty="0">
              <a:solidFill>
                <a:schemeClr val="tx2"/>
              </a:solidFill>
            </a:endParaRPr>
          </a:p>
          <a:p>
            <a:pPr marL="285750" lvl="0" indent="-285750" algn="l" rtl="0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Offer incentives or rewards for customers who adopt additional banking products.</a:t>
            </a: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tx2"/>
              </a:solidFill>
            </a:endParaRPr>
          </a:p>
        </p:txBody>
      </p:sp>
      <p:sp>
        <p:nvSpPr>
          <p:cNvPr id="5" name="Google Shape;106;p4"/>
          <p:cNvSpPr/>
          <p:nvPr/>
        </p:nvSpPr>
        <p:spPr>
          <a:xfrm>
            <a:off x="298174" y="99391"/>
            <a:ext cx="10654748" cy="8844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745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/>
                <a:cs typeface="Calibri"/>
                <a:sym typeface="Calibri"/>
              </a:rPr>
              <a:t>Account Balance and Number of Products</a:t>
            </a:r>
            <a:endParaRPr sz="32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"/>
          <p:cNvSpPr txBox="1">
            <a:spLocks noGrp="1"/>
          </p:cNvSpPr>
          <p:nvPr>
            <p:ph type="body" sz="half" idx="2"/>
          </p:nvPr>
        </p:nvSpPr>
        <p:spPr>
          <a:xfrm>
            <a:off x="324852" y="1480167"/>
            <a:ext cx="4289879" cy="376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b="1" dirty="0">
                <a:solidFill>
                  <a:schemeClr val="tx2"/>
                </a:solidFill>
              </a:rPr>
              <a:t>Analysis:</a:t>
            </a:r>
            <a:endParaRPr sz="1800" dirty="0">
              <a:solidFill>
                <a:schemeClr val="tx2"/>
              </a:solidFill>
            </a:endParaRPr>
          </a:p>
          <a:p>
            <a:pPr marL="285750" lvl="0" indent="-285750" algn="l" rtl="0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Customers with higher credit scores tend to have lower churn rates.</a:t>
            </a:r>
            <a:endParaRPr dirty="0">
              <a:solidFill>
                <a:schemeClr val="tx2"/>
              </a:solidFill>
            </a:endParaRPr>
          </a:p>
          <a:p>
            <a:pPr marL="285750" lvl="0" indent="-285750" algn="l" rtl="0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The highest churn count is observed in the credit score group Fair, followed by Poor.</a:t>
            </a:r>
            <a:endParaRPr sz="1800" dirty="0">
              <a:solidFill>
                <a:schemeClr val="tx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b="1" dirty="0">
                <a:solidFill>
                  <a:schemeClr val="tx2"/>
                </a:solidFill>
              </a:rPr>
              <a:t>Recommendation:</a:t>
            </a:r>
            <a:endParaRPr sz="1800" dirty="0">
              <a:solidFill>
                <a:schemeClr val="tx2"/>
              </a:solidFill>
            </a:endParaRPr>
          </a:p>
          <a:p>
            <a:pPr marL="285750" lvl="0" indent="-285750" algn="l" rtl="0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Focus retention efforts on customers in the credit score groups Fair and Poor.</a:t>
            </a:r>
            <a:endParaRPr sz="1800" dirty="0">
              <a:solidFill>
                <a:schemeClr val="tx2"/>
              </a:solidFill>
            </a:endParaRPr>
          </a:p>
          <a:p>
            <a:pPr marL="285750" lvl="0" indent="-285750" algn="l" rtl="0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Provide targeted offers or incentives to encourage loyalty and reduce churn in these segments.</a:t>
            </a:r>
            <a:endParaRPr sz="1800" dirty="0">
              <a:solidFill>
                <a:schemeClr val="tx2"/>
              </a:solidFill>
            </a:endParaRPr>
          </a:p>
        </p:txBody>
      </p:sp>
      <p:pic>
        <p:nvPicPr>
          <p:cNvPr id="207" name="Google Shape;207;p1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731" y="2973988"/>
            <a:ext cx="6495563" cy="32440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6;p4"/>
          <p:cNvSpPr/>
          <p:nvPr/>
        </p:nvSpPr>
        <p:spPr>
          <a:xfrm>
            <a:off x="298174" y="99391"/>
            <a:ext cx="10654748" cy="8844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745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/>
                <a:cs typeface="Calibri"/>
                <a:sym typeface="Calibri"/>
              </a:rPr>
              <a:t>Credit Score-wise Count of Customers Exited</a:t>
            </a:r>
            <a:endParaRPr sz="32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 txBox="1">
            <a:spLocks noGrp="1"/>
          </p:cNvSpPr>
          <p:nvPr>
            <p:ph type="body" idx="1"/>
          </p:nvPr>
        </p:nvSpPr>
        <p:spPr>
          <a:xfrm>
            <a:off x="1272418" y="1329186"/>
            <a:ext cx="8851115" cy="4671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The bank has experienced a consistent churn rate over the years, despite a steady increase in customer acquisition.</a:t>
            </a:r>
            <a:endParaRPr dirty="0">
              <a:solidFill>
                <a:schemeClr val="tx2"/>
              </a:solidFill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Customers with lower credit scores and those using fewer products are more likely to churn.</a:t>
            </a:r>
            <a:endParaRPr dirty="0">
              <a:solidFill>
                <a:schemeClr val="tx2"/>
              </a:solidFill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Age groups </a:t>
            </a:r>
            <a:r>
              <a:rPr lang="en-US" dirty="0" smtClean="0">
                <a:solidFill>
                  <a:schemeClr val="tx2"/>
                </a:solidFill>
              </a:rPr>
              <a:t>‘Old’ </a:t>
            </a:r>
            <a:r>
              <a:rPr lang="en-US" dirty="0">
                <a:solidFill>
                  <a:schemeClr val="tx2"/>
                </a:solidFill>
              </a:rPr>
              <a:t>and </a:t>
            </a:r>
            <a:r>
              <a:rPr lang="en-US" dirty="0" smtClean="0">
                <a:solidFill>
                  <a:schemeClr val="tx2"/>
                </a:solidFill>
              </a:rPr>
              <a:t>‘Middle’ </a:t>
            </a:r>
            <a:r>
              <a:rPr lang="en-US" dirty="0">
                <a:solidFill>
                  <a:schemeClr val="tx2"/>
                </a:solidFill>
              </a:rPr>
              <a:t>have the highest churn rates, indicating specific retention challenges.</a:t>
            </a:r>
            <a:endParaRPr dirty="0">
              <a:solidFill>
                <a:schemeClr val="tx2"/>
              </a:solidFill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Improving customer engagement, enhancing customer service, and offering competitive products/services are key strategies to reduce churn.</a:t>
            </a:r>
            <a:endParaRPr dirty="0">
              <a:solidFill>
                <a:schemeClr val="tx2"/>
              </a:solidFill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Targeted marketing and personalized offers can help retain customers in critical age and credit score groups.</a:t>
            </a:r>
            <a:endParaRPr dirty="0">
              <a:solidFill>
                <a:schemeClr val="tx2"/>
              </a:solidFill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Overall, by focusing on customer engagement, service enhancement, and targeted strategies for specific customer segments, the bank can reduce churn, improve customer retention, and foster long-term customer loyalty.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" name="Google Shape;106;p4"/>
          <p:cNvSpPr/>
          <p:nvPr/>
        </p:nvSpPr>
        <p:spPr>
          <a:xfrm>
            <a:off x="298174" y="99391"/>
            <a:ext cx="10654748" cy="8844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745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/>
                <a:cs typeface="Calibri"/>
                <a:sym typeface="Calibri"/>
              </a:rPr>
              <a:t>Conclusion</a:t>
            </a:r>
            <a:endParaRPr sz="32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17"/>
          <p:cNvPicPr preferRelativeResize="0"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74" y="1186004"/>
            <a:ext cx="5731434" cy="5406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7"/>
          <p:cNvPicPr preferRelativeResize="0">
            <a:picLocks noGrp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232" y="1182531"/>
            <a:ext cx="5003705" cy="2637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232" y="3890268"/>
            <a:ext cx="5003705" cy="2702133"/>
          </a:xfrm>
          <a:prstGeom prst="rect">
            <a:avLst/>
          </a:prstGeom>
        </p:spPr>
      </p:pic>
      <p:sp>
        <p:nvSpPr>
          <p:cNvPr id="8" name="Google Shape;106;p4"/>
          <p:cNvSpPr/>
          <p:nvPr/>
        </p:nvSpPr>
        <p:spPr>
          <a:xfrm>
            <a:off x="298174" y="99391"/>
            <a:ext cx="10654748" cy="8844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745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/>
                <a:cs typeface="Calibri"/>
                <a:sym typeface="Calibri"/>
              </a:rPr>
              <a:t>Dashboard</a:t>
            </a:r>
            <a:endParaRPr sz="32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3375" y="2849268"/>
            <a:ext cx="4160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THANK YOU!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body" idx="1"/>
          </p:nvPr>
        </p:nvSpPr>
        <p:spPr>
          <a:xfrm>
            <a:off x="459822" y="1169042"/>
            <a:ext cx="10331451" cy="5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➔"/>
            </a:pPr>
            <a:r>
              <a:rPr lang="en-US" sz="2000" b="1" i="0" u="none" strike="noStrike" cap="none" dirty="0">
                <a:solidFill>
                  <a:schemeClr val="tx2"/>
                </a:solidFill>
                <a:ea typeface="Lato"/>
                <a:cs typeface="Lato"/>
                <a:sym typeface="Lato"/>
              </a:rPr>
              <a:t>RowNumber:</a:t>
            </a:r>
            <a:r>
              <a:rPr lang="en-US" sz="2000" b="0" i="0" u="none" strike="noStrike" cap="none" dirty="0">
                <a:solidFill>
                  <a:schemeClr val="tx2"/>
                </a:solidFill>
                <a:ea typeface="Lato"/>
                <a:cs typeface="Lato"/>
                <a:sym typeface="Lato"/>
              </a:rPr>
              <a:t> The row number in the dataset, likely used for reference or indexing.</a:t>
            </a:r>
            <a:endParaRPr dirty="0">
              <a:solidFill>
                <a:schemeClr val="tx2"/>
              </a:solidFill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➔"/>
            </a:pPr>
            <a:r>
              <a:rPr lang="en-US" sz="2000" b="1" i="0" u="none" strike="noStrike" cap="none" dirty="0">
                <a:solidFill>
                  <a:schemeClr val="tx2"/>
                </a:solidFill>
                <a:ea typeface="Lato"/>
                <a:cs typeface="Lato"/>
                <a:sym typeface="Lato"/>
              </a:rPr>
              <a:t>CustomerId:</a:t>
            </a:r>
            <a:r>
              <a:rPr lang="en-US" sz="2000" b="0" i="0" u="none" strike="noStrike" cap="none" dirty="0">
                <a:solidFill>
                  <a:schemeClr val="tx2"/>
                </a:solidFill>
                <a:ea typeface="Lato"/>
                <a:cs typeface="Lato"/>
                <a:sym typeface="Lato"/>
              </a:rPr>
              <a:t> A unique identifier for each customer.</a:t>
            </a:r>
            <a:endParaRPr dirty="0">
              <a:solidFill>
                <a:schemeClr val="tx2"/>
              </a:solidFill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➔"/>
            </a:pPr>
            <a:r>
              <a:rPr lang="en-US" sz="2000" b="1" i="0" u="none" strike="noStrike" cap="none" dirty="0">
                <a:solidFill>
                  <a:schemeClr val="tx2"/>
                </a:solidFill>
                <a:ea typeface="Lato"/>
                <a:cs typeface="Lato"/>
                <a:sym typeface="Lato"/>
              </a:rPr>
              <a:t>CreditScore: </a:t>
            </a:r>
            <a:r>
              <a:rPr lang="en-US" sz="2000" b="0" i="0" u="none" strike="noStrike" cap="none" dirty="0">
                <a:solidFill>
                  <a:schemeClr val="tx2"/>
                </a:solidFill>
                <a:ea typeface="Lato"/>
                <a:cs typeface="Lato"/>
                <a:sym typeface="Lato"/>
              </a:rPr>
              <a:t>A numerical representation of the customer's creditworthiness.</a:t>
            </a:r>
            <a:endParaRPr dirty="0">
              <a:solidFill>
                <a:schemeClr val="tx2"/>
              </a:solidFill>
            </a:endParaRPr>
          </a:p>
          <a:p>
            <a: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◆"/>
            </a:pPr>
            <a:r>
              <a:rPr lang="en-US" b="1" i="0" u="none" strike="noStrike" cap="none" dirty="0">
                <a:solidFill>
                  <a:schemeClr val="tx2"/>
                </a:solidFill>
                <a:ea typeface="Lato"/>
                <a:cs typeface="Lato"/>
                <a:sym typeface="Lato"/>
              </a:rPr>
              <a:t>Credit score: </a:t>
            </a:r>
            <a:endParaRPr dirty="0">
              <a:solidFill>
                <a:schemeClr val="tx2"/>
              </a:solidFill>
            </a:endParaRPr>
          </a:p>
          <a:p>
            <a: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-US" sz="2000" b="0" i="0" u="none" strike="noStrike" cap="none" dirty="0">
                <a:solidFill>
                  <a:schemeClr val="tx2"/>
                </a:solidFill>
                <a:ea typeface="Lato"/>
                <a:cs typeface="Lato"/>
                <a:sym typeface="Lato"/>
              </a:rPr>
              <a:t>Excellent: 800–850</a:t>
            </a:r>
            <a:endParaRPr dirty="0">
              <a:solidFill>
                <a:schemeClr val="tx2"/>
              </a:solidFill>
            </a:endParaRPr>
          </a:p>
          <a:p>
            <a: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-US" sz="2000" b="0" i="0" u="none" strike="noStrike" cap="none" dirty="0">
                <a:solidFill>
                  <a:schemeClr val="tx2"/>
                </a:solidFill>
                <a:ea typeface="Lato"/>
                <a:cs typeface="Lato"/>
                <a:sym typeface="Lato"/>
              </a:rPr>
              <a:t>Very Good: 740–799</a:t>
            </a:r>
            <a:endParaRPr dirty="0">
              <a:solidFill>
                <a:schemeClr val="tx2"/>
              </a:solidFill>
            </a:endParaRPr>
          </a:p>
          <a:p>
            <a: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-US" sz="2000" b="0" i="0" u="none" strike="noStrike" cap="none" dirty="0">
                <a:solidFill>
                  <a:schemeClr val="tx2"/>
                </a:solidFill>
                <a:ea typeface="Lato"/>
                <a:cs typeface="Lato"/>
                <a:sym typeface="Lato"/>
              </a:rPr>
              <a:t>Good: 670–739</a:t>
            </a:r>
            <a:endParaRPr dirty="0">
              <a:solidFill>
                <a:schemeClr val="tx2"/>
              </a:solidFill>
            </a:endParaRPr>
          </a:p>
          <a:p>
            <a: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-US" sz="2000" b="0" i="0" u="none" strike="noStrike" cap="none" dirty="0">
                <a:solidFill>
                  <a:schemeClr val="tx2"/>
                </a:solidFill>
                <a:ea typeface="Lato"/>
                <a:cs typeface="Lato"/>
                <a:sym typeface="Lato"/>
              </a:rPr>
              <a:t>Fair: 580–669</a:t>
            </a:r>
            <a:endParaRPr dirty="0">
              <a:solidFill>
                <a:schemeClr val="tx2"/>
              </a:solidFill>
            </a:endParaRPr>
          </a:p>
          <a:p>
            <a: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-US" sz="2000" b="0" i="0" u="none" strike="noStrike" cap="none" dirty="0">
                <a:solidFill>
                  <a:schemeClr val="tx2"/>
                </a:solidFill>
                <a:ea typeface="Lato"/>
                <a:cs typeface="Lato"/>
                <a:sym typeface="Lato"/>
              </a:rPr>
              <a:t>Poor: 300–579</a:t>
            </a:r>
            <a:endParaRPr dirty="0">
              <a:solidFill>
                <a:schemeClr val="tx2"/>
              </a:solidFill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➔"/>
            </a:pPr>
            <a:r>
              <a:rPr lang="en-US" sz="2000" b="1" i="0" u="none" strike="noStrike" cap="none" dirty="0">
                <a:solidFill>
                  <a:schemeClr val="tx2"/>
                </a:solidFill>
                <a:ea typeface="Lato"/>
                <a:cs typeface="Lato"/>
                <a:sym typeface="Lato"/>
              </a:rPr>
              <a:t>GeographyID:</a:t>
            </a:r>
            <a:r>
              <a:rPr lang="en-US" sz="2000" b="0" i="0" u="none" strike="noStrike" cap="none" dirty="0">
                <a:solidFill>
                  <a:schemeClr val="tx2"/>
                </a:solidFill>
                <a:ea typeface="Lato"/>
                <a:cs typeface="Lato"/>
                <a:sym typeface="Lato"/>
              </a:rPr>
              <a:t> A numerical identifier that likely corresponds to a geographical location, such as a country or region.</a:t>
            </a:r>
            <a:endParaRPr dirty="0">
              <a:solidFill>
                <a:schemeClr val="tx2"/>
              </a:solidFill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➔"/>
            </a:pPr>
            <a:r>
              <a:rPr lang="en-US" sz="2000" b="1" i="0" u="none" strike="noStrike" cap="none" dirty="0">
                <a:solidFill>
                  <a:schemeClr val="tx2"/>
                </a:solidFill>
                <a:ea typeface="Lato"/>
                <a:cs typeface="Lato"/>
                <a:sym typeface="Lato"/>
              </a:rPr>
              <a:t>GenderID:</a:t>
            </a:r>
            <a:r>
              <a:rPr lang="en-US" sz="2000" b="0" i="0" u="none" strike="noStrike" cap="none" dirty="0">
                <a:solidFill>
                  <a:schemeClr val="tx2"/>
                </a:solidFill>
                <a:ea typeface="Lato"/>
                <a:cs typeface="Lato"/>
                <a:sym typeface="Lato"/>
              </a:rPr>
              <a:t> A numerical identifier for the customer's gender, where for example, '1' could represent male and '2' could represent </a:t>
            </a:r>
            <a:r>
              <a:rPr lang="en-US" sz="2000" b="0" i="0" u="none" strike="noStrike" cap="none" dirty="0" smtClean="0">
                <a:solidFill>
                  <a:schemeClr val="tx2"/>
                </a:solidFill>
                <a:ea typeface="Lato"/>
                <a:cs typeface="Lato"/>
                <a:sym typeface="Lato"/>
              </a:rPr>
              <a:t>female</a:t>
            </a:r>
            <a:r>
              <a:rPr lang="en-US" dirty="0" smtClean="0">
                <a:solidFill>
                  <a:schemeClr val="tx2"/>
                </a:solidFill>
                <a:ea typeface="Lato"/>
                <a:cs typeface="Lato"/>
                <a:sym typeface="Lato"/>
              </a:rPr>
              <a:t>.</a:t>
            </a:r>
          </a:p>
          <a:p>
            <a:pPr marL="457200" indent="-32385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500"/>
              <a:buFont typeface="Lato"/>
              <a:buChar char="➔"/>
            </a:pPr>
            <a:r>
              <a:rPr lang="en-US" b="1" dirty="0">
                <a:solidFill>
                  <a:schemeClr val="tx2"/>
                </a:solidFill>
                <a:latin typeface="Lato"/>
                <a:ea typeface="Lato"/>
                <a:cs typeface="Lato"/>
                <a:sym typeface="Lato"/>
              </a:rPr>
              <a:t>Age:</a:t>
            </a:r>
            <a:r>
              <a:rPr lang="en-US" dirty="0">
                <a:solidFill>
                  <a:schemeClr val="tx2"/>
                </a:solidFill>
                <a:latin typeface="Lato"/>
                <a:ea typeface="Lato"/>
                <a:cs typeface="Lato"/>
                <a:sym typeface="Lato"/>
              </a:rPr>
              <a:t> The age of the customer</a:t>
            </a:r>
            <a:r>
              <a:rPr lang="en-US" dirty="0" smtClean="0">
                <a:solidFill>
                  <a:schemeClr val="tx2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lang="en-US" b="1" dirty="0">
              <a:solidFill>
                <a:schemeClr val="tx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4214191" y="258417"/>
            <a:ext cx="3319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Introduction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6;p4"/>
          <p:cNvSpPr/>
          <p:nvPr/>
        </p:nvSpPr>
        <p:spPr>
          <a:xfrm>
            <a:off x="298174" y="99391"/>
            <a:ext cx="10654748" cy="80677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745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/>
                <a:cs typeface="Calibri"/>
                <a:sym typeface="Calibri"/>
              </a:rPr>
              <a:t>Data Introduction</a:t>
            </a:r>
            <a:endParaRPr sz="32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449223" y="63374"/>
            <a:ext cx="10377715" cy="6582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457200" marR="0" lvl="0" indent="-32385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92879"/>
              <a:buFont typeface="Arial"/>
              <a:buChar char="➔"/>
            </a:pPr>
            <a:r>
              <a:rPr lang="en-US" sz="1600" b="1" i="0" u="none" strike="noStrike" cap="none" dirty="0" smtClean="0">
                <a:solidFill>
                  <a:schemeClr val="tx2"/>
                </a:solidFill>
                <a:ea typeface="Lato"/>
                <a:cs typeface="Lato"/>
                <a:sym typeface="Lato"/>
              </a:rPr>
              <a:t>Tenure</a:t>
            </a:r>
            <a:r>
              <a:rPr lang="en-US" sz="1600" b="1" i="0" u="none" strike="noStrike" cap="none" dirty="0">
                <a:solidFill>
                  <a:schemeClr val="tx2"/>
                </a:solidFill>
                <a:ea typeface="Lato"/>
                <a:cs typeface="Lato"/>
                <a:sym typeface="Lato"/>
              </a:rPr>
              <a:t>: </a:t>
            </a:r>
            <a:r>
              <a:rPr lang="en-US" sz="1600" b="0" i="0" u="none" strike="noStrike" cap="none" dirty="0">
                <a:solidFill>
                  <a:schemeClr val="tx2"/>
                </a:solidFill>
                <a:ea typeface="Lato"/>
                <a:cs typeface="Lato"/>
                <a:sym typeface="Lato"/>
              </a:rPr>
              <a:t>The number of years the customer has been with the bank.</a:t>
            </a:r>
            <a:endParaRPr sz="1600" dirty="0">
              <a:solidFill>
                <a:schemeClr val="tx2"/>
              </a:solidFill>
            </a:endParaRPr>
          </a:p>
          <a:p>
            <a:pPr marL="457200" marR="0" lvl="0" indent="-32385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92879"/>
              <a:buFont typeface="Arial"/>
              <a:buChar char="➔"/>
            </a:pPr>
            <a:r>
              <a:rPr lang="en-US" sz="1600" b="1" i="0" u="none" strike="noStrike" cap="none" dirty="0">
                <a:solidFill>
                  <a:schemeClr val="tx2"/>
                </a:solidFill>
                <a:ea typeface="Lato"/>
                <a:cs typeface="Lato"/>
                <a:sym typeface="Lato"/>
              </a:rPr>
              <a:t>Balance: </a:t>
            </a:r>
            <a:r>
              <a:rPr lang="en-US" sz="1600" b="0" i="0" u="none" strike="noStrike" cap="none" dirty="0">
                <a:solidFill>
                  <a:schemeClr val="tx2"/>
                </a:solidFill>
                <a:ea typeface="Lato"/>
                <a:cs typeface="Lato"/>
                <a:sym typeface="Lato"/>
              </a:rPr>
              <a:t>Current balance in the customer's account.</a:t>
            </a:r>
            <a:endParaRPr sz="1600" dirty="0">
              <a:solidFill>
                <a:schemeClr val="tx2"/>
              </a:solidFill>
            </a:endParaRPr>
          </a:p>
          <a:p>
            <a:pPr marL="457200" marR="0" lvl="0" indent="-32385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92879"/>
              <a:buFont typeface="Arial"/>
              <a:buChar char="➔"/>
            </a:pPr>
            <a:r>
              <a:rPr lang="en-US" sz="1600" b="1" i="0" u="none" strike="noStrike" cap="none" dirty="0">
                <a:solidFill>
                  <a:schemeClr val="tx2"/>
                </a:solidFill>
                <a:ea typeface="Lato"/>
                <a:cs typeface="Lato"/>
                <a:sym typeface="Lato"/>
              </a:rPr>
              <a:t>NumOfProducts</a:t>
            </a:r>
            <a:r>
              <a:rPr lang="en-US" sz="1600" b="0" i="0" u="none" strike="noStrike" cap="none" dirty="0">
                <a:solidFill>
                  <a:schemeClr val="tx2"/>
                </a:solidFill>
                <a:ea typeface="Lato"/>
                <a:cs typeface="Lato"/>
                <a:sym typeface="Lato"/>
              </a:rPr>
              <a:t>: refers to the number of products that a customer has purchased through the bank. </a:t>
            </a:r>
            <a:endParaRPr sz="1600" dirty="0">
              <a:solidFill>
                <a:schemeClr val="tx2"/>
              </a:solidFill>
            </a:endParaRPr>
          </a:p>
          <a:p>
            <a:pPr marL="457200" marR="0" lvl="0" indent="-32385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92879"/>
              <a:buFont typeface="Arial"/>
              <a:buChar char="➔"/>
            </a:pPr>
            <a:r>
              <a:rPr lang="en-US" sz="1600" b="1" i="0" u="none" strike="noStrike" cap="none" dirty="0">
                <a:solidFill>
                  <a:schemeClr val="tx2"/>
                </a:solidFill>
                <a:ea typeface="Lato"/>
                <a:cs typeface="Lato"/>
                <a:sym typeface="Lato"/>
              </a:rPr>
              <a:t>HasCrCard</a:t>
            </a:r>
            <a:r>
              <a:rPr lang="en-US" sz="1600" b="0" i="0" u="none" strike="noStrike" cap="none" dirty="0">
                <a:solidFill>
                  <a:schemeClr val="tx2"/>
                </a:solidFill>
                <a:ea typeface="Lato"/>
                <a:cs typeface="Lato"/>
                <a:sym typeface="Lato"/>
              </a:rPr>
              <a:t>: denotes whether or not a customer has a credit card. This column is also relevant, since people with a credit card are less likely to leave the bank.</a:t>
            </a:r>
            <a:endParaRPr sz="1600" dirty="0">
              <a:solidFill>
                <a:schemeClr val="tx2"/>
              </a:solidFill>
            </a:endParaRPr>
          </a:p>
          <a:p>
            <a:pPr marL="1371600" marR="0" lvl="2" indent="-32385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92879"/>
              <a:buFont typeface="Arial"/>
              <a:buChar char="●"/>
            </a:pPr>
            <a:r>
              <a:rPr lang="en-US" b="0" i="0" u="none" strike="noStrike" cap="none" dirty="0">
                <a:solidFill>
                  <a:schemeClr val="tx2"/>
                </a:solidFill>
                <a:ea typeface="Lato"/>
                <a:cs typeface="Lato"/>
                <a:sym typeface="Lato"/>
              </a:rPr>
              <a:t>1 represents credit card holder</a:t>
            </a:r>
            <a:endParaRPr sz="1200" dirty="0">
              <a:solidFill>
                <a:schemeClr val="tx2"/>
              </a:solidFill>
            </a:endParaRPr>
          </a:p>
          <a:p>
            <a:pPr marL="1371600" marR="0" lvl="2" indent="-32385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92879"/>
              <a:buFont typeface="Arial"/>
              <a:buChar char="●"/>
            </a:pPr>
            <a:r>
              <a:rPr lang="en-US" b="0" i="0" u="none" strike="noStrike" cap="none" dirty="0">
                <a:solidFill>
                  <a:schemeClr val="tx2"/>
                </a:solidFill>
                <a:ea typeface="Lato"/>
                <a:cs typeface="Lato"/>
                <a:sym typeface="Lato"/>
              </a:rPr>
              <a:t>0 represents non credit card holder</a:t>
            </a:r>
            <a:endParaRPr sz="1200" dirty="0">
              <a:solidFill>
                <a:schemeClr val="tx2"/>
              </a:solidFill>
            </a:endParaRPr>
          </a:p>
          <a:p>
            <a:pPr marL="457200" marR="0" lvl="0" indent="-3302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071"/>
              <a:buFont typeface="Arial"/>
              <a:buChar char="➔"/>
            </a:pPr>
            <a:r>
              <a:rPr lang="en-US" sz="1600" b="1" i="0" u="none" strike="noStrike" cap="none" dirty="0">
                <a:solidFill>
                  <a:schemeClr val="tx2"/>
                </a:solidFill>
                <a:ea typeface="Lato"/>
                <a:cs typeface="Lato"/>
                <a:sym typeface="Lato"/>
              </a:rPr>
              <a:t>IsActiveMember:</a:t>
            </a:r>
            <a:r>
              <a:rPr lang="en-US" sz="1600" b="0" i="0" u="none" strike="noStrike" cap="none" dirty="0">
                <a:solidFill>
                  <a:schemeClr val="tx2"/>
                </a:solidFill>
                <a:ea typeface="Lato"/>
                <a:cs typeface="Lato"/>
                <a:sym typeface="Lato"/>
              </a:rPr>
              <a:t> active customers are less likely to leave the bank (as per the criteria defined by the bank for identifying the activeness).</a:t>
            </a:r>
            <a:endParaRPr sz="1600" dirty="0">
              <a:solidFill>
                <a:schemeClr val="tx2"/>
              </a:solidFill>
            </a:endParaRPr>
          </a:p>
          <a:p>
            <a:pPr marL="1371600" marR="0" lvl="2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071"/>
              <a:buFont typeface="Arial"/>
              <a:buChar char="●"/>
            </a:pPr>
            <a:r>
              <a:rPr lang="en-US" b="0" i="0" u="none" strike="noStrike" cap="none" dirty="0">
                <a:solidFill>
                  <a:schemeClr val="tx2"/>
                </a:solidFill>
                <a:ea typeface="Lato"/>
                <a:cs typeface="Lato"/>
                <a:sym typeface="Lato"/>
              </a:rPr>
              <a:t>1 represents Active Member</a:t>
            </a:r>
            <a:endParaRPr sz="1200" dirty="0">
              <a:solidFill>
                <a:schemeClr val="tx2"/>
              </a:solidFill>
            </a:endParaRPr>
          </a:p>
          <a:p>
            <a:pPr marL="1371600" marR="0" lvl="2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071"/>
              <a:buFont typeface="Arial"/>
              <a:buChar char="●"/>
            </a:pPr>
            <a:r>
              <a:rPr lang="en-US" b="0" i="0" u="none" strike="noStrike" cap="none" dirty="0">
                <a:solidFill>
                  <a:schemeClr val="tx2"/>
                </a:solidFill>
                <a:ea typeface="Lato"/>
                <a:cs typeface="Lato"/>
                <a:sym typeface="Lato"/>
              </a:rPr>
              <a:t>0 represents Inactive Member</a:t>
            </a:r>
            <a:endParaRPr sz="1200" dirty="0">
              <a:solidFill>
                <a:schemeClr val="tx2"/>
              </a:solidFill>
            </a:endParaRPr>
          </a:p>
          <a:p>
            <a:pPr marL="457200" marR="0" lvl="0" indent="-3302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071"/>
              <a:buFont typeface="Arial"/>
              <a:buChar char="➔"/>
            </a:pPr>
            <a:r>
              <a:rPr lang="en-US" sz="1600" b="1" i="0" u="none" strike="noStrike" cap="none" dirty="0">
                <a:solidFill>
                  <a:schemeClr val="tx2"/>
                </a:solidFill>
                <a:ea typeface="Lato"/>
                <a:cs typeface="Lato"/>
                <a:sym typeface="Lato"/>
              </a:rPr>
              <a:t>Estimated Salary: </a:t>
            </a:r>
            <a:r>
              <a:rPr lang="en-US" sz="1600" b="0" i="0" u="none" strike="noStrike" cap="none" dirty="0">
                <a:solidFill>
                  <a:schemeClr val="tx2"/>
                </a:solidFill>
                <a:ea typeface="Lato"/>
                <a:cs typeface="Lato"/>
                <a:sym typeface="Lato"/>
              </a:rPr>
              <a:t>as with balance, people with lower salaries are more likely to leave the bank compared to those with higher salaries.</a:t>
            </a:r>
            <a:endParaRPr sz="1600" dirty="0">
              <a:solidFill>
                <a:schemeClr val="tx2"/>
              </a:solidFill>
            </a:endParaRPr>
          </a:p>
          <a:p>
            <a:pPr marL="457200" marR="0" lvl="0" indent="-3302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071"/>
              <a:buFont typeface="Arial"/>
              <a:buChar char="➔"/>
            </a:pPr>
            <a:r>
              <a:rPr lang="en-US" sz="1600" b="1" i="0" u="none" strike="noStrike" cap="none" dirty="0">
                <a:solidFill>
                  <a:schemeClr val="tx2"/>
                </a:solidFill>
                <a:ea typeface="Lato"/>
                <a:cs typeface="Lato"/>
                <a:sym typeface="Lato"/>
              </a:rPr>
              <a:t>Exited:</a:t>
            </a:r>
            <a:r>
              <a:rPr lang="en-US" sz="1600" b="0" i="0" u="none" strike="noStrike" cap="none" dirty="0">
                <a:solidFill>
                  <a:schemeClr val="tx2"/>
                </a:solidFill>
                <a:ea typeface="Lato"/>
                <a:cs typeface="Lato"/>
                <a:sym typeface="Lato"/>
              </a:rPr>
              <a:t> whether or not the customer left the bank.</a:t>
            </a:r>
            <a:endParaRPr sz="1600" dirty="0">
              <a:solidFill>
                <a:schemeClr val="tx2"/>
              </a:solidFill>
            </a:endParaRPr>
          </a:p>
          <a:p>
            <a:pPr marL="1371600" marR="0" lvl="2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071"/>
              <a:buFont typeface="Arial"/>
              <a:buChar char="●"/>
            </a:pPr>
            <a:r>
              <a:rPr lang="en-US" b="0" i="0" u="none" strike="noStrike" cap="none" dirty="0">
                <a:solidFill>
                  <a:schemeClr val="tx2"/>
                </a:solidFill>
                <a:ea typeface="Lato"/>
                <a:cs typeface="Lato"/>
                <a:sym typeface="Lato"/>
              </a:rPr>
              <a:t>0 represents Retain </a:t>
            </a:r>
            <a:endParaRPr sz="1200" dirty="0">
              <a:solidFill>
                <a:schemeClr val="tx2"/>
              </a:solidFill>
            </a:endParaRPr>
          </a:p>
          <a:p>
            <a:pPr marL="1371600" marR="0" lvl="2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071"/>
              <a:buFont typeface="Arial"/>
              <a:buChar char="●"/>
            </a:pPr>
            <a:r>
              <a:rPr lang="en-US" b="0" i="0" u="none" strike="noStrike" cap="none" dirty="0">
                <a:solidFill>
                  <a:schemeClr val="tx2"/>
                </a:solidFill>
                <a:ea typeface="Lato"/>
                <a:cs typeface="Lato"/>
                <a:sym typeface="Lato"/>
              </a:rPr>
              <a:t>1 represents Exit</a:t>
            </a:r>
            <a:endParaRPr sz="1200" dirty="0">
              <a:solidFill>
                <a:schemeClr val="tx2"/>
              </a:solidFill>
            </a:endParaRPr>
          </a:p>
          <a:p>
            <a:pPr marL="457200" marR="0" lvl="0" indent="-3302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071"/>
              <a:buFont typeface="Arial"/>
              <a:buChar char="➔"/>
            </a:pPr>
            <a:r>
              <a:rPr lang="en-US" sz="1600" b="1" i="0" u="none" strike="noStrike" cap="none" dirty="0">
                <a:solidFill>
                  <a:schemeClr val="tx2"/>
                </a:solidFill>
                <a:ea typeface="Lato"/>
                <a:cs typeface="Lato"/>
                <a:sym typeface="Lato"/>
              </a:rPr>
              <a:t>Bank DOJ:</a:t>
            </a:r>
            <a:r>
              <a:rPr lang="en-US" sz="1600" b="0" i="0" u="none" strike="noStrike" cap="none" dirty="0">
                <a:solidFill>
                  <a:schemeClr val="tx2"/>
                </a:solidFill>
                <a:ea typeface="Lato"/>
                <a:cs typeface="Lato"/>
                <a:sym typeface="Lato"/>
              </a:rPr>
              <a:t> date when the Customer associated/joined  with the bank</a:t>
            </a:r>
            <a:r>
              <a:rPr lang="en-US" sz="1200" b="0" i="0" u="none" strike="noStrike" cap="none" dirty="0" smtClean="0">
                <a:solidFill>
                  <a:schemeClr val="tx2"/>
                </a:solidFill>
                <a:ea typeface="Lato"/>
                <a:cs typeface="Lato"/>
                <a:sym typeface="Lato"/>
              </a:rPr>
              <a:t>.</a:t>
            </a:r>
            <a:endParaRPr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2087218" y="1653255"/>
            <a:ext cx="7076660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/>
                </a:solidFill>
                <a:latin typeface="+mn-lt"/>
                <a:sym typeface="Arial"/>
              </a:rPr>
              <a:t>Customer churn, the rate at which customers stop using a company's products or services, is a crucial metric for banks.</a:t>
            </a:r>
            <a:endParaRPr dirty="0">
              <a:solidFill>
                <a:schemeClr val="tx2"/>
              </a:solidFill>
              <a:latin typeface="+mn-l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/>
                </a:solidFill>
                <a:latin typeface="+mn-lt"/>
                <a:sym typeface="Arial"/>
              </a:rPr>
              <a:t> It directly impacts revenue and profitability.</a:t>
            </a:r>
            <a:endParaRPr dirty="0">
              <a:solidFill>
                <a:schemeClr val="tx2"/>
              </a:solidFill>
              <a:latin typeface="+mn-l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/>
                </a:solidFill>
                <a:latin typeface="+mn-lt"/>
                <a:sym typeface="Arial"/>
              </a:rPr>
              <a:t> In this presentation, we will analyze our bank's customer churn rates, focusing on gender, recent years, customers with credit cards, number of products used, credit score-wise churn count, and geography-wise churn count.</a:t>
            </a:r>
            <a:endParaRPr dirty="0">
              <a:solidFill>
                <a:schemeClr val="tx2"/>
              </a:solidFill>
              <a:latin typeface="+mn-l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/>
                </a:solidFill>
                <a:latin typeface="+mn-lt"/>
                <a:sym typeface="Arial"/>
              </a:rPr>
              <a:t> Our goal is to identify factors contributing to churn and propose strategies to improve customer retention and satisfaction.</a:t>
            </a:r>
            <a:endParaRPr sz="2400" dirty="0">
              <a:solidFill>
                <a:schemeClr val="tx2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298174" y="99391"/>
            <a:ext cx="10654748" cy="8844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745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/>
                <a:cs typeface="Calibri"/>
                <a:sym typeface="Calibri"/>
              </a:rPr>
              <a:t>Customer Churn and its </a:t>
            </a:r>
            <a:r>
              <a:rPr lang="en-US" sz="32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/>
                <a:cs typeface="Calibri"/>
                <a:sym typeface="Calibri"/>
              </a:rPr>
              <a:t>Impact </a:t>
            </a:r>
            <a:r>
              <a:rPr lang="en-US" sz="32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/>
                <a:cs typeface="Calibri"/>
                <a:sym typeface="Calibri"/>
              </a:rPr>
              <a:t>on </a:t>
            </a:r>
            <a:r>
              <a:rPr lang="en-US" sz="32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/>
                <a:cs typeface="Calibri"/>
                <a:sym typeface="Calibri"/>
              </a:rPr>
              <a:t>Business</a:t>
            </a:r>
            <a:endParaRPr sz="32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>
            <a:spLocks noGrp="1"/>
          </p:cNvSpPr>
          <p:nvPr>
            <p:ph type="body" sz="half" idx="2"/>
          </p:nvPr>
        </p:nvSpPr>
        <p:spPr>
          <a:xfrm>
            <a:off x="370602" y="1551443"/>
            <a:ext cx="3884527" cy="355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b="1" i="0" dirty="0">
              <a:solidFill>
                <a:schemeClr val="tx2"/>
              </a:solidFill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b="1" i="0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Analysis:</a:t>
            </a: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i="0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Significant increase in 2017 Stabilized in 2018 and </a:t>
            </a:r>
            <a:r>
              <a:rPr lang="en-US" sz="1800" i="0" dirty="0" smtClean="0">
                <a:solidFill>
                  <a:schemeClr val="tx2"/>
                </a:solidFill>
                <a:ea typeface="Arial"/>
                <a:cs typeface="Arial"/>
                <a:sym typeface="Arial"/>
              </a:rPr>
              <a:t>2019.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 b="1" i="0" dirty="0">
              <a:solidFill>
                <a:schemeClr val="tx2"/>
              </a:solidFill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b="1" i="0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Recommendation:</a:t>
            </a: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i="0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Monitor closely for emerging trends.</a:t>
            </a: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i="0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Implement targeted strategies for stability</a:t>
            </a:r>
            <a:r>
              <a:rPr lang="en-US" sz="1800" b="1" i="0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.</a:t>
            </a:r>
            <a:endParaRPr sz="1800" i="0" dirty="0">
              <a:solidFill>
                <a:schemeClr val="tx2"/>
              </a:solidFill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b="0" i="0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/>
            </a:r>
            <a:br>
              <a:rPr lang="en-US" b="0" i="0" dirty="0">
                <a:solidFill>
                  <a:schemeClr val="tx2"/>
                </a:solidFill>
                <a:ea typeface="Arial"/>
                <a:cs typeface="Arial"/>
                <a:sym typeface="Arial"/>
              </a:rPr>
            </a:br>
            <a:endParaRPr dirty="0">
              <a:solidFill>
                <a:schemeClr val="tx2"/>
              </a:solidFill>
            </a:endParaRPr>
          </a:p>
        </p:txBody>
      </p:sp>
      <p:pic>
        <p:nvPicPr>
          <p:cNvPr id="112" name="Google Shape;112;p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685" y="3256480"/>
            <a:ext cx="6385234" cy="294645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5"/>
          <p:cNvSpPr txBox="1"/>
          <p:nvPr/>
        </p:nvSpPr>
        <p:spPr>
          <a:xfrm>
            <a:off x="5513786" y="5778711"/>
            <a:ext cx="5938129" cy="90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None/>
            </a:pPr>
            <a:endParaRPr sz="2200" i="1" dirty="0">
              <a:solidFill>
                <a:schemeClr val="dk1"/>
              </a:solidFill>
              <a:highlight>
                <a:srgbClr val="008080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106;p4"/>
          <p:cNvSpPr/>
          <p:nvPr/>
        </p:nvSpPr>
        <p:spPr>
          <a:xfrm>
            <a:off x="298174" y="99391"/>
            <a:ext cx="10654748" cy="8844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745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/>
                <a:cs typeface="Calibri"/>
                <a:sym typeface="Calibri"/>
              </a:rPr>
              <a:t>Churn Rate Trends</a:t>
            </a:r>
            <a:endParaRPr sz="32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>
            <a:spLocks noGrp="1"/>
          </p:cNvSpPr>
          <p:nvPr>
            <p:ph type="body" sz="half" idx="2"/>
          </p:nvPr>
        </p:nvSpPr>
        <p:spPr>
          <a:xfrm>
            <a:off x="298174" y="1466092"/>
            <a:ext cx="3938848" cy="4789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lvl="0" algn="l" rtl="0">
              <a:spcBef>
                <a:spcPts val="333"/>
              </a:spcBef>
              <a:spcAft>
                <a:spcPts val="0"/>
              </a:spcAft>
              <a:buSzPct val="100000"/>
            </a:pPr>
            <a:r>
              <a:rPr lang="en-US" sz="1800" b="1" i="0" dirty="0" smtClean="0">
                <a:solidFill>
                  <a:schemeClr val="tx2"/>
                </a:solidFill>
                <a:ea typeface="Arial"/>
                <a:cs typeface="Arial"/>
                <a:sym typeface="Arial"/>
              </a:rPr>
              <a:t>Age </a:t>
            </a:r>
            <a:r>
              <a:rPr lang="en-US" sz="1800" b="1" i="0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Group </a:t>
            </a:r>
            <a:r>
              <a:rPr lang="en-US" sz="1800" b="1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Old </a:t>
            </a:r>
            <a:r>
              <a:rPr lang="en-US" sz="1800" b="1" dirty="0" smtClean="0">
                <a:solidFill>
                  <a:schemeClr val="tx2"/>
                </a:solidFill>
                <a:ea typeface="Arial"/>
                <a:cs typeface="Arial"/>
                <a:sym typeface="Arial"/>
              </a:rPr>
              <a:t>Aged (44.65%</a:t>
            </a:r>
            <a:r>
              <a:rPr lang="en-US" sz="1800" b="1" i="0" dirty="0" smtClean="0">
                <a:solidFill>
                  <a:schemeClr val="tx2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1800" b="1" i="0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Churn Rate</a:t>
            </a:r>
            <a:r>
              <a:rPr lang="en-US" sz="1800" b="1" i="0" dirty="0" smtClean="0">
                <a:solidFill>
                  <a:schemeClr val="tx2"/>
                </a:solidFill>
                <a:ea typeface="Arial"/>
                <a:cs typeface="Arial"/>
                <a:sym typeface="Arial"/>
              </a:rPr>
              <a:t>):</a:t>
            </a:r>
            <a:endParaRPr sz="1800" b="1" i="0" dirty="0">
              <a:solidFill>
                <a:schemeClr val="tx2"/>
              </a:solidFill>
              <a:ea typeface="Arial"/>
              <a:cs typeface="Arial"/>
              <a:sym typeface="Arial"/>
            </a:endParaRPr>
          </a:p>
          <a:p>
            <a:pPr marL="0" lvl="0" indent="-105727" algn="l" rtl="0">
              <a:spcBef>
                <a:spcPts val="333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1800" b="0" i="0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High churn rate suggests potential dissatisfaction or unmet needs.</a:t>
            </a:r>
            <a:endParaRPr dirty="0">
              <a:solidFill>
                <a:schemeClr val="tx2"/>
              </a:solidFill>
            </a:endParaRPr>
          </a:p>
          <a:p>
            <a:pPr marL="0" lvl="0" indent="-105727" algn="l" rtl="0">
              <a:spcBef>
                <a:spcPts val="333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1800" b="0" i="0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Reasons could include lack of personalized services or better offers from competitors.</a:t>
            </a:r>
            <a:endParaRPr dirty="0">
              <a:solidFill>
                <a:schemeClr val="tx2"/>
              </a:solidFill>
            </a:endParaRPr>
          </a:p>
          <a:p>
            <a:pPr marL="0" lvl="0" indent="-105727" algn="l" rtl="0">
              <a:spcBef>
                <a:spcPts val="333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1800" b="0" i="0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Recommend further investigation into specific pain points or service gaps</a:t>
            </a:r>
            <a:r>
              <a:rPr lang="en-US" sz="1800" b="0" i="0" dirty="0" smtClean="0">
                <a:solidFill>
                  <a:schemeClr val="tx2"/>
                </a:solidFill>
                <a:ea typeface="Arial"/>
                <a:cs typeface="Arial"/>
                <a:sym typeface="Arial"/>
              </a:rPr>
              <a:t>.</a:t>
            </a:r>
          </a:p>
          <a:p>
            <a:pPr lvl="0" algn="l" rtl="0">
              <a:spcBef>
                <a:spcPts val="333"/>
              </a:spcBef>
              <a:spcAft>
                <a:spcPts val="0"/>
              </a:spcAft>
              <a:buSzPct val="100000"/>
            </a:pPr>
            <a:endParaRPr dirty="0">
              <a:solidFill>
                <a:schemeClr val="tx2"/>
              </a:solidFill>
            </a:endParaRPr>
          </a:p>
          <a:p>
            <a:pPr lvl="0" algn="l" rtl="0">
              <a:spcBef>
                <a:spcPts val="333"/>
              </a:spcBef>
              <a:spcAft>
                <a:spcPts val="0"/>
              </a:spcAft>
              <a:buSzPct val="100000"/>
            </a:pPr>
            <a:r>
              <a:rPr lang="en-US" sz="1800" b="1" i="0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Age Group </a:t>
            </a:r>
            <a:r>
              <a:rPr lang="en-US" sz="1800" b="1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Middle Aged</a:t>
            </a:r>
            <a:r>
              <a:rPr lang="en-US" sz="1800" b="1" i="0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1800" b="1" i="0" dirty="0" smtClean="0">
                <a:solidFill>
                  <a:schemeClr val="tx2"/>
                </a:solidFill>
                <a:ea typeface="Arial"/>
                <a:cs typeface="Arial"/>
                <a:sym typeface="Arial"/>
              </a:rPr>
              <a:t>(</a:t>
            </a:r>
            <a:r>
              <a:rPr lang="en-US" sz="1800" b="1" dirty="0" smtClean="0">
                <a:solidFill>
                  <a:schemeClr val="tx2"/>
                </a:solidFill>
                <a:ea typeface="Arial"/>
                <a:cs typeface="Arial"/>
                <a:sym typeface="Arial"/>
              </a:rPr>
              <a:t>19.58% </a:t>
            </a:r>
            <a:r>
              <a:rPr lang="en-US" sz="1800" b="1" i="0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Churn Rate</a:t>
            </a:r>
            <a:r>
              <a:rPr lang="en-US" sz="1800" b="1" i="0" dirty="0" smtClean="0">
                <a:solidFill>
                  <a:schemeClr val="tx2"/>
                </a:solidFill>
                <a:ea typeface="Arial"/>
                <a:cs typeface="Arial"/>
                <a:sym typeface="Arial"/>
              </a:rPr>
              <a:t>):</a:t>
            </a:r>
            <a:endParaRPr sz="1800" b="1" i="0" dirty="0">
              <a:solidFill>
                <a:schemeClr val="tx2"/>
              </a:solidFill>
              <a:ea typeface="Arial"/>
              <a:cs typeface="Arial"/>
              <a:sym typeface="Arial"/>
            </a:endParaRPr>
          </a:p>
          <a:p>
            <a:pPr marL="0" lvl="0" indent="-105727" algn="l" rtl="0">
              <a:spcBef>
                <a:spcPts val="333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1800" b="0" i="0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Significant churn rate indicating possible issues.</a:t>
            </a:r>
            <a:endParaRPr dirty="0">
              <a:solidFill>
                <a:schemeClr val="tx2"/>
              </a:solidFill>
            </a:endParaRPr>
          </a:p>
          <a:p>
            <a:pPr marL="0" lvl="0" indent="-105727" algn="l" rtl="0">
              <a:spcBef>
                <a:spcPts val="333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1800" b="0" i="0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Factors may include retirement planning or changing financial priorities.</a:t>
            </a:r>
            <a:endParaRPr dirty="0">
              <a:solidFill>
                <a:schemeClr val="tx2"/>
              </a:solidFill>
            </a:endParaRPr>
          </a:p>
          <a:p>
            <a:pPr marL="0" lvl="0" indent="-105727" algn="l" rtl="0">
              <a:spcBef>
                <a:spcPts val="333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1800" b="0" i="0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Tailor retention strategies based on understanding their financial needs and concerns.</a:t>
            </a: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spcBef>
                <a:spcPts val="259"/>
              </a:spcBef>
              <a:spcAft>
                <a:spcPts val="0"/>
              </a:spcAft>
              <a:buSzPct val="100000"/>
              <a:buFont typeface="Arial"/>
              <a:buNone/>
            </a:pPr>
            <a:endParaRPr sz="1400" b="0" i="0" dirty="0">
              <a:solidFill>
                <a:schemeClr val="tx2"/>
              </a:solidFill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3"/>
              </a:spcBef>
              <a:spcAft>
                <a:spcPts val="0"/>
              </a:spcAft>
              <a:buSzPct val="100000"/>
              <a:buFont typeface="Arial"/>
              <a:buNone/>
            </a:pPr>
            <a:endParaRPr sz="1100" b="0" i="0" dirty="0">
              <a:solidFill>
                <a:schemeClr val="tx2"/>
              </a:solidFill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3"/>
              </a:spcBef>
              <a:spcAft>
                <a:spcPts val="0"/>
              </a:spcAft>
              <a:buSzPct val="100000"/>
              <a:buFont typeface="Arial"/>
              <a:buNone/>
            </a:pPr>
            <a:endParaRPr sz="1100" b="0" i="0" dirty="0">
              <a:solidFill>
                <a:schemeClr val="tx2"/>
              </a:solidFill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3"/>
              </a:spcBef>
              <a:spcAft>
                <a:spcPts val="0"/>
              </a:spcAft>
              <a:buSzPct val="100000"/>
              <a:buFont typeface="Arial"/>
              <a:buNone/>
            </a:pPr>
            <a:endParaRPr sz="1100" b="0" i="0" dirty="0">
              <a:solidFill>
                <a:schemeClr val="tx2"/>
              </a:solidFill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3"/>
              </a:spcBef>
              <a:spcAft>
                <a:spcPts val="0"/>
              </a:spcAft>
              <a:buSzPct val="100000"/>
              <a:buFont typeface="Arial"/>
              <a:buNone/>
            </a:pPr>
            <a:endParaRPr sz="1100" b="0" i="0" dirty="0">
              <a:solidFill>
                <a:schemeClr val="tx2"/>
              </a:solidFill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296"/>
              </a:spcBef>
              <a:spcAft>
                <a:spcPts val="0"/>
              </a:spcAft>
              <a:buSzPct val="100000"/>
              <a:buNone/>
            </a:pPr>
            <a:endParaRPr dirty="0">
              <a:solidFill>
                <a:schemeClr val="tx2"/>
              </a:solidFill>
            </a:endParaRPr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433" y="3181177"/>
            <a:ext cx="6454489" cy="298249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6"/>
          <p:cNvSpPr txBox="1"/>
          <p:nvPr/>
        </p:nvSpPr>
        <p:spPr>
          <a:xfrm>
            <a:off x="5536031" y="5456419"/>
            <a:ext cx="6218343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None/>
            </a:pPr>
            <a:endParaRPr sz="1800" i="1" dirty="0">
              <a:solidFill>
                <a:schemeClr val="dk1"/>
              </a:solidFill>
              <a:highlight>
                <a:srgbClr val="008080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106;p4"/>
          <p:cNvSpPr/>
          <p:nvPr/>
        </p:nvSpPr>
        <p:spPr>
          <a:xfrm>
            <a:off x="298174" y="99391"/>
            <a:ext cx="10654748" cy="8844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745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/>
                <a:cs typeface="Calibri"/>
                <a:sym typeface="Calibri"/>
              </a:rPr>
              <a:t>Churn Analysis by Age</a:t>
            </a:r>
            <a:endParaRPr sz="32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06;p4"/>
          <p:cNvSpPr/>
          <p:nvPr/>
        </p:nvSpPr>
        <p:spPr>
          <a:xfrm>
            <a:off x="298174" y="99391"/>
            <a:ext cx="10654748" cy="8844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745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/>
                <a:cs typeface="Calibri"/>
                <a:sym typeface="Calibri"/>
              </a:rPr>
              <a:t>Suggestions</a:t>
            </a:r>
            <a:endParaRPr sz="32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317551593"/>
              </p:ext>
            </p:extLst>
          </p:nvPr>
        </p:nvGraphicFramePr>
        <p:xfrm>
          <a:off x="298175" y="1348966"/>
          <a:ext cx="10654748" cy="5178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>
            <a:spLocks noGrp="1"/>
          </p:cNvSpPr>
          <p:nvPr>
            <p:ph type="body" sz="half" idx="2"/>
          </p:nvPr>
        </p:nvSpPr>
        <p:spPr>
          <a:xfrm>
            <a:off x="298174" y="1489172"/>
            <a:ext cx="4082273" cy="434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b="1" i="0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Key Points:</a:t>
            </a:r>
            <a:endParaRPr dirty="0">
              <a:solidFill>
                <a:schemeClr val="tx2"/>
              </a:solidFill>
            </a:endParaRPr>
          </a:p>
          <a:p>
            <a:pPr marL="285750" lvl="0" indent="-28575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Customers using 1 product have highest churn count (1409).</a:t>
            </a:r>
            <a:endParaRPr dirty="0">
              <a:solidFill>
                <a:schemeClr val="tx2"/>
              </a:solidFill>
            </a:endParaRPr>
          </a:p>
          <a:p>
            <a:pPr marL="285750" lvl="0" indent="-28575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Churn count decreases as the number of products used increases. Suggest product bundling to incentivize multiple product </a:t>
            </a:r>
            <a:r>
              <a:rPr lang="en-US" sz="1800" b="0" i="0" dirty="0" smtClean="0">
                <a:solidFill>
                  <a:schemeClr val="tx2"/>
                </a:solidFill>
                <a:ea typeface="Arial"/>
                <a:cs typeface="Arial"/>
                <a:sym typeface="Arial"/>
              </a:rPr>
              <a:t>usage.</a:t>
            </a: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b="1" i="0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Analysis:</a:t>
            </a:r>
            <a:endParaRPr dirty="0">
              <a:solidFill>
                <a:schemeClr val="tx2"/>
              </a:solidFill>
            </a:endParaRPr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i="0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Single-product customers may churn due to limited banking needs or perceived value.</a:t>
            </a:r>
            <a:endParaRPr dirty="0">
              <a:solidFill>
                <a:schemeClr val="tx2"/>
              </a:solidFill>
            </a:endParaRPr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i="0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Multiple-product users are more loyal, indicating a need to encourage product diversification.</a:t>
            </a:r>
            <a:endParaRPr sz="1800" dirty="0">
              <a:solidFill>
                <a:schemeClr val="tx2"/>
              </a:solidFill>
            </a:endParaRPr>
          </a:p>
        </p:txBody>
      </p:sp>
      <p:pic>
        <p:nvPicPr>
          <p:cNvPr id="138" name="Google Shape;138;p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921" y="3121411"/>
            <a:ext cx="6694001" cy="308348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8"/>
          <p:cNvSpPr txBox="1"/>
          <p:nvPr/>
        </p:nvSpPr>
        <p:spPr>
          <a:xfrm>
            <a:off x="4977483" y="6067205"/>
            <a:ext cx="6785160" cy="757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None/>
            </a:pPr>
            <a:endParaRPr sz="2000" i="1" dirty="0">
              <a:solidFill>
                <a:schemeClr val="dk1"/>
              </a:solidFill>
              <a:highlight>
                <a:srgbClr val="008080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106;p4"/>
          <p:cNvSpPr/>
          <p:nvPr/>
        </p:nvSpPr>
        <p:spPr>
          <a:xfrm>
            <a:off x="298174" y="99391"/>
            <a:ext cx="10654748" cy="8844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745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/>
                <a:cs typeface="Calibri"/>
                <a:sym typeface="Calibri"/>
              </a:rPr>
              <a:t>Churn Analysis by Number of Products</a:t>
            </a:r>
            <a:endParaRPr sz="32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title" idx="4294967295"/>
          </p:nvPr>
        </p:nvSpPr>
        <p:spPr>
          <a:xfrm>
            <a:off x="0" y="757238"/>
            <a:ext cx="3657600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mbria"/>
              <a:buNone/>
            </a:pP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/>
            </a:r>
            <a:br>
              <a:rPr lang="en-US" sz="2400" b="1" dirty="0"/>
            </a:br>
            <a:endParaRPr sz="2400" b="1" dirty="0"/>
          </a:p>
        </p:txBody>
      </p:sp>
      <p:sp>
        <p:nvSpPr>
          <p:cNvPr id="9" name="Google Shape;106;p4"/>
          <p:cNvSpPr/>
          <p:nvPr/>
        </p:nvSpPr>
        <p:spPr>
          <a:xfrm>
            <a:off x="298174" y="99391"/>
            <a:ext cx="10654748" cy="8844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745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/>
                <a:cs typeface="Calibri"/>
                <a:sym typeface="Calibri"/>
              </a:rPr>
              <a:t>Recommendations</a:t>
            </a:r>
            <a:endParaRPr sz="32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09417698"/>
              </p:ext>
            </p:extLst>
          </p:nvPr>
        </p:nvGraphicFramePr>
        <p:xfrm>
          <a:off x="298175" y="1348966"/>
          <a:ext cx="10654748" cy="5178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134</TotalTime>
  <Words>1169</Words>
  <Application>Microsoft Office PowerPoint</Application>
  <PresentationFormat>Custom</PresentationFormat>
  <Paragraphs>145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Cambria</vt:lpstr>
      <vt:lpstr>Lato</vt:lpstr>
      <vt:lpstr>Calibri</vt:lpstr>
      <vt:lpstr>Adjacency</vt:lpstr>
      <vt:lpstr>Analytical CRM Development for a Bank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Analytical CRM Development for a Bank</dc:title>
  <dc:creator>lokesh sharma</dc:creator>
  <cp:lastModifiedBy>ACER</cp:lastModifiedBy>
  <cp:revision>18</cp:revision>
  <dcterms:created xsi:type="dcterms:W3CDTF">2024-03-26T10:09:34Z</dcterms:created>
  <dcterms:modified xsi:type="dcterms:W3CDTF">2024-06-18T16:46:48Z</dcterms:modified>
</cp:coreProperties>
</file>