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1" r:id="rId6"/>
    <p:sldId id="262" r:id="rId7"/>
    <p:sldId id="258" r:id="rId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28739-59B6-4394-A706-3929AE718F13}" type="datetimeFigureOut">
              <a:rPr lang="LID4096" smtClean="0"/>
              <a:t>05/23/2025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8110F-DF60-41B5-8001-C9EB5DA832FA}" type="slidenum">
              <a:rPr lang="LID4096" smtClean="0"/>
              <a:t>‹#›</a:t>
            </a:fld>
            <a:endParaRPr lang="LID4096"/>
          </a:p>
        </p:txBody>
      </p:sp>
    </p:spTree>
    <p:extLst>
      <p:ext uri="{BB962C8B-B14F-4D97-AF65-F5344CB8AC3E}">
        <p14:creationId xmlns:p14="http://schemas.microsoft.com/office/powerpoint/2010/main" val="46998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Taxi Data Architecture involves a systematic approach to managing, processing, and analysing data generated by taxi services. It includes components such as data collection from GPS devices, fare meters, and passenger apps. The architecture should ensure efficient data storage, real-time processing for dispatching, and historical data analysis for business insights. Security and privacy are also critical considerations in designing a robust taxi data architecture.</a:t>
            </a:r>
          </a:p>
        </p:txBody>
      </p:sp>
      <p:sp>
        <p:nvSpPr>
          <p:cNvPr id="4" name="Slide Number Placeholder 3"/>
          <p:cNvSpPr>
            <a:spLocks noGrp="1"/>
          </p:cNvSpPr>
          <p:nvPr>
            <p:ph type="sldNum" sz="quarter" idx="5"/>
          </p:nvPr>
        </p:nvSpPr>
        <p:spPr/>
        <p:txBody>
          <a:bodyPr/>
          <a:lstStyle/>
          <a:p>
            <a:fld id="{3181AE03-902B-40EE-8A3C-622EFE1F17DD}" type="slidenum">
              <a:rPr lang="LID4096" smtClean="0"/>
              <a:t>7</a:t>
            </a:fld>
            <a:endParaRPr lang="LID4096"/>
          </a:p>
        </p:txBody>
      </p:sp>
    </p:spTree>
    <p:extLst>
      <p:ext uri="{BB962C8B-B14F-4D97-AF65-F5344CB8AC3E}">
        <p14:creationId xmlns:p14="http://schemas.microsoft.com/office/powerpoint/2010/main" val="46775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617C-2A9D-3122-BD40-31B5F92714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LID4096"/>
          </a:p>
        </p:txBody>
      </p:sp>
      <p:sp>
        <p:nvSpPr>
          <p:cNvPr id="3" name="Subtitle 2">
            <a:extLst>
              <a:ext uri="{FF2B5EF4-FFF2-40B4-BE49-F238E27FC236}">
                <a16:creationId xmlns:a16="http://schemas.microsoft.com/office/drawing/2014/main" id="{11CF623D-3A18-5951-7B3F-C4FA3EC37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LID4096"/>
          </a:p>
        </p:txBody>
      </p:sp>
      <p:sp>
        <p:nvSpPr>
          <p:cNvPr id="4" name="Date Placeholder 3">
            <a:extLst>
              <a:ext uri="{FF2B5EF4-FFF2-40B4-BE49-F238E27FC236}">
                <a16:creationId xmlns:a16="http://schemas.microsoft.com/office/drawing/2014/main" id="{BA223AB2-261C-F430-A435-687525D5631D}"/>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5" name="Footer Placeholder 4">
            <a:extLst>
              <a:ext uri="{FF2B5EF4-FFF2-40B4-BE49-F238E27FC236}">
                <a16:creationId xmlns:a16="http://schemas.microsoft.com/office/drawing/2014/main" id="{1B82E3AE-874B-96E1-2E33-44ACADBFED9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D774CC9-42BE-81F3-DF6D-FE1A79911CAC}"/>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205368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26FE-946C-3A8F-F1BB-06820FC55335}"/>
              </a:ext>
            </a:extLst>
          </p:cNvPr>
          <p:cNvSpPr>
            <a:spLocks noGrp="1"/>
          </p:cNvSpPr>
          <p:nvPr>
            <p:ph type="title"/>
          </p:nvPr>
        </p:nvSpPr>
        <p:spPr/>
        <p:txBody>
          <a:bodyPr/>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49FC68BB-27E7-6F0C-6E31-1902B19C6FF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9F810019-6D25-4E60-6047-5E426F947B6B}"/>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5" name="Footer Placeholder 4">
            <a:extLst>
              <a:ext uri="{FF2B5EF4-FFF2-40B4-BE49-F238E27FC236}">
                <a16:creationId xmlns:a16="http://schemas.microsoft.com/office/drawing/2014/main" id="{CCB42BCE-8212-930D-D85F-B284BB3D5DB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E205354-8E23-1D88-0ABF-C47A457D9689}"/>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173787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50808-9F44-39E7-4684-30D882A98B7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D6183841-0E9B-41A8-4386-F7E8F62DA8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834261EA-8A2A-0EFD-6681-972895D8F414}"/>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5" name="Footer Placeholder 4">
            <a:extLst>
              <a:ext uri="{FF2B5EF4-FFF2-40B4-BE49-F238E27FC236}">
                <a16:creationId xmlns:a16="http://schemas.microsoft.com/office/drawing/2014/main" id="{3E70411C-2AB3-6E70-8098-E86B28FD003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4E792F9-5FF2-4464-19C9-BFDB517FA251}"/>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290276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36DE-381B-1CB4-4274-48AB699A7E6A}"/>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2449C102-C7A7-F331-6B69-B612A57624A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C467D2B7-8A90-8607-056D-F6A2E36B4834}"/>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5" name="Footer Placeholder 4">
            <a:extLst>
              <a:ext uri="{FF2B5EF4-FFF2-40B4-BE49-F238E27FC236}">
                <a16:creationId xmlns:a16="http://schemas.microsoft.com/office/drawing/2014/main" id="{8DE31E64-6040-7DA4-FED1-F0163CAAEAF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DACFD46-879A-1E7A-D12C-A4BB39503FF1}"/>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280833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3D4B-B8FC-43A5-D040-270EE35DB1A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LID4096"/>
          </a:p>
        </p:txBody>
      </p:sp>
      <p:sp>
        <p:nvSpPr>
          <p:cNvPr id="3" name="Text Placeholder 2">
            <a:extLst>
              <a:ext uri="{FF2B5EF4-FFF2-40B4-BE49-F238E27FC236}">
                <a16:creationId xmlns:a16="http://schemas.microsoft.com/office/drawing/2014/main" id="{316A3342-11E3-DA37-A84C-AE6A001E03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293CDA-F512-871B-EAD1-58456FDFA303}"/>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5" name="Footer Placeholder 4">
            <a:extLst>
              <a:ext uri="{FF2B5EF4-FFF2-40B4-BE49-F238E27FC236}">
                <a16:creationId xmlns:a16="http://schemas.microsoft.com/office/drawing/2014/main" id="{E56705CA-3B42-963A-FAB4-11DBF65C267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58CFE4C-DFAA-E38C-FD6C-6B3F3DDF7DDA}"/>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324219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DDB9-F29C-3FC2-563F-94C5136A7156}"/>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875184F5-BA49-2514-ACA4-68D8094C45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Content Placeholder 3">
            <a:extLst>
              <a:ext uri="{FF2B5EF4-FFF2-40B4-BE49-F238E27FC236}">
                <a16:creationId xmlns:a16="http://schemas.microsoft.com/office/drawing/2014/main" id="{73991A9E-BF5A-16B2-559B-DBDB40F147D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Date Placeholder 4">
            <a:extLst>
              <a:ext uri="{FF2B5EF4-FFF2-40B4-BE49-F238E27FC236}">
                <a16:creationId xmlns:a16="http://schemas.microsoft.com/office/drawing/2014/main" id="{41CA8A8C-7422-5F01-BD47-B12B14A05CF9}"/>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6" name="Footer Placeholder 5">
            <a:extLst>
              <a:ext uri="{FF2B5EF4-FFF2-40B4-BE49-F238E27FC236}">
                <a16:creationId xmlns:a16="http://schemas.microsoft.com/office/drawing/2014/main" id="{254AEA04-37D0-D800-D0E7-58CFBEB98C3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9288B0C-A43F-8A4E-40F8-0D11FCD8931A}"/>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222860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F146-C1ED-7748-AE40-F5ABA80F0580}"/>
              </a:ext>
            </a:extLst>
          </p:cNvPr>
          <p:cNvSpPr>
            <a:spLocks noGrp="1"/>
          </p:cNvSpPr>
          <p:nvPr>
            <p:ph type="title"/>
          </p:nvPr>
        </p:nvSpPr>
        <p:spPr>
          <a:xfrm>
            <a:off x="839788" y="365125"/>
            <a:ext cx="10515600" cy="1325563"/>
          </a:xfrm>
        </p:spPr>
        <p:txBody>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8EEAF9E3-9AB7-A5F7-EA3B-95FA467BC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63F7CE-3C06-1103-CC31-655F733541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Text Placeholder 4">
            <a:extLst>
              <a:ext uri="{FF2B5EF4-FFF2-40B4-BE49-F238E27FC236}">
                <a16:creationId xmlns:a16="http://schemas.microsoft.com/office/drawing/2014/main" id="{8D156CA6-F084-F054-AD2E-A04F163A9C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9E11E8F-1AA4-5B51-B604-28910C9F14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7" name="Date Placeholder 6">
            <a:extLst>
              <a:ext uri="{FF2B5EF4-FFF2-40B4-BE49-F238E27FC236}">
                <a16:creationId xmlns:a16="http://schemas.microsoft.com/office/drawing/2014/main" id="{977CE575-35A3-8DE8-486F-525D1F24BF30}"/>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8" name="Footer Placeholder 7">
            <a:extLst>
              <a:ext uri="{FF2B5EF4-FFF2-40B4-BE49-F238E27FC236}">
                <a16:creationId xmlns:a16="http://schemas.microsoft.com/office/drawing/2014/main" id="{A4B2C0D0-DD2A-3F4C-28A3-63CBF2359EC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C5ABED9C-6F88-6336-B2AD-04AC95DD324B}"/>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403891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16E6-A3E5-B846-E187-E5E8869F3531}"/>
              </a:ext>
            </a:extLst>
          </p:cNvPr>
          <p:cNvSpPr>
            <a:spLocks noGrp="1"/>
          </p:cNvSpPr>
          <p:nvPr>
            <p:ph type="title"/>
          </p:nvPr>
        </p:nvSpPr>
        <p:spPr/>
        <p:txBody>
          <a:bodyPr/>
          <a:lstStyle/>
          <a:p>
            <a:r>
              <a:rPr lang="en-GB"/>
              <a:t>Click to edit Master title style</a:t>
            </a:r>
            <a:endParaRPr lang="LID4096"/>
          </a:p>
        </p:txBody>
      </p:sp>
      <p:sp>
        <p:nvSpPr>
          <p:cNvPr id="3" name="Date Placeholder 2">
            <a:extLst>
              <a:ext uri="{FF2B5EF4-FFF2-40B4-BE49-F238E27FC236}">
                <a16:creationId xmlns:a16="http://schemas.microsoft.com/office/drawing/2014/main" id="{761E801A-1897-351D-C5B5-83D5B587F472}"/>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4" name="Footer Placeholder 3">
            <a:extLst>
              <a:ext uri="{FF2B5EF4-FFF2-40B4-BE49-F238E27FC236}">
                <a16:creationId xmlns:a16="http://schemas.microsoft.com/office/drawing/2014/main" id="{29866E95-7975-04B0-48CE-976E0FF18265}"/>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AB72E945-F0F9-9205-3E93-25A45DB5E0BB}"/>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7598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40737-00AB-2C62-4FCF-318B47E5D86E}"/>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3" name="Footer Placeholder 2">
            <a:extLst>
              <a:ext uri="{FF2B5EF4-FFF2-40B4-BE49-F238E27FC236}">
                <a16:creationId xmlns:a16="http://schemas.microsoft.com/office/drawing/2014/main" id="{56D1395C-E1DC-EC41-10EB-31B8A96CA88A}"/>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B4FA66E9-E42A-BF7A-12F1-FD2162B5129B}"/>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87841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5DB7-B4AA-921C-568D-A324755DD5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Content Placeholder 2">
            <a:extLst>
              <a:ext uri="{FF2B5EF4-FFF2-40B4-BE49-F238E27FC236}">
                <a16:creationId xmlns:a16="http://schemas.microsoft.com/office/drawing/2014/main" id="{DEBC4CF9-163A-FA73-BE43-637761BC3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Text Placeholder 3">
            <a:extLst>
              <a:ext uri="{FF2B5EF4-FFF2-40B4-BE49-F238E27FC236}">
                <a16:creationId xmlns:a16="http://schemas.microsoft.com/office/drawing/2014/main" id="{17F18895-2ADB-937B-6794-B36BA6D01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807877-54D2-5820-4929-26C80AB6F72C}"/>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6" name="Footer Placeholder 5">
            <a:extLst>
              <a:ext uri="{FF2B5EF4-FFF2-40B4-BE49-F238E27FC236}">
                <a16:creationId xmlns:a16="http://schemas.microsoft.com/office/drawing/2014/main" id="{5E2E9FFE-8510-744F-C2EF-4D67D10A200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31230FF-5E22-DDCB-4418-DC1ECCD27A60}"/>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208667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53B04-6F03-3A2C-B596-F4A7CEF4A3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Picture Placeholder 2">
            <a:extLst>
              <a:ext uri="{FF2B5EF4-FFF2-40B4-BE49-F238E27FC236}">
                <a16:creationId xmlns:a16="http://schemas.microsoft.com/office/drawing/2014/main" id="{E5D1EED8-D30D-6B82-CDB1-CDA489694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1626BB4-671B-3465-7C4E-34C561FBA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DCB19C-BA6D-EA87-EE68-B4C2235D6248}"/>
              </a:ext>
            </a:extLst>
          </p:cNvPr>
          <p:cNvSpPr>
            <a:spLocks noGrp="1"/>
          </p:cNvSpPr>
          <p:nvPr>
            <p:ph type="dt" sz="half" idx="10"/>
          </p:nvPr>
        </p:nvSpPr>
        <p:spPr/>
        <p:txBody>
          <a:bodyPr/>
          <a:lstStyle/>
          <a:p>
            <a:fld id="{5BCC6FDF-970C-4D3C-A833-5DDA2D3FD9D2}" type="datetimeFigureOut">
              <a:rPr lang="LID4096" smtClean="0"/>
              <a:t>05/23/2025</a:t>
            </a:fld>
            <a:endParaRPr lang="LID4096"/>
          </a:p>
        </p:txBody>
      </p:sp>
      <p:sp>
        <p:nvSpPr>
          <p:cNvPr id="6" name="Footer Placeholder 5">
            <a:extLst>
              <a:ext uri="{FF2B5EF4-FFF2-40B4-BE49-F238E27FC236}">
                <a16:creationId xmlns:a16="http://schemas.microsoft.com/office/drawing/2014/main" id="{6E10D5D3-BB52-581A-44B0-0E59EED12DF6}"/>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A19435C-55F0-B92F-5157-57F83F056A14}"/>
              </a:ext>
            </a:extLst>
          </p:cNvPr>
          <p:cNvSpPr>
            <a:spLocks noGrp="1"/>
          </p:cNvSpPr>
          <p:nvPr>
            <p:ph type="sldNum" sz="quarter" idx="12"/>
          </p:nvPr>
        </p:nvSpPr>
        <p:spPr/>
        <p:txBody>
          <a:bodyPr/>
          <a:lstStyle/>
          <a:p>
            <a:fld id="{8509D4DF-3AA1-41D7-B17B-72E9405435C1}" type="slidenum">
              <a:rPr lang="LID4096" smtClean="0"/>
              <a:t>‹#›</a:t>
            </a:fld>
            <a:endParaRPr lang="LID4096"/>
          </a:p>
        </p:txBody>
      </p:sp>
    </p:spTree>
    <p:extLst>
      <p:ext uri="{BB962C8B-B14F-4D97-AF65-F5344CB8AC3E}">
        <p14:creationId xmlns:p14="http://schemas.microsoft.com/office/powerpoint/2010/main" val="25508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B85F9D-3C3A-352A-5B91-6190B8087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B2F35109-3A10-B90C-C0E3-33C295CEC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193B9664-2E97-AEFB-0424-9432F63EE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CC6FDF-970C-4D3C-A833-5DDA2D3FD9D2}" type="datetimeFigureOut">
              <a:rPr lang="LID4096" smtClean="0"/>
              <a:t>05/23/2025</a:t>
            </a:fld>
            <a:endParaRPr lang="LID4096"/>
          </a:p>
        </p:txBody>
      </p:sp>
      <p:sp>
        <p:nvSpPr>
          <p:cNvPr id="5" name="Footer Placeholder 4">
            <a:extLst>
              <a:ext uri="{FF2B5EF4-FFF2-40B4-BE49-F238E27FC236}">
                <a16:creationId xmlns:a16="http://schemas.microsoft.com/office/drawing/2014/main" id="{37833BF7-CC8B-0584-7CDA-E7F540E517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85EF794F-CA32-3CF3-D5C4-7CD494176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09D4DF-3AA1-41D7-B17B-72E9405435C1}" type="slidenum">
              <a:rPr lang="LID4096" smtClean="0"/>
              <a:t>‹#›</a:t>
            </a:fld>
            <a:endParaRPr lang="LID4096"/>
          </a:p>
        </p:txBody>
      </p:sp>
    </p:spTree>
    <p:extLst>
      <p:ext uri="{BB962C8B-B14F-4D97-AF65-F5344CB8AC3E}">
        <p14:creationId xmlns:p14="http://schemas.microsoft.com/office/powerpoint/2010/main" val="1588842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242B-6B59-5E71-60D7-3FA98CBE2803}"/>
              </a:ext>
            </a:extLst>
          </p:cNvPr>
          <p:cNvSpPr>
            <a:spLocks noGrp="1"/>
          </p:cNvSpPr>
          <p:nvPr>
            <p:ph type="ctrTitle"/>
          </p:nvPr>
        </p:nvSpPr>
        <p:spPr>
          <a:xfrm>
            <a:off x="1524000" y="2913416"/>
            <a:ext cx="9144000" cy="1031168"/>
          </a:xfrm>
        </p:spPr>
        <p:txBody>
          <a:bodyPr/>
          <a:lstStyle/>
          <a:p>
            <a:r>
              <a:rPr lang="en-GB" dirty="0"/>
              <a:t>Real-Time Traffic Monitoring</a:t>
            </a:r>
            <a:endParaRPr lang="LID4096" dirty="0"/>
          </a:p>
        </p:txBody>
      </p:sp>
      <p:sp>
        <p:nvSpPr>
          <p:cNvPr id="4" name="TextBox 3">
            <a:extLst>
              <a:ext uri="{FF2B5EF4-FFF2-40B4-BE49-F238E27FC236}">
                <a16:creationId xmlns:a16="http://schemas.microsoft.com/office/drawing/2014/main" id="{2D2907FE-D17C-FFF5-9A1F-98152444C5D0}"/>
              </a:ext>
            </a:extLst>
          </p:cNvPr>
          <p:cNvSpPr txBox="1"/>
          <p:nvPr/>
        </p:nvSpPr>
        <p:spPr>
          <a:xfrm>
            <a:off x="6933282" y="5255046"/>
            <a:ext cx="3734718" cy="1200329"/>
          </a:xfrm>
          <a:prstGeom prst="rect">
            <a:avLst/>
          </a:prstGeom>
          <a:noFill/>
        </p:spPr>
        <p:txBody>
          <a:bodyPr wrap="square" rtlCol="0">
            <a:spAutoFit/>
          </a:bodyPr>
          <a:lstStyle/>
          <a:p>
            <a:r>
              <a:rPr lang="de-DE" dirty="0"/>
              <a:t>Initial draft.</a:t>
            </a:r>
            <a:br>
              <a:rPr lang="de-DE" dirty="0"/>
            </a:br>
            <a:endParaRPr lang="de-DE" dirty="0"/>
          </a:p>
          <a:p>
            <a:r>
              <a:rPr lang="de-DE" dirty="0"/>
              <a:t>Design and proper structuring of contents will be done later.</a:t>
            </a:r>
            <a:endParaRPr lang="LID4096" dirty="0"/>
          </a:p>
        </p:txBody>
      </p:sp>
    </p:spTree>
    <p:extLst>
      <p:ext uri="{BB962C8B-B14F-4D97-AF65-F5344CB8AC3E}">
        <p14:creationId xmlns:p14="http://schemas.microsoft.com/office/powerpoint/2010/main" val="370825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DD057-7EC3-D164-61F4-8DE85A82178E}"/>
              </a:ext>
            </a:extLst>
          </p:cNvPr>
          <p:cNvPicPr>
            <a:picLocks noChangeAspect="1"/>
          </p:cNvPicPr>
          <p:nvPr/>
        </p:nvPicPr>
        <p:blipFill>
          <a:blip r:embed="rId2"/>
          <a:stretch>
            <a:fillRect/>
          </a:stretch>
        </p:blipFill>
        <p:spPr>
          <a:xfrm>
            <a:off x="247385" y="848299"/>
            <a:ext cx="11734682" cy="5177928"/>
          </a:xfrm>
          <a:prstGeom prst="rect">
            <a:avLst/>
          </a:prstGeom>
        </p:spPr>
      </p:pic>
    </p:spTree>
    <p:extLst>
      <p:ext uri="{BB962C8B-B14F-4D97-AF65-F5344CB8AC3E}">
        <p14:creationId xmlns:p14="http://schemas.microsoft.com/office/powerpoint/2010/main" val="183703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C2F8-F2E9-AB22-F82E-241D655FFF69}"/>
              </a:ext>
            </a:extLst>
          </p:cNvPr>
          <p:cNvSpPr>
            <a:spLocks noGrp="1"/>
          </p:cNvSpPr>
          <p:nvPr>
            <p:ph type="title"/>
          </p:nvPr>
        </p:nvSpPr>
        <p:spPr>
          <a:xfrm>
            <a:off x="838200" y="289937"/>
            <a:ext cx="4538031" cy="782199"/>
          </a:xfrm>
        </p:spPr>
        <p:txBody>
          <a:bodyPr/>
          <a:lstStyle/>
          <a:p>
            <a:r>
              <a:rPr lang="de-DE" dirty="0"/>
              <a:t>Architecture/Tools</a:t>
            </a:r>
            <a:endParaRPr lang="LID4096" dirty="0"/>
          </a:p>
        </p:txBody>
      </p:sp>
    </p:spTree>
    <p:extLst>
      <p:ext uri="{BB962C8B-B14F-4D97-AF65-F5344CB8AC3E}">
        <p14:creationId xmlns:p14="http://schemas.microsoft.com/office/powerpoint/2010/main" val="378983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25BAC-D622-2328-1569-AFC3177A7F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5B48D-A2B9-752C-2084-6D4CCFF0001F}"/>
              </a:ext>
            </a:extLst>
          </p:cNvPr>
          <p:cNvSpPr>
            <a:spLocks noGrp="1"/>
          </p:cNvSpPr>
          <p:nvPr>
            <p:ph type="ctrTitle"/>
          </p:nvPr>
        </p:nvSpPr>
        <p:spPr>
          <a:xfrm>
            <a:off x="1524000" y="1905918"/>
            <a:ext cx="9144000" cy="2038666"/>
          </a:xfrm>
        </p:spPr>
        <p:txBody>
          <a:bodyPr>
            <a:normAutofit/>
          </a:bodyPr>
          <a:lstStyle/>
          <a:p>
            <a:r>
              <a:rPr lang="en-GB" dirty="0"/>
              <a:t>Why these Tools/ Way of working?</a:t>
            </a:r>
            <a:endParaRPr lang="LID4096" dirty="0"/>
          </a:p>
        </p:txBody>
      </p:sp>
    </p:spTree>
    <p:extLst>
      <p:ext uri="{BB962C8B-B14F-4D97-AF65-F5344CB8AC3E}">
        <p14:creationId xmlns:p14="http://schemas.microsoft.com/office/powerpoint/2010/main" val="1762936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1F97-24D7-95D7-53BE-0B2118455063}"/>
              </a:ext>
            </a:extLst>
          </p:cNvPr>
          <p:cNvSpPr>
            <a:spLocks noGrp="1"/>
          </p:cNvSpPr>
          <p:nvPr>
            <p:ph type="title"/>
          </p:nvPr>
        </p:nvSpPr>
        <p:spPr>
          <a:xfrm>
            <a:off x="517793" y="262396"/>
            <a:ext cx="7458419" cy="418641"/>
          </a:xfrm>
        </p:spPr>
        <p:txBody>
          <a:bodyPr>
            <a:normAutofit fontScale="90000"/>
          </a:bodyPr>
          <a:lstStyle/>
          <a:p>
            <a:r>
              <a:rPr lang="de-DE" dirty="0"/>
              <a:t>Contents to be editted later</a:t>
            </a:r>
            <a:endParaRPr lang="LID4096" dirty="0"/>
          </a:p>
        </p:txBody>
      </p:sp>
      <p:sp>
        <p:nvSpPr>
          <p:cNvPr id="3" name="Content Placeholder 2">
            <a:extLst>
              <a:ext uri="{FF2B5EF4-FFF2-40B4-BE49-F238E27FC236}">
                <a16:creationId xmlns:a16="http://schemas.microsoft.com/office/drawing/2014/main" id="{35B45752-6489-1F15-4D72-8532A0DE688E}"/>
              </a:ext>
            </a:extLst>
          </p:cNvPr>
          <p:cNvSpPr>
            <a:spLocks noGrp="1"/>
          </p:cNvSpPr>
          <p:nvPr>
            <p:ph idx="1"/>
          </p:nvPr>
        </p:nvSpPr>
        <p:spPr>
          <a:xfrm>
            <a:off x="594911" y="1476260"/>
            <a:ext cx="10758889" cy="4700703"/>
          </a:xfrm>
        </p:spPr>
        <p:txBody>
          <a:bodyPr>
            <a:noAutofit/>
          </a:bodyPr>
          <a:lstStyle/>
          <a:p>
            <a:pPr marL="0" indent="0">
              <a:buNone/>
            </a:pPr>
            <a:r>
              <a:rPr lang="de-DE" sz="2400" b="1" dirty="0"/>
              <a:t>Traditional way of working</a:t>
            </a:r>
            <a:r>
              <a:rPr lang="de-DE" sz="2400" dirty="0"/>
              <a:t>: Collect all data, store in a database and then run batch jobs to analyze and report data</a:t>
            </a:r>
          </a:p>
          <a:p>
            <a:pPr marL="0" indent="0">
              <a:buNone/>
            </a:pPr>
            <a:endParaRPr lang="de-DE" sz="2400" dirty="0"/>
          </a:p>
          <a:p>
            <a:pPr marL="0" indent="0">
              <a:buNone/>
            </a:pPr>
            <a:r>
              <a:rPr lang="de-DE" sz="2400" dirty="0"/>
              <a:t>Challenges:</a:t>
            </a:r>
          </a:p>
          <a:p>
            <a:pPr marL="514350" indent="-514350">
              <a:buAutoNum type="arabicPeriod"/>
            </a:pPr>
            <a:r>
              <a:rPr lang="de-DE" sz="2400" dirty="0"/>
              <a:t>Latency: insights wouldn‘t be in real-time; only seen after processing.</a:t>
            </a:r>
          </a:p>
          <a:p>
            <a:pPr marL="514350" indent="-514350">
              <a:buAutoNum type="arabicPeriod"/>
            </a:pPr>
            <a:r>
              <a:rPr lang="de-DE" sz="2400" dirty="0"/>
              <a:t>Scalability: Databases may struggle with real-time ingestion from many taxis</a:t>
            </a:r>
          </a:p>
          <a:p>
            <a:pPr marL="514350" indent="-514350">
              <a:buAutoNum type="arabicPeriod"/>
            </a:pPr>
            <a:r>
              <a:rPr lang="de-DE" sz="2400" dirty="0"/>
              <a:t>Complexity: keeping dashboards updated constantly would require polling and increase load</a:t>
            </a:r>
          </a:p>
          <a:p>
            <a:pPr marL="514350" indent="-514350">
              <a:buAutoNum type="arabicPeriod"/>
            </a:pPr>
            <a:r>
              <a:rPr lang="de-DE" sz="2400" dirty="0"/>
              <a:t>Harder alerting: Immediate notifications (e.g speeding taxi or boundary violations) would be delayed</a:t>
            </a:r>
            <a:endParaRPr lang="LID4096" sz="2400" dirty="0"/>
          </a:p>
        </p:txBody>
      </p:sp>
    </p:spTree>
    <p:extLst>
      <p:ext uri="{BB962C8B-B14F-4D97-AF65-F5344CB8AC3E}">
        <p14:creationId xmlns:p14="http://schemas.microsoft.com/office/powerpoint/2010/main" val="340377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167BEE-7509-9E86-8584-84925EDCC158}"/>
              </a:ext>
            </a:extLst>
          </p:cNvPr>
          <p:cNvSpPr txBox="1">
            <a:spLocks/>
          </p:cNvSpPr>
          <p:nvPr/>
        </p:nvSpPr>
        <p:spPr>
          <a:xfrm>
            <a:off x="1524000" y="2894409"/>
            <a:ext cx="9144000" cy="1069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Why do we need a database (Redis)</a:t>
            </a:r>
            <a:endParaRPr lang="LID4096" dirty="0"/>
          </a:p>
        </p:txBody>
      </p:sp>
    </p:spTree>
    <p:extLst>
      <p:ext uri="{BB962C8B-B14F-4D97-AF65-F5344CB8AC3E}">
        <p14:creationId xmlns:p14="http://schemas.microsoft.com/office/powerpoint/2010/main" val="312762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46DDB21-913A-5B3A-A677-A5306F6A3F9D}"/>
              </a:ext>
            </a:extLst>
          </p:cNvPr>
          <p:cNvSpPr>
            <a:spLocks noGrp="1"/>
          </p:cNvSpPr>
          <p:nvPr>
            <p:ph type="title"/>
          </p:nvPr>
        </p:nvSpPr>
        <p:spPr>
          <a:xfrm>
            <a:off x="614679" y="548639"/>
            <a:ext cx="3977640" cy="5719640"/>
          </a:xfrm>
        </p:spPr>
        <p:txBody>
          <a:bodyPr anchor="t">
            <a:normAutofit/>
          </a:bodyPr>
          <a:lstStyle/>
          <a:p>
            <a:r>
              <a:rPr lang="LID4096"/>
              <a:t>Understanding Taxi Data Architecture</a:t>
            </a:r>
          </a:p>
        </p:txBody>
      </p:sp>
      <p:sp>
        <p:nvSpPr>
          <p:cNvPr id="3" name="Content Placeholder 2">
            <a:extLst>
              <a:ext uri="{FF2B5EF4-FFF2-40B4-BE49-F238E27FC236}">
                <a16:creationId xmlns:a16="http://schemas.microsoft.com/office/drawing/2014/main" id="{1054DFAC-B529-5336-F88C-846FF0A14B2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7542" y="548639"/>
            <a:ext cx="6189780" cy="5861304"/>
          </a:xfrm>
        </p:spPr>
        <p:txBody>
          <a:bodyPr>
            <a:normAutofit/>
          </a:bodyPr>
          <a:lstStyle/>
          <a:p>
            <a:pPr marL="0" indent="0">
              <a:spcBef>
                <a:spcPts val="2500"/>
              </a:spcBef>
              <a:buNone/>
            </a:pPr>
            <a:r>
              <a:rPr lang="en-GB" sz="1400" b="1"/>
              <a:t>Data Collection</a:t>
            </a:r>
          </a:p>
          <a:p>
            <a:pPr marL="0" lvl="1" indent="0">
              <a:buNone/>
            </a:pPr>
            <a:r>
              <a:rPr lang="en-GB" sz="1400"/>
              <a:t>Data is collected from various sources such as GPS devices, fare meters, and passenger apps to support taxi services.</a:t>
            </a:r>
          </a:p>
          <a:p>
            <a:pPr marL="0" indent="0">
              <a:spcBef>
                <a:spcPts val="2500"/>
              </a:spcBef>
              <a:buNone/>
            </a:pPr>
            <a:r>
              <a:rPr lang="en-GB" sz="1400" b="1"/>
              <a:t>Efficient Data Storage</a:t>
            </a:r>
          </a:p>
          <a:p>
            <a:pPr marL="0" lvl="1" indent="0">
              <a:buNone/>
            </a:pPr>
            <a:r>
              <a:rPr lang="en-GB" sz="1400"/>
              <a:t>The architecture must ensure efficient storage of large volumes of data for reliable access and processing.</a:t>
            </a:r>
          </a:p>
          <a:p>
            <a:pPr marL="0" indent="0">
              <a:spcBef>
                <a:spcPts val="2500"/>
              </a:spcBef>
              <a:buNone/>
            </a:pPr>
            <a:r>
              <a:rPr lang="en-GB" sz="1400" b="1"/>
              <a:t>Real-Time Dispatching</a:t>
            </a:r>
          </a:p>
          <a:p>
            <a:pPr marL="0" lvl="1" indent="0">
              <a:buNone/>
            </a:pPr>
            <a:r>
              <a:rPr lang="en-GB" sz="1400"/>
              <a:t>Real-time processing capabilities are crucial for dispatching taxis and managing dynamic operational needs in real-time.</a:t>
            </a:r>
          </a:p>
          <a:p>
            <a:pPr marL="0" indent="0">
              <a:spcBef>
                <a:spcPts val="2500"/>
              </a:spcBef>
              <a:buNone/>
            </a:pPr>
            <a:r>
              <a:rPr lang="en-GB" sz="1400" b="1"/>
              <a:t>Historical Data Analysis</a:t>
            </a:r>
          </a:p>
          <a:p>
            <a:pPr marL="0" lvl="1" indent="0">
              <a:buNone/>
            </a:pPr>
            <a:r>
              <a:rPr lang="en-GB" sz="1400"/>
              <a:t>Historical data is analysed to generate business insights, improve operations, and inform strategic decisions.</a:t>
            </a:r>
          </a:p>
          <a:p>
            <a:pPr marL="0" indent="0">
              <a:spcBef>
                <a:spcPts val="2500"/>
              </a:spcBef>
              <a:buNone/>
            </a:pPr>
            <a:r>
              <a:rPr lang="en-GB" sz="1400" b="1"/>
              <a:t>Security and Privacy</a:t>
            </a:r>
          </a:p>
          <a:p>
            <a:pPr marL="0" lvl="1" indent="0">
              <a:buNone/>
            </a:pPr>
            <a:r>
              <a:rPr lang="en-GB" sz="1400"/>
              <a:t>Ensuring the security and privacy of collected data is critical in designing a robust taxi data architecture.</a:t>
            </a:r>
            <a:endParaRPr lang="LID4096" sz="1400"/>
          </a:p>
        </p:txBody>
      </p:sp>
    </p:spTree>
    <p:extLst>
      <p:ext uri="{BB962C8B-B14F-4D97-AF65-F5344CB8AC3E}">
        <p14:creationId xmlns:p14="http://schemas.microsoft.com/office/powerpoint/2010/main" val="2109236292"/>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306</Words>
  <Application>Microsoft Office PowerPoint</Application>
  <PresentationFormat>Widescreen</PresentationFormat>
  <Paragraphs>27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Neue Haas Grotesk Text Pro</vt:lpstr>
      <vt:lpstr>Office Theme</vt:lpstr>
      <vt:lpstr>Real-Time Traffic Monitoring</vt:lpstr>
      <vt:lpstr>PowerPoint Presentation</vt:lpstr>
      <vt:lpstr>Architecture/Tools</vt:lpstr>
      <vt:lpstr>Why these Tools/ Way of working?</vt:lpstr>
      <vt:lpstr>Contents to be editted later</vt:lpstr>
      <vt:lpstr>PowerPoint Presentation</vt:lpstr>
      <vt:lpstr>Understanding Taxi Data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Ayodele</dc:creator>
  <cp:lastModifiedBy>Matthew Ayodele</cp:lastModifiedBy>
  <cp:revision>1</cp:revision>
  <dcterms:created xsi:type="dcterms:W3CDTF">2025-05-23T08:42:05Z</dcterms:created>
  <dcterms:modified xsi:type="dcterms:W3CDTF">2025-05-23T08:57:17Z</dcterms:modified>
</cp:coreProperties>
</file>