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4"/>
  </p:sldMasterIdLst>
  <p:notesMasterIdLst>
    <p:notesMasterId r:id="rId13"/>
  </p:notesMasterIdLst>
  <p:sldIdLst>
    <p:sldId id="282" r:id="rId5"/>
    <p:sldId id="280" r:id="rId6"/>
    <p:sldId id="281" r:id="rId7"/>
    <p:sldId id="284" r:id="rId8"/>
    <p:sldId id="283" r:id="rId9"/>
    <p:sldId id="287" r:id="rId10"/>
    <p:sldId id="286" r:id="rId11"/>
    <p:sldId id="28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19" autoAdjust="0"/>
  </p:normalViewPr>
  <p:slideViewPr>
    <p:cSldViewPr snapToGrid="0">
      <p:cViewPr varScale="1">
        <p:scale>
          <a:sx n="99" d="100"/>
          <a:sy n="99" d="100"/>
        </p:scale>
        <p:origin x="2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969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9539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3598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7430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6436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1346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4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3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6218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3757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54741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5888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3847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20789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3950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8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3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5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85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30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5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24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EA15526-7079-4B7B-987C-1B5FAE11A0FF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5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262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B50A9-2CD9-450D-A1AB-213538A2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92D050"/>
                </a:solidFill>
              </a:rPr>
              <a:t>Codefest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3FE5A-6FA6-4ED9-8A6D-4B2326C02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6900" indent="0" algn="ctr">
              <a:buNone/>
            </a:pPr>
            <a:r>
              <a:rPr lang="en-US" dirty="0"/>
              <a:t> </a:t>
            </a:r>
            <a:r>
              <a:rPr lang="en-US" sz="3600" dirty="0"/>
              <a:t>DirectoryScanner software </a:t>
            </a:r>
          </a:p>
          <a:p>
            <a:pPr marL="36900" indent="0" algn="ctr">
              <a:buNone/>
            </a:pPr>
            <a:endParaRPr lang="en-US" dirty="0"/>
          </a:p>
          <a:p>
            <a:pPr marL="36900" indent="0" algn="ctr">
              <a:buNone/>
            </a:pPr>
            <a:r>
              <a:rPr lang="en-US" dirty="0"/>
              <a:t>presented by: </a:t>
            </a:r>
          </a:p>
          <a:p>
            <a:pPr marL="36900" indent="0" algn="ctr">
              <a:buNone/>
            </a:pPr>
            <a:r>
              <a:rPr lang="en-US" dirty="0"/>
              <a:t>Leanna Chisholm</a:t>
            </a:r>
          </a:p>
        </p:txBody>
      </p:sp>
    </p:spTree>
    <p:extLst>
      <p:ext uri="{BB962C8B-B14F-4D97-AF65-F5344CB8AC3E}">
        <p14:creationId xmlns:p14="http://schemas.microsoft.com/office/powerpoint/2010/main" val="248744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727056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A56544-1BE6-4CFB-8841-BA9AD7C612D9}"/>
              </a:ext>
            </a:extLst>
          </p:cNvPr>
          <p:cNvSpPr txBox="1"/>
          <p:nvPr/>
        </p:nvSpPr>
        <p:spPr>
          <a:xfrm>
            <a:off x="6718434" y="308008"/>
            <a:ext cx="508616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 lvl="0" indent="0">
              <a:lnSpc>
                <a:spcPct val="100000"/>
              </a:lnSpc>
              <a:buNone/>
            </a:pPr>
            <a:r>
              <a:rPr lang="en-US" sz="1200" dirty="0"/>
              <a:t>The DirectoryScanner software can be loaded onto any server or client machine to monitor, scan, archive, and restore files both to and from a given database accessible by user-friendly GUI.</a:t>
            </a:r>
          </a:p>
          <a:p>
            <a:pPr marL="36900" lvl="0" indent="0">
              <a:lnSpc>
                <a:spcPct val="100000"/>
              </a:lnSpc>
              <a:buNone/>
            </a:pPr>
            <a:endParaRPr lang="en-US" sz="1200" dirty="0"/>
          </a:p>
          <a:p>
            <a:pPr marL="36900"/>
            <a:r>
              <a:rPr lang="en-US" sz="1200" dirty="0"/>
              <a:t>Deploying this may assist Alogent in many respects and allow us to move away from goanywhere to an in-house solution.</a:t>
            </a:r>
          </a:p>
          <a:p>
            <a:pPr marL="36900" lvl="0" indent="0">
              <a:lnSpc>
                <a:spcPct val="100000"/>
              </a:lnSpc>
              <a:buNone/>
            </a:pPr>
            <a:endParaRPr lang="en-US" sz="1200" dirty="0"/>
          </a:p>
          <a:p>
            <a:pPr marL="36900" lvl="0" indent="0">
              <a:lnSpc>
                <a:spcPct val="100000"/>
              </a:lnSpc>
              <a:buNone/>
            </a:pPr>
            <a:r>
              <a:rPr lang="en-US" sz="1200" dirty="0"/>
              <a:t>As this is deployable on any pc / server, the app usage changes by the end-users needs, combining any of the solutions below for Datacenter, On-Prem, and for Alogent IT / Support roles.</a:t>
            </a:r>
          </a:p>
          <a:p>
            <a:pPr marL="36900" lvl="0" indent="0">
              <a:lnSpc>
                <a:spcPct val="100000"/>
              </a:lnSpc>
              <a:buNone/>
            </a:pPr>
            <a:endParaRPr lang="en-US" sz="1200" dirty="0"/>
          </a:p>
          <a:p>
            <a:pPr marL="36900" lvl="0" indent="0">
              <a:lnSpc>
                <a:spcPct val="100000"/>
              </a:lnSpc>
              <a:buNone/>
            </a:pPr>
            <a:endParaRPr lang="en-US" sz="1200" dirty="0"/>
          </a:p>
          <a:p>
            <a:pPr marL="36900" lvl="0" indent="0">
              <a:lnSpc>
                <a:spcPct val="100000"/>
              </a:lnSpc>
              <a:buNone/>
            </a:pPr>
            <a:endParaRPr lang="en-US" sz="1200" u="sng" dirty="0"/>
          </a:p>
          <a:p>
            <a:pPr marL="36900" lvl="0" indent="0">
              <a:lnSpc>
                <a:spcPct val="100000"/>
              </a:lnSpc>
              <a:buNone/>
            </a:pPr>
            <a:r>
              <a:rPr lang="en-US" sz="1200" dirty="0"/>
              <a:t>-Track changes to file content over time</a:t>
            </a:r>
          </a:p>
          <a:p>
            <a:pPr marL="36900" lvl="0" indent="0">
              <a:lnSpc>
                <a:spcPct val="100000"/>
              </a:lnSpc>
              <a:buNone/>
            </a:pPr>
            <a:endParaRPr lang="en-US" sz="1200" dirty="0"/>
          </a:p>
          <a:p>
            <a:pPr marL="36900" lvl="0" indent="0">
              <a:lnSpc>
                <a:spcPct val="100000"/>
              </a:lnSpc>
              <a:buNone/>
            </a:pPr>
            <a:r>
              <a:rPr lang="en-US" sz="1200" dirty="0"/>
              <a:t>-Track file movements from one directory to another</a:t>
            </a:r>
          </a:p>
          <a:p>
            <a:pPr marL="36900" lvl="0" indent="0">
              <a:lnSpc>
                <a:spcPct val="100000"/>
              </a:lnSpc>
              <a:buNone/>
            </a:pPr>
            <a:endParaRPr lang="en-US" sz="1200" dirty="0"/>
          </a:p>
          <a:p>
            <a:pPr marL="36900" lvl="0" indent="0">
              <a:lnSpc>
                <a:spcPct val="100000"/>
              </a:lnSpc>
              <a:buNone/>
            </a:pPr>
            <a:r>
              <a:rPr lang="en-US" sz="1200" dirty="0"/>
              <a:t>-Files can be backed up and restored to an archived version</a:t>
            </a:r>
          </a:p>
          <a:p>
            <a:pPr marL="36900" lvl="0" indent="0">
              <a:lnSpc>
                <a:spcPct val="100000"/>
              </a:lnSpc>
              <a:buNone/>
            </a:pPr>
            <a:endParaRPr lang="en-US" sz="1200" dirty="0"/>
          </a:p>
          <a:p>
            <a:pPr marL="36900" lvl="0" indent="0">
              <a:lnSpc>
                <a:spcPct val="100000"/>
              </a:lnSpc>
              <a:buNone/>
            </a:pPr>
            <a:r>
              <a:rPr lang="en-US" sz="1200" dirty="0"/>
              <a:t>-Files can be regenerated if lost or deleted </a:t>
            </a:r>
          </a:p>
          <a:p>
            <a:pPr marL="36900" lvl="0" indent="0">
              <a:lnSpc>
                <a:spcPct val="100000"/>
              </a:lnSpc>
              <a:buNone/>
            </a:pPr>
            <a:endParaRPr lang="en-US" sz="1200" dirty="0"/>
          </a:p>
          <a:p>
            <a:pPr marL="36900" lvl="0" indent="0">
              <a:lnSpc>
                <a:spcPct val="100000"/>
              </a:lnSpc>
              <a:buNone/>
            </a:pPr>
            <a:r>
              <a:rPr lang="en-US" sz="1200" dirty="0"/>
              <a:t>-Logs would accessible in one central location</a:t>
            </a:r>
          </a:p>
          <a:p>
            <a:pPr marL="36900" lvl="0" indent="0">
              <a:lnSpc>
                <a:spcPct val="100000"/>
              </a:lnSpc>
              <a:buNone/>
            </a:pPr>
            <a:endParaRPr lang="en-US" sz="1200" dirty="0"/>
          </a:p>
          <a:p>
            <a:pPr marL="36900" lvl="0" indent="0">
              <a:lnSpc>
                <a:spcPct val="100000"/>
              </a:lnSpc>
              <a:buNone/>
            </a:pPr>
            <a:r>
              <a:rPr lang="en-US" sz="1200" dirty="0"/>
              <a:t>-Directories and folder infrastructure can be archived for disaster recovery</a:t>
            </a:r>
          </a:p>
          <a:p>
            <a:pPr marL="36900" lvl="0" indent="0">
              <a:lnSpc>
                <a:spcPct val="100000"/>
              </a:lnSpc>
              <a:buNone/>
            </a:pPr>
            <a:endParaRPr lang="en-US" sz="1200" dirty="0"/>
          </a:p>
          <a:p>
            <a:pPr marL="36900" lvl="0" indent="0">
              <a:lnSpc>
                <a:spcPct val="100000"/>
              </a:lnSpc>
              <a:buNone/>
            </a:pPr>
            <a:r>
              <a:rPr lang="en-US" sz="1200" dirty="0"/>
              <a:t>-Files and folders become searchable for cybersecurity and vulnerability testing, i.e.(“Log4j”)</a:t>
            </a:r>
          </a:p>
          <a:p>
            <a:pPr marL="36900" lvl="0" indent="0">
              <a:lnSpc>
                <a:spcPct val="100000"/>
              </a:lnSpc>
              <a:buNone/>
            </a:pPr>
            <a:endParaRPr lang="en-US" sz="1200" dirty="0"/>
          </a:p>
          <a:p>
            <a:pPr marL="36900" lvl="0" indent="0">
              <a:lnSpc>
                <a:spcPct val="100000"/>
              </a:lnSpc>
              <a:buNone/>
            </a:pPr>
            <a:r>
              <a:rPr lang="en-US" sz="1200" dirty="0"/>
              <a:t>-Save space</a:t>
            </a:r>
            <a:r>
              <a:rPr lang="en-US" sz="1200"/>
              <a:t>, some files </a:t>
            </a:r>
            <a:r>
              <a:rPr lang="en-US" sz="1200" dirty="0"/>
              <a:t>won’t need to be stored locally.</a:t>
            </a:r>
          </a:p>
          <a:p>
            <a:pPr marL="36900" lvl="0" indent="0">
              <a:lnSpc>
                <a:spcPct val="100000"/>
              </a:lnSpc>
              <a:buNone/>
            </a:pPr>
            <a:endParaRPr lang="en-US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A39ACA-172E-4979-B18E-2A9A8BA3C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30" y="1988819"/>
            <a:ext cx="6616221" cy="341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6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BD0B369-FD47-4D2D-861A-319DB4D7C9DA}"/>
              </a:ext>
            </a:extLst>
          </p:cNvPr>
          <p:cNvSpPr/>
          <p:nvPr/>
        </p:nvSpPr>
        <p:spPr>
          <a:xfrm>
            <a:off x="468071" y="457200"/>
            <a:ext cx="11238614" cy="5911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D26CE3-F3CB-4004-B5C4-38C84D86183C}"/>
              </a:ext>
            </a:extLst>
          </p:cNvPr>
          <p:cNvSpPr txBox="1"/>
          <p:nvPr/>
        </p:nvSpPr>
        <p:spPr>
          <a:xfrm>
            <a:off x="685249" y="3616535"/>
            <a:ext cx="296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DirectoryScanner GUI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24F9EDD6-ECAF-4714-A38E-F507C8498B8B}"/>
              </a:ext>
            </a:extLst>
          </p:cNvPr>
          <p:cNvGrpSpPr/>
          <p:nvPr/>
        </p:nvGrpSpPr>
        <p:grpSpPr>
          <a:xfrm>
            <a:off x="685249" y="4011315"/>
            <a:ext cx="2964585" cy="1511167"/>
            <a:chOff x="664140" y="2358189"/>
            <a:chExt cx="2964585" cy="151116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FAB0A9-B630-4B4F-B296-B15036CADB5F}"/>
                </a:ext>
              </a:extLst>
            </p:cNvPr>
            <p:cNvSpPr/>
            <p:nvPr/>
          </p:nvSpPr>
          <p:spPr>
            <a:xfrm>
              <a:off x="664143" y="2358189"/>
              <a:ext cx="2964581" cy="151116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DF2E876-36A1-4F5B-B7AA-B34D6D845AB9}"/>
                </a:ext>
              </a:extLst>
            </p:cNvPr>
            <p:cNvSpPr/>
            <p:nvPr/>
          </p:nvSpPr>
          <p:spPr>
            <a:xfrm>
              <a:off x="2448827" y="2752825"/>
              <a:ext cx="1179898" cy="11165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88F1CB-BC94-4EBF-ABEA-31EDD78F93C3}"/>
                </a:ext>
              </a:extLst>
            </p:cNvPr>
            <p:cNvSpPr/>
            <p:nvPr/>
          </p:nvSpPr>
          <p:spPr>
            <a:xfrm>
              <a:off x="664142" y="2752825"/>
              <a:ext cx="1784684" cy="770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6EC944-6B5D-4706-9380-0D410335C5AF}"/>
                </a:ext>
              </a:extLst>
            </p:cNvPr>
            <p:cNvSpPr/>
            <p:nvPr/>
          </p:nvSpPr>
          <p:spPr>
            <a:xfrm>
              <a:off x="664141" y="2829025"/>
              <a:ext cx="1784684" cy="770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672569-FF09-4B8F-A0FA-5670BD88E7FD}"/>
                </a:ext>
              </a:extLst>
            </p:cNvPr>
            <p:cNvSpPr/>
            <p:nvPr/>
          </p:nvSpPr>
          <p:spPr>
            <a:xfrm>
              <a:off x="664141" y="2906027"/>
              <a:ext cx="1784684" cy="770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8F36429-C62C-4D85-81E1-A65AF1C9A73A}"/>
                </a:ext>
              </a:extLst>
            </p:cNvPr>
            <p:cNvSpPr/>
            <p:nvPr/>
          </p:nvSpPr>
          <p:spPr>
            <a:xfrm>
              <a:off x="664143" y="2983029"/>
              <a:ext cx="1784684" cy="770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DE1D58A-F588-4B6F-8741-E1615173767B}"/>
                </a:ext>
              </a:extLst>
            </p:cNvPr>
            <p:cNvSpPr/>
            <p:nvPr/>
          </p:nvSpPr>
          <p:spPr>
            <a:xfrm>
              <a:off x="664142" y="3136231"/>
              <a:ext cx="1784684" cy="770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348902F-9345-46FE-B4F9-9ABC11AE9FBE}"/>
                </a:ext>
              </a:extLst>
            </p:cNvPr>
            <p:cNvSpPr/>
            <p:nvPr/>
          </p:nvSpPr>
          <p:spPr>
            <a:xfrm>
              <a:off x="664142" y="3223661"/>
              <a:ext cx="1784684" cy="770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D3C27BB-D37E-47D2-9932-0AA5D93725D4}"/>
                </a:ext>
              </a:extLst>
            </p:cNvPr>
            <p:cNvSpPr/>
            <p:nvPr/>
          </p:nvSpPr>
          <p:spPr>
            <a:xfrm>
              <a:off x="664141" y="3299861"/>
              <a:ext cx="1784684" cy="770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C9AEF25-4876-4AA4-A5A1-22892F5EF018}"/>
                </a:ext>
              </a:extLst>
            </p:cNvPr>
            <p:cNvSpPr/>
            <p:nvPr/>
          </p:nvSpPr>
          <p:spPr>
            <a:xfrm>
              <a:off x="664141" y="3376863"/>
              <a:ext cx="1784684" cy="770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6448C2A-06CB-4A3E-BF75-F818DA707596}"/>
                </a:ext>
              </a:extLst>
            </p:cNvPr>
            <p:cNvSpPr/>
            <p:nvPr/>
          </p:nvSpPr>
          <p:spPr>
            <a:xfrm>
              <a:off x="664141" y="3453865"/>
              <a:ext cx="1784684" cy="770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C9867E8-9F7B-4064-86CA-6AE96C56B9E9}"/>
                </a:ext>
              </a:extLst>
            </p:cNvPr>
            <p:cNvSpPr/>
            <p:nvPr/>
          </p:nvSpPr>
          <p:spPr>
            <a:xfrm>
              <a:off x="664140" y="3530065"/>
              <a:ext cx="1784684" cy="770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ADBBC6B-5668-4759-994F-1D33074D85D3}"/>
                </a:ext>
              </a:extLst>
            </p:cNvPr>
            <p:cNvSpPr/>
            <p:nvPr/>
          </p:nvSpPr>
          <p:spPr>
            <a:xfrm>
              <a:off x="664140" y="3607067"/>
              <a:ext cx="1784684" cy="770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F565259-53EA-4322-B976-9653B4BBF11D}"/>
                </a:ext>
              </a:extLst>
            </p:cNvPr>
            <p:cNvSpPr/>
            <p:nvPr/>
          </p:nvSpPr>
          <p:spPr>
            <a:xfrm>
              <a:off x="664140" y="3683267"/>
              <a:ext cx="1784684" cy="770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1C6979F-C298-4302-AEFE-179C93A02C28}"/>
                </a:ext>
              </a:extLst>
            </p:cNvPr>
            <p:cNvSpPr/>
            <p:nvPr/>
          </p:nvSpPr>
          <p:spPr>
            <a:xfrm>
              <a:off x="664140" y="3759469"/>
              <a:ext cx="1784684" cy="770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DB309DE-FC2D-44DF-AA25-D1303AE21442}"/>
                </a:ext>
              </a:extLst>
            </p:cNvPr>
            <p:cNvSpPr/>
            <p:nvPr/>
          </p:nvSpPr>
          <p:spPr>
            <a:xfrm>
              <a:off x="3038776" y="2413805"/>
              <a:ext cx="464415" cy="770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B4EB56E-E3B7-47D2-9B4B-BB8351F86093}"/>
                </a:ext>
              </a:extLst>
            </p:cNvPr>
            <p:cNvSpPr/>
            <p:nvPr/>
          </p:nvSpPr>
          <p:spPr>
            <a:xfrm>
              <a:off x="1466649" y="2641696"/>
              <a:ext cx="464415" cy="770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4A5CED6-1FCB-4ECE-970D-74075195A997}"/>
                </a:ext>
              </a:extLst>
            </p:cNvPr>
            <p:cNvGrpSpPr/>
            <p:nvPr/>
          </p:nvGrpSpPr>
          <p:grpSpPr>
            <a:xfrm>
              <a:off x="2127374" y="2429511"/>
              <a:ext cx="220337" cy="73430"/>
              <a:chOff x="5072514" y="2680197"/>
              <a:chExt cx="220337" cy="7343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91A334B-7D32-4AB8-9DD6-238341F9A733}"/>
                  </a:ext>
                </a:extLst>
              </p:cNvPr>
              <p:cNvSpPr/>
              <p:nvPr/>
            </p:nvSpPr>
            <p:spPr>
              <a:xfrm>
                <a:off x="5072514" y="2680197"/>
                <a:ext cx="220337" cy="7262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6CAF225-0715-4443-8677-235E30CD907C}"/>
                  </a:ext>
                </a:extLst>
              </p:cNvPr>
              <p:cNvSpPr/>
              <p:nvPr/>
            </p:nvSpPr>
            <p:spPr>
              <a:xfrm>
                <a:off x="5245126" y="2680197"/>
                <a:ext cx="45719" cy="734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C76EEFA-AB4A-4DE4-B3E6-BBA3229D7400}"/>
                </a:ext>
              </a:extLst>
            </p:cNvPr>
            <p:cNvGrpSpPr/>
            <p:nvPr/>
          </p:nvGrpSpPr>
          <p:grpSpPr>
            <a:xfrm>
              <a:off x="2119074" y="2581622"/>
              <a:ext cx="220337" cy="73430"/>
              <a:chOff x="5072514" y="2680197"/>
              <a:chExt cx="220337" cy="7343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C36C263-2DE0-4190-BAE0-E7E3FE252973}"/>
                  </a:ext>
                </a:extLst>
              </p:cNvPr>
              <p:cNvSpPr/>
              <p:nvPr/>
            </p:nvSpPr>
            <p:spPr>
              <a:xfrm>
                <a:off x="5072514" y="2680197"/>
                <a:ext cx="220337" cy="7262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8D3C6A6-2E6B-4FC7-A919-774ADE9BE83F}"/>
                  </a:ext>
                </a:extLst>
              </p:cNvPr>
              <p:cNvSpPr/>
              <p:nvPr/>
            </p:nvSpPr>
            <p:spPr>
              <a:xfrm>
                <a:off x="5245126" y="2680197"/>
                <a:ext cx="45719" cy="734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Plus Sign 38">
              <a:extLst>
                <a:ext uri="{FF2B5EF4-FFF2-40B4-BE49-F238E27FC236}">
                  <a16:creationId xmlns:a16="http://schemas.microsoft.com/office/drawing/2014/main" id="{B204B7A2-E87E-4C67-8128-3A1BB670A0AB}"/>
                </a:ext>
              </a:extLst>
            </p:cNvPr>
            <p:cNvSpPr/>
            <p:nvPr/>
          </p:nvSpPr>
          <p:spPr>
            <a:xfrm>
              <a:off x="2539739" y="2362707"/>
              <a:ext cx="220337" cy="152111"/>
            </a:xfrm>
            <a:prstGeom prst="mathPlus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2B9FCDC-3575-4C22-8314-BFF1066AF013}"/>
                </a:ext>
              </a:extLst>
            </p:cNvPr>
            <p:cNvSpPr/>
            <p:nvPr/>
          </p:nvSpPr>
          <p:spPr>
            <a:xfrm>
              <a:off x="3270983" y="2535580"/>
              <a:ext cx="220337" cy="7262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0BB6A7B-6013-4EC3-BC91-06CD0419866F}"/>
                </a:ext>
              </a:extLst>
            </p:cNvPr>
            <p:cNvSpPr/>
            <p:nvPr/>
          </p:nvSpPr>
          <p:spPr>
            <a:xfrm>
              <a:off x="3273229" y="2651186"/>
              <a:ext cx="220337" cy="7262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6B05D95-900F-43DE-87BD-EF00EF8E6F14}"/>
                </a:ext>
              </a:extLst>
            </p:cNvPr>
            <p:cNvSpPr/>
            <p:nvPr/>
          </p:nvSpPr>
          <p:spPr>
            <a:xfrm>
              <a:off x="2795857" y="2418179"/>
              <a:ext cx="220337" cy="7262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6AB2104-C49A-44B4-8BE2-1AA786EA0199}"/>
                </a:ext>
              </a:extLst>
            </p:cNvPr>
            <p:cNvSpPr txBox="1"/>
            <p:nvPr/>
          </p:nvSpPr>
          <p:spPr>
            <a:xfrm>
              <a:off x="2488489" y="2559311"/>
              <a:ext cx="65475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bg1"/>
                  </a:solidFill>
                </a:rPr>
                <a:t>filename</a:t>
              </a: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730C454E-A188-4191-B913-4D08F43E6F28}"/>
              </a:ext>
            </a:extLst>
          </p:cNvPr>
          <p:cNvSpPr/>
          <p:nvPr/>
        </p:nvSpPr>
        <p:spPr>
          <a:xfrm>
            <a:off x="4908212" y="2474366"/>
            <a:ext cx="1020278" cy="11742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102A506-5BC2-4A70-875A-9598F9F577C0}"/>
              </a:ext>
            </a:extLst>
          </p:cNvPr>
          <p:cNvSpPr/>
          <p:nvPr/>
        </p:nvSpPr>
        <p:spPr>
          <a:xfrm>
            <a:off x="3628724" y="794083"/>
            <a:ext cx="1020278" cy="11742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EC038B3-0414-4E86-9E81-405EAB01FFE8}"/>
              </a:ext>
            </a:extLst>
          </p:cNvPr>
          <p:cNvSpPr/>
          <p:nvPr/>
        </p:nvSpPr>
        <p:spPr>
          <a:xfrm>
            <a:off x="6161525" y="781436"/>
            <a:ext cx="1020278" cy="11742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863F8C9-BFF3-4789-9CEA-162EC06B59FD}"/>
              </a:ext>
            </a:extLst>
          </p:cNvPr>
          <p:cNvSpPr txBox="1"/>
          <p:nvPr/>
        </p:nvSpPr>
        <p:spPr>
          <a:xfrm>
            <a:off x="3649834" y="440976"/>
            <a:ext cx="102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File.py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AE2C89-76F7-4D81-959A-24C2D217E665}"/>
              </a:ext>
            </a:extLst>
          </p:cNvPr>
          <p:cNvSpPr txBox="1"/>
          <p:nvPr/>
        </p:nvSpPr>
        <p:spPr>
          <a:xfrm>
            <a:off x="5800328" y="457200"/>
            <a:ext cx="174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dbFetch.py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9D6CCEB-8027-4DAC-B6BA-B5823731DF06}"/>
              </a:ext>
            </a:extLst>
          </p:cNvPr>
          <p:cNvSpPr txBox="1"/>
          <p:nvPr/>
        </p:nvSpPr>
        <p:spPr>
          <a:xfrm>
            <a:off x="4130310" y="2126070"/>
            <a:ext cx="259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directoryScraper.py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8E35CB7E-5493-4E4B-BF7B-2D0DAC76F7D1}"/>
              </a:ext>
            </a:extLst>
          </p:cNvPr>
          <p:cNvCxnSpPr>
            <a:cxnSpLocks/>
            <a:stCxn id="44" idx="3"/>
            <a:endCxn id="46" idx="2"/>
          </p:cNvCxnSpPr>
          <p:nvPr/>
        </p:nvCxnSpPr>
        <p:spPr>
          <a:xfrm flipV="1">
            <a:off x="5928490" y="1955719"/>
            <a:ext cx="743174" cy="110578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A4F09DC-CCB5-4AE7-85E8-D00D0B546EAC}"/>
              </a:ext>
            </a:extLst>
          </p:cNvPr>
          <p:cNvCxnSpPr>
            <a:stCxn id="44" idx="1"/>
          </p:cNvCxnSpPr>
          <p:nvPr/>
        </p:nvCxnSpPr>
        <p:spPr>
          <a:xfrm rot="10800000">
            <a:off x="4130310" y="1968366"/>
            <a:ext cx="777902" cy="109314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6B16D17-C044-44C7-92A0-FCC98F22D395}"/>
              </a:ext>
            </a:extLst>
          </p:cNvPr>
          <p:cNvCxnSpPr/>
          <p:nvPr/>
        </p:nvCxnSpPr>
        <p:spPr>
          <a:xfrm flipV="1">
            <a:off x="7181803" y="1481112"/>
            <a:ext cx="1279487" cy="1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4FB1171-1FBE-46EA-8D49-D188F50725E1}"/>
              </a:ext>
            </a:extLst>
          </p:cNvPr>
          <p:cNvCxnSpPr>
            <a:stCxn id="46" idx="1"/>
            <a:endCxn id="45" idx="3"/>
          </p:cNvCxnSpPr>
          <p:nvPr/>
        </p:nvCxnSpPr>
        <p:spPr>
          <a:xfrm flipH="1">
            <a:off x="4649002" y="1368578"/>
            <a:ext cx="1512523" cy="126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9DF3BF9-409A-4EB3-AF73-BCC82009152A}"/>
              </a:ext>
            </a:extLst>
          </p:cNvPr>
          <p:cNvGrpSpPr/>
          <p:nvPr/>
        </p:nvGrpSpPr>
        <p:grpSpPr>
          <a:xfrm>
            <a:off x="8815516" y="3174732"/>
            <a:ext cx="2267539" cy="2287707"/>
            <a:chOff x="8753386" y="695322"/>
            <a:chExt cx="2267539" cy="2287707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A866433-A7E5-4537-95F9-940783A8CB01}"/>
                </a:ext>
              </a:extLst>
            </p:cNvPr>
            <p:cNvGrpSpPr/>
            <p:nvPr/>
          </p:nvGrpSpPr>
          <p:grpSpPr>
            <a:xfrm>
              <a:off x="9260569" y="1425713"/>
              <a:ext cx="1279489" cy="1557316"/>
              <a:chOff x="9063765" y="1108583"/>
              <a:chExt cx="1279489" cy="1557316"/>
            </a:xfrm>
          </p:grpSpPr>
          <p:sp>
            <p:nvSpPr>
              <p:cNvPr id="61" name="Flowchart: Magnetic Disk 60">
                <a:extLst>
                  <a:ext uri="{FF2B5EF4-FFF2-40B4-BE49-F238E27FC236}">
                    <a16:creationId xmlns:a16="http://schemas.microsoft.com/office/drawing/2014/main" id="{F7DFAABA-B812-451B-A600-5E9F418E02EF}"/>
                  </a:ext>
                </a:extLst>
              </p:cNvPr>
              <p:cNvSpPr/>
              <p:nvPr/>
            </p:nvSpPr>
            <p:spPr>
              <a:xfrm>
                <a:off x="9063767" y="2059514"/>
                <a:ext cx="1279487" cy="606385"/>
              </a:xfrm>
              <a:prstGeom prst="flowChartMagneticDisk">
                <a:avLst/>
              </a:prstGeom>
              <a:solidFill>
                <a:srgbClr val="99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Magnetic Disk 61">
                <a:extLst>
                  <a:ext uri="{FF2B5EF4-FFF2-40B4-BE49-F238E27FC236}">
                    <a16:creationId xmlns:a16="http://schemas.microsoft.com/office/drawing/2014/main" id="{5887E756-4E29-40A0-92A6-55BA5BFEB9EC}"/>
                  </a:ext>
                </a:extLst>
              </p:cNvPr>
              <p:cNvSpPr/>
              <p:nvPr/>
            </p:nvSpPr>
            <p:spPr>
              <a:xfrm>
                <a:off x="9063766" y="1584450"/>
                <a:ext cx="1279487" cy="606385"/>
              </a:xfrm>
              <a:prstGeom prst="flowChartMagneticDisk">
                <a:avLst/>
              </a:prstGeom>
              <a:solidFill>
                <a:srgbClr val="99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lowchart: Magnetic Disk 62">
                <a:extLst>
                  <a:ext uri="{FF2B5EF4-FFF2-40B4-BE49-F238E27FC236}">
                    <a16:creationId xmlns:a16="http://schemas.microsoft.com/office/drawing/2014/main" id="{9E3FD666-8606-42B9-83A9-2E968444F096}"/>
                  </a:ext>
                </a:extLst>
              </p:cNvPr>
              <p:cNvSpPr/>
              <p:nvPr/>
            </p:nvSpPr>
            <p:spPr>
              <a:xfrm>
                <a:off x="9063765" y="1108583"/>
                <a:ext cx="1279487" cy="606385"/>
              </a:xfrm>
              <a:prstGeom prst="flowChartMagneticDisk">
                <a:avLst/>
              </a:prstGeom>
              <a:solidFill>
                <a:srgbClr val="99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968FB94-1C79-4FE5-98AC-7535AA022C30}"/>
                </a:ext>
              </a:extLst>
            </p:cNvPr>
            <p:cNvSpPr txBox="1"/>
            <p:nvPr/>
          </p:nvSpPr>
          <p:spPr>
            <a:xfrm>
              <a:off x="8753386" y="695322"/>
              <a:ext cx="22675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directoryscanner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database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E82A2E76-1916-47D6-A4D5-918ACF46CE59}"/>
              </a:ext>
            </a:extLst>
          </p:cNvPr>
          <p:cNvSpPr/>
          <p:nvPr/>
        </p:nvSpPr>
        <p:spPr>
          <a:xfrm>
            <a:off x="8468638" y="1030392"/>
            <a:ext cx="1020278" cy="11135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9F5C778-1DD2-4C2A-B594-40A219212860}"/>
              </a:ext>
            </a:extLst>
          </p:cNvPr>
          <p:cNvSpPr txBox="1"/>
          <p:nvPr/>
        </p:nvSpPr>
        <p:spPr>
          <a:xfrm>
            <a:off x="8464003" y="643284"/>
            <a:ext cx="102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files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7074FD9-E057-437B-A58B-F7B6D5A2F491}"/>
              </a:ext>
            </a:extLst>
          </p:cNvPr>
          <p:cNvSpPr txBox="1"/>
          <p:nvPr/>
        </p:nvSpPr>
        <p:spPr>
          <a:xfrm>
            <a:off x="9979051" y="689757"/>
            <a:ext cx="144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filecontent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2880EC5-A669-49CE-B845-AC0D39A931D5}"/>
              </a:ext>
            </a:extLst>
          </p:cNvPr>
          <p:cNvGrpSpPr/>
          <p:nvPr/>
        </p:nvGrpSpPr>
        <p:grpSpPr>
          <a:xfrm>
            <a:off x="8461290" y="1016662"/>
            <a:ext cx="1027626" cy="1028298"/>
            <a:chOff x="8556859" y="3708133"/>
            <a:chExt cx="1027626" cy="1028298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013C1C3-6148-4A55-8655-927057D19C04}"/>
                </a:ext>
              </a:extLst>
            </p:cNvPr>
            <p:cNvSpPr/>
            <p:nvPr/>
          </p:nvSpPr>
          <p:spPr>
            <a:xfrm>
              <a:off x="8564207" y="3708133"/>
              <a:ext cx="1012930" cy="513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604486A-9D88-4216-BD09-339D5574F337}"/>
                </a:ext>
              </a:extLst>
            </p:cNvPr>
            <p:cNvCxnSpPr/>
            <p:nvPr/>
          </p:nvCxnSpPr>
          <p:spPr>
            <a:xfrm>
              <a:off x="8564207" y="3869356"/>
              <a:ext cx="10129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789A59B-390F-4A8B-951D-F78520C2E1DA}"/>
                </a:ext>
              </a:extLst>
            </p:cNvPr>
            <p:cNvCxnSpPr/>
            <p:nvPr/>
          </p:nvCxnSpPr>
          <p:spPr>
            <a:xfrm>
              <a:off x="8556859" y="3992880"/>
              <a:ext cx="10129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8624CFE-B358-4974-BCF8-3AE7F81999BA}"/>
                </a:ext>
              </a:extLst>
            </p:cNvPr>
            <p:cNvCxnSpPr/>
            <p:nvPr/>
          </p:nvCxnSpPr>
          <p:spPr>
            <a:xfrm>
              <a:off x="8556859" y="4098758"/>
              <a:ext cx="10129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BDE78FF-BF62-405B-BC81-1C029F820047}"/>
                </a:ext>
              </a:extLst>
            </p:cNvPr>
            <p:cNvCxnSpPr/>
            <p:nvPr/>
          </p:nvCxnSpPr>
          <p:spPr>
            <a:xfrm>
              <a:off x="8556859" y="4195010"/>
              <a:ext cx="10129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E28FE03-F4EE-4392-BDFA-C7C1BE365C02}"/>
                </a:ext>
              </a:extLst>
            </p:cNvPr>
            <p:cNvCxnSpPr/>
            <p:nvPr/>
          </p:nvCxnSpPr>
          <p:spPr>
            <a:xfrm>
              <a:off x="8571555" y="4301690"/>
              <a:ext cx="10129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2F74885-3955-4CAD-B560-7F8383D67779}"/>
                </a:ext>
              </a:extLst>
            </p:cNvPr>
            <p:cNvCxnSpPr/>
            <p:nvPr/>
          </p:nvCxnSpPr>
          <p:spPr>
            <a:xfrm>
              <a:off x="8571555" y="4386713"/>
              <a:ext cx="10129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2E2D12E-D16C-4CE9-AEC2-2EF0174B5CA1}"/>
                </a:ext>
              </a:extLst>
            </p:cNvPr>
            <p:cNvCxnSpPr/>
            <p:nvPr/>
          </p:nvCxnSpPr>
          <p:spPr>
            <a:xfrm>
              <a:off x="8571555" y="4471736"/>
              <a:ext cx="10129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1BB0D3A-F8DA-4E7A-8FBC-0A37D5DFD56F}"/>
                </a:ext>
              </a:extLst>
            </p:cNvPr>
            <p:cNvCxnSpPr/>
            <p:nvPr/>
          </p:nvCxnSpPr>
          <p:spPr>
            <a:xfrm>
              <a:off x="8571555" y="4566385"/>
              <a:ext cx="10129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03C97ED-8DED-44D4-BE37-F5325EFD78C0}"/>
                </a:ext>
              </a:extLst>
            </p:cNvPr>
            <p:cNvCxnSpPr/>
            <p:nvPr/>
          </p:nvCxnSpPr>
          <p:spPr>
            <a:xfrm>
              <a:off x="8571555" y="4651408"/>
              <a:ext cx="10129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7521226-6F8E-462B-BAAB-4A7087ACC2E7}"/>
                </a:ext>
              </a:extLst>
            </p:cNvPr>
            <p:cNvCxnSpPr/>
            <p:nvPr/>
          </p:nvCxnSpPr>
          <p:spPr>
            <a:xfrm>
              <a:off x="8571555" y="4736431"/>
              <a:ext cx="10129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620F968-2307-4505-B903-A2A8FB5BD3C4}"/>
              </a:ext>
            </a:extLst>
          </p:cNvPr>
          <p:cNvSpPr/>
          <p:nvPr/>
        </p:nvSpPr>
        <p:spPr>
          <a:xfrm>
            <a:off x="10196785" y="1016662"/>
            <a:ext cx="1020278" cy="11135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4FFF687-62C5-4D9C-B0EE-869FDD98187B}"/>
              </a:ext>
            </a:extLst>
          </p:cNvPr>
          <p:cNvSpPr/>
          <p:nvPr/>
        </p:nvSpPr>
        <p:spPr>
          <a:xfrm>
            <a:off x="10204133" y="1020497"/>
            <a:ext cx="1012930" cy="5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8C36501-3480-4A33-8080-9DB8AEAC26E1}"/>
              </a:ext>
            </a:extLst>
          </p:cNvPr>
          <p:cNvCxnSpPr/>
          <p:nvPr/>
        </p:nvCxnSpPr>
        <p:spPr>
          <a:xfrm>
            <a:off x="10187053" y="1201243"/>
            <a:ext cx="1012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C9D90FC-682D-41DD-8B88-70FC43FE1A9B}"/>
              </a:ext>
            </a:extLst>
          </p:cNvPr>
          <p:cNvCxnSpPr/>
          <p:nvPr/>
        </p:nvCxnSpPr>
        <p:spPr>
          <a:xfrm>
            <a:off x="10179705" y="1324767"/>
            <a:ext cx="1012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B18ECB9-058C-48AF-BC95-BBB947AB8054}"/>
              </a:ext>
            </a:extLst>
          </p:cNvPr>
          <p:cNvCxnSpPr/>
          <p:nvPr/>
        </p:nvCxnSpPr>
        <p:spPr>
          <a:xfrm>
            <a:off x="10179705" y="1430645"/>
            <a:ext cx="1012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D5A021D-0DE9-49B4-B7FB-E294D9C0B787}"/>
              </a:ext>
            </a:extLst>
          </p:cNvPr>
          <p:cNvCxnSpPr/>
          <p:nvPr/>
        </p:nvCxnSpPr>
        <p:spPr>
          <a:xfrm>
            <a:off x="10179705" y="1526897"/>
            <a:ext cx="1012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29D1608-BC9F-4F7C-854D-A6946E1C2701}"/>
              </a:ext>
            </a:extLst>
          </p:cNvPr>
          <p:cNvCxnSpPr/>
          <p:nvPr/>
        </p:nvCxnSpPr>
        <p:spPr>
          <a:xfrm>
            <a:off x="10194401" y="1633577"/>
            <a:ext cx="1012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DA862AE-734C-4A89-ADD7-4FB99C14B584}"/>
              </a:ext>
            </a:extLst>
          </p:cNvPr>
          <p:cNvCxnSpPr/>
          <p:nvPr/>
        </p:nvCxnSpPr>
        <p:spPr>
          <a:xfrm>
            <a:off x="10194401" y="1718600"/>
            <a:ext cx="1012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5C7F8B1-D34A-40B3-8D02-8BF5069210C6}"/>
              </a:ext>
            </a:extLst>
          </p:cNvPr>
          <p:cNvCxnSpPr/>
          <p:nvPr/>
        </p:nvCxnSpPr>
        <p:spPr>
          <a:xfrm>
            <a:off x="10194401" y="1803623"/>
            <a:ext cx="1012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51DB5A3-6542-46CE-98DB-D180C419EB3A}"/>
              </a:ext>
            </a:extLst>
          </p:cNvPr>
          <p:cNvCxnSpPr/>
          <p:nvPr/>
        </p:nvCxnSpPr>
        <p:spPr>
          <a:xfrm>
            <a:off x="10194401" y="1898272"/>
            <a:ext cx="1012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5A2367F-825B-4519-BBC1-4B5EA2687D8E}"/>
              </a:ext>
            </a:extLst>
          </p:cNvPr>
          <p:cNvCxnSpPr/>
          <p:nvPr/>
        </p:nvCxnSpPr>
        <p:spPr>
          <a:xfrm>
            <a:off x="10194401" y="1983295"/>
            <a:ext cx="1012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545423B-DB05-4C1C-B2A1-8E49EE15A3D6}"/>
              </a:ext>
            </a:extLst>
          </p:cNvPr>
          <p:cNvCxnSpPr/>
          <p:nvPr/>
        </p:nvCxnSpPr>
        <p:spPr>
          <a:xfrm>
            <a:off x="10194401" y="2068318"/>
            <a:ext cx="1012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44442695-F3FB-4628-8073-134320DDBE69}"/>
              </a:ext>
            </a:extLst>
          </p:cNvPr>
          <p:cNvCxnSpPr/>
          <p:nvPr/>
        </p:nvCxnSpPr>
        <p:spPr>
          <a:xfrm>
            <a:off x="7181803" y="1955719"/>
            <a:ext cx="2797248" cy="60359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94F9C068-66A3-4A44-8A2B-6D89CC07242B}"/>
              </a:ext>
            </a:extLst>
          </p:cNvPr>
          <p:cNvCxnSpPr>
            <a:cxnSpLocks/>
          </p:cNvCxnSpPr>
          <p:nvPr/>
        </p:nvCxnSpPr>
        <p:spPr>
          <a:xfrm flipV="1">
            <a:off x="9979051" y="2142821"/>
            <a:ext cx="707119" cy="40514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Arrow: Up 167">
            <a:extLst>
              <a:ext uri="{FF2B5EF4-FFF2-40B4-BE49-F238E27FC236}">
                <a16:creationId xmlns:a16="http://schemas.microsoft.com/office/drawing/2014/main" id="{CF1FDC85-FEE3-45F8-BFAB-C86FA9694109}"/>
              </a:ext>
            </a:extLst>
          </p:cNvPr>
          <p:cNvSpPr/>
          <p:nvPr/>
        </p:nvSpPr>
        <p:spPr>
          <a:xfrm>
            <a:off x="9589436" y="2640347"/>
            <a:ext cx="743174" cy="5235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658A08-6872-43CD-AC04-F8BFC4ADEB76}"/>
              </a:ext>
            </a:extLst>
          </p:cNvPr>
          <p:cNvSpPr/>
          <p:nvPr/>
        </p:nvSpPr>
        <p:spPr>
          <a:xfrm>
            <a:off x="685249" y="4703028"/>
            <a:ext cx="1784684" cy="770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5608383A-3ECD-4797-B651-BD9790CB11A8}"/>
              </a:ext>
            </a:extLst>
          </p:cNvPr>
          <p:cNvCxnSpPr>
            <a:stCxn id="62" idx="2"/>
          </p:cNvCxnSpPr>
          <p:nvPr/>
        </p:nvCxnSpPr>
        <p:spPr>
          <a:xfrm rot="10800000">
            <a:off x="3649834" y="4684183"/>
            <a:ext cx="5672867" cy="1"/>
          </a:xfrm>
          <a:prstGeom prst="bentConnector3">
            <a:avLst/>
          </a:prstGeom>
          <a:ln w="285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4D85EF11-7F86-40C7-9159-57CD166CB09E}"/>
              </a:ext>
            </a:extLst>
          </p:cNvPr>
          <p:cNvCxnSpPr>
            <a:cxnSpLocks/>
          </p:cNvCxnSpPr>
          <p:nvPr/>
        </p:nvCxnSpPr>
        <p:spPr>
          <a:xfrm flipV="1">
            <a:off x="3649833" y="4212437"/>
            <a:ext cx="1791176" cy="2231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9368C4FA-F890-4D89-BFEE-452E1662FCBF}"/>
              </a:ext>
            </a:extLst>
          </p:cNvPr>
          <p:cNvCxnSpPr/>
          <p:nvPr/>
        </p:nvCxnSpPr>
        <p:spPr>
          <a:xfrm flipH="1" flipV="1">
            <a:off x="5428052" y="3648649"/>
            <a:ext cx="12957" cy="540057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59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howing the file system as a Swing JTree · Pushing Pixels">
            <a:extLst>
              <a:ext uri="{FF2B5EF4-FFF2-40B4-BE49-F238E27FC236}">
                <a16:creationId xmlns:a16="http://schemas.microsoft.com/office/drawing/2014/main" id="{FB7A699C-7AB8-41D7-BC2B-A5538B5FF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807" y="1925362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C7DA2C-92E7-4642-A96B-8D70723DB37F}"/>
              </a:ext>
            </a:extLst>
          </p:cNvPr>
          <p:cNvSpPr/>
          <p:nvPr/>
        </p:nvSpPr>
        <p:spPr>
          <a:xfrm>
            <a:off x="476693" y="192505"/>
            <a:ext cx="11238614" cy="1215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recursive directory search can work on any pc as it dynamically scans each item in, checking for duplications as it goes down the selected directory tree.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If no duplication is found, it commits items to the database &amp; logs the occurrence.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857B68-F5F6-4F9D-92BA-A58CE1351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74" y="1925362"/>
            <a:ext cx="5443472" cy="38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35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BD0B369-FD47-4D2D-861A-319DB4D7C9DA}"/>
              </a:ext>
            </a:extLst>
          </p:cNvPr>
          <p:cNvSpPr/>
          <p:nvPr/>
        </p:nvSpPr>
        <p:spPr>
          <a:xfrm>
            <a:off x="468071" y="457200"/>
            <a:ext cx="11238614" cy="5911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BA8BC-26DD-4CE5-B6BF-2128DEB90AC4}"/>
              </a:ext>
            </a:extLst>
          </p:cNvPr>
          <p:cNvSpPr txBox="1"/>
          <p:nvPr/>
        </p:nvSpPr>
        <p:spPr>
          <a:xfrm>
            <a:off x="1436922" y="676210"/>
            <a:ext cx="9300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DirectoryScanner GUI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65F0EC-D4CF-496D-AC3A-E0CDB3280D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6922" y="1341440"/>
            <a:ext cx="9300912" cy="479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0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727056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A56544-1BE6-4CFB-8841-BA9AD7C612D9}"/>
              </a:ext>
            </a:extLst>
          </p:cNvPr>
          <p:cNvSpPr txBox="1"/>
          <p:nvPr/>
        </p:nvSpPr>
        <p:spPr>
          <a:xfrm>
            <a:off x="6718434" y="308008"/>
            <a:ext cx="50861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 lvl="0" indent="0">
              <a:lnSpc>
                <a:spcPct val="100000"/>
              </a:lnSpc>
              <a:buNone/>
            </a:pPr>
            <a:r>
              <a:rPr lang="en-US" sz="1200" u="sng" dirty="0"/>
              <a:t>Features that can be added:</a:t>
            </a:r>
          </a:p>
          <a:p>
            <a:pPr marL="36900" lvl="0" indent="0">
              <a:lnSpc>
                <a:spcPct val="100000"/>
              </a:lnSpc>
              <a:buNone/>
            </a:pPr>
            <a:endParaRPr lang="en-US" sz="1200" u="sng" dirty="0"/>
          </a:p>
          <a:p>
            <a:pPr marL="36900" lvl="0" indent="0">
              <a:lnSpc>
                <a:spcPct val="100000"/>
              </a:lnSpc>
              <a:buNone/>
            </a:pPr>
            <a:r>
              <a:rPr lang="en-US" sz="1200" dirty="0"/>
              <a:t>-File text could be searchable to make filtering more precise.</a:t>
            </a:r>
          </a:p>
          <a:p>
            <a:pPr marL="36900" lvl="0" indent="0">
              <a:lnSpc>
                <a:spcPct val="100000"/>
              </a:lnSpc>
              <a:buNone/>
            </a:pPr>
            <a:r>
              <a:rPr lang="en-US" sz="1200" dirty="0"/>
              <a:t>This would help to narrow down ERRORS across all scanned logs.</a:t>
            </a:r>
          </a:p>
          <a:p>
            <a:pPr marL="36900" lvl="0" indent="0">
              <a:lnSpc>
                <a:spcPct val="100000"/>
              </a:lnSpc>
              <a:buNone/>
            </a:pPr>
            <a:endParaRPr lang="en-US" sz="1200" dirty="0"/>
          </a:p>
          <a:p>
            <a:pPr marL="36900" lvl="0" indent="0">
              <a:lnSpc>
                <a:spcPct val="100000"/>
              </a:lnSpc>
              <a:buNone/>
            </a:pPr>
            <a:r>
              <a:rPr lang="en-US" sz="1200" dirty="0"/>
              <a:t>-Can be modified to scan specified directories, do the unzip jobs, track migrations, replacing our reliance on Goanywhere</a:t>
            </a:r>
          </a:p>
          <a:p>
            <a:pPr marL="36900" lvl="0" indent="0">
              <a:lnSpc>
                <a:spcPct val="100000"/>
              </a:lnSpc>
              <a:buNone/>
            </a:pPr>
            <a:endParaRPr lang="en-US" sz="1200" dirty="0"/>
          </a:p>
          <a:p>
            <a:pPr marL="36900" lvl="0" indent="0">
              <a:lnSpc>
                <a:spcPct val="100000"/>
              </a:lnSpc>
              <a:buNone/>
            </a:pPr>
            <a:r>
              <a:rPr lang="en-US" sz="1200" dirty="0"/>
              <a:t>-Save directories to a 3rd database so they don’t need to be re-added every time</a:t>
            </a:r>
          </a:p>
          <a:p>
            <a:pPr marL="36900" lvl="0" indent="0">
              <a:lnSpc>
                <a:spcPct val="100000"/>
              </a:lnSpc>
              <a:buNone/>
            </a:pPr>
            <a:endParaRPr lang="en-US" sz="1200" dirty="0"/>
          </a:p>
          <a:p>
            <a:pPr marL="36900" lvl="0" indent="0">
              <a:lnSpc>
                <a:spcPct val="100000"/>
              </a:lnSpc>
              <a:buNone/>
            </a:pPr>
            <a:r>
              <a:rPr lang="en-US" sz="1200" dirty="0"/>
              <a:t>-delete old file references in bulk or individually to clean up the database</a:t>
            </a:r>
          </a:p>
          <a:p>
            <a:pPr marL="36900" lvl="0" indent="0">
              <a:lnSpc>
                <a:spcPct val="100000"/>
              </a:lnSpc>
              <a:buNone/>
            </a:pPr>
            <a:endParaRPr lang="en-US" sz="1200" dirty="0"/>
          </a:p>
          <a:p>
            <a:pPr marL="36900" lvl="0" indent="0">
              <a:lnSpc>
                <a:spcPct val="100000"/>
              </a:lnSpc>
              <a:buNone/>
            </a:pPr>
            <a:r>
              <a:rPr lang="en-US" sz="1200" dirty="0"/>
              <a:t>-remote scanning via network directory UNC \\</a:t>
            </a:r>
          </a:p>
          <a:p>
            <a:pPr marL="36900" lvl="0" indent="0">
              <a:lnSpc>
                <a:spcPct val="100000"/>
              </a:lnSpc>
              <a:buNone/>
            </a:pPr>
            <a:endParaRPr lang="en-US" sz="1200" dirty="0"/>
          </a:p>
          <a:p>
            <a:pPr marL="36900" lvl="0" indent="0">
              <a:lnSpc>
                <a:spcPct val="100000"/>
              </a:lnSpc>
              <a:buNone/>
            </a:pPr>
            <a:r>
              <a:rPr lang="en-US" sz="1200" dirty="0"/>
              <a:t>-parse &amp; commit </a:t>
            </a:r>
            <a:r>
              <a:rPr lang="en-US" sz="1200" dirty="0" err="1"/>
              <a:t>inetpub</a:t>
            </a:r>
            <a:r>
              <a:rPr lang="en-US" sz="1200" dirty="0"/>
              <a:t> logs correctly</a:t>
            </a:r>
          </a:p>
          <a:p>
            <a:pPr marL="36900" lvl="0" indent="0">
              <a:lnSpc>
                <a:spcPct val="100000"/>
              </a:lnSpc>
              <a:buNone/>
            </a:pPr>
            <a:endParaRPr lang="en-US" sz="1200" dirty="0"/>
          </a:p>
          <a:p>
            <a:pPr marL="36900" lvl="0" indent="0">
              <a:lnSpc>
                <a:spcPct val="100000"/>
              </a:lnSpc>
              <a:buNone/>
            </a:pPr>
            <a:r>
              <a:rPr lang="en-US" sz="1200" u="sng" dirty="0"/>
              <a:t>Optional:</a:t>
            </a:r>
          </a:p>
          <a:p>
            <a:pPr marL="36900" lvl="0" indent="0">
              <a:lnSpc>
                <a:spcPct val="100000"/>
              </a:lnSpc>
              <a:buNone/>
            </a:pPr>
            <a:endParaRPr lang="en-US" sz="1200" dirty="0"/>
          </a:p>
          <a:p>
            <a:pPr marL="36900" lvl="0" indent="0">
              <a:lnSpc>
                <a:spcPct val="100000"/>
              </a:lnSpc>
              <a:buNone/>
            </a:pPr>
            <a:r>
              <a:rPr lang="en-US" sz="1200" dirty="0"/>
              <a:t>-Store pdf and </a:t>
            </a:r>
            <a:r>
              <a:rPr lang="en-US" sz="1200" dirty="0" err="1"/>
              <a:t>tif</a:t>
            </a:r>
            <a:r>
              <a:rPr lang="en-US" sz="1200" dirty="0"/>
              <a:t>/jpg/</a:t>
            </a:r>
            <a:r>
              <a:rPr lang="en-US" sz="1200" dirty="0" err="1"/>
              <a:t>png</a:t>
            </a:r>
            <a:r>
              <a:rPr lang="en-US" sz="1200" dirty="0"/>
              <a:t> images </a:t>
            </a:r>
          </a:p>
          <a:p>
            <a:pPr marL="36900" lvl="0" indent="0">
              <a:lnSpc>
                <a:spcPct val="100000"/>
              </a:lnSpc>
              <a:buNone/>
            </a:pPr>
            <a:r>
              <a:rPr lang="en-US" sz="1200" dirty="0"/>
              <a:t>(takes a large amount of storage space, and we already sort of do this through archive/FD5)</a:t>
            </a:r>
          </a:p>
          <a:p>
            <a:pPr marL="36900" lvl="0" indent="0">
              <a:lnSpc>
                <a:spcPct val="100000"/>
              </a:lnSpc>
              <a:buNone/>
            </a:pPr>
            <a:endParaRPr lang="en-US" sz="1200" dirty="0"/>
          </a:p>
          <a:p>
            <a:pPr marL="36900" lvl="0" indent="0">
              <a:lnSpc>
                <a:spcPct val="100000"/>
              </a:lnSpc>
              <a:buNone/>
            </a:pPr>
            <a:endParaRPr lang="en-US" sz="1200" dirty="0"/>
          </a:p>
          <a:p>
            <a:pPr marL="36900" lvl="0" indent="0">
              <a:lnSpc>
                <a:spcPct val="100000"/>
              </a:lnSpc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7197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BD0B369-FD47-4D2D-861A-319DB4D7C9DA}"/>
              </a:ext>
            </a:extLst>
          </p:cNvPr>
          <p:cNvSpPr/>
          <p:nvPr/>
        </p:nvSpPr>
        <p:spPr>
          <a:xfrm>
            <a:off x="468071" y="457200"/>
            <a:ext cx="11238614" cy="5911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BA8BC-26DD-4CE5-B6BF-2128DEB90AC4}"/>
              </a:ext>
            </a:extLst>
          </p:cNvPr>
          <p:cNvSpPr txBox="1"/>
          <p:nvPr/>
        </p:nvSpPr>
        <p:spPr>
          <a:xfrm>
            <a:off x="1835898" y="644894"/>
            <a:ext cx="850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 lvl="0" indent="0" algn="ctr">
              <a:buNone/>
            </a:pPr>
            <a:r>
              <a:rPr lang="en-US" sz="2800" dirty="0">
                <a:solidFill>
                  <a:schemeClr val="bg1"/>
                </a:solidFill>
              </a:rPr>
              <a:t>Issues addressed:</a:t>
            </a: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92B90048-8DA9-4D34-A791-12FD59298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327291"/>
              </p:ext>
            </p:extLst>
          </p:nvPr>
        </p:nvGraphicFramePr>
        <p:xfrm>
          <a:off x="1318661" y="1168114"/>
          <a:ext cx="9249878" cy="493985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624939">
                  <a:extLst>
                    <a:ext uri="{9D8B030D-6E8A-4147-A177-3AD203B41FA5}">
                      <a16:colId xmlns:a16="http://schemas.microsoft.com/office/drawing/2014/main" val="4160982369"/>
                    </a:ext>
                  </a:extLst>
                </a:gridCol>
                <a:gridCol w="4624939">
                  <a:extLst>
                    <a:ext uri="{9D8B030D-6E8A-4147-A177-3AD203B41FA5}">
                      <a16:colId xmlns:a16="http://schemas.microsoft.com/office/drawing/2014/main" val="857983036"/>
                    </a:ext>
                  </a:extLst>
                </a:gridCol>
              </a:tblGrid>
              <a:tr h="4115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On-Prem  &amp; Datacenter Servers: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Alogent Support Teams &amp;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150524"/>
                  </a:ext>
                </a:extLst>
              </a:tr>
              <a:tr h="13190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Accidentally deleted or moved files can be regenerated in any directory specified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Scan and search known vulnerabilities across entire directories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728715"/>
                  </a:ext>
                </a:extLst>
              </a:tr>
              <a:tr h="101468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File movements may be tracked  over time if archived manually / auto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Disaster recovery tool, infrastructure recovery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031308"/>
                  </a:ext>
                </a:extLst>
              </a:tr>
              <a:tr h="41151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All Logs could be accessible in one location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Potential in-house solution to tracking file content and migrations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187214"/>
                  </a:ext>
                </a:extLst>
              </a:tr>
              <a:tr h="41151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Pre/post upgrade configs could be archived and restored if ran before and after upgrades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*Potentially* able to scan network paths and remotely scan /add files to/from another pc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977545"/>
                  </a:ext>
                </a:extLst>
              </a:tr>
              <a:tr h="41151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See what directories, files, or clients are using the most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23723"/>
                  </a:ext>
                </a:extLst>
              </a:tr>
              <a:tr h="41151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*potentially* can do our own unzips, move Alogent from using goanywhere to an in-house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925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583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8097" y="173256"/>
            <a:ext cx="4403596" cy="6439300"/>
          </a:xfrm>
        </p:spPr>
        <p:txBody>
          <a:bodyPr anchor="t">
            <a:normAutofit lnSpcReduction="10000"/>
          </a:bodyPr>
          <a:lstStyle/>
          <a:p>
            <a:pPr marL="36900" lvl="0" indent="0">
              <a:buNone/>
            </a:pPr>
            <a:r>
              <a:rPr lang="en-US" sz="2400" dirty="0"/>
              <a:t>Issues addressed:</a:t>
            </a:r>
          </a:p>
          <a:p>
            <a:pPr marL="36900" lv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400" u="sng" dirty="0"/>
              <a:t>On-Prem  &amp; Datacenter Servers:</a:t>
            </a:r>
          </a:p>
          <a:p>
            <a:pPr marL="0" indent="0">
              <a:buNone/>
            </a:pPr>
            <a:r>
              <a:rPr lang="en-US" sz="1400" dirty="0"/>
              <a:t>Accidentally deleted or moved files can be regenerated in any directory specified</a:t>
            </a:r>
          </a:p>
          <a:p>
            <a:pPr marL="0" indent="0">
              <a:buNone/>
            </a:pPr>
            <a:r>
              <a:rPr lang="en-US" sz="1400" dirty="0"/>
              <a:t>File movements may be tracked  over time if archived manually / auto</a:t>
            </a:r>
          </a:p>
          <a:p>
            <a:pPr marL="0" indent="0">
              <a:buNone/>
            </a:pPr>
            <a:r>
              <a:rPr lang="en-US" sz="1400" dirty="0"/>
              <a:t>All Logs could be accessible in one location</a:t>
            </a:r>
          </a:p>
          <a:p>
            <a:pPr marL="0" indent="0">
              <a:buNone/>
            </a:pPr>
            <a:r>
              <a:rPr lang="en-US" sz="1400" dirty="0"/>
              <a:t>Pre/post upgrade configs could be archived and restored if ran before and after upgrades</a:t>
            </a:r>
          </a:p>
          <a:p>
            <a:pPr marL="0" indent="0">
              <a:buNone/>
            </a:pPr>
            <a:r>
              <a:rPr lang="en-US" sz="1400" dirty="0"/>
              <a:t>See what directories, files, or clients are using the most space</a:t>
            </a:r>
          </a:p>
          <a:p>
            <a:pPr marL="0" indent="0">
              <a:buNone/>
            </a:pPr>
            <a:r>
              <a:rPr lang="en-US" sz="1400" dirty="0"/>
              <a:t>*potentially* can do our own unzips, move Alogent from using goanywhere to an in-house solution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u="sng" dirty="0"/>
              <a:t>Alogent Support / IT :</a:t>
            </a:r>
          </a:p>
          <a:p>
            <a:pPr marL="0" indent="0">
              <a:buNone/>
            </a:pPr>
            <a:r>
              <a:rPr lang="en-US" sz="1400" dirty="0"/>
              <a:t>Scan and search known vulnerabilities across entire directories</a:t>
            </a:r>
          </a:p>
          <a:p>
            <a:pPr marL="0" indent="0">
              <a:buNone/>
            </a:pPr>
            <a:r>
              <a:rPr lang="en-US" sz="1400" dirty="0"/>
              <a:t>Disaster recovery tool, infrastructure recovery</a:t>
            </a:r>
          </a:p>
          <a:p>
            <a:pPr marL="0" indent="0">
              <a:buNone/>
            </a:pPr>
            <a:r>
              <a:rPr lang="en-US" sz="1400" dirty="0"/>
              <a:t>Potential in-house solution to tracking file content and migrations</a:t>
            </a:r>
          </a:p>
          <a:p>
            <a:pPr marL="0" indent="0">
              <a:buNone/>
            </a:pPr>
            <a:r>
              <a:rPr lang="en-US" sz="1400" dirty="0"/>
              <a:t>*Potentially* able to scan network paths and remotely scan /add files to/from another pc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6093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3852</TotalTime>
  <Words>659</Words>
  <Application>Microsoft Office PowerPoint</Application>
  <PresentationFormat>Widescreen</PresentationFormat>
  <Paragraphs>99</Paragraphs>
  <Slides>8</Slides>
  <Notes>6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Mesh</vt:lpstr>
      <vt:lpstr>Codefest 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Codefest 2022 DirScanner</dc:title>
  <dc:creator>Sunshine Chisholm</dc:creator>
  <cp:lastModifiedBy>Sunshine Chisholm</cp:lastModifiedBy>
  <cp:revision>43</cp:revision>
  <dcterms:created xsi:type="dcterms:W3CDTF">2022-02-03T23:13:35Z</dcterms:created>
  <dcterms:modified xsi:type="dcterms:W3CDTF">2022-02-08T20:31:59Z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