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asish Behera" initials="DB" lastIdx="1" clrIdx="0">
    <p:extLst>
      <p:ext uri="{19B8F6BF-5375-455C-9EA6-DF929625EA0E}">
        <p15:presenceInfo xmlns:p15="http://schemas.microsoft.com/office/powerpoint/2012/main" userId="68b275503117cb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28" d="100"/>
          <a:sy n="28" d="100"/>
        </p:scale>
        <p:origin x="494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Sheet1!$A$2:$A$6</c:f>
              <c:strCache>
                <c:ptCount val="1"/>
                <c:pt idx="0">
                  <c:v>Category	Score
animals	71242
healthy eating	69067
technology	68521
science	66549
culture	64952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0-BD02-4799-913F-5DD9732C0F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POPULARITY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explosion val="1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B89-45EB-832E-1385890CDBCF}"/>
              </c:ext>
            </c:extLst>
          </c:dPt>
          <c:cat>
            <c:strRef>
              <c:f>Sheet1!$A$2:$A$6</c:f>
              <c:strCache>
                <c:ptCount val="5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0.214</c:v>
                </c:pt>
                <c:pt idx="1">
                  <c:v>0.19</c:v>
                </c:pt>
                <c:pt idx="2">
                  <c:v>0.19600000000000001</c:v>
                </c:pt>
                <c:pt idx="3">
                  <c:v>0.19800000000000001</c:v>
                </c:pt>
                <c:pt idx="4">
                  <c:v>0.20300000000000001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89-45EB-832E-1385890CD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dPt>
                  <c:idx val="0"/>
                  <c:bubble3D val="0"/>
                  <c:spPr>
                    <a:gradFill rotWithShape="1">
                      <a:gsLst>
                        <a:gs pos="0">
                          <a:schemeClr val="accent1">
                            <a:shade val="51000"/>
                            <a:satMod val="130000"/>
                          </a:schemeClr>
                        </a:gs>
                        <a:gs pos="80000">
                          <a:schemeClr val="accent1">
                            <a:shade val="93000"/>
                            <a:satMod val="130000"/>
                          </a:schemeClr>
                        </a:gs>
                        <a:gs pos="100000">
                          <a:schemeClr val="accent1"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c:spPr>
                </c:dPt>
                <c:dPt>
                  <c:idx val="1"/>
                  <c:bubble3D val="0"/>
                  <c:spPr>
                    <a:gradFill rotWithShape="1">
                      <a:gsLst>
                        <a:gs pos="0">
                          <a:schemeClr val="accent2">
                            <a:shade val="51000"/>
                            <a:satMod val="130000"/>
                          </a:schemeClr>
                        </a:gs>
                        <a:gs pos="80000">
                          <a:schemeClr val="accent2">
                            <a:shade val="93000"/>
                            <a:satMod val="130000"/>
                          </a:schemeClr>
                        </a:gs>
                        <a:gs pos="100000">
                          <a:schemeClr val="accent2"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c:spPr>
                </c:dPt>
                <c:dPt>
                  <c:idx val="2"/>
                  <c:bubble3D val="0"/>
                  <c:spPr>
                    <a:gradFill rotWithShape="1">
                      <a:gsLst>
                        <a:gs pos="0">
                          <a:schemeClr val="accent3">
                            <a:shade val="51000"/>
                            <a:satMod val="130000"/>
                          </a:schemeClr>
                        </a:gs>
                        <a:gs pos="80000">
                          <a:schemeClr val="accent3">
                            <a:shade val="93000"/>
                            <a:satMod val="130000"/>
                          </a:schemeClr>
                        </a:gs>
                        <a:gs pos="100000">
                          <a:schemeClr val="accent3"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c:spPr>
                </c:dPt>
                <c:dPt>
                  <c:idx val="3"/>
                  <c:bubble3D val="0"/>
                  <c:spPr>
                    <a:gradFill rotWithShape="1">
                      <a:gsLst>
                        <a:gs pos="0">
                          <a:schemeClr val="accent4">
                            <a:shade val="51000"/>
                            <a:satMod val="130000"/>
                          </a:schemeClr>
                        </a:gs>
                        <a:gs pos="80000">
                          <a:schemeClr val="accent4">
                            <a:shade val="93000"/>
                            <a:satMod val="130000"/>
                          </a:schemeClr>
                        </a:gs>
                        <a:gs pos="100000">
                          <a:schemeClr val="accent4">
                            <a:shade val="94000"/>
                            <a:satMod val="135000"/>
                          </a:scheme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c:spPr>
                </c:dPt>
                <c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Studying</c:v>
                      </c:pt>
                      <c:pt idx="1">
                        <c:v>healthy eating</c:v>
                      </c:pt>
                      <c:pt idx="2">
                        <c:v>technology</c:v>
                      </c:pt>
                      <c:pt idx="3">
                        <c:v>food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C089-4C8C-8E07-AC25E9F6E1A5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4800" dirty="0"/>
              <a:t>Top</a:t>
            </a:r>
            <a:r>
              <a:rPr lang="en-US" sz="4800" baseline="0" dirty="0"/>
              <a:t> 5 Categories by aggregate “popularity”</a:t>
            </a:r>
            <a:endParaRPr lang="en-IN" sz="4800" dirty="0"/>
          </a:p>
        </c:rich>
      </c:tx>
      <c:layout>
        <c:manualLayout>
          <c:xMode val="edge"/>
          <c:yMode val="edge"/>
          <c:x val="0.21665879265091859"/>
          <c:y val="1.09374999999999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71242</c:v>
                </c:pt>
                <c:pt idx="1">
                  <c:v>69067</c:v>
                </c:pt>
                <c:pt idx="2">
                  <c:v>68521</c:v>
                </c:pt>
                <c:pt idx="3">
                  <c:v>66549</c:v>
                </c:pt>
                <c:pt idx="4">
                  <c:v>64952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39-4A0A-9199-0E1D84E666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223711567"/>
        <c:axId val="1223714447"/>
      </c:barChart>
      <c:catAx>
        <c:axId val="12237115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4447"/>
        <c:crosses val="autoZero"/>
        <c:auto val="1"/>
        <c:lblAlgn val="ctr"/>
        <c:lblOffset val="100"/>
        <c:noMultiLvlLbl val="0"/>
      </c:catAx>
      <c:valAx>
        <c:axId val="12237144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15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A100FF">
        <a:alpha val="24000"/>
      </a:srgb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7-30T22:13:08.43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0.65625</cdr:x>
      <cdr:y>0.10632</cdr:y>
    </cdr:from>
    <cdr:to>
      <cdr:x>0.83485</cdr:x>
      <cdr:y>0.17012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E403470-B2FD-4EBD-25DC-52578C65F012}"/>
            </a:ext>
          </a:extLst>
        </cdr:cNvPr>
        <cdr:cNvSpPr txBox="1"/>
      </cdr:nvSpPr>
      <cdr:spPr>
        <a:xfrm xmlns:a="http://schemas.openxmlformats.org/drawingml/2006/main">
          <a:off x="8001000" y="762000"/>
          <a:ext cx="2177478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3600" b="1" dirty="0">
              <a:solidFill>
                <a:srgbClr val="A100FF"/>
              </a:solidFill>
            </a:rPr>
            <a:t>FOOD</a:t>
          </a:r>
          <a:endParaRPr lang="en-IN" sz="3600" b="1" dirty="0">
            <a:solidFill>
              <a:srgbClr val="A100FF"/>
            </a:solidFill>
          </a:endParaRPr>
        </a:p>
      </cdr:txBody>
    </cdr:sp>
  </cdr:relSizeAnchor>
  <cdr:relSizeAnchor xmlns:cdr="http://schemas.openxmlformats.org/drawingml/2006/chartDrawing">
    <cdr:from>
      <cdr:x>0.733</cdr:x>
      <cdr:y>0.66983</cdr:y>
    </cdr:from>
    <cdr:to>
      <cdr:x>0.95526</cdr:x>
      <cdr:y>0.74426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74133D51-CB16-37FC-E077-62E14BABC255}"/>
            </a:ext>
          </a:extLst>
        </cdr:cNvPr>
        <cdr:cNvSpPr txBox="1"/>
      </cdr:nvSpPr>
      <cdr:spPr>
        <a:xfrm xmlns:a="http://schemas.openxmlformats.org/drawingml/2006/main">
          <a:off x="8936757" y="4800600"/>
          <a:ext cx="2709714" cy="533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3200" b="1" dirty="0">
              <a:solidFill>
                <a:srgbClr val="A100FF"/>
              </a:solidFill>
            </a:rPr>
            <a:t>TECHNOLOGY</a:t>
          </a:r>
          <a:endParaRPr lang="en-IN" sz="3200" b="1" dirty="0">
            <a:solidFill>
              <a:srgbClr val="A100FF"/>
            </a:solidFill>
          </a:endParaRPr>
        </a:p>
      </cdr:txBody>
    </cdr:sp>
  </cdr:relSizeAnchor>
  <cdr:relSizeAnchor xmlns:cdr="http://schemas.openxmlformats.org/drawingml/2006/chartDrawing">
    <cdr:from>
      <cdr:x>0.38136</cdr:x>
      <cdr:y>0.91494</cdr:y>
    </cdr:from>
    <cdr:to>
      <cdr:x>0.70126</cdr:x>
      <cdr:y>1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9AE3B457-1CF0-00DC-00CA-B5EACD7930A5}"/>
            </a:ext>
          </a:extLst>
        </cdr:cNvPr>
        <cdr:cNvSpPr txBox="1"/>
      </cdr:nvSpPr>
      <cdr:spPr>
        <a:xfrm xmlns:a="http://schemas.openxmlformats.org/drawingml/2006/main">
          <a:off x="4649564" y="6858000"/>
          <a:ext cx="3900150" cy="609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3200" b="1" dirty="0">
              <a:solidFill>
                <a:srgbClr val="A100FF"/>
              </a:solidFill>
            </a:rPr>
            <a:t>HEALTHY EATING</a:t>
          </a:r>
          <a:endParaRPr lang="en-IN" sz="3200" b="1" dirty="0">
            <a:solidFill>
              <a:srgbClr val="A100FF"/>
            </a:solidFill>
          </a:endParaRPr>
        </a:p>
      </cdr:txBody>
    </cdr:sp>
  </cdr:relSizeAnchor>
  <cdr:relSizeAnchor xmlns:cdr="http://schemas.openxmlformats.org/drawingml/2006/chartDrawing">
    <cdr:from>
      <cdr:x>0.03925</cdr:x>
      <cdr:y>0.58477</cdr:y>
    </cdr:from>
    <cdr:to>
      <cdr:x>0.258</cdr:x>
      <cdr:y>0.6745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53D0874C-DB37-BBE4-3167-9E49F238AFAC}"/>
            </a:ext>
          </a:extLst>
        </cdr:cNvPr>
        <cdr:cNvSpPr txBox="1"/>
      </cdr:nvSpPr>
      <cdr:spPr>
        <a:xfrm xmlns:a="http://schemas.openxmlformats.org/drawingml/2006/main">
          <a:off x="478557" y="4191000"/>
          <a:ext cx="2667000" cy="6430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3200" b="1" dirty="0">
              <a:solidFill>
                <a:srgbClr val="A100FF"/>
              </a:solidFill>
            </a:rPr>
            <a:t>SCIENCE</a:t>
          </a:r>
          <a:endParaRPr lang="en-IN" sz="3200" b="1" dirty="0">
            <a:solidFill>
              <a:srgbClr val="A100FF"/>
            </a:solidFill>
          </a:endParaRPr>
        </a:p>
      </cdr:txBody>
    </cdr:sp>
  </cdr:relSizeAnchor>
  <cdr:relSizeAnchor xmlns:cdr="http://schemas.openxmlformats.org/drawingml/2006/chartDrawing">
    <cdr:from>
      <cdr:x>0.0955</cdr:x>
      <cdr:y>0.06379</cdr:y>
    </cdr:from>
    <cdr:to>
      <cdr:x>0.31425</cdr:x>
      <cdr:y>0.13822</cdr:y>
    </cdr:to>
    <cdr:sp macro="" textlink="">
      <cdr:nvSpPr>
        <cdr:cNvPr id="6" name="TextBox 5">
          <a:extLst xmlns:a="http://schemas.openxmlformats.org/drawingml/2006/main">
            <a:ext uri="{FF2B5EF4-FFF2-40B4-BE49-F238E27FC236}">
              <a16:creationId xmlns:a16="http://schemas.microsoft.com/office/drawing/2014/main" id="{B0C170BC-BEC4-AD63-E97B-69F5EF688692}"/>
            </a:ext>
          </a:extLst>
        </cdr:cNvPr>
        <cdr:cNvSpPr txBox="1"/>
      </cdr:nvSpPr>
      <cdr:spPr>
        <a:xfrm xmlns:a="http://schemas.openxmlformats.org/drawingml/2006/main">
          <a:off x="1164357" y="457200"/>
          <a:ext cx="2667000" cy="533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3200" b="1" dirty="0">
              <a:solidFill>
                <a:srgbClr val="A100FF"/>
              </a:solidFill>
            </a:rPr>
            <a:t>ANIMAL</a:t>
          </a:r>
          <a:endParaRPr lang="en-IN" sz="3200" b="1" dirty="0">
            <a:solidFill>
              <a:srgbClr val="A100FF"/>
            </a:solidFill>
          </a:endParaRPr>
        </a:p>
      </cdr:txBody>
    </cdr:sp>
  </cdr:relSizeAnchor>
  <cdr:relSizeAnchor xmlns:cdr="http://schemas.openxmlformats.org/drawingml/2006/chartDrawing">
    <cdr:from>
      <cdr:x>0.52675</cdr:x>
      <cdr:y>0.23391</cdr:y>
    </cdr:from>
    <cdr:to>
      <cdr:x>0.65175</cdr:x>
      <cdr:y>0.31897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0C7085C3-5D99-6513-0348-849CB11BCFE2}"/>
            </a:ext>
          </a:extLst>
        </cdr:cNvPr>
        <cdr:cNvSpPr txBox="1"/>
      </cdr:nvSpPr>
      <cdr:spPr>
        <a:xfrm xmlns:a="http://schemas.openxmlformats.org/drawingml/2006/main">
          <a:off x="6422157" y="1676400"/>
          <a:ext cx="1524000" cy="609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3200" b="1" dirty="0">
              <a:solidFill>
                <a:schemeClr val="bg1"/>
              </a:solidFill>
            </a:rPr>
            <a:t>19.0%</a:t>
          </a:r>
          <a:endParaRPr lang="en-IN" sz="3200" b="1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0.59582</cdr:x>
      <cdr:y>0.55288</cdr:y>
    </cdr:from>
    <cdr:to>
      <cdr:x>0.68925</cdr:x>
      <cdr:y>0.63793</cdr:y>
    </cdr:to>
    <cdr:sp macro="" textlink="">
      <cdr:nvSpPr>
        <cdr:cNvPr id="8" name="TextBox 7">
          <a:extLst xmlns:a="http://schemas.openxmlformats.org/drawingml/2006/main">
            <a:ext uri="{FF2B5EF4-FFF2-40B4-BE49-F238E27FC236}">
              <a16:creationId xmlns:a16="http://schemas.microsoft.com/office/drawing/2014/main" id="{2BB5380C-E8A9-925A-6756-5272A04EC0AC}"/>
            </a:ext>
          </a:extLst>
        </cdr:cNvPr>
        <cdr:cNvSpPr txBox="1"/>
      </cdr:nvSpPr>
      <cdr:spPr>
        <a:xfrm xmlns:a="http://schemas.openxmlformats.org/drawingml/2006/main">
          <a:off x="7264248" y="3962400"/>
          <a:ext cx="1139109" cy="609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3200" b="1" dirty="0">
              <a:solidFill>
                <a:schemeClr val="bg1"/>
              </a:solidFill>
            </a:rPr>
            <a:t>19.6%</a:t>
          </a:r>
          <a:endParaRPr lang="en-IN" sz="3200" b="1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0.41793</cdr:x>
      <cdr:y>0.74426</cdr:y>
    </cdr:from>
    <cdr:to>
      <cdr:x>0.57675</cdr:x>
      <cdr:y>0.83725</cdr:y>
    </cdr:to>
    <cdr:sp macro="" textlink="">
      <cdr:nvSpPr>
        <cdr:cNvPr id="9" name="TextBox 8">
          <a:extLst xmlns:a="http://schemas.openxmlformats.org/drawingml/2006/main">
            <a:ext uri="{FF2B5EF4-FFF2-40B4-BE49-F238E27FC236}">
              <a16:creationId xmlns:a16="http://schemas.microsoft.com/office/drawing/2014/main" id="{FDE903E8-C4E7-B6C4-9453-6F97B1DD063F}"/>
            </a:ext>
          </a:extLst>
        </cdr:cNvPr>
        <cdr:cNvSpPr txBox="1"/>
      </cdr:nvSpPr>
      <cdr:spPr>
        <a:xfrm xmlns:a="http://schemas.openxmlformats.org/drawingml/2006/main">
          <a:off x="5095345" y="5334000"/>
          <a:ext cx="1936412" cy="6664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3200" b="1" dirty="0">
              <a:solidFill>
                <a:schemeClr val="bg1"/>
              </a:solidFill>
            </a:rPr>
            <a:t>19.8%</a:t>
          </a:r>
          <a:endParaRPr lang="en-IN" sz="3200" b="1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0.308</cdr:x>
      <cdr:y>0.52098</cdr:y>
    </cdr:from>
    <cdr:to>
      <cdr:x>0.41793</cdr:x>
      <cdr:y>0.61667</cdr:y>
    </cdr:to>
    <cdr:sp macro="" textlink="">
      <cdr:nvSpPr>
        <cdr:cNvPr id="10" name="TextBox 9">
          <a:extLst xmlns:a="http://schemas.openxmlformats.org/drawingml/2006/main">
            <a:ext uri="{FF2B5EF4-FFF2-40B4-BE49-F238E27FC236}">
              <a16:creationId xmlns:a16="http://schemas.microsoft.com/office/drawing/2014/main" id="{7049C473-185D-CB23-6F9B-2345317EB39C}"/>
            </a:ext>
          </a:extLst>
        </cdr:cNvPr>
        <cdr:cNvSpPr txBox="1"/>
      </cdr:nvSpPr>
      <cdr:spPr>
        <a:xfrm xmlns:a="http://schemas.openxmlformats.org/drawingml/2006/main">
          <a:off x="3755157" y="3733800"/>
          <a:ext cx="1340188" cy="685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3200" b="1" dirty="0">
              <a:solidFill>
                <a:schemeClr val="bg1"/>
              </a:solidFill>
            </a:rPr>
            <a:t>20.3%</a:t>
          </a:r>
          <a:endParaRPr lang="en-IN" sz="3200" b="1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0.35892</cdr:x>
      <cdr:y>0.2466</cdr:y>
    </cdr:from>
    <cdr:to>
      <cdr:x>0.4889</cdr:x>
      <cdr:y>0.32756</cdr:y>
    </cdr:to>
    <cdr:sp macro="" textlink="">
      <cdr:nvSpPr>
        <cdr:cNvPr id="11" name="TextBox 10">
          <a:extLst xmlns:a="http://schemas.openxmlformats.org/drawingml/2006/main">
            <a:ext uri="{FF2B5EF4-FFF2-40B4-BE49-F238E27FC236}">
              <a16:creationId xmlns:a16="http://schemas.microsoft.com/office/drawing/2014/main" id="{FBF5F694-AC81-599A-FDAA-55FCEA5CB9E5}"/>
            </a:ext>
          </a:extLst>
        </cdr:cNvPr>
        <cdr:cNvSpPr txBox="1"/>
      </cdr:nvSpPr>
      <cdr:spPr>
        <a:xfrm xmlns:a="http://schemas.openxmlformats.org/drawingml/2006/main">
          <a:off x="4375944" y="1767385"/>
          <a:ext cx="1584765" cy="5802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3600" b="1" dirty="0">
              <a:solidFill>
                <a:schemeClr val="bg1"/>
              </a:solidFill>
            </a:rPr>
            <a:t>21.4%</a:t>
          </a:r>
          <a:endParaRPr lang="en-IN" sz="3600" b="1" dirty="0">
            <a:solidFill>
              <a:schemeClr val="bg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7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49C0700-F0AD-5384-2BE5-2187FA2D2DE6}"/>
              </a:ext>
            </a:extLst>
          </p:cNvPr>
          <p:cNvSpPr txBox="1"/>
          <p:nvPr/>
        </p:nvSpPr>
        <p:spPr>
          <a:xfrm>
            <a:off x="11303662" y="194737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ANALYSIS</a:t>
            </a:r>
            <a:endParaRPr lang="en-IN" sz="4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EAB00B-F953-84AE-0538-B245B8F15407}"/>
              </a:ext>
            </a:extLst>
          </p:cNvPr>
          <p:cNvSpPr txBox="1"/>
          <p:nvPr/>
        </p:nvSpPr>
        <p:spPr>
          <a:xfrm>
            <a:off x="11284328" y="987718"/>
            <a:ext cx="617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Animals and science are the two most popular categories of content.</a:t>
            </a:r>
            <a:endParaRPr lang="en-IN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29FA12-1105-5221-CB31-F7D0D1C6F8A5}"/>
              </a:ext>
            </a:extLst>
          </p:cNvPr>
          <p:cNvSpPr txBox="1"/>
          <p:nvPr/>
        </p:nvSpPr>
        <p:spPr>
          <a:xfrm>
            <a:off x="11302235" y="2254731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INSIGHT</a:t>
            </a:r>
            <a:endParaRPr lang="en-IN" sz="4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284B13-8A9E-F8D1-32D2-A64924EA07DB}"/>
              </a:ext>
            </a:extLst>
          </p:cNvPr>
          <p:cNvSpPr txBox="1"/>
          <p:nvPr/>
        </p:nvSpPr>
        <p:spPr>
          <a:xfrm>
            <a:off x="11334466" y="3117995"/>
            <a:ext cx="6172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Food is a common theme with the top 5 categories with “Healthy Eating ”ranking the highest. This may give an audience with in your user base. You could use this insight to create a campaign and work with healthy eating brand to boost user engagement</a:t>
            </a:r>
            <a:endParaRPr lang="en-IN" sz="2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743A7C-F77B-33CC-95DC-D9DA0615029B}"/>
              </a:ext>
            </a:extLst>
          </p:cNvPr>
          <p:cNvSpPr txBox="1"/>
          <p:nvPr/>
        </p:nvSpPr>
        <p:spPr>
          <a:xfrm>
            <a:off x="11284328" y="6569472"/>
            <a:ext cx="3334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NEXT STEPS</a:t>
            </a:r>
            <a:endParaRPr lang="en-IN" sz="4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CEDE16-076D-75E5-EF72-66A2F152BF48}"/>
              </a:ext>
            </a:extLst>
          </p:cNvPr>
          <p:cNvSpPr txBox="1"/>
          <p:nvPr/>
        </p:nvSpPr>
        <p:spPr>
          <a:xfrm>
            <a:off x="11334466" y="7672754"/>
            <a:ext cx="56953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This ad-hoc analysis is insightful, but its time to take this analysis into large scale production for real-time understanding of your business . we can show you how to do this.</a:t>
            </a:r>
            <a:endParaRPr lang="en-IN" sz="2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34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214A8608-25CC-AA85-F6C6-574A295743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27" y="3533668"/>
            <a:ext cx="3637019" cy="3493002"/>
          </a:xfrm>
          <a:prstGeom prst="flowChartConnector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72961" y="1341199"/>
            <a:ext cx="8673443" cy="5886946"/>
            <a:chOff x="0" y="-2805601"/>
            <a:chExt cx="11564591" cy="15005597"/>
          </a:xfrm>
        </p:grpSpPr>
        <p:sp>
          <p:nvSpPr>
            <p:cNvPr id="3" name="TextBox 3"/>
            <p:cNvSpPr txBox="1"/>
            <p:nvPr/>
          </p:nvSpPr>
          <p:spPr>
            <a:xfrm>
              <a:off x="270145" y="-2805601"/>
              <a:ext cx="11294446" cy="31380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9600"/>
                </a:lnSpc>
              </a:pPr>
              <a:r>
                <a:rPr lang="en-US" sz="8000" b="1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99018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60"/>
                </a:lnSpc>
              </a:pPr>
              <a:r>
                <a:rPr lang="en-US" sz="4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endParaRPr lang="en-US" sz="48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algn="ctr">
                <a:lnSpc>
                  <a:spcPts val="2660"/>
                </a:lnSpc>
              </a:pPr>
              <a:r>
                <a:rPr lang="en-US" sz="4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 algn="ctr">
                <a:lnSpc>
                  <a:spcPts val="2660"/>
                </a:lnSpc>
              </a:pPr>
              <a:endParaRPr lang="en-US" sz="48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algn="ctr">
                <a:lnSpc>
                  <a:spcPts val="2660"/>
                </a:lnSpc>
              </a:pPr>
              <a:r>
                <a:rPr lang="en-US" sz="4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 algn="ctr">
                <a:lnSpc>
                  <a:spcPts val="2660"/>
                </a:lnSpc>
              </a:pPr>
              <a:endParaRPr lang="en-US" sz="48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algn="ctr">
                <a:lnSpc>
                  <a:spcPts val="2660"/>
                </a:lnSpc>
              </a:pPr>
              <a:r>
                <a:rPr lang="en-US" sz="4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 algn="ctr">
                <a:lnSpc>
                  <a:spcPts val="2660"/>
                </a:lnSpc>
              </a:pPr>
              <a:endParaRPr lang="en-US" sz="48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algn="ctr">
                <a:lnSpc>
                  <a:spcPts val="2660"/>
                </a:lnSpc>
              </a:pPr>
              <a:r>
                <a:rPr lang="en-US" sz="4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 algn="ctr">
                <a:lnSpc>
                  <a:spcPts val="2660"/>
                </a:lnSpc>
              </a:pPr>
              <a:endParaRPr lang="en-US" sz="48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algn="ctr">
                <a:lnSpc>
                  <a:spcPts val="2660"/>
                </a:lnSpc>
              </a:pPr>
              <a:r>
                <a:rPr lang="en-US" sz="4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1333500"/>
            <a:ext cx="12274304" cy="75438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IN" sz="2800" b="1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40EEB7-CFE0-A0D1-4046-AD0A6BF7E558}"/>
              </a:ext>
            </a:extLst>
          </p:cNvPr>
          <p:cNvSpPr txBox="1"/>
          <p:nvPr/>
        </p:nvSpPr>
        <p:spPr>
          <a:xfrm>
            <a:off x="8839200" y="2409635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Social Buzz is a fast growing technology unicorn that need to adapt quickly to its global scale. Accenture has begun a 3 month POC focusing on these tasks.</a:t>
            </a:r>
            <a:endParaRPr lang="en-IN" sz="3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679354-7106-C4BE-ABAF-F4E11313B176}"/>
              </a:ext>
            </a:extLst>
          </p:cNvPr>
          <p:cNvSpPr txBox="1"/>
          <p:nvPr/>
        </p:nvSpPr>
        <p:spPr>
          <a:xfrm>
            <a:off x="9537396" y="5105400"/>
            <a:ext cx="69980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An audit of Social Buzz’s big data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Recommendations for a successful 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Analysis to find Social Buzz’s top 5 most popular categories of content</a:t>
            </a:r>
            <a:r>
              <a:rPr lang="en-US" sz="2800" b="1" dirty="0"/>
              <a:t>.</a:t>
            </a:r>
            <a:endParaRPr lang="en-IN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sz="4000" dirty="0"/>
              <a:t>                       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629740" y="389092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2342436" y="1110530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72A17E-9272-03F6-CE80-4705A41CCC19}"/>
              </a:ext>
            </a:extLst>
          </p:cNvPr>
          <p:cNvSpPr txBox="1"/>
          <p:nvPr/>
        </p:nvSpPr>
        <p:spPr>
          <a:xfrm>
            <a:off x="2601597" y="3744337"/>
            <a:ext cx="71124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Over 100000+ post per day</a:t>
            </a:r>
          </a:p>
          <a:p>
            <a:endParaRPr lang="en-US" sz="4000" b="1" dirty="0">
              <a:solidFill>
                <a:schemeClr val="bg1"/>
              </a:solidFill>
            </a:endParaRPr>
          </a:p>
          <a:p>
            <a:r>
              <a:rPr lang="en-US" sz="4000" b="1" dirty="0">
                <a:solidFill>
                  <a:schemeClr val="bg1"/>
                </a:solidFill>
              </a:rPr>
              <a:t>3.6 Millions+ </a:t>
            </a:r>
            <a:r>
              <a:rPr lang="en-US" sz="4000" b="1" dirty="0" err="1">
                <a:solidFill>
                  <a:schemeClr val="bg1"/>
                </a:solidFill>
              </a:rPr>
              <a:t>pices</a:t>
            </a:r>
            <a:r>
              <a:rPr lang="en-US" sz="4000" b="1" dirty="0">
                <a:solidFill>
                  <a:schemeClr val="bg1"/>
                </a:solidFill>
              </a:rPr>
              <a:t> of content per day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9E563F-3C1F-D0A8-B033-022E93F860CF}"/>
              </a:ext>
            </a:extLst>
          </p:cNvPr>
          <p:cNvSpPr txBox="1"/>
          <p:nvPr/>
        </p:nvSpPr>
        <p:spPr>
          <a:xfrm>
            <a:off x="2604840" y="7274805"/>
            <a:ext cx="73596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But how to capitalize on it when there is so much ?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Analysis to find Social Buzz’s  top 5 most popular </a:t>
            </a:r>
            <a:r>
              <a:rPr lang="en-US" sz="2800" b="1" dirty="0" err="1">
                <a:solidFill>
                  <a:schemeClr val="bg1"/>
                </a:solidFill>
              </a:rPr>
              <a:t>categoris</a:t>
            </a:r>
            <a:r>
              <a:rPr lang="en-US" sz="2800" b="1" dirty="0">
                <a:solidFill>
                  <a:schemeClr val="bg1"/>
                </a:solidFill>
              </a:rPr>
              <a:t> of content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6901010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0" name="Freeform 30"/>
          <p:cNvSpPr/>
          <p:nvPr/>
        </p:nvSpPr>
        <p:spPr>
          <a:xfrm>
            <a:off x="11443639" y="6953289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45C1196-1DCF-2B66-729F-B322DDDA129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988" y="6960860"/>
            <a:ext cx="2002202" cy="2001465"/>
          </a:xfrm>
          <a:prstGeom prst="flowChartConnector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2597790-E40C-2D54-4D69-C261DE49FBF9}"/>
              </a:ext>
            </a:extLst>
          </p:cNvPr>
          <p:cNvSpPr txBox="1"/>
          <p:nvPr/>
        </p:nvSpPr>
        <p:spPr>
          <a:xfrm>
            <a:off x="14097000" y="1825527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ANDREW   FLEMING</a:t>
            </a:r>
          </a:p>
          <a:p>
            <a:r>
              <a:rPr lang="en-IN" sz="3600" dirty="0"/>
              <a:t>Chief Technical Architect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E73EBB-564C-FA14-1FD9-2C411F2FAC90}"/>
              </a:ext>
            </a:extLst>
          </p:cNvPr>
          <p:cNvSpPr txBox="1"/>
          <p:nvPr/>
        </p:nvSpPr>
        <p:spPr>
          <a:xfrm>
            <a:off x="14030976" y="4572702"/>
            <a:ext cx="4104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MARCUS </a:t>
            </a:r>
            <a:r>
              <a:rPr lang="en-US" sz="3200" b="1" dirty="0"/>
              <a:t>ROMPTON</a:t>
            </a:r>
          </a:p>
          <a:p>
            <a:r>
              <a:rPr lang="en-US" sz="3600" dirty="0"/>
              <a:t>Senior Principle</a:t>
            </a:r>
            <a:endParaRPr lang="en-IN" sz="3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1A8DC2-4BFD-49C4-68B0-8231948D7CC7}"/>
              </a:ext>
            </a:extLst>
          </p:cNvPr>
          <p:cNvSpPr txBox="1"/>
          <p:nvPr/>
        </p:nvSpPr>
        <p:spPr>
          <a:xfrm>
            <a:off x="13910934" y="7442988"/>
            <a:ext cx="4104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DEBASISH BEHERA</a:t>
            </a:r>
          </a:p>
          <a:p>
            <a:r>
              <a:rPr lang="en-IN" sz="3600" dirty="0"/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C33FBC-5168-1035-E6A5-5513F20E1620}"/>
              </a:ext>
            </a:extLst>
          </p:cNvPr>
          <p:cNvSpPr txBox="1"/>
          <p:nvPr/>
        </p:nvSpPr>
        <p:spPr>
          <a:xfrm>
            <a:off x="4168440" y="1454169"/>
            <a:ext cx="4825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Data Understanding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AC6501-4D18-DEFF-ABC7-0FB7B9F88EDB}"/>
              </a:ext>
            </a:extLst>
          </p:cNvPr>
          <p:cNvSpPr txBox="1"/>
          <p:nvPr/>
        </p:nvSpPr>
        <p:spPr>
          <a:xfrm>
            <a:off x="5816810" y="3121015"/>
            <a:ext cx="5232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Data Cleaning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ABCBD6-EB03-16A2-8062-E42C49C86B8C}"/>
              </a:ext>
            </a:extLst>
          </p:cNvPr>
          <p:cNvSpPr txBox="1"/>
          <p:nvPr/>
        </p:nvSpPr>
        <p:spPr>
          <a:xfrm>
            <a:off x="7626236" y="4628621"/>
            <a:ext cx="4641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Data Modeling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7A749F-8102-1456-CD1C-35910FA68A71}"/>
              </a:ext>
            </a:extLst>
          </p:cNvPr>
          <p:cNvSpPr txBox="1"/>
          <p:nvPr/>
        </p:nvSpPr>
        <p:spPr>
          <a:xfrm>
            <a:off x="9432512" y="6165614"/>
            <a:ext cx="448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Data Analysis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509FC3-AB65-C6AB-21EB-0D6D5E424E9C}"/>
              </a:ext>
            </a:extLst>
          </p:cNvPr>
          <p:cNvSpPr txBox="1"/>
          <p:nvPr/>
        </p:nvSpPr>
        <p:spPr>
          <a:xfrm>
            <a:off x="11386399" y="8016933"/>
            <a:ext cx="4641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Uncover Insights</a:t>
            </a:r>
            <a:endParaRPr lang="en-IN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900C8873-62CF-DEC2-3425-DC34DBDE26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8318937"/>
              </p:ext>
            </p:extLst>
          </p:nvPr>
        </p:nvGraphicFramePr>
        <p:xfrm>
          <a:off x="3048000" y="1079500"/>
          <a:ext cx="12192000" cy="81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09D82B-0947-FF92-5CCE-F460430330A7}"/>
              </a:ext>
            </a:extLst>
          </p:cNvPr>
          <p:cNvSpPr txBox="1"/>
          <p:nvPr/>
        </p:nvSpPr>
        <p:spPr>
          <a:xfrm>
            <a:off x="2127159" y="3695700"/>
            <a:ext cx="2749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A100FF"/>
                </a:solidFill>
              </a:rPr>
              <a:t>16</a:t>
            </a:r>
            <a:endParaRPr lang="en-IN" sz="7200" b="1" dirty="0">
              <a:solidFill>
                <a:srgbClr val="A100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E1073E-13C0-F1E3-2EFC-93427A4CFD13}"/>
              </a:ext>
            </a:extLst>
          </p:cNvPr>
          <p:cNvSpPr txBox="1"/>
          <p:nvPr/>
        </p:nvSpPr>
        <p:spPr>
          <a:xfrm>
            <a:off x="2232387" y="5372100"/>
            <a:ext cx="27617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UNIQUE CATEGOIES</a:t>
            </a:r>
            <a:endParaRPr lang="en-IN" sz="3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07F8A-0217-C7E4-C4A9-28315AB2F8C4}"/>
              </a:ext>
            </a:extLst>
          </p:cNvPr>
          <p:cNvSpPr txBox="1"/>
          <p:nvPr/>
        </p:nvSpPr>
        <p:spPr>
          <a:xfrm>
            <a:off x="7272183" y="3695699"/>
            <a:ext cx="2749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A100FF"/>
                </a:solidFill>
              </a:rPr>
              <a:t>1897</a:t>
            </a:r>
            <a:endParaRPr lang="en-IN" sz="7200" b="1" dirty="0">
              <a:solidFill>
                <a:srgbClr val="A100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C3003F-153C-3217-AA7A-B3713D921D0F}"/>
              </a:ext>
            </a:extLst>
          </p:cNvPr>
          <p:cNvSpPr txBox="1"/>
          <p:nvPr/>
        </p:nvSpPr>
        <p:spPr>
          <a:xfrm>
            <a:off x="12216046" y="3695698"/>
            <a:ext cx="3755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A100FF"/>
                </a:solidFill>
              </a:rPr>
              <a:t>JANUARY</a:t>
            </a:r>
            <a:endParaRPr lang="en-IN" sz="7200" b="1" dirty="0">
              <a:solidFill>
                <a:srgbClr val="A1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2EFCBA-A0F1-E969-8493-C6D43FEA0DF3}"/>
              </a:ext>
            </a:extLst>
          </p:cNvPr>
          <p:cNvSpPr txBox="1"/>
          <p:nvPr/>
        </p:nvSpPr>
        <p:spPr>
          <a:xfrm>
            <a:off x="6629854" y="5344461"/>
            <a:ext cx="44953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REACTION TO ANIMAL POST</a:t>
            </a:r>
            <a:endParaRPr lang="en-IN" sz="3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FE089D-1478-1FD9-7605-257D58066533}"/>
              </a:ext>
            </a:extLst>
          </p:cNvPr>
          <p:cNvSpPr txBox="1"/>
          <p:nvPr/>
        </p:nvSpPr>
        <p:spPr>
          <a:xfrm>
            <a:off x="12670342" y="5344461"/>
            <a:ext cx="2931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MONTH WITH MOST POST</a:t>
            </a:r>
            <a:endParaRPr lang="en-IN" sz="32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947225B-6D89-F791-A737-A1448AE098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5717032"/>
              </p:ext>
            </p:extLst>
          </p:nvPr>
        </p:nvGraphicFramePr>
        <p:xfrm>
          <a:off x="3962400" y="2324100"/>
          <a:ext cx="12725399" cy="7166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B9F87A33-9887-7893-3543-40983BE13698}"/>
              </a:ext>
            </a:extLst>
          </p:cNvPr>
          <p:cNvSpPr txBox="1"/>
          <p:nvPr/>
        </p:nvSpPr>
        <p:spPr>
          <a:xfrm>
            <a:off x="2386482" y="1383832"/>
            <a:ext cx="15901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Popularity percentage from top 5 categories</a:t>
            </a:r>
            <a:endParaRPr lang="en-IN" sz="5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0F44155B-8280-58B6-028E-7ADC98B058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1355072"/>
              </p:ext>
            </p:extLst>
          </p:nvPr>
        </p:nvGraphicFramePr>
        <p:xfrm>
          <a:off x="3048000" y="1079500"/>
          <a:ext cx="12192000" cy="81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599AD275-31DE-BCC5-CEDB-D1D88378FE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8421637"/>
              </p:ext>
            </p:extLst>
          </p:nvPr>
        </p:nvGraphicFramePr>
        <p:xfrm>
          <a:off x="3048000" y="978270"/>
          <a:ext cx="12192000" cy="81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317</Words>
  <Application>Microsoft Office PowerPoint</Application>
  <PresentationFormat>Custom</PresentationFormat>
  <Paragraphs>117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Graphik Regular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Debasish Behera</cp:lastModifiedBy>
  <cp:revision>10</cp:revision>
  <dcterms:created xsi:type="dcterms:W3CDTF">2006-08-16T00:00:00Z</dcterms:created>
  <dcterms:modified xsi:type="dcterms:W3CDTF">2024-07-31T04:52:48Z</dcterms:modified>
  <dc:identifier>DAEhDyfaYKE</dc:identifier>
</cp:coreProperties>
</file>