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686" r:id="rId2"/>
    <p:sldMasterId id="2147483716" r:id="rId3"/>
  </p:sldMasterIdLst>
  <p:notesMasterIdLst>
    <p:notesMasterId r:id="rId26"/>
  </p:notesMasterIdLst>
  <p:handoutMasterIdLst>
    <p:handoutMasterId r:id="rId27"/>
  </p:handoutMasterIdLst>
  <p:sldIdLst>
    <p:sldId id="277" r:id="rId4"/>
    <p:sldId id="399" r:id="rId5"/>
    <p:sldId id="400" r:id="rId6"/>
    <p:sldId id="409" r:id="rId7"/>
    <p:sldId id="410" r:id="rId8"/>
    <p:sldId id="401" r:id="rId9"/>
    <p:sldId id="402" r:id="rId10"/>
    <p:sldId id="403" r:id="rId11"/>
    <p:sldId id="412" r:id="rId12"/>
    <p:sldId id="411" r:id="rId13"/>
    <p:sldId id="413" r:id="rId14"/>
    <p:sldId id="415" r:id="rId15"/>
    <p:sldId id="416" r:id="rId16"/>
    <p:sldId id="417" r:id="rId17"/>
    <p:sldId id="419" r:id="rId18"/>
    <p:sldId id="418" r:id="rId19"/>
    <p:sldId id="420" r:id="rId20"/>
    <p:sldId id="421" r:id="rId21"/>
    <p:sldId id="406" r:id="rId22"/>
    <p:sldId id="405" r:id="rId23"/>
    <p:sldId id="407" r:id="rId24"/>
    <p:sldId id="41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autoAdjust="0"/>
  </p:normalViewPr>
  <p:slideViewPr>
    <p:cSldViewPr snapToGrid="0">
      <p:cViewPr varScale="1">
        <p:scale>
          <a:sx n="85" d="100"/>
          <a:sy n="85" d="100"/>
        </p:scale>
        <p:origin x="499"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8C9148-9455-4B8E-A6E9-01D8D246C3CB}"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8643EEBB-0BF7-422B-8412-EFC8A1D41D74}">
      <dgm:prSet/>
      <dgm:spPr/>
      <dgm:t>
        <a:bodyPr/>
        <a:lstStyle/>
        <a:p>
          <a:pPr>
            <a:lnSpc>
              <a:spcPct val="100000"/>
            </a:lnSpc>
          </a:pPr>
          <a:r>
            <a:rPr lang="en-US" dirty="0"/>
            <a:t>Art and Design industry has always been an expensive and time-consuming field which require lot of resources and skilled creative people to create interactive interfaces, logo, NFTs, posters and product design. Small time businesses and individuals can’t afford the kind of prices and time required for this.</a:t>
          </a:r>
        </a:p>
      </dgm:t>
    </dgm:pt>
    <dgm:pt modelId="{70D3D79D-943F-484F-B952-1429BDCD055A}" type="parTrans" cxnId="{384A6137-D970-4E57-B73F-81FE696F60B8}">
      <dgm:prSet/>
      <dgm:spPr/>
      <dgm:t>
        <a:bodyPr/>
        <a:lstStyle/>
        <a:p>
          <a:endParaRPr lang="en-US"/>
        </a:p>
      </dgm:t>
    </dgm:pt>
    <dgm:pt modelId="{FD946BF0-9201-412E-A38E-C20A367BFBAE}" type="sibTrans" cxnId="{384A6137-D970-4E57-B73F-81FE696F60B8}">
      <dgm:prSet/>
      <dgm:spPr/>
      <dgm:t>
        <a:bodyPr/>
        <a:lstStyle/>
        <a:p>
          <a:endParaRPr lang="en-US"/>
        </a:p>
      </dgm:t>
    </dgm:pt>
    <dgm:pt modelId="{DE3D0701-BA79-493F-97D3-E833AE0E8D7D}">
      <dgm:prSet/>
      <dgm:spPr/>
      <dgm:t>
        <a:bodyPr/>
        <a:lstStyle/>
        <a:p>
          <a:pPr>
            <a:lnSpc>
              <a:spcPct val="100000"/>
            </a:lnSpc>
          </a:pPr>
          <a:r>
            <a:rPr lang="en-US"/>
            <a:t>Image generation using artificial intelligence make all these with no cost and time. It uses deep learning model like GAN and VAE to generate realistic images of faces, landscapes, and even entire cities, and have a wide range of applications in fields such as art, design, and entertainment.</a:t>
          </a:r>
        </a:p>
      </dgm:t>
    </dgm:pt>
    <dgm:pt modelId="{203ABDDD-970A-426B-B5D6-ED1F4F7EA247}" type="parTrans" cxnId="{D6530EB9-BB22-4E9F-8D15-77763D42F69F}">
      <dgm:prSet/>
      <dgm:spPr/>
      <dgm:t>
        <a:bodyPr/>
        <a:lstStyle/>
        <a:p>
          <a:endParaRPr lang="en-US"/>
        </a:p>
      </dgm:t>
    </dgm:pt>
    <dgm:pt modelId="{C637880A-6209-4BFC-9DD0-DA6C4804FA60}" type="sibTrans" cxnId="{D6530EB9-BB22-4E9F-8D15-77763D42F69F}">
      <dgm:prSet/>
      <dgm:spPr/>
      <dgm:t>
        <a:bodyPr/>
        <a:lstStyle/>
        <a:p>
          <a:endParaRPr lang="en-US"/>
        </a:p>
      </dgm:t>
    </dgm:pt>
    <dgm:pt modelId="{97DC7BD8-CF33-4C0E-91B7-C7DBD45CC56A}" type="pres">
      <dgm:prSet presAssocID="{068C9148-9455-4B8E-A6E9-01D8D246C3CB}" presName="root" presStyleCnt="0">
        <dgm:presLayoutVars>
          <dgm:dir/>
          <dgm:resizeHandles val="exact"/>
        </dgm:presLayoutVars>
      </dgm:prSet>
      <dgm:spPr/>
    </dgm:pt>
    <dgm:pt modelId="{75B443DC-9C11-4831-B094-79B1AE8ADBB4}" type="pres">
      <dgm:prSet presAssocID="{8643EEBB-0BF7-422B-8412-EFC8A1D41D74}" presName="compNode" presStyleCnt="0"/>
      <dgm:spPr/>
    </dgm:pt>
    <dgm:pt modelId="{36B66085-942E-4E6E-98CC-191018C905FA}" type="pres">
      <dgm:prSet presAssocID="{8643EEBB-0BF7-422B-8412-EFC8A1D41D74}" presName="bgRect" presStyleLbl="bgShp" presStyleIdx="0" presStyleCnt="2"/>
      <dgm:spPr/>
    </dgm:pt>
    <dgm:pt modelId="{489175E4-0ABA-46AE-9AA7-88663F98E3AE}" type="pres">
      <dgm:prSet presAssocID="{8643EEBB-0BF7-422B-8412-EFC8A1D41D7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rtist"/>
        </a:ext>
      </dgm:extLst>
    </dgm:pt>
    <dgm:pt modelId="{114E621D-6659-450B-B3CA-B3CF72A56681}" type="pres">
      <dgm:prSet presAssocID="{8643EEBB-0BF7-422B-8412-EFC8A1D41D74}" presName="spaceRect" presStyleCnt="0"/>
      <dgm:spPr/>
    </dgm:pt>
    <dgm:pt modelId="{9AE1558F-7C9D-47FE-853D-5AE14DF6C804}" type="pres">
      <dgm:prSet presAssocID="{8643EEBB-0BF7-422B-8412-EFC8A1D41D74}" presName="parTx" presStyleLbl="revTx" presStyleIdx="0" presStyleCnt="2">
        <dgm:presLayoutVars>
          <dgm:chMax val="0"/>
          <dgm:chPref val="0"/>
        </dgm:presLayoutVars>
      </dgm:prSet>
      <dgm:spPr/>
    </dgm:pt>
    <dgm:pt modelId="{DF4720DC-7EA7-4E89-8F56-5A5879EF6DA5}" type="pres">
      <dgm:prSet presAssocID="{FD946BF0-9201-412E-A38E-C20A367BFBAE}" presName="sibTrans" presStyleCnt="0"/>
      <dgm:spPr/>
    </dgm:pt>
    <dgm:pt modelId="{4E48A365-2928-4258-B308-D4F03F96ED28}" type="pres">
      <dgm:prSet presAssocID="{DE3D0701-BA79-493F-97D3-E833AE0E8D7D}" presName="compNode" presStyleCnt="0"/>
      <dgm:spPr/>
    </dgm:pt>
    <dgm:pt modelId="{47EEC7A2-DC2D-447E-B17C-441D91C905EC}" type="pres">
      <dgm:prSet presAssocID="{DE3D0701-BA79-493F-97D3-E833AE0E8D7D}" presName="bgRect" presStyleLbl="bgShp" presStyleIdx="1" presStyleCnt="2"/>
      <dgm:spPr/>
    </dgm:pt>
    <dgm:pt modelId="{FEB9FD30-3C38-4CDA-B099-8E68AAFF6698}" type="pres">
      <dgm:prSet presAssocID="{DE3D0701-BA79-493F-97D3-E833AE0E8D7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AB5948B8-D9F0-4CAB-9E17-BCE8556D7580}" type="pres">
      <dgm:prSet presAssocID="{DE3D0701-BA79-493F-97D3-E833AE0E8D7D}" presName="spaceRect" presStyleCnt="0"/>
      <dgm:spPr/>
    </dgm:pt>
    <dgm:pt modelId="{1157304A-AECE-4594-A0E7-72B23B00CABA}" type="pres">
      <dgm:prSet presAssocID="{DE3D0701-BA79-493F-97D3-E833AE0E8D7D}" presName="parTx" presStyleLbl="revTx" presStyleIdx="1" presStyleCnt="2">
        <dgm:presLayoutVars>
          <dgm:chMax val="0"/>
          <dgm:chPref val="0"/>
        </dgm:presLayoutVars>
      </dgm:prSet>
      <dgm:spPr/>
    </dgm:pt>
  </dgm:ptLst>
  <dgm:cxnLst>
    <dgm:cxn modelId="{384A6137-D970-4E57-B73F-81FE696F60B8}" srcId="{068C9148-9455-4B8E-A6E9-01D8D246C3CB}" destId="{8643EEBB-0BF7-422B-8412-EFC8A1D41D74}" srcOrd="0" destOrd="0" parTransId="{70D3D79D-943F-484F-B952-1429BDCD055A}" sibTransId="{FD946BF0-9201-412E-A38E-C20A367BFBAE}"/>
    <dgm:cxn modelId="{B14B6256-DFB9-4704-BF9F-8FC5B33632F8}" type="presOf" srcId="{8643EEBB-0BF7-422B-8412-EFC8A1D41D74}" destId="{9AE1558F-7C9D-47FE-853D-5AE14DF6C804}" srcOrd="0" destOrd="0" presId="urn:microsoft.com/office/officeart/2018/2/layout/IconVerticalSolidList"/>
    <dgm:cxn modelId="{AC409699-015A-42C9-8741-8CE9713158AA}" type="presOf" srcId="{068C9148-9455-4B8E-A6E9-01D8D246C3CB}" destId="{97DC7BD8-CF33-4C0E-91B7-C7DBD45CC56A}" srcOrd="0" destOrd="0" presId="urn:microsoft.com/office/officeart/2018/2/layout/IconVerticalSolidList"/>
    <dgm:cxn modelId="{9E1F4D9D-A57A-40BE-94D8-6EDC1345F345}" type="presOf" srcId="{DE3D0701-BA79-493F-97D3-E833AE0E8D7D}" destId="{1157304A-AECE-4594-A0E7-72B23B00CABA}" srcOrd="0" destOrd="0" presId="urn:microsoft.com/office/officeart/2018/2/layout/IconVerticalSolidList"/>
    <dgm:cxn modelId="{D6530EB9-BB22-4E9F-8D15-77763D42F69F}" srcId="{068C9148-9455-4B8E-A6E9-01D8D246C3CB}" destId="{DE3D0701-BA79-493F-97D3-E833AE0E8D7D}" srcOrd="1" destOrd="0" parTransId="{203ABDDD-970A-426B-B5D6-ED1F4F7EA247}" sibTransId="{C637880A-6209-4BFC-9DD0-DA6C4804FA60}"/>
    <dgm:cxn modelId="{C49369CF-5A60-4695-BA12-36DB22F62A6F}" type="presParOf" srcId="{97DC7BD8-CF33-4C0E-91B7-C7DBD45CC56A}" destId="{75B443DC-9C11-4831-B094-79B1AE8ADBB4}" srcOrd="0" destOrd="0" presId="urn:microsoft.com/office/officeart/2018/2/layout/IconVerticalSolidList"/>
    <dgm:cxn modelId="{A75B963B-D1F5-49EE-A847-859F8AC1159B}" type="presParOf" srcId="{75B443DC-9C11-4831-B094-79B1AE8ADBB4}" destId="{36B66085-942E-4E6E-98CC-191018C905FA}" srcOrd="0" destOrd="0" presId="urn:microsoft.com/office/officeart/2018/2/layout/IconVerticalSolidList"/>
    <dgm:cxn modelId="{F93B1C06-77A9-4B72-AA38-561FDC2ED91D}" type="presParOf" srcId="{75B443DC-9C11-4831-B094-79B1AE8ADBB4}" destId="{489175E4-0ABA-46AE-9AA7-88663F98E3AE}" srcOrd="1" destOrd="0" presId="urn:microsoft.com/office/officeart/2018/2/layout/IconVerticalSolidList"/>
    <dgm:cxn modelId="{2B30ECC1-9211-47F4-A3A1-CEBFB8542172}" type="presParOf" srcId="{75B443DC-9C11-4831-B094-79B1AE8ADBB4}" destId="{114E621D-6659-450B-B3CA-B3CF72A56681}" srcOrd="2" destOrd="0" presId="urn:microsoft.com/office/officeart/2018/2/layout/IconVerticalSolidList"/>
    <dgm:cxn modelId="{E59F264A-5E1D-4563-9819-9CC6054E3CE3}" type="presParOf" srcId="{75B443DC-9C11-4831-B094-79B1AE8ADBB4}" destId="{9AE1558F-7C9D-47FE-853D-5AE14DF6C804}" srcOrd="3" destOrd="0" presId="urn:microsoft.com/office/officeart/2018/2/layout/IconVerticalSolidList"/>
    <dgm:cxn modelId="{0D8286C7-2A4F-4011-83A0-D5BD26727012}" type="presParOf" srcId="{97DC7BD8-CF33-4C0E-91B7-C7DBD45CC56A}" destId="{DF4720DC-7EA7-4E89-8F56-5A5879EF6DA5}" srcOrd="1" destOrd="0" presId="urn:microsoft.com/office/officeart/2018/2/layout/IconVerticalSolidList"/>
    <dgm:cxn modelId="{DEC9100A-2568-4D21-B60C-C4ADD6E7FB9B}" type="presParOf" srcId="{97DC7BD8-CF33-4C0E-91B7-C7DBD45CC56A}" destId="{4E48A365-2928-4258-B308-D4F03F96ED28}" srcOrd="2" destOrd="0" presId="urn:microsoft.com/office/officeart/2018/2/layout/IconVerticalSolidList"/>
    <dgm:cxn modelId="{8185525C-3AD2-44B2-9CC2-712C73CC670F}" type="presParOf" srcId="{4E48A365-2928-4258-B308-D4F03F96ED28}" destId="{47EEC7A2-DC2D-447E-B17C-441D91C905EC}" srcOrd="0" destOrd="0" presId="urn:microsoft.com/office/officeart/2018/2/layout/IconVerticalSolidList"/>
    <dgm:cxn modelId="{A9A90A7E-7CF3-4A84-B5D5-03DEA2E6E43C}" type="presParOf" srcId="{4E48A365-2928-4258-B308-D4F03F96ED28}" destId="{FEB9FD30-3C38-4CDA-B099-8E68AAFF6698}" srcOrd="1" destOrd="0" presId="urn:microsoft.com/office/officeart/2018/2/layout/IconVerticalSolidList"/>
    <dgm:cxn modelId="{3F87BCFB-F4A8-48FC-9828-4BF9FF813F3D}" type="presParOf" srcId="{4E48A365-2928-4258-B308-D4F03F96ED28}" destId="{AB5948B8-D9F0-4CAB-9E17-BCE8556D7580}" srcOrd="2" destOrd="0" presId="urn:microsoft.com/office/officeart/2018/2/layout/IconVerticalSolidList"/>
    <dgm:cxn modelId="{CCDF456D-CE22-4061-B29B-B3BD032F5A6E}" type="presParOf" srcId="{4E48A365-2928-4258-B308-D4F03F96ED28}" destId="{1157304A-AECE-4594-A0E7-72B23B00CAB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66085-942E-4E6E-98CC-191018C905FA}">
      <dsp:nvSpPr>
        <dsp:cNvPr id="0" name=""/>
        <dsp:cNvSpPr/>
      </dsp:nvSpPr>
      <dsp:spPr>
        <a:xfrm>
          <a:off x="0" y="686038"/>
          <a:ext cx="6492875" cy="16752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9175E4-0ABA-46AE-9AA7-88663F98E3AE}">
      <dsp:nvSpPr>
        <dsp:cNvPr id="0" name=""/>
        <dsp:cNvSpPr/>
      </dsp:nvSpPr>
      <dsp:spPr>
        <a:xfrm>
          <a:off x="506750" y="1062960"/>
          <a:ext cx="921365" cy="9213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E1558F-7C9D-47FE-853D-5AE14DF6C804}">
      <dsp:nvSpPr>
        <dsp:cNvPr id="0" name=""/>
        <dsp:cNvSpPr/>
      </dsp:nvSpPr>
      <dsp:spPr>
        <a:xfrm>
          <a:off x="1934866" y="686038"/>
          <a:ext cx="4558008" cy="1675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293" tIns="177293" rIns="177293" bIns="177293" numCol="1" spcCol="1270" anchor="ctr" anchorCtr="0">
          <a:noAutofit/>
        </a:bodyPr>
        <a:lstStyle/>
        <a:p>
          <a:pPr marL="0" lvl="0" indent="0" algn="l" defTabSz="622300">
            <a:lnSpc>
              <a:spcPct val="100000"/>
            </a:lnSpc>
            <a:spcBef>
              <a:spcPct val="0"/>
            </a:spcBef>
            <a:spcAft>
              <a:spcPct val="35000"/>
            </a:spcAft>
            <a:buNone/>
          </a:pPr>
          <a:r>
            <a:rPr lang="en-US" sz="1400" kern="1200" dirty="0"/>
            <a:t>Art and Design industry has always been an expensive and time-consuming field which require lot of resources and skilled creative people to create interactive interfaces, logo, NFTs, posters and product design. Small time businesses and individuals can’t afford the kind of prices and time required for this.</a:t>
          </a:r>
        </a:p>
      </dsp:txBody>
      <dsp:txXfrm>
        <a:off x="1934866" y="686038"/>
        <a:ext cx="4558008" cy="1675209"/>
      </dsp:txXfrm>
    </dsp:sp>
    <dsp:sp modelId="{47EEC7A2-DC2D-447E-B17C-441D91C905EC}">
      <dsp:nvSpPr>
        <dsp:cNvPr id="0" name=""/>
        <dsp:cNvSpPr/>
      </dsp:nvSpPr>
      <dsp:spPr>
        <a:xfrm>
          <a:off x="0" y="2744152"/>
          <a:ext cx="6492875" cy="16752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B9FD30-3C38-4CDA-B099-8E68AAFF6698}">
      <dsp:nvSpPr>
        <dsp:cNvPr id="0" name=""/>
        <dsp:cNvSpPr/>
      </dsp:nvSpPr>
      <dsp:spPr>
        <a:xfrm>
          <a:off x="506750" y="3121074"/>
          <a:ext cx="921365" cy="9213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57304A-AECE-4594-A0E7-72B23B00CABA}">
      <dsp:nvSpPr>
        <dsp:cNvPr id="0" name=""/>
        <dsp:cNvSpPr/>
      </dsp:nvSpPr>
      <dsp:spPr>
        <a:xfrm>
          <a:off x="1934866" y="2744152"/>
          <a:ext cx="4558008" cy="1675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293" tIns="177293" rIns="177293" bIns="177293" numCol="1" spcCol="1270" anchor="ctr" anchorCtr="0">
          <a:noAutofit/>
        </a:bodyPr>
        <a:lstStyle/>
        <a:p>
          <a:pPr marL="0" lvl="0" indent="0" algn="l" defTabSz="622300">
            <a:lnSpc>
              <a:spcPct val="100000"/>
            </a:lnSpc>
            <a:spcBef>
              <a:spcPct val="0"/>
            </a:spcBef>
            <a:spcAft>
              <a:spcPct val="35000"/>
            </a:spcAft>
            <a:buNone/>
          </a:pPr>
          <a:r>
            <a:rPr lang="en-US" sz="1400" kern="1200"/>
            <a:t>Image generation using artificial intelligence make all these with no cost and time. It uses deep learning model like GAN and VAE to generate realistic images of faces, landscapes, and even entire cities, and have a wide range of applications in fields such as art, design, and entertainment.</a:t>
          </a:r>
        </a:p>
      </dsp:txBody>
      <dsp:txXfrm>
        <a:off x="1934866" y="2744152"/>
        <a:ext cx="4558008" cy="16752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5/15/2023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dirty="0"/>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5/15/2023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dirty="0"/>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dirty="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755325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3815956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0153027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2421066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430735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1960595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0609156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27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3683127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275071151"/>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90433064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7122016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064313160"/>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704589252"/>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789472260"/>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597381489"/>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6333244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409604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hade val="85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660"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hade val="85000"/>
          </a:srgb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hade val="85000"/>
          </a:srgbClr>
        </a:solid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CDBBEF-AA6C-4BA6-85B2-A17D7F280E38}" type="slidenum">
              <a:rPr lang="en-US" smtClean="0"/>
              <a:pPr/>
              <a:t>‹#›</a:t>
            </a:fld>
            <a:endParaRPr lang="en-US" dirty="0"/>
          </a:p>
        </p:txBody>
      </p:sp>
    </p:spTree>
    <p:extLst>
      <p:ext uri="{BB962C8B-B14F-4D97-AF65-F5344CB8AC3E}">
        <p14:creationId xmlns:p14="http://schemas.microsoft.com/office/powerpoint/2010/main" val="1277575243"/>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0.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0.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35.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73938"/>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i="1" dirty="0">
                <a:solidFill>
                  <a:srgbClr val="000000"/>
                </a:solidFill>
              </a:rPr>
              <a:t>Information Security</a:t>
            </a: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33692" y="443734"/>
            <a:ext cx="8477097"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dirty="0">
                <a:latin typeface="Raleway ExtraBold" pitchFamily="34" charset="-52"/>
              </a:rPr>
              <a:t>Image Generation using Artificial Intelligence</a:t>
            </a: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dirty="0"/>
          </a:p>
        </p:txBody>
      </p:sp>
      <p:sp>
        <p:nvSpPr>
          <p:cNvPr id="5" name="TextBox 4"/>
          <p:cNvSpPr txBox="1"/>
          <p:nvPr/>
        </p:nvSpPr>
        <p:spPr>
          <a:xfrm>
            <a:off x="1856200" y="4713444"/>
            <a:ext cx="1821332" cy="1323439"/>
          </a:xfrm>
          <a:prstGeom prst="rect">
            <a:avLst/>
          </a:prstGeom>
          <a:noFill/>
        </p:spPr>
        <p:txBody>
          <a:bodyPr wrap="none" rtlCol="0">
            <a:spAutoFit/>
          </a:bodyPr>
          <a:lstStyle/>
          <a:p>
            <a:r>
              <a:rPr lang="en-US" sz="2000" b="1" dirty="0"/>
              <a:t>Submitted by: </a:t>
            </a:r>
          </a:p>
          <a:p>
            <a:r>
              <a:rPr lang="en-US" sz="2000" dirty="0"/>
              <a:t>Prakash Singh </a:t>
            </a:r>
          </a:p>
          <a:p>
            <a:r>
              <a:rPr lang="en-US" sz="2000" dirty="0">
                <a:latin typeface="Calibri" panose="020F0502020204030204" pitchFamily="34" charset="0"/>
                <a:ea typeface="Calibri" panose="020F0502020204030204" pitchFamily="34" charset="0"/>
                <a:cs typeface="Calibri" panose="020F0502020204030204" pitchFamily="34" charset="0"/>
              </a:rPr>
              <a:t>20BCS3707 </a:t>
            </a:r>
          </a:p>
          <a:p>
            <a:endParaRPr lang="en-US" sz="2000" dirty="0"/>
          </a:p>
        </p:txBody>
      </p:sp>
      <p:sp>
        <p:nvSpPr>
          <p:cNvPr id="6" name="TextBox 5"/>
          <p:cNvSpPr txBox="1"/>
          <p:nvPr/>
        </p:nvSpPr>
        <p:spPr>
          <a:xfrm>
            <a:off x="8369905" y="4711504"/>
            <a:ext cx="3050963" cy="707886"/>
          </a:xfrm>
          <a:prstGeom prst="rect">
            <a:avLst/>
          </a:prstGeom>
          <a:noFill/>
        </p:spPr>
        <p:txBody>
          <a:bodyPr wrap="none" rtlCol="0">
            <a:spAutoFit/>
          </a:bodyPr>
          <a:lstStyle/>
          <a:p>
            <a:r>
              <a:rPr lang="en-US" sz="2000" b="1" dirty="0"/>
              <a:t>Under the Supervision of: </a:t>
            </a:r>
          </a:p>
          <a:p>
            <a:r>
              <a:rPr lang="en-US" sz="2000" dirty="0"/>
              <a:t>Shiwani Sharma</a:t>
            </a: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93209A-BEE2-0339-86A6-B4B5F0AF4B17}"/>
              </a:ext>
            </a:extLst>
          </p:cNvPr>
          <p:cNvSpPr>
            <a:spLocks noGrp="1"/>
          </p:cNvSpPr>
          <p:nvPr>
            <p:ph idx="1"/>
          </p:nvPr>
        </p:nvSpPr>
        <p:spPr>
          <a:xfrm>
            <a:off x="1568578" y="1385494"/>
            <a:ext cx="5800410" cy="3124201"/>
          </a:xfrm>
        </p:spPr>
        <p:txBody>
          <a:bodyPr>
            <a:normAutofit fontScale="40000" lnSpcReduction="20000"/>
          </a:bodyPr>
          <a:lstStyle/>
          <a:p>
            <a:endParaRPr lang="en-IN" sz="4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The Frontend development was done using </a:t>
            </a:r>
            <a:r>
              <a:rPr lang="en-IN" sz="4000" dirty="0" err="1">
                <a:latin typeface="Times New Roman" panose="02020603050405020304" pitchFamily="18" charset="0"/>
                <a:cs typeface="Times New Roman" panose="02020603050405020304" pitchFamily="18" charset="0"/>
              </a:rPr>
              <a:t>reactjs</a:t>
            </a:r>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npm</a:t>
            </a:r>
            <a:r>
              <a:rPr lang="en-IN" sz="4000" dirty="0">
                <a:latin typeface="Times New Roman" panose="02020603050405020304" pitchFamily="18" charset="0"/>
                <a:cs typeface="Times New Roman" panose="02020603050405020304" pitchFamily="18" charset="0"/>
              </a:rPr>
              <a:t> and </a:t>
            </a:r>
            <a:r>
              <a:rPr lang="en-IN" sz="4000" dirty="0" err="1">
                <a:latin typeface="Times New Roman" panose="02020603050405020304" pitchFamily="18" charset="0"/>
                <a:cs typeface="Times New Roman" panose="02020603050405020304" pitchFamily="18" charset="0"/>
              </a:rPr>
              <a:t>tailwindcss</a:t>
            </a:r>
            <a:r>
              <a:rPr lang="en-IN" sz="4000" dirty="0">
                <a:latin typeface="Times New Roman" panose="02020603050405020304" pitchFamily="18" charset="0"/>
                <a:cs typeface="Times New Roman" panose="02020603050405020304" pitchFamily="18" charset="0"/>
              </a:rPr>
              <a:t>  to make it faster and reliable in loading and decreases the size of our decentralised web application</a:t>
            </a:r>
          </a:p>
          <a:p>
            <a:pPr>
              <a:buFont typeface="Arial" panose="020B0604020202020204" pitchFamily="34" charset="0"/>
              <a:buChar char="•"/>
            </a:pPr>
            <a:endParaRPr lang="en-IN" sz="4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MongoDB was used as a document database used to build highly available and scalable internet applications</a:t>
            </a:r>
          </a:p>
          <a:p>
            <a:pPr marL="0" indent="0">
              <a:buNone/>
            </a:pPr>
            <a:endParaRPr lang="en-US" sz="4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Cloudinary provides cloud-based image and video management services. It enables us to upload, store, manage and deliver images  for our web application</a:t>
            </a:r>
            <a:r>
              <a:rPr lang="en-US" sz="1800" dirty="0"/>
              <a:t>.</a:t>
            </a:r>
          </a:p>
          <a:p>
            <a:pPr marL="285750" indent="-285750">
              <a:buFont typeface="Arial" panose="020B0604020202020204" pitchFamily="34" charset="0"/>
              <a:buChar char="•"/>
            </a:pPr>
            <a:endParaRPr lang="en-IN" sz="1800" dirty="0"/>
          </a:p>
          <a:p>
            <a:pPr marL="0" indent="0">
              <a:buNone/>
            </a:pPr>
            <a:endParaRPr lang="en-IN" sz="1800" dirty="0"/>
          </a:p>
          <a:p>
            <a:endParaRPr lang="en-IN" dirty="0"/>
          </a:p>
        </p:txBody>
      </p:sp>
      <p:sp>
        <p:nvSpPr>
          <p:cNvPr id="4" name="Slide Number Placeholder 3">
            <a:extLst>
              <a:ext uri="{FF2B5EF4-FFF2-40B4-BE49-F238E27FC236}">
                <a16:creationId xmlns:a16="http://schemas.microsoft.com/office/drawing/2014/main" id="{33733343-6517-7190-741C-C76BDEDE89A3}"/>
              </a:ext>
            </a:extLst>
          </p:cNvPr>
          <p:cNvSpPr>
            <a:spLocks noGrp="1"/>
          </p:cNvSpPr>
          <p:nvPr>
            <p:ph type="sldNum" sz="quarter" idx="12"/>
          </p:nvPr>
        </p:nvSpPr>
        <p:spPr/>
        <p:txBody>
          <a:bodyPr/>
          <a:lstStyle/>
          <a:p>
            <a:fld id="{BDCDBBEF-AA6C-4BA6-85B2-A17D7F280E38}" type="slidenum">
              <a:rPr lang="en-US" smtClean="0"/>
              <a:pPr/>
              <a:t>10</a:t>
            </a:fld>
            <a:endParaRPr lang="en-US" dirty="0"/>
          </a:p>
        </p:txBody>
      </p:sp>
      <p:pic>
        <p:nvPicPr>
          <p:cNvPr id="6" name="Picture 20" descr="Reacting to React | A Beginner's Guide to React JS 🔥 - DEV Community  👩‍💻👨‍💻">
            <a:extLst>
              <a:ext uri="{FF2B5EF4-FFF2-40B4-BE49-F238E27FC236}">
                <a16:creationId xmlns:a16="http://schemas.microsoft.com/office/drawing/2014/main" id="{A3651E43-E5D0-9393-8BFF-7AA011C7C5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3099" y="4643965"/>
            <a:ext cx="2232468" cy="12231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2">
            <a:extLst>
              <a:ext uri="{FF2B5EF4-FFF2-40B4-BE49-F238E27FC236}">
                <a16:creationId xmlns:a16="http://schemas.microsoft.com/office/drawing/2014/main" id="{0DD318AC-5F6C-18D5-4D1D-36D4E028E7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874" y="4700183"/>
            <a:ext cx="2058868" cy="13495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2" name="Picture 4" descr="MongoDB logo and symbol, meaning, history, PNG">
            <a:extLst>
              <a:ext uri="{FF2B5EF4-FFF2-40B4-BE49-F238E27FC236}">
                <a16:creationId xmlns:a16="http://schemas.microsoft.com/office/drawing/2014/main" id="{87C00CCF-B6E8-7CC0-3087-F6F52D59424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2689" y="4615340"/>
            <a:ext cx="2294965" cy="14343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72493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85F7BCB-0B0C-10DD-2E72-34B4FFAB996F}"/>
              </a:ext>
            </a:extLst>
          </p:cNvPr>
          <p:cNvSpPr>
            <a:spLocks noGrp="1"/>
          </p:cNvSpPr>
          <p:nvPr>
            <p:ph idx="1"/>
          </p:nvPr>
        </p:nvSpPr>
        <p:spPr>
          <a:xfrm>
            <a:off x="1842898" y="589790"/>
            <a:ext cx="5642631" cy="4530214"/>
          </a:xfrm>
        </p:spPr>
        <p:txBody>
          <a:bodyPr/>
          <a:lstStyle/>
          <a:p>
            <a:pPr>
              <a:lnSpc>
                <a:spcPct val="8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Our Middleware was developed using NodeJS that is used for connecting backend to front end and DALL-E API</a:t>
            </a:r>
          </a:p>
          <a:p>
            <a:pPr>
              <a:lnSpc>
                <a:spcPct val="80000"/>
              </a:lnSpc>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a:lnSpc>
                <a:spcPct val="80000"/>
              </a:lnSpc>
              <a:buFont typeface="Arial" panose="020B0604020202020204" pitchFamily="34" charset="0"/>
              <a:buChar char="•"/>
            </a:pPr>
            <a:r>
              <a:rPr lang="en-IN" sz="1600" dirty="0" err="1">
                <a:latin typeface="Times New Roman" panose="02020603050405020304" pitchFamily="18" charset="0"/>
                <a:cs typeface="Times New Roman" panose="02020603050405020304" pitchFamily="18" charset="0"/>
              </a:rPr>
              <a:t>ExpressJS</a:t>
            </a:r>
            <a:r>
              <a:rPr lang="en-IN" sz="1600" dirty="0">
                <a:latin typeface="Times New Roman" panose="02020603050405020304" pitchFamily="18" charset="0"/>
                <a:cs typeface="Times New Roman" panose="02020603050405020304" pitchFamily="18" charset="0"/>
              </a:rPr>
              <a:t>  was used to make connections along with NodeJS </a:t>
            </a:r>
          </a:p>
          <a:p>
            <a:pPr>
              <a:lnSpc>
                <a:spcPct val="80000"/>
              </a:lnSpc>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a:lnSpc>
                <a:spcPct val="8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DALL-E API was used for generating stunning high quality images from text given by the user</a:t>
            </a:r>
          </a:p>
          <a:p>
            <a:endParaRPr lang="en-IN" dirty="0"/>
          </a:p>
        </p:txBody>
      </p:sp>
      <p:sp>
        <p:nvSpPr>
          <p:cNvPr id="4" name="Slide Number Placeholder 3">
            <a:extLst>
              <a:ext uri="{FF2B5EF4-FFF2-40B4-BE49-F238E27FC236}">
                <a16:creationId xmlns:a16="http://schemas.microsoft.com/office/drawing/2014/main" id="{CED0A47A-9989-0184-B63E-4B679386B34D}"/>
              </a:ext>
            </a:extLst>
          </p:cNvPr>
          <p:cNvSpPr>
            <a:spLocks noGrp="1"/>
          </p:cNvSpPr>
          <p:nvPr>
            <p:ph type="sldNum" sz="quarter" idx="12"/>
          </p:nvPr>
        </p:nvSpPr>
        <p:spPr/>
        <p:txBody>
          <a:bodyPr/>
          <a:lstStyle/>
          <a:p>
            <a:fld id="{BDCDBBEF-AA6C-4BA6-85B2-A17D7F280E38}" type="slidenum">
              <a:rPr lang="en-US" smtClean="0"/>
              <a:pPr/>
              <a:t>11</a:t>
            </a:fld>
            <a:endParaRPr lang="en-US" dirty="0"/>
          </a:p>
        </p:txBody>
      </p:sp>
      <p:pic>
        <p:nvPicPr>
          <p:cNvPr id="3074" name="Picture 2" descr="Introduction to ExpressJS [+6 Learning Resources] - Geekflare">
            <a:extLst>
              <a:ext uri="{FF2B5EF4-FFF2-40B4-BE49-F238E27FC236}">
                <a16:creationId xmlns:a16="http://schemas.microsoft.com/office/drawing/2014/main" id="{1A378E5E-D03A-40C3-BE26-4E8F35AE4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295" y="4684349"/>
            <a:ext cx="2190274" cy="12096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076" name="Picture 4" descr="Node.js. A new Idea! | by Aditya Channe | DataDrivenInvestor">
            <a:extLst>
              <a:ext uri="{FF2B5EF4-FFF2-40B4-BE49-F238E27FC236}">
                <a16:creationId xmlns:a16="http://schemas.microsoft.com/office/drawing/2014/main" id="{E703CA40-A1F4-4918-27A5-25B6424E081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79262" y="4656886"/>
            <a:ext cx="2190274" cy="12096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078" name="Picture 6" descr="Dall-E 2: How to Get Early Access - Geekflare">
            <a:extLst>
              <a:ext uri="{FF2B5EF4-FFF2-40B4-BE49-F238E27FC236}">
                <a16:creationId xmlns:a16="http://schemas.microsoft.com/office/drawing/2014/main" id="{D202C1C9-82DF-DDD6-FC1C-9AB4D04CA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69457" y="4656885"/>
            <a:ext cx="2097797" cy="12096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17931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21006-4CD4-2B2D-866B-FF6459E5B0AA}"/>
              </a:ext>
            </a:extLst>
          </p:cNvPr>
          <p:cNvSpPr>
            <a:spLocks noGrp="1"/>
          </p:cNvSpPr>
          <p:nvPr>
            <p:ph type="title"/>
          </p:nvPr>
        </p:nvSpPr>
        <p:spPr>
          <a:xfrm>
            <a:off x="2295536" y="1962375"/>
            <a:ext cx="2713033" cy="761615"/>
          </a:xfrm>
        </p:spPr>
        <p:txBody>
          <a:bodyPr>
            <a:normAutofit fontScale="90000"/>
          </a:bodyPr>
          <a:lstStyle/>
          <a:p>
            <a:r>
              <a:rPr lang="en-IN" sz="4400" b="1" u="sng" dirty="0">
                <a:latin typeface="Times New Roman" panose="02020603050405020304" pitchFamily="18" charset="0"/>
                <a:cs typeface="Times New Roman" panose="02020603050405020304" pitchFamily="18" charset="0"/>
              </a:rPr>
              <a:t>header</a:t>
            </a:r>
          </a:p>
        </p:txBody>
      </p:sp>
      <p:sp>
        <p:nvSpPr>
          <p:cNvPr id="4" name="Slide Number Placeholder 3">
            <a:extLst>
              <a:ext uri="{FF2B5EF4-FFF2-40B4-BE49-F238E27FC236}">
                <a16:creationId xmlns:a16="http://schemas.microsoft.com/office/drawing/2014/main" id="{8E335072-EFF0-B021-4D8E-C407C6AE151E}"/>
              </a:ext>
            </a:extLst>
          </p:cNvPr>
          <p:cNvSpPr>
            <a:spLocks noGrp="1"/>
          </p:cNvSpPr>
          <p:nvPr>
            <p:ph type="sldNum" sz="quarter" idx="12"/>
          </p:nvPr>
        </p:nvSpPr>
        <p:spPr/>
        <p:txBody>
          <a:bodyPr/>
          <a:lstStyle/>
          <a:p>
            <a:fld id="{BDCDBBEF-AA6C-4BA6-85B2-A17D7F280E38}" type="slidenum">
              <a:rPr lang="en-US" smtClean="0"/>
              <a:pPr/>
              <a:t>12</a:t>
            </a:fld>
            <a:endParaRPr lang="en-US" dirty="0"/>
          </a:p>
        </p:txBody>
      </p:sp>
      <p:pic>
        <p:nvPicPr>
          <p:cNvPr id="10" name="Picture 9">
            <a:extLst>
              <a:ext uri="{FF2B5EF4-FFF2-40B4-BE49-F238E27FC236}">
                <a16:creationId xmlns:a16="http://schemas.microsoft.com/office/drawing/2014/main" id="{34F84576-D020-A301-EE1B-857C5E95DA2E}"/>
              </a:ext>
            </a:extLst>
          </p:cNvPr>
          <p:cNvPicPr>
            <a:picLocks noChangeAspect="1"/>
          </p:cNvPicPr>
          <p:nvPr/>
        </p:nvPicPr>
        <p:blipFill>
          <a:blip r:embed="rId2"/>
          <a:stretch>
            <a:fillRect/>
          </a:stretch>
        </p:blipFill>
        <p:spPr>
          <a:xfrm>
            <a:off x="5008569" y="1962375"/>
            <a:ext cx="5734753" cy="665018"/>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61D9AE71-1C27-2A41-682D-FB97A13152B9}"/>
              </a:ext>
            </a:extLst>
          </p:cNvPr>
          <p:cNvPicPr>
            <a:picLocks noChangeAspect="1"/>
          </p:cNvPicPr>
          <p:nvPr/>
        </p:nvPicPr>
        <p:blipFill>
          <a:blip r:embed="rId3"/>
          <a:stretch>
            <a:fillRect/>
          </a:stretch>
        </p:blipFill>
        <p:spPr>
          <a:xfrm>
            <a:off x="2295536" y="3004807"/>
            <a:ext cx="8656320" cy="3248672"/>
          </a:xfrm>
          <a:prstGeom prst="rect">
            <a:avLst/>
          </a:prstGeom>
        </p:spPr>
      </p:pic>
      <p:sp>
        <p:nvSpPr>
          <p:cNvPr id="13" name="Title 1">
            <a:extLst>
              <a:ext uri="{FF2B5EF4-FFF2-40B4-BE49-F238E27FC236}">
                <a16:creationId xmlns:a16="http://schemas.microsoft.com/office/drawing/2014/main" id="{26BEF4C6-C9C0-9D16-4C66-5714B0F0ED79}"/>
              </a:ext>
            </a:extLst>
          </p:cNvPr>
          <p:cNvSpPr txBox="1">
            <a:spLocks/>
          </p:cNvSpPr>
          <p:nvPr/>
        </p:nvSpPr>
        <p:spPr>
          <a:xfrm>
            <a:off x="1636710" y="604521"/>
            <a:ext cx="10018713" cy="98044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Result and Output</a:t>
            </a:r>
          </a:p>
        </p:txBody>
      </p:sp>
    </p:spTree>
    <p:extLst>
      <p:ext uri="{BB962C8B-B14F-4D97-AF65-F5344CB8AC3E}">
        <p14:creationId xmlns:p14="http://schemas.microsoft.com/office/powerpoint/2010/main" val="2472793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DCDBEA0F-A108-4353-90A7-BF17D0B8D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0" name="Freeform 6">
              <a:extLst>
                <a:ext uri="{FF2B5EF4-FFF2-40B4-BE49-F238E27FC236}">
                  <a16:creationId xmlns:a16="http://schemas.microsoft.com/office/drawing/2014/main" id="{995CA3FF-C7B7-4925-839C-2964031A2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1" name="Freeform 7">
              <a:extLst>
                <a:ext uri="{FF2B5EF4-FFF2-40B4-BE49-F238E27FC236}">
                  <a16:creationId xmlns:a16="http://schemas.microsoft.com/office/drawing/2014/main" id="{2F295FED-2731-4AE1-8A15-70625050D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2" name="Freeform 8">
              <a:extLst>
                <a:ext uri="{FF2B5EF4-FFF2-40B4-BE49-F238E27FC236}">
                  <a16:creationId xmlns:a16="http://schemas.microsoft.com/office/drawing/2014/main" id="{44695954-F76F-43EF-9154-7F75A1FAF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3" name="Freeform 9">
              <a:extLst>
                <a:ext uri="{FF2B5EF4-FFF2-40B4-BE49-F238E27FC236}">
                  <a16:creationId xmlns:a16="http://schemas.microsoft.com/office/drawing/2014/main" id="{D259EAC8-11A2-41BF-9DED-1E0926E4F7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4" name="Freeform 10">
              <a:extLst>
                <a:ext uri="{FF2B5EF4-FFF2-40B4-BE49-F238E27FC236}">
                  <a16:creationId xmlns:a16="http://schemas.microsoft.com/office/drawing/2014/main" id="{09E28710-F8B9-4D97-87F8-2FB672BE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5" name="Freeform 11">
              <a:extLst>
                <a:ext uri="{FF2B5EF4-FFF2-40B4-BE49-F238E27FC236}">
                  <a16:creationId xmlns:a16="http://schemas.microsoft.com/office/drawing/2014/main" id="{BFA17A07-C153-4CAA-80DD-675249B97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7" name="Freeform: Shape 36">
            <a:extLst>
              <a:ext uri="{FF2B5EF4-FFF2-40B4-BE49-F238E27FC236}">
                <a16:creationId xmlns:a16="http://schemas.microsoft.com/office/drawing/2014/main" id="{DADCEC0B-C4E5-43D6-9C25-53BA2F56D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2CAA76F-61A1-BDE1-327B-4BF36170CEB5}"/>
              </a:ext>
            </a:extLst>
          </p:cNvPr>
          <p:cNvPicPr>
            <a:picLocks noChangeAspect="1"/>
          </p:cNvPicPr>
          <p:nvPr/>
        </p:nvPicPr>
        <p:blipFill>
          <a:blip r:embed="rId3"/>
          <a:stretch>
            <a:fillRect/>
          </a:stretch>
        </p:blipFill>
        <p:spPr>
          <a:xfrm>
            <a:off x="7075737" y="1249680"/>
            <a:ext cx="4151702" cy="32694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01FA7BA4-66D9-9D4D-7EC5-E26DC9C31DDD}"/>
              </a:ext>
            </a:extLst>
          </p:cNvPr>
          <p:cNvPicPr>
            <a:picLocks noChangeAspect="1"/>
          </p:cNvPicPr>
          <p:nvPr/>
        </p:nvPicPr>
        <p:blipFill rotWithShape="1">
          <a:blip r:embed="rId4"/>
          <a:srcRect r="24324"/>
          <a:stretch/>
        </p:blipFill>
        <p:spPr>
          <a:xfrm>
            <a:off x="1811966" y="2536584"/>
            <a:ext cx="4521200" cy="33466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Slide Number Placeholder 1">
            <a:extLst>
              <a:ext uri="{FF2B5EF4-FFF2-40B4-BE49-F238E27FC236}">
                <a16:creationId xmlns:a16="http://schemas.microsoft.com/office/drawing/2014/main" id="{EA812566-AE9E-87B6-FF33-005F886C9E36}"/>
              </a:ext>
            </a:extLst>
          </p:cNvPr>
          <p:cNvSpPr>
            <a:spLocks noGrp="1"/>
          </p:cNvSpPr>
          <p:nvPr>
            <p:ph type="sldNum" sz="quarter" idx="12"/>
          </p:nvPr>
        </p:nvSpPr>
        <p:spPr>
          <a:xfrm>
            <a:off x="10951856" y="5883275"/>
            <a:ext cx="551167" cy="365125"/>
          </a:xfrm>
        </p:spPr>
        <p:txBody>
          <a:bodyPr>
            <a:normAutofit/>
          </a:bodyPr>
          <a:lstStyle/>
          <a:p>
            <a:pPr>
              <a:spcAft>
                <a:spcPts val="600"/>
              </a:spcAft>
            </a:pPr>
            <a:fld id="{BDCDBBEF-AA6C-4BA6-85B2-A17D7F280E38}" type="slidenum">
              <a:rPr lang="en-US">
                <a:solidFill>
                  <a:srgbClr val="000000"/>
                </a:solidFill>
              </a:rPr>
              <a:pPr>
                <a:spcAft>
                  <a:spcPts val="600"/>
                </a:spcAft>
              </a:pPr>
              <a:t>13</a:t>
            </a:fld>
            <a:endParaRPr lang="en-US">
              <a:solidFill>
                <a:srgbClr val="000000"/>
              </a:solidFill>
            </a:endParaRPr>
          </a:p>
        </p:txBody>
      </p:sp>
      <p:sp>
        <p:nvSpPr>
          <p:cNvPr id="11" name="Title 1">
            <a:extLst>
              <a:ext uri="{FF2B5EF4-FFF2-40B4-BE49-F238E27FC236}">
                <a16:creationId xmlns:a16="http://schemas.microsoft.com/office/drawing/2014/main" id="{7C304C6F-6B09-CD0C-BBCD-923911073A62}"/>
              </a:ext>
            </a:extLst>
          </p:cNvPr>
          <p:cNvSpPr txBox="1">
            <a:spLocks/>
          </p:cNvSpPr>
          <p:nvPr/>
        </p:nvSpPr>
        <p:spPr>
          <a:xfrm>
            <a:off x="1885951" y="938939"/>
            <a:ext cx="3890330" cy="98044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Post-Form</a:t>
            </a:r>
          </a:p>
        </p:txBody>
      </p:sp>
    </p:spTree>
    <p:extLst>
      <p:ext uri="{BB962C8B-B14F-4D97-AF65-F5344CB8AC3E}">
        <p14:creationId xmlns:p14="http://schemas.microsoft.com/office/powerpoint/2010/main" val="3920669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C211EC-110B-04BE-1FFF-73507FB040D7}"/>
              </a:ext>
            </a:extLst>
          </p:cNvPr>
          <p:cNvSpPr>
            <a:spLocks noGrp="1"/>
          </p:cNvSpPr>
          <p:nvPr>
            <p:ph type="sldNum" sz="quarter" idx="12"/>
          </p:nvPr>
        </p:nvSpPr>
        <p:spPr/>
        <p:txBody>
          <a:bodyPr/>
          <a:lstStyle/>
          <a:p>
            <a:fld id="{BDCDBBEF-AA6C-4BA6-85B2-A17D7F280E38}" type="slidenum">
              <a:rPr lang="en-US" smtClean="0"/>
              <a:pPr/>
              <a:t>14</a:t>
            </a:fld>
            <a:endParaRPr lang="en-US" dirty="0"/>
          </a:p>
        </p:txBody>
      </p:sp>
      <p:pic>
        <p:nvPicPr>
          <p:cNvPr id="3" name="Content Placeholder 5">
            <a:extLst>
              <a:ext uri="{FF2B5EF4-FFF2-40B4-BE49-F238E27FC236}">
                <a16:creationId xmlns:a16="http://schemas.microsoft.com/office/drawing/2014/main" id="{ECEE3C1D-E703-D771-03D4-2255DE01C91C}"/>
              </a:ext>
            </a:extLst>
          </p:cNvPr>
          <p:cNvPicPr>
            <a:picLocks noChangeAspect="1"/>
          </p:cNvPicPr>
          <p:nvPr/>
        </p:nvPicPr>
        <p:blipFill>
          <a:blip r:embed="rId2"/>
          <a:stretch>
            <a:fillRect/>
          </a:stretch>
        </p:blipFill>
        <p:spPr>
          <a:xfrm>
            <a:off x="7178182" y="1124359"/>
            <a:ext cx="4120507" cy="4758916"/>
          </a:xfrm>
          <a:prstGeom prst="rect">
            <a:avLst/>
          </a:prstGeom>
          <a:ln>
            <a:noFill/>
          </a:ln>
          <a:effectLst>
            <a:outerShdw blurRad="190500" algn="tl" rotWithShape="0">
              <a:srgbClr val="000000">
                <a:alpha val="70000"/>
              </a:srgbClr>
            </a:outerShdw>
          </a:effectLst>
        </p:spPr>
      </p:pic>
      <p:sp>
        <p:nvSpPr>
          <p:cNvPr id="8" name="Title 1">
            <a:extLst>
              <a:ext uri="{FF2B5EF4-FFF2-40B4-BE49-F238E27FC236}">
                <a16:creationId xmlns:a16="http://schemas.microsoft.com/office/drawing/2014/main" id="{B185CFAF-A428-0E65-F85B-7CE065CB0109}"/>
              </a:ext>
            </a:extLst>
          </p:cNvPr>
          <p:cNvSpPr txBox="1">
            <a:spLocks/>
          </p:cNvSpPr>
          <p:nvPr/>
        </p:nvSpPr>
        <p:spPr>
          <a:xfrm>
            <a:off x="1879599" y="634139"/>
            <a:ext cx="2931481" cy="98044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Home Page</a:t>
            </a:r>
          </a:p>
        </p:txBody>
      </p:sp>
      <p:pic>
        <p:nvPicPr>
          <p:cNvPr id="10" name="Picture 9">
            <a:extLst>
              <a:ext uri="{FF2B5EF4-FFF2-40B4-BE49-F238E27FC236}">
                <a16:creationId xmlns:a16="http://schemas.microsoft.com/office/drawing/2014/main" id="{859126CB-F7B7-5589-2396-6781D9CA31EF}"/>
              </a:ext>
            </a:extLst>
          </p:cNvPr>
          <p:cNvPicPr>
            <a:picLocks noChangeAspect="1"/>
          </p:cNvPicPr>
          <p:nvPr/>
        </p:nvPicPr>
        <p:blipFill>
          <a:blip r:embed="rId3"/>
          <a:stretch>
            <a:fillRect/>
          </a:stretch>
        </p:blipFill>
        <p:spPr>
          <a:xfrm>
            <a:off x="1595119" y="1927803"/>
            <a:ext cx="5046946" cy="38490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12082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54B9F4-4138-569E-F34B-ED67A6E362C7}"/>
              </a:ext>
            </a:extLst>
          </p:cNvPr>
          <p:cNvSpPr>
            <a:spLocks noGrp="1"/>
          </p:cNvSpPr>
          <p:nvPr>
            <p:ph type="title"/>
          </p:nvPr>
        </p:nvSpPr>
        <p:spPr>
          <a:xfrm>
            <a:off x="1513841" y="525379"/>
            <a:ext cx="3931920" cy="944879"/>
          </a:xfrm>
        </p:spPr>
        <p:txBody>
          <a:bodyPr/>
          <a:lstStyle/>
          <a:p>
            <a:r>
              <a:rPr lang="en-IN" b="1" u="sng" dirty="0"/>
              <a:t>Search-Post</a:t>
            </a:r>
          </a:p>
        </p:txBody>
      </p:sp>
      <p:sp>
        <p:nvSpPr>
          <p:cNvPr id="3" name="Slide Number Placeholder 2">
            <a:extLst>
              <a:ext uri="{FF2B5EF4-FFF2-40B4-BE49-F238E27FC236}">
                <a16:creationId xmlns:a16="http://schemas.microsoft.com/office/drawing/2014/main" id="{70C5D196-4946-3AB9-A0AD-C42D5AF8D254}"/>
              </a:ext>
            </a:extLst>
          </p:cNvPr>
          <p:cNvSpPr>
            <a:spLocks noGrp="1"/>
          </p:cNvSpPr>
          <p:nvPr>
            <p:ph type="sldNum" sz="quarter" idx="12"/>
          </p:nvPr>
        </p:nvSpPr>
        <p:spPr/>
        <p:txBody>
          <a:bodyPr/>
          <a:lstStyle/>
          <a:p>
            <a:fld id="{BDCDBBEF-AA6C-4BA6-85B2-A17D7F280E38}" type="slidenum">
              <a:rPr lang="en-US" smtClean="0"/>
              <a:pPr/>
              <a:t>15</a:t>
            </a:fld>
            <a:endParaRPr lang="en-US" dirty="0"/>
          </a:p>
        </p:txBody>
      </p:sp>
      <p:pic>
        <p:nvPicPr>
          <p:cNvPr id="5" name="Content Placeholder 5">
            <a:extLst>
              <a:ext uri="{FF2B5EF4-FFF2-40B4-BE49-F238E27FC236}">
                <a16:creationId xmlns:a16="http://schemas.microsoft.com/office/drawing/2014/main" id="{340B8DC4-FC74-DD7D-D1B7-994F1FBA6BB4}"/>
              </a:ext>
            </a:extLst>
          </p:cNvPr>
          <p:cNvPicPr>
            <a:picLocks noChangeAspect="1"/>
          </p:cNvPicPr>
          <p:nvPr/>
        </p:nvPicPr>
        <p:blipFill rotWithShape="1">
          <a:blip r:embed="rId2"/>
          <a:srcRect t="25071"/>
          <a:stretch/>
        </p:blipFill>
        <p:spPr>
          <a:xfrm>
            <a:off x="1943304" y="2132897"/>
            <a:ext cx="3969815" cy="397326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7" name="Picture 6">
            <a:extLst>
              <a:ext uri="{FF2B5EF4-FFF2-40B4-BE49-F238E27FC236}">
                <a16:creationId xmlns:a16="http://schemas.microsoft.com/office/drawing/2014/main" id="{ADE8CAEA-DD29-AEEE-E164-3EC9835B24B9}"/>
              </a:ext>
            </a:extLst>
          </p:cNvPr>
          <p:cNvPicPr>
            <a:picLocks noChangeAspect="1"/>
          </p:cNvPicPr>
          <p:nvPr/>
        </p:nvPicPr>
        <p:blipFill>
          <a:blip r:embed="rId3"/>
          <a:stretch>
            <a:fillRect/>
          </a:stretch>
        </p:blipFill>
        <p:spPr>
          <a:xfrm>
            <a:off x="6746240" y="738036"/>
            <a:ext cx="5214970" cy="41997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66878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132B67-2F17-FF94-F253-AE6C378E1509}"/>
              </a:ext>
            </a:extLst>
          </p:cNvPr>
          <p:cNvSpPr>
            <a:spLocks noGrp="1"/>
          </p:cNvSpPr>
          <p:nvPr>
            <p:ph type="sldNum" sz="quarter" idx="12"/>
          </p:nvPr>
        </p:nvSpPr>
        <p:spPr/>
        <p:txBody>
          <a:bodyPr/>
          <a:lstStyle/>
          <a:p>
            <a:fld id="{BDCDBBEF-AA6C-4BA6-85B2-A17D7F280E38}" type="slidenum">
              <a:rPr lang="en-US" smtClean="0"/>
              <a:pPr/>
              <a:t>16</a:t>
            </a:fld>
            <a:endParaRPr lang="en-US" dirty="0"/>
          </a:p>
        </p:txBody>
      </p:sp>
      <p:pic>
        <p:nvPicPr>
          <p:cNvPr id="5" name="Picture 4">
            <a:extLst>
              <a:ext uri="{FF2B5EF4-FFF2-40B4-BE49-F238E27FC236}">
                <a16:creationId xmlns:a16="http://schemas.microsoft.com/office/drawing/2014/main" id="{A6E68E90-2C3C-120F-3D56-573DDE1079AE}"/>
              </a:ext>
            </a:extLst>
          </p:cNvPr>
          <p:cNvPicPr>
            <a:picLocks noChangeAspect="1"/>
          </p:cNvPicPr>
          <p:nvPr/>
        </p:nvPicPr>
        <p:blipFill>
          <a:blip r:embed="rId2"/>
          <a:stretch>
            <a:fillRect/>
          </a:stretch>
        </p:blipFill>
        <p:spPr>
          <a:xfrm>
            <a:off x="2196027" y="2621070"/>
            <a:ext cx="4273599" cy="3627330"/>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32FDAC9C-D921-20F8-59FE-348B59677CB9}"/>
              </a:ext>
            </a:extLst>
          </p:cNvPr>
          <p:cNvPicPr>
            <a:picLocks noChangeAspect="1"/>
          </p:cNvPicPr>
          <p:nvPr/>
        </p:nvPicPr>
        <p:blipFill>
          <a:blip r:embed="rId3"/>
          <a:stretch>
            <a:fillRect/>
          </a:stretch>
        </p:blipFill>
        <p:spPr>
          <a:xfrm>
            <a:off x="7169230" y="1512168"/>
            <a:ext cx="4196861" cy="45536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Title 1">
            <a:extLst>
              <a:ext uri="{FF2B5EF4-FFF2-40B4-BE49-F238E27FC236}">
                <a16:creationId xmlns:a16="http://schemas.microsoft.com/office/drawing/2014/main" id="{91A2158A-DC96-5C70-402F-7925846D3D65}"/>
              </a:ext>
            </a:extLst>
          </p:cNvPr>
          <p:cNvSpPr txBox="1">
            <a:spLocks/>
          </p:cNvSpPr>
          <p:nvPr/>
        </p:nvSpPr>
        <p:spPr>
          <a:xfrm>
            <a:off x="2125406" y="1322397"/>
            <a:ext cx="4344220" cy="98044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Create-Post  Page</a:t>
            </a:r>
          </a:p>
        </p:txBody>
      </p:sp>
    </p:spTree>
    <p:extLst>
      <p:ext uri="{BB962C8B-B14F-4D97-AF65-F5344CB8AC3E}">
        <p14:creationId xmlns:p14="http://schemas.microsoft.com/office/powerpoint/2010/main" val="1239224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4ED5B4-5659-0965-F90D-9FAF42CED401}"/>
              </a:ext>
            </a:extLst>
          </p:cNvPr>
          <p:cNvSpPr>
            <a:spLocks noGrp="1"/>
          </p:cNvSpPr>
          <p:nvPr>
            <p:ph type="sldNum" sz="quarter" idx="12"/>
          </p:nvPr>
        </p:nvSpPr>
        <p:spPr/>
        <p:txBody>
          <a:bodyPr/>
          <a:lstStyle/>
          <a:p>
            <a:fld id="{BDCDBBEF-AA6C-4BA6-85B2-A17D7F280E38}" type="slidenum">
              <a:rPr lang="en-US" smtClean="0"/>
              <a:pPr/>
              <a:t>17</a:t>
            </a:fld>
            <a:endParaRPr lang="en-US" dirty="0"/>
          </a:p>
        </p:txBody>
      </p:sp>
      <p:pic>
        <p:nvPicPr>
          <p:cNvPr id="4" name="Picture 3">
            <a:extLst>
              <a:ext uri="{FF2B5EF4-FFF2-40B4-BE49-F238E27FC236}">
                <a16:creationId xmlns:a16="http://schemas.microsoft.com/office/drawing/2014/main" id="{99A51497-2078-73C3-F817-C20821C13945}"/>
              </a:ext>
            </a:extLst>
          </p:cNvPr>
          <p:cNvPicPr>
            <a:picLocks noChangeAspect="1"/>
          </p:cNvPicPr>
          <p:nvPr/>
        </p:nvPicPr>
        <p:blipFill>
          <a:blip r:embed="rId2"/>
          <a:stretch>
            <a:fillRect/>
          </a:stretch>
        </p:blipFill>
        <p:spPr>
          <a:xfrm>
            <a:off x="1876501" y="2654710"/>
            <a:ext cx="3236517" cy="3228565"/>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BC2C1AC0-AE8D-E247-A364-79709DA772CF}"/>
              </a:ext>
            </a:extLst>
          </p:cNvPr>
          <p:cNvPicPr>
            <a:picLocks noChangeAspect="1"/>
          </p:cNvPicPr>
          <p:nvPr/>
        </p:nvPicPr>
        <p:blipFill>
          <a:blip r:embed="rId3"/>
          <a:stretch>
            <a:fillRect/>
          </a:stretch>
        </p:blipFill>
        <p:spPr>
          <a:xfrm>
            <a:off x="5692159" y="666468"/>
            <a:ext cx="5810864" cy="55250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itle 1">
            <a:extLst>
              <a:ext uri="{FF2B5EF4-FFF2-40B4-BE49-F238E27FC236}">
                <a16:creationId xmlns:a16="http://schemas.microsoft.com/office/drawing/2014/main" id="{AF207106-F32B-4665-70EC-8C506554E9E1}"/>
              </a:ext>
            </a:extLst>
          </p:cNvPr>
          <p:cNvSpPr txBox="1">
            <a:spLocks/>
          </p:cNvSpPr>
          <p:nvPr/>
        </p:nvSpPr>
        <p:spPr>
          <a:xfrm>
            <a:off x="1820845" y="1205291"/>
            <a:ext cx="2713033" cy="761615"/>
          </a:xfrm>
          <a:prstGeom prst="rect">
            <a:avLst/>
          </a:prstGeom>
        </p:spPr>
        <p:txBody>
          <a:bodyP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400" b="1" u="sng" dirty="0">
                <a:latin typeface="Times New Roman" panose="02020603050405020304" pitchFamily="18" charset="0"/>
                <a:cs typeface="Times New Roman" panose="02020603050405020304" pitchFamily="18" charset="0"/>
              </a:rPr>
              <a:t>Card</a:t>
            </a:r>
          </a:p>
        </p:txBody>
      </p:sp>
    </p:spTree>
    <p:extLst>
      <p:ext uri="{BB962C8B-B14F-4D97-AF65-F5344CB8AC3E}">
        <p14:creationId xmlns:p14="http://schemas.microsoft.com/office/powerpoint/2010/main" val="3178781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1002-2A5A-B97D-5CD4-91D8BCB0FCFE}"/>
              </a:ext>
            </a:extLst>
          </p:cNvPr>
          <p:cNvSpPr>
            <a:spLocks noGrp="1"/>
          </p:cNvSpPr>
          <p:nvPr>
            <p:ph type="title"/>
          </p:nvPr>
        </p:nvSpPr>
        <p:spPr>
          <a:xfrm>
            <a:off x="1602298" y="2160641"/>
            <a:ext cx="5004979" cy="848032"/>
          </a:xfrm>
        </p:spPr>
        <p:txBody>
          <a:bodyPr/>
          <a:lstStyle/>
          <a:p>
            <a:r>
              <a:rPr lang="en-IN" b="1" u="sng" dirty="0"/>
              <a:t>Share button</a:t>
            </a:r>
          </a:p>
        </p:txBody>
      </p:sp>
      <p:sp>
        <p:nvSpPr>
          <p:cNvPr id="3" name="Slide Number Placeholder 2">
            <a:extLst>
              <a:ext uri="{FF2B5EF4-FFF2-40B4-BE49-F238E27FC236}">
                <a16:creationId xmlns:a16="http://schemas.microsoft.com/office/drawing/2014/main" id="{2A681A69-A94C-4053-C58D-A6EBDBEC861D}"/>
              </a:ext>
            </a:extLst>
          </p:cNvPr>
          <p:cNvSpPr>
            <a:spLocks noGrp="1"/>
          </p:cNvSpPr>
          <p:nvPr>
            <p:ph type="sldNum" sz="quarter" idx="12"/>
          </p:nvPr>
        </p:nvSpPr>
        <p:spPr/>
        <p:txBody>
          <a:bodyPr/>
          <a:lstStyle/>
          <a:p>
            <a:fld id="{BDCDBBEF-AA6C-4BA6-85B2-A17D7F280E38}" type="slidenum">
              <a:rPr lang="en-US" smtClean="0"/>
              <a:pPr/>
              <a:t>18</a:t>
            </a:fld>
            <a:endParaRPr lang="en-US" dirty="0"/>
          </a:p>
        </p:txBody>
      </p:sp>
      <p:pic>
        <p:nvPicPr>
          <p:cNvPr id="5" name="Picture 4">
            <a:extLst>
              <a:ext uri="{FF2B5EF4-FFF2-40B4-BE49-F238E27FC236}">
                <a16:creationId xmlns:a16="http://schemas.microsoft.com/office/drawing/2014/main" id="{F2AD8806-FAA6-591E-B694-18EE7A6114B4}"/>
              </a:ext>
            </a:extLst>
          </p:cNvPr>
          <p:cNvPicPr>
            <a:picLocks noChangeAspect="1"/>
          </p:cNvPicPr>
          <p:nvPr/>
        </p:nvPicPr>
        <p:blipFill>
          <a:blip r:embed="rId2"/>
          <a:stretch>
            <a:fillRect/>
          </a:stretch>
        </p:blipFill>
        <p:spPr>
          <a:xfrm>
            <a:off x="992698" y="4028745"/>
            <a:ext cx="6066046" cy="1044030"/>
          </a:xfrm>
          <a:prstGeom prst="rect">
            <a:avLst/>
          </a:prstGeom>
        </p:spPr>
      </p:pic>
      <p:pic>
        <p:nvPicPr>
          <p:cNvPr id="7" name="Picture 6">
            <a:extLst>
              <a:ext uri="{FF2B5EF4-FFF2-40B4-BE49-F238E27FC236}">
                <a16:creationId xmlns:a16="http://schemas.microsoft.com/office/drawing/2014/main" id="{F290C193-01F3-E48B-1816-9EA97E2DE31E}"/>
              </a:ext>
            </a:extLst>
          </p:cNvPr>
          <p:cNvPicPr>
            <a:picLocks noChangeAspect="1"/>
          </p:cNvPicPr>
          <p:nvPr/>
        </p:nvPicPr>
        <p:blipFill>
          <a:blip r:embed="rId3"/>
          <a:stretch>
            <a:fillRect/>
          </a:stretch>
        </p:blipFill>
        <p:spPr>
          <a:xfrm>
            <a:off x="7525172" y="1622324"/>
            <a:ext cx="4371861" cy="4074184"/>
          </a:xfrm>
          <a:prstGeom prst="rect">
            <a:avLst/>
          </a:prstGeom>
        </p:spPr>
      </p:pic>
    </p:spTree>
    <p:extLst>
      <p:ext uri="{BB962C8B-B14F-4D97-AF65-F5344CB8AC3E}">
        <p14:creationId xmlns:p14="http://schemas.microsoft.com/office/powerpoint/2010/main" val="2573603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89202"/>
            <a:ext cx="10018713" cy="1106496"/>
          </a:xfrm>
        </p:spPr>
        <p:txBody>
          <a:bodyPr/>
          <a:lstStyle/>
          <a:p>
            <a:r>
              <a:rPr lang="en-US" b="1" u="sng" dirty="0"/>
              <a:t>Future Scope</a:t>
            </a:r>
          </a:p>
        </p:txBody>
      </p:sp>
      <p:sp>
        <p:nvSpPr>
          <p:cNvPr id="3" name="Content Placeholder 2"/>
          <p:cNvSpPr>
            <a:spLocks noGrp="1"/>
          </p:cNvSpPr>
          <p:nvPr>
            <p:ph idx="1"/>
          </p:nvPr>
        </p:nvSpPr>
        <p:spPr>
          <a:xfrm>
            <a:off x="2163183" y="1866899"/>
            <a:ext cx="7560833" cy="3124201"/>
          </a:xfrm>
        </p:spPr>
        <p:txBody>
          <a:bodyPr>
            <a:normAutofit/>
          </a:bodyPr>
          <a:lstStyle/>
          <a:p>
            <a:pPr marL="0" indent="0">
              <a:buNone/>
            </a:pPr>
            <a:r>
              <a:rPr lang="en-US" sz="1600" dirty="0">
                <a:effectLst/>
                <a:latin typeface="Times New Roman" panose="02020603050405020304" pitchFamily="18" charset="0"/>
                <a:ea typeface="SimSun" panose="02010600030101010101" pitchFamily="2" charset="-122"/>
              </a:rPr>
              <a:t>Image generation using artificial intelligence is a rapidly evolving field, and there are several avenues for future research and development. One promising area of future work is improving the quality and realism of generated images by exploring new GAN architectures and training techniques. Additionally, there is potential to combine image generation with other AI techniques, such as reinforcement learning and natural language processing, to enable more sophisticated and interactive applications. Another promising area of research is developing methods for controlling and manipulating generated images, allowing for more fine-grained control over the generated content. Finally, there is also a need to address the ethical considerations associated with the use of AI-generated images, such as issues of bias and privacy, and to develop frameworks for ensuring that these technologies are used in a responsible and equitable manner.</a:t>
            </a:r>
            <a:endParaRPr lang="en-IN" sz="1600" dirty="0">
              <a:effectLst/>
              <a:latin typeface="Times New Roman" panose="02020603050405020304" pitchFamily="18" charset="0"/>
              <a:ea typeface="SimSun" panose="02010600030101010101" pitchFamily="2" charset="-122"/>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dirty="0"/>
          </a:p>
        </p:txBody>
      </p:sp>
    </p:spTree>
    <p:extLst>
      <p:ext uri="{BB962C8B-B14F-4D97-AF65-F5344CB8AC3E}">
        <p14:creationId xmlns:p14="http://schemas.microsoft.com/office/powerpoint/2010/main" val="1952428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u="sng"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79818"/>
            <a:ext cx="10018713" cy="1045180"/>
          </a:xfrm>
        </p:spPr>
        <p:txBody>
          <a:bodyPr/>
          <a:lstStyle/>
          <a:p>
            <a:r>
              <a:rPr lang="en-US" b="1" u="sng" dirty="0"/>
              <a:t>Conclusion</a:t>
            </a:r>
          </a:p>
        </p:txBody>
      </p:sp>
      <p:sp>
        <p:nvSpPr>
          <p:cNvPr id="3" name="Content Placeholder 2"/>
          <p:cNvSpPr>
            <a:spLocks noGrp="1"/>
          </p:cNvSpPr>
          <p:nvPr>
            <p:ph idx="1"/>
          </p:nvPr>
        </p:nvSpPr>
        <p:spPr>
          <a:xfrm>
            <a:off x="3185791" y="2024168"/>
            <a:ext cx="6432870" cy="3124201"/>
          </a:xfrm>
        </p:spPr>
        <p:txBody>
          <a:bodyPr>
            <a:normAutofit/>
          </a:bodyPr>
          <a:lstStyle/>
          <a:p>
            <a:pPr marL="0" indent="0">
              <a:buNone/>
            </a:pPr>
            <a:r>
              <a:rPr lang="en-US" sz="1600" dirty="0">
                <a:effectLst/>
                <a:latin typeface="Times New Roman" panose="02020603050405020304" pitchFamily="18" charset="0"/>
                <a:ea typeface="SimSun" panose="02010600030101010101" pitchFamily="2" charset="-122"/>
              </a:rPr>
              <a:t>Image generation using Artificial Intelligence has seen significant progress in recent years due to the advancements in deep learning and neural networks. Various techniques such as Generative Adversarial Networks (GANs), Variational Autoencoders (VAEs), and Conditional GANs have been developed. Although the field has made significant strides, there are still challenges to overcome, such as generating high-resolution images, controlling the output of generated images, and ensuring fairness and inclusivity in the generated images. The future of image generation using Artificial Intelligence looks promising, with the potential to create personalized and realistic images for various applications.</a:t>
            </a:r>
            <a:endParaRPr lang="en-IN" sz="1600" dirty="0">
              <a:effectLst/>
              <a:latin typeface="Times New Roman" panose="02020603050405020304" pitchFamily="18" charset="0"/>
              <a:ea typeface="SimSun" panose="02010600030101010101" pitchFamily="2" charset="-122"/>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dirty="0"/>
          </a:p>
        </p:txBody>
      </p:sp>
    </p:spTree>
    <p:extLst>
      <p:ext uri="{BB962C8B-B14F-4D97-AF65-F5344CB8AC3E}">
        <p14:creationId xmlns:p14="http://schemas.microsoft.com/office/powerpoint/2010/main" val="880465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295835"/>
            <a:ext cx="10018713" cy="1013922"/>
          </a:xfrm>
        </p:spPr>
        <p:txBody>
          <a:bodyPr>
            <a:normAutofit/>
          </a:bodyPr>
          <a:lstStyle/>
          <a:p>
            <a:r>
              <a:rPr lang="en-US" b="1" u="sng" dirty="0"/>
              <a:t>References</a:t>
            </a:r>
          </a:p>
        </p:txBody>
      </p:sp>
      <p:sp>
        <p:nvSpPr>
          <p:cNvPr id="3" name="Content Placeholder 2"/>
          <p:cNvSpPr>
            <a:spLocks noGrp="1"/>
          </p:cNvSpPr>
          <p:nvPr>
            <p:ph idx="1"/>
          </p:nvPr>
        </p:nvSpPr>
        <p:spPr>
          <a:xfrm>
            <a:off x="1936974" y="1462598"/>
            <a:ext cx="9494928" cy="3932803"/>
          </a:xfrm>
        </p:spPr>
        <p:txBody>
          <a:bodyPr>
            <a:normAutofit fontScale="25000" lnSpcReduction="20000"/>
          </a:bodyPr>
          <a:lstStyle/>
          <a:p>
            <a:pPr marL="0" marR="80010" indent="0">
              <a:lnSpc>
                <a:spcPct val="98000"/>
              </a:lnSpc>
              <a:spcAft>
                <a:spcPts val="0"/>
              </a:spcAft>
              <a:buNone/>
              <a:tabLst>
                <a:tab pos="406400" algn="l"/>
              </a:tabLst>
            </a:pPr>
            <a:r>
              <a:rPr lang="en-US" sz="6400" dirty="0">
                <a:latin typeface="Times New Roman" panose="02020603050405020304" pitchFamily="18" charset="0"/>
                <a:ea typeface="Calibri" panose="020F0502020204030204" pitchFamily="34" charset="0"/>
                <a:cs typeface="Times New Roman" panose="02020603050405020304" pitchFamily="18" charset="0"/>
              </a:rPr>
              <a:t>[1]	Goodfellow I. J., </a:t>
            </a:r>
            <a:r>
              <a:rPr lang="en-US" sz="6400" dirty="0" err="1">
                <a:latin typeface="Times New Roman" panose="02020603050405020304" pitchFamily="18" charset="0"/>
                <a:ea typeface="Calibri" panose="020F0502020204030204" pitchFamily="34" charset="0"/>
                <a:cs typeface="Times New Roman" panose="02020603050405020304" pitchFamily="18" charset="0"/>
              </a:rPr>
              <a:t>Pouget</a:t>
            </a:r>
            <a:r>
              <a:rPr lang="en-US" sz="6400" dirty="0">
                <a:latin typeface="Times New Roman" panose="02020603050405020304" pitchFamily="18" charset="0"/>
                <a:ea typeface="Calibri" panose="020F0502020204030204" pitchFamily="34" charset="0"/>
                <a:cs typeface="Times New Roman" panose="02020603050405020304" pitchFamily="18" charset="0"/>
              </a:rPr>
              <a:t>-Abadie J., Mirza M., Xu B., </a:t>
            </a:r>
            <a:r>
              <a:rPr lang="en-US" sz="6400" dirty="0" err="1">
                <a:latin typeface="Times New Roman" panose="02020603050405020304" pitchFamily="18" charset="0"/>
                <a:ea typeface="Calibri" panose="020F0502020204030204" pitchFamily="34" charset="0"/>
                <a:cs typeface="Times New Roman" panose="02020603050405020304" pitchFamily="18" charset="0"/>
              </a:rPr>
              <a:t>Warde</a:t>
            </a:r>
            <a:r>
              <a:rPr lang="en-US" sz="6400" dirty="0">
                <a:latin typeface="Times New Roman" panose="02020603050405020304" pitchFamily="18" charset="0"/>
                <a:ea typeface="Calibri" panose="020F0502020204030204" pitchFamily="34" charset="0"/>
                <a:cs typeface="Times New Roman" panose="02020603050405020304" pitchFamily="18" charset="0"/>
              </a:rPr>
              <a:t>-Farley D., </a:t>
            </a:r>
            <a:r>
              <a:rPr lang="en-US" sz="6400" dirty="0" err="1">
                <a:latin typeface="Times New Roman" panose="02020603050405020304" pitchFamily="18" charset="0"/>
                <a:ea typeface="Calibri" panose="020F0502020204030204" pitchFamily="34" charset="0"/>
                <a:cs typeface="Times New Roman" panose="02020603050405020304" pitchFamily="18" charset="0"/>
              </a:rPr>
              <a:t>Ozair</a:t>
            </a:r>
            <a:r>
              <a:rPr lang="en-US" sz="6400" dirty="0">
                <a:latin typeface="Times New Roman" panose="02020603050405020304" pitchFamily="18" charset="0"/>
                <a:ea typeface="Calibri" panose="020F0502020204030204" pitchFamily="34" charset="0"/>
                <a:cs typeface="Times New Roman" panose="02020603050405020304" pitchFamily="18" charset="0"/>
              </a:rPr>
              <a:t> S., </a:t>
            </a:r>
            <a:r>
              <a:rPr lang="en-US" sz="6400" dirty="0" err="1">
                <a:latin typeface="Times New Roman" panose="02020603050405020304" pitchFamily="18" charset="0"/>
                <a:ea typeface="Calibri" panose="020F0502020204030204" pitchFamily="34" charset="0"/>
                <a:cs typeface="Times New Roman" panose="02020603050405020304" pitchFamily="18" charset="0"/>
              </a:rPr>
              <a:t>Bengio</a:t>
            </a:r>
            <a:r>
              <a:rPr lang="en-US" sz="6400" dirty="0">
                <a:latin typeface="Times New Roman" panose="02020603050405020304" pitchFamily="18" charset="0"/>
                <a:ea typeface="Calibri" panose="020F0502020204030204" pitchFamily="34" charset="0"/>
                <a:cs typeface="Times New Roman" panose="02020603050405020304" pitchFamily="18" charset="0"/>
              </a:rPr>
              <a:t> Y. (2014). Generative adversarial networks. Proceedings of the 27th International Conference on Neural Information Processing Systems (NIPS), 2672-2680. DOI: 10.1145/3065386</a:t>
            </a:r>
          </a:p>
          <a:p>
            <a:pPr marL="0" marR="80010" indent="0">
              <a:lnSpc>
                <a:spcPct val="98000"/>
              </a:lnSpc>
              <a:spcAft>
                <a:spcPts val="0"/>
              </a:spcAft>
              <a:buNone/>
              <a:tabLst>
                <a:tab pos="406400" algn="l"/>
              </a:tabLst>
            </a:pPr>
            <a:endParaRPr lang="en-US" sz="6400" dirty="0">
              <a:latin typeface="Times New Roman" panose="02020603050405020304" pitchFamily="18" charset="0"/>
              <a:ea typeface="Calibri" panose="020F0502020204030204" pitchFamily="34" charset="0"/>
              <a:cs typeface="Times New Roman" panose="02020603050405020304" pitchFamily="18" charset="0"/>
            </a:endParaRPr>
          </a:p>
          <a:p>
            <a:pPr marL="0" marR="80010" indent="0">
              <a:lnSpc>
                <a:spcPct val="98000"/>
              </a:lnSpc>
              <a:spcAft>
                <a:spcPts val="0"/>
              </a:spcAft>
              <a:buNone/>
              <a:tabLst>
                <a:tab pos="406400" algn="l"/>
              </a:tabLst>
            </a:pPr>
            <a:r>
              <a:rPr lang="en-US" sz="6400" dirty="0">
                <a:latin typeface="Times New Roman" panose="02020603050405020304" pitchFamily="18" charset="0"/>
                <a:ea typeface="Calibri" panose="020F0502020204030204" pitchFamily="34" charset="0"/>
                <a:cs typeface="Times New Roman" panose="02020603050405020304" pitchFamily="18" charset="0"/>
              </a:rPr>
              <a:t>[2]	</a:t>
            </a:r>
            <a:r>
              <a:rPr lang="en-US" sz="6400" dirty="0" err="1">
                <a:latin typeface="Times New Roman" panose="02020603050405020304" pitchFamily="18" charset="0"/>
                <a:ea typeface="Calibri" panose="020F0502020204030204" pitchFamily="34" charset="0"/>
                <a:cs typeface="Times New Roman" panose="02020603050405020304" pitchFamily="18" charset="0"/>
              </a:rPr>
              <a:t>Kingma</a:t>
            </a:r>
            <a:r>
              <a:rPr lang="en-US" sz="6400" dirty="0">
                <a:latin typeface="Times New Roman" panose="02020603050405020304" pitchFamily="18" charset="0"/>
                <a:ea typeface="Calibri" panose="020F0502020204030204" pitchFamily="34" charset="0"/>
                <a:cs typeface="Times New Roman" panose="02020603050405020304" pitchFamily="18" charset="0"/>
              </a:rPr>
              <a:t>, D. P., &amp; Welling, M. (2013). Auto-encoding variational Bayes. Proceedings of the 2nd International Conference on Learning Representations (ICLR). </a:t>
            </a:r>
            <a:r>
              <a:rPr lang="en-US" sz="6400" dirty="0" err="1">
                <a:latin typeface="Times New Roman" panose="02020603050405020304" pitchFamily="18" charset="0"/>
                <a:ea typeface="Calibri" panose="020F0502020204030204" pitchFamily="34" charset="0"/>
                <a:cs typeface="Times New Roman" panose="02020603050405020304" pitchFamily="18" charset="0"/>
              </a:rPr>
              <a:t>arXiv</a:t>
            </a:r>
            <a:r>
              <a:rPr lang="en-US" sz="6400" dirty="0">
                <a:latin typeface="Times New Roman" panose="02020603050405020304" pitchFamily="18" charset="0"/>
                <a:ea typeface="Calibri" panose="020F0502020204030204" pitchFamily="34" charset="0"/>
                <a:cs typeface="Times New Roman" panose="02020603050405020304" pitchFamily="18" charset="0"/>
              </a:rPr>
              <a:t> preprint arXiv:1312.6114.</a:t>
            </a:r>
          </a:p>
          <a:p>
            <a:pPr marL="0" marR="80010" indent="0">
              <a:lnSpc>
                <a:spcPct val="98000"/>
              </a:lnSpc>
              <a:spcAft>
                <a:spcPts val="0"/>
              </a:spcAft>
              <a:buNone/>
              <a:tabLst>
                <a:tab pos="406400" algn="l"/>
              </a:tabLst>
            </a:pPr>
            <a:endParaRPr lang="en-US" sz="6400" dirty="0">
              <a:latin typeface="Times New Roman" panose="02020603050405020304" pitchFamily="18" charset="0"/>
              <a:ea typeface="Calibri" panose="020F0502020204030204" pitchFamily="34" charset="0"/>
              <a:cs typeface="Times New Roman" panose="02020603050405020304" pitchFamily="18" charset="0"/>
            </a:endParaRPr>
          </a:p>
          <a:p>
            <a:pPr marL="0" marR="80010" indent="0">
              <a:lnSpc>
                <a:spcPct val="98000"/>
              </a:lnSpc>
              <a:spcAft>
                <a:spcPts val="0"/>
              </a:spcAft>
              <a:buNone/>
              <a:tabLst>
                <a:tab pos="406400" algn="l"/>
              </a:tabLst>
            </a:pPr>
            <a:r>
              <a:rPr lang="en-US" sz="6400" dirty="0">
                <a:latin typeface="Times New Roman" panose="02020603050405020304" pitchFamily="18" charset="0"/>
                <a:ea typeface="Calibri" panose="020F0502020204030204" pitchFamily="34" charset="0"/>
                <a:cs typeface="Times New Roman" panose="02020603050405020304" pitchFamily="18" charset="0"/>
              </a:rPr>
              <a:t>[3]	</a:t>
            </a:r>
            <a:r>
              <a:rPr lang="en-US" sz="6400" dirty="0" err="1">
                <a:latin typeface="Times New Roman" panose="02020603050405020304" pitchFamily="18" charset="0"/>
                <a:ea typeface="Calibri" panose="020F0502020204030204" pitchFamily="34" charset="0"/>
                <a:cs typeface="Times New Roman" panose="02020603050405020304" pitchFamily="18" charset="0"/>
              </a:rPr>
              <a:t>Karras</a:t>
            </a:r>
            <a:r>
              <a:rPr lang="en-US" sz="6400" dirty="0">
                <a:latin typeface="Times New Roman" panose="02020603050405020304" pitchFamily="18" charset="0"/>
                <a:ea typeface="Calibri" panose="020F0502020204030204" pitchFamily="34" charset="0"/>
                <a:cs typeface="Times New Roman" panose="02020603050405020304" pitchFamily="18" charset="0"/>
              </a:rPr>
              <a:t>, T., Laine, S., &amp; Aila, T. (2019). A style-based generator architecture for generative adversarial networks. Proceedings of the IEEE Conference on Computer Vision and Pattern Recognition (CVPR), 4396-4405. DOI: 10.1109/CVPR.2019.00434.</a:t>
            </a:r>
          </a:p>
          <a:p>
            <a:pPr marL="0" marR="80010" indent="0">
              <a:lnSpc>
                <a:spcPct val="98000"/>
              </a:lnSpc>
              <a:spcAft>
                <a:spcPts val="0"/>
              </a:spcAft>
              <a:buNone/>
              <a:tabLst>
                <a:tab pos="406400" algn="l"/>
              </a:tabLst>
            </a:pPr>
            <a:endParaRPr lang="en-US" sz="6400" dirty="0">
              <a:latin typeface="Times New Roman" panose="02020603050405020304" pitchFamily="18" charset="0"/>
              <a:ea typeface="Calibri" panose="020F0502020204030204" pitchFamily="34" charset="0"/>
              <a:cs typeface="Times New Roman" panose="02020603050405020304" pitchFamily="18" charset="0"/>
            </a:endParaRPr>
          </a:p>
          <a:p>
            <a:pPr marL="0" marR="80010" indent="0">
              <a:lnSpc>
                <a:spcPct val="98000"/>
              </a:lnSpc>
              <a:spcAft>
                <a:spcPts val="0"/>
              </a:spcAft>
              <a:buNone/>
              <a:tabLst>
                <a:tab pos="406400" algn="l"/>
              </a:tabLst>
            </a:pPr>
            <a:r>
              <a:rPr lang="en-US" sz="6400" dirty="0">
                <a:latin typeface="Times New Roman" panose="02020603050405020304" pitchFamily="18" charset="0"/>
                <a:ea typeface="Calibri" panose="020F0502020204030204" pitchFamily="34" charset="0"/>
                <a:cs typeface="Times New Roman" panose="02020603050405020304" pitchFamily="18" charset="0"/>
              </a:rPr>
              <a:t>[4]	Isola, P., Zhu, J. Y., Zhou, T., &amp; </a:t>
            </a:r>
            <a:r>
              <a:rPr lang="en-US" sz="6400" dirty="0" err="1">
                <a:latin typeface="Times New Roman" panose="02020603050405020304" pitchFamily="18" charset="0"/>
                <a:ea typeface="Calibri" panose="020F0502020204030204" pitchFamily="34" charset="0"/>
                <a:cs typeface="Times New Roman" panose="02020603050405020304" pitchFamily="18" charset="0"/>
              </a:rPr>
              <a:t>Efros</a:t>
            </a:r>
            <a:r>
              <a:rPr lang="en-US" sz="6400" dirty="0">
                <a:latin typeface="Times New Roman" panose="02020603050405020304" pitchFamily="18" charset="0"/>
                <a:ea typeface="Calibri" panose="020F0502020204030204" pitchFamily="34" charset="0"/>
                <a:cs typeface="Times New Roman" panose="02020603050405020304" pitchFamily="18" charset="0"/>
              </a:rPr>
              <a:t>, A. A. (2017). Image-to-image translation with conditional adversarial networks. Proceedings of the IEEE Conference on Computer Vision and Pattern Recognition (CVPR), 5967-5976. DOI: 10.1109/CVPR.2017.632</a:t>
            </a:r>
          </a:p>
          <a:p>
            <a:pPr marL="0" marR="80010" indent="0">
              <a:lnSpc>
                <a:spcPct val="98000"/>
              </a:lnSpc>
              <a:spcAft>
                <a:spcPts val="0"/>
              </a:spcAft>
              <a:buNone/>
              <a:tabLst>
                <a:tab pos="406400" algn="l"/>
              </a:tabLst>
            </a:pPr>
            <a:endParaRPr lang="en-US" sz="6400" dirty="0">
              <a:latin typeface="Times New Roman" panose="02020603050405020304" pitchFamily="18" charset="0"/>
              <a:cs typeface="Times New Roman" panose="02020603050405020304" pitchFamily="18" charset="0"/>
            </a:endParaRPr>
          </a:p>
          <a:p>
            <a:pPr marL="0" marR="80010" indent="0">
              <a:lnSpc>
                <a:spcPct val="98000"/>
              </a:lnSpc>
              <a:spcAft>
                <a:spcPts val="0"/>
              </a:spcAft>
              <a:buNone/>
              <a:tabLst>
                <a:tab pos="406400" algn="l"/>
              </a:tabLst>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21</a:t>
            </a:fld>
            <a:endParaRPr lang="en-US" dirty="0"/>
          </a:p>
        </p:txBody>
      </p:sp>
    </p:spTree>
    <p:extLst>
      <p:ext uri="{BB962C8B-B14F-4D97-AF65-F5344CB8AC3E}">
        <p14:creationId xmlns:p14="http://schemas.microsoft.com/office/powerpoint/2010/main" val="191225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E96E2-50E7-E8DE-2897-BE44B6A95FB1}"/>
              </a:ext>
            </a:extLst>
          </p:cNvPr>
          <p:cNvSpPr>
            <a:spLocks noGrp="1"/>
          </p:cNvSpPr>
          <p:nvPr>
            <p:ph idx="1"/>
          </p:nvPr>
        </p:nvSpPr>
        <p:spPr>
          <a:xfrm>
            <a:off x="1768790" y="986423"/>
            <a:ext cx="10018713" cy="3124201"/>
          </a:xfrm>
        </p:spPr>
        <p:txBody>
          <a:bodyPr>
            <a:normAutofit/>
          </a:bodyPr>
          <a:lstStyle/>
          <a:p>
            <a:pPr marL="0" marR="80010" indent="0">
              <a:lnSpc>
                <a:spcPct val="98000"/>
              </a:lnSpc>
              <a:spcAft>
                <a:spcPts val="0"/>
              </a:spcAft>
              <a:buNone/>
              <a:tabLst>
                <a:tab pos="406400" algn="l"/>
              </a:tabLst>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marR="80010" indent="0">
              <a:lnSpc>
                <a:spcPct val="98000"/>
              </a:lnSpc>
              <a:spcAft>
                <a:spcPts val="0"/>
              </a:spcAft>
              <a:buNone/>
              <a:tabLst>
                <a:tab pos="4064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[5]	Johnson, J., </a:t>
            </a:r>
            <a:r>
              <a:rPr lang="en-US" sz="1600" dirty="0" err="1">
                <a:latin typeface="Times New Roman" panose="02020603050405020304" pitchFamily="18" charset="0"/>
                <a:ea typeface="Calibri" panose="020F0502020204030204" pitchFamily="34" charset="0"/>
                <a:cs typeface="Times New Roman" panose="02020603050405020304" pitchFamily="18" charset="0"/>
              </a:rPr>
              <a:t>Alahi</a:t>
            </a:r>
            <a:r>
              <a:rPr lang="en-US" sz="1600" dirty="0">
                <a:latin typeface="Times New Roman" panose="02020603050405020304" pitchFamily="18" charset="0"/>
                <a:ea typeface="Calibri" panose="020F0502020204030204" pitchFamily="34" charset="0"/>
                <a:cs typeface="Times New Roman" panose="02020603050405020304" pitchFamily="18" charset="0"/>
              </a:rPr>
              <a:t>, A., &amp; Fei-Fei, L. (2016). Perceptual losses for real-time style transfer and super-resolution. Proceedings of the European Conference on Computer Vision (ECCV), 694-711. DOI: 10.1145/3156541.3156566.</a:t>
            </a:r>
          </a:p>
          <a:p>
            <a:pPr marL="0" marR="80010" indent="0">
              <a:lnSpc>
                <a:spcPct val="98000"/>
              </a:lnSpc>
              <a:spcAft>
                <a:spcPts val="0"/>
              </a:spcAft>
              <a:buNone/>
              <a:tabLst>
                <a:tab pos="406400" algn="l"/>
              </a:tabLs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0" marR="80010" indent="0">
              <a:lnSpc>
                <a:spcPct val="98000"/>
              </a:lnSpc>
              <a:spcAft>
                <a:spcPts val="0"/>
              </a:spcAft>
              <a:buNone/>
              <a:tabLst>
                <a:tab pos="4064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[6]	Wang, T. C., Shi, B., Zhu, L., Liu, C., &amp; Qi, Y. (2018). High-Resolution Image Synthesis and Semantic Manipulation With Conditional GANs. ACM Transactions on Graphics, 37(4), 1-14. DOI: 10.1145/3072959.3073590.</a:t>
            </a:r>
          </a:p>
          <a:p>
            <a:pPr marL="0" marR="80010" indent="0">
              <a:lnSpc>
                <a:spcPct val="98000"/>
              </a:lnSpc>
              <a:spcAft>
                <a:spcPts val="0"/>
              </a:spcAft>
              <a:buNone/>
              <a:tabLst>
                <a:tab pos="406400" algn="l"/>
              </a:tabLs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0" marR="80010" indent="0">
              <a:lnSpc>
                <a:spcPct val="98000"/>
              </a:lnSpc>
              <a:spcAft>
                <a:spcPts val="0"/>
              </a:spcAft>
              <a:buNone/>
              <a:tabLst>
                <a:tab pos="40640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[7]	Radford, A., Metz, L., &amp;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Chintala</a:t>
            </a:r>
            <a:r>
              <a:rPr lang="en-US" sz="1600" dirty="0">
                <a:latin typeface="Times New Roman" panose="02020603050405020304" pitchFamily="18" charset="0"/>
                <a:ea typeface="Calibri" panose="020F0502020204030204" pitchFamily="34" charset="0"/>
                <a:cs typeface="Times New Roman" panose="02020603050405020304" pitchFamily="18" charset="0"/>
              </a:rPr>
              <a:t>, S. (2016). Unsupervised representation learning with deep convolutional generative adversarial networks. In 4th International Conference on Learning Representations, ICLR 2016. </a:t>
            </a:r>
          </a:p>
          <a:p>
            <a:endParaRPr lang="en-IN" dirty="0"/>
          </a:p>
        </p:txBody>
      </p:sp>
      <p:sp>
        <p:nvSpPr>
          <p:cNvPr id="4" name="Slide Number Placeholder 3">
            <a:extLst>
              <a:ext uri="{FF2B5EF4-FFF2-40B4-BE49-F238E27FC236}">
                <a16:creationId xmlns:a16="http://schemas.microsoft.com/office/drawing/2014/main" id="{493D28B1-3FE5-DFA7-6F72-98BDC3207347}"/>
              </a:ext>
            </a:extLst>
          </p:cNvPr>
          <p:cNvSpPr>
            <a:spLocks noGrp="1"/>
          </p:cNvSpPr>
          <p:nvPr>
            <p:ph type="sldNum" sz="quarter" idx="12"/>
          </p:nvPr>
        </p:nvSpPr>
        <p:spPr/>
        <p:txBody>
          <a:bodyPr/>
          <a:lstStyle/>
          <a:p>
            <a:fld id="{BDCDBBEF-AA6C-4BA6-85B2-A17D7F280E38}" type="slidenum">
              <a:rPr lang="en-US" smtClean="0"/>
              <a:pPr/>
              <a:t>22</a:t>
            </a:fld>
            <a:endParaRPr lang="en-US" dirty="0"/>
          </a:p>
        </p:txBody>
      </p:sp>
    </p:spTree>
    <p:extLst>
      <p:ext uri="{BB962C8B-B14F-4D97-AF65-F5344CB8AC3E}">
        <p14:creationId xmlns:p14="http://schemas.microsoft.com/office/powerpoint/2010/main" val="650549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160" y="295751"/>
            <a:ext cx="10515600" cy="1325563"/>
          </a:xfrm>
        </p:spPr>
        <p:txBody>
          <a:bodyPr/>
          <a:lstStyle/>
          <a:p>
            <a:r>
              <a:rPr lang="en-US" b="1" u="sng" dirty="0"/>
              <a:t>Introduction to Project</a:t>
            </a:r>
          </a:p>
        </p:txBody>
      </p:sp>
      <p:sp>
        <p:nvSpPr>
          <p:cNvPr id="3" name="Content Placeholder 2"/>
          <p:cNvSpPr>
            <a:spLocks noGrp="1"/>
          </p:cNvSpPr>
          <p:nvPr>
            <p:ph idx="1"/>
          </p:nvPr>
        </p:nvSpPr>
        <p:spPr>
          <a:xfrm>
            <a:off x="1639591" y="1829374"/>
            <a:ext cx="6507480" cy="3457324"/>
          </a:xfrm>
        </p:spPr>
        <p:txBody>
          <a:bodyPr>
            <a:normAutofit/>
          </a:bodyPr>
          <a:lstStyle/>
          <a:p>
            <a:pPr marL="0" indent="0">
              <a:buNone/>
            </a:pPr>
            <a:r>
              <a:rPr lang="en-US" sz="1800" dirty="0"/>
              <a:t>Artificial intelligence (AI) is a rapidly advancing field that aims to develop machines and computer programs that can perform tasks that would normally require human intelligence. Art and Design industry has always been an expensive and time-consuming field which require lot of resources and skilled creative people to create interactive interfaces, logo, NFTs, posters and product design. Small time businesses and individuals can’t afford the kind of prices and time required for this. Image generation using artificial intelligence make all these with no cost and time. It uses deep learning model like GAN and VAE to generate realistic images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5" name="Picture 4">
            <a:extLst>
              <a:ext uri="{FF2B5EF4-FFF2-40B4-BE49-F238E27FC236}">
                <a16:creationId xmlns:a16="http://schemas.microsoft.com/office/drawing/2014/main" id="{3EC90E6E-483A-0119-F4D9-C2B09D3BC847}"/>
              </a:ext>
            </a:extLst>
          </p:cNvPr>
          <p:cNvPicPr>
            <a:picLocks noChangeAspect="1"/>
          </p:cNvPicPr>
          <p:nvPr/>
        </p:nvPicPr>
        <p:blipFill>
          <a:blip r:embed="rId2">
            <a:alphaModFix amt="43000"/>
          </a:blip>
          <a:stretch>
            <a:fillRect/>
          </a:stretch>
        </p:blipFill>
        <p:spPr>
          <a:xfrm>
            <a:off x="8835166" y="2648315"/>
            <a:ext cx="1795182" cy="18194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21BACD5-3F5A-6D92-4FCB-6B1F86315C82}"/>
              </a:ext>
            </a:extLst>
          </p:cNvPr>
          <p:cNvSpPr>
            <a:spLocks noGrp="1"/>
          </p:cNvSpPr>
          <p:nvPr>
            <p:ph type="sldNum" sz="quarter" idx="12"/>
          </p:nvPr>
        </p:nvSpPr>
        <p:spPr/>
        <p:txBody>
          <a:bodyPr/>
          <a:lstStyle/>
          <a:p>
            <a:fld id="{BDCDBBEF-AA6C-4BA6-85B2-A17D7F280E38}" type="slidenum">
              <a:rPr lang="en-US" sz="1050" smtClean="0"/>
              <a:pPr/>
              <a:t>4</a:t>
            </a:fld>
            <a:endParaRPr lang="en-US" sz="1050"/>
          </a:p>
        </p:txBody>
      </p:sp>
      <p:sp>
        <p:nvSpPr>
          <p:cNvPr id="5" name="Title 3">
            <a:extLst>
              <a:ext uri="{FF2B5EF4-FFF2-40B4-BE49-F238E27FC236}">
                <a16:creationId xmlns:a16="http://schemas.microsoft.com/office/drawing/2014/main" id="{769F62C3-9BE1-EB86-D64A-10EDE3093FBB}"/>
              </a:ext>
            </a:extLst>
          </p:cNvPr>
          <p:cNvSpPr txBox="1">
            <a:spLocks/>
          </p:cNvSpPr>
          <p:nvPr/>
        </p:nvSpPr>
        <p:spPr>
          <a:xfrm>
            <a:off x="265471" y="359939"/>
            <a:ext cx="12187710" cy="34145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u="sng" dirty="0">
                <a:latin typeface="Roboto Black" panose="02000000000000000000" pitchFamily="2" charset="0"/>
                <a:ea typeface="Roboto Black" panose="02000000000000000000" pitchFamily="2" charset="0"/>
              </a:rPr>
              <a:t>Key component of artificial intelligence</a:t>
            </a:r>
            <a:endParaRPr lang="en-IN" sz="4000" u="sng" dirty="0">
              <a:latin typeface="Roboto Black" panose="02000000000000000000" pitchFamily="2" charset="0"/>
              <a:ea typeface="Roboto Black" panose="02000000000000000000" pitchFamily="2" charset="0"/>
            </a:endParaRPr>
          </a:p>
        </p:txBody>
      </p:sp>
      <p:pic>
        <p:nvPicPr>
          <p:cNvPr id="45" name="Picture 44" descr="A picture containing chart&#10;&#10;Description automatically generated">
            <a:extLst>
              <a:ext uri="{FF2B5EF4-FFF2-40B4-BE49-F238E27FC236}">
                <a16:creationId xmlns:a16="http://schemas.microsoft.com/office/drawing/2014/main" id="{1946BE2A-D7A5-C8E2-4BBC-5C35DE2E824F}"/>
              </a:ext>
            </a:extLst>
          </p:cNvPr>
          <p:cNvPicPr>
            <a:picLocks noChangeAspect="1"/>
          </p:cNvPicPr>
          <p:nvPr/>
        </p:nvPicPr>
        <p:blipFill rotWithShape="1">
          <a:blip r:embed="rId2">
            <a:extLst>
              <a:ext uri="{28A0092B-C50C-407E-A947-70E740481C1C}">
                <a14:useLocalDpi xmlns:a14="http://schemas.microsoft.com/office/drawing/2010/main" val="0"/>
              </a:ext>
            </a:extLst>
          </a:blip>
          <a:srcRect l="27172" t="29627" r="27213"/>
          <a:stretch/>
        </p:blipFill>
        <p:spPr>
          <a:xfrm>
            <a:off x="3313179" y="1454276"/>
            <a:ext cx="5561351" cy="45954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488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074" name="Rectangle 1034">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5" name="Freeform: Shape 1036">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76" name="Group 1038">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040"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41"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42"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043"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44"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45"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 name="Slide Number Placeholder 3">
            <a:extLst>
              <a:ext uri="{FF2B5EF4-FFF2-40B4-BE49-F238E27FC236}">
                <a16:creationId xmlns:a16="http://schemas.microsoft.com/office/drawing/2014/main" id="{425663A7-AEFE-4BD8-7B07-C17652BCDA52}"/>
              </a:ext>
            </a:extLst>
          </p:cNvPr>
          <p:cNvSpPr>
            <a:spLocks noGrp="1"/>
          </p:cNvSpPr>
          <p:nvPr>
            <p:ph type="sldNum" sz="quarter" idx="12"/>
          </p:nvPr>
        </p:nvSpPr>
        <p:spPr>
          <a:xfrm>
            <a:off x="10951856" y="5867131"/>
            <a:ext cx="551167" cy="365125"/>
          </a:xfrm>
        </p:spPr>
        <p:txBody>
          <a:bodyPr>
            <a:normAutofit/>
          </a:bodyPr>
          <a:lstStyle/>
          <a:p>
            <a:pPr>
              <a:spcAft>
                <a:spcPts val="600"/>
              </a:spcAft>
            </a:pPr>
            <a:fld id="{BDCDBBEF-AA6C-4BA6-85B2-A17D7F280E38}" type="slidenum">
              <a:rPr lang="en-US" smtClean="0"/>
              <a:pPr>
                <a:spcAft>
                  <a:spcPts val="600"/>
                </a:spcAft>
              </a:pPr>
              <a:t>5</a:t>
            </a:fld>
            <a:endParaRPr lang="en-US"/>
          </a:p>
        </p:txBody>
      </p:sp>
      <p:graphicFrame>
        <p:nvGraphicFramePr>
          <p:cNvPr id="1030" name="Content Placeholder 2">
            <a:extLst>
              <a:ext uri="{FF2B5EF4-FFF2-40B4-BE49-F238E27FC236}">
                <a16:creationId xmlns:a16="http://schemas.microsoft.com/office/drawing/2014/main" id="{0B0090E4-0F16-A52B-1DE2-C6D0063CFA54}"/>
              </a:ext>
            </a:extLst>
          </p:cNvPr>
          <p:cNvGraphicFramePr>
            <a:graphicFrameLocks noGrp="1"/>
          </p:cNvGraphicFramePr>
          <p:nvPr>
            <p:ph idx="1"/>
            <p:extLst>
              <p:ext uri="{D42A27DB-BD31-4B8C-83A1-F6EECF244321}">
                <p14:modId xmlns:p14="http://schemas.microsoft.com/office/powerpoint/2010/main" val="47592740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8575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Problem Formulation</a:t>
            </a:r>
          </a:p>
        </p:txBody>
      </p:sp>
      <p:sp>
        <p:nvSpPr>
          <p:cNvPr id="3" name="Content Placeholder 2"/>
          <p:cNvSpPr>
            <a:spLocks noGrp="1"/>
          </p:cNvSpPr>
          <p:nvPr>
            <p:ph idx="1"/>
          </p:nvPr>
        </p:nvSpPr>
        <p:spPr>
          <a:xfrm>
            <a:off x="2946401" y="2055008"/>
            <a:ext cx="8117840" cy="3441552"/>
          </a:xfrm>
        </p:spPr>
        <p:txBody>
          <a:bodyPr>
            <a:normAutofit/>
          </a:bodyPr>
          <a:lstStyle/>
          <a:p>
            <a:pPr marL="0" indent="0">
              <a:buNone/>
            </a:pPr>
            <a:r>
              <a:rPr lang="en-IN" sz="1600" dirty="0">
                <a:solidFill>
                  <a:srgbClr val="000000"/>
                </a:solidFill>
                <a:effectLst/>
                <a:latin typeface="Times New Roman" panose="02020603050405020304" pitchFamily="18" charset="0"/>
                <a:ea typeface="Times New Roman" panose="02020603050405020304" pitchFamily="18" charset="0"/>
              </a:rPr>
              <a:t>Image generation is an expensive and time-consuming field which require lot of resources and skilled creative people to create interactive interfaces, logo, NFTs, posters and product design. Small time businesses and individuals can’t afford the kind of prices and time required for this.</a:t>
            </a:r>
          </a:p>
          <a:p>
            <a:pPr marL="0" indent="0">
              <a:buNone/>
            </a:pPr>
            <a:endParaRPr lang="en-IN" sz="160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IN" sz="1600" dirty="0">
                <a:solidFill>
                  <a:srgbClr val="000000"/>
                </a:solidFill>
                <a:effectLst/>
                <a:latin typeface="Times New Roman" panose="02020603050405020304" pitchFamily="18" charset="0"/>
                <a:ea typeface="Times New Roman" panose="02020603050405020304" pitchFamily="18" charset="0"/>
              </a:rPr>
              <a:t>the objective of image generation using artificial intelligence is to leverage the power of machines to enhance human creativity, productivity, and problem-solving abilities. This helps in cost-effective production, time saving ,improving realism  and augmenting human abilities.</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093034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90497"/>
            <a:ext cx="10018713" cy="1752599"/>
          </a:xfrm>
        </p:spPr>
        <p:txBody>
          <a:bodyPr/>
          <a:lstStyle/>
          <a:p>
            <a:r>
              <a:rPr lang="en-US" b="1" u="sng" dirty="0"/>
              <a:t>Objectives of the Work</a:t>
            </a:r>
          </a:p>
        </p:txBody>
      </p:sp>
      <p:sp>
        <p:nvSpPr>
          <p:cNvPr id="3" name="Content Placeholder 2"/>
          <p:cNvSpPr>
            <a:spLocks noGrp="1"/>
          </p:cNvSpPr>
          <p:nvPr>
            <p:ph idx="1"/>
          </p:nvPr>
        </p:nvSpPr>
        <p:spPr>
          <a:xfrm>
            <a:off x="1665881" y="2204720"/>
            <a:ext cx="8555080" cy="3586483"/>
          </a:xfrm>
        </p:spPr>
        <p:txBody>
          <a:bodyPr>
            <a:normAutofit fontScale="25000" lnSpcReduction="20000"/>
          </a:bodyPr>
          <a:lstStyle/>
          <a:p>
            <a:pPr marL="0" indent="0">
              <a:lnSpc>
                <a:spcPct val="120000"/>
              </a:lnSpc>
              <a:buNone/>
            </a:pPr>
            <a:r>
              <a:rPr lang="en-IN" sz="6400" dirty="0">
                <a:solidFill>
                  <a:srgbClr val="000000"/>
                </a:solidFill>
                <a:effectLst/>
                <a:latin typeface="Times New Roman" panose="02020603050405020304" pitchFamily="18" charset="0"/>
                <a:ea typeface="Times New Roman" panose="02020603050405020304" pitchFamily="18" charset="0"/>
              </a:rPr>
              <a:t>the objective of image generation using artificial intelligence is to leverage the power of machines to enhance human creativity, productivity, and problem-solving abilities.</a:t>
            </a:r>
          </a:p>
          <a:p>
            <a:pPr marL="342900" marR="626110" lvl="0" indent="-342900" algn="just">
              <a:lnSpc>
                <a:spcPct val="120000"/>
              </a:lnSpc>
              <a:spcAft>
                <a:spcPts val="1190"/>
              </a:spcAft>
              <a:buFont typeface="Symbol" panose="05050102010706020507" pitchFamily="18" charset="2"/>
              <a:buChar char=""/>
            </a:pPr>
            <a:r>
              <a:rPr lang="en-IN" sz="6400" dirty="0">
                <a:solidFill>
                  <a:srgbClr val="000000"/>
                </a:solidFill>
                <a:effectLst/>
                <a:latin typeface="Times New Roman" panose="02020603050405020304" pitchFamily="18" charset="0"/>
                <a:ea typeface="Times New Roman" panose="02020603050405020304" pitchFamily="18" charset="0"/>
              </a:rPr>
              <a:t>Enhancing creativity: AI can generate images that are beyond the human imagination, enabling artists and designers to explore new possibilities and push the boundaries of creativity.</a:t>
            </a:r>
          </a:p>
          <a:p>
            <a:pPr marL="342900" marR="626110" lvl="0" indent="-342900" algn="just">
              <a:lnSpc>
                <a:spcPct val="120000"/>
              </a:lnSpc>
              <a:spcAft>
                <a:spcPts val="1190"/>
              </a:spcAft>
              <a:buFont typeface="Symbol" panose="05050102010706020507" pitchFamily="18" charset="2"/>
              <a:buChar char=""/>
            </a:pPr>
            <a:r>
              <a:rPr lang="en-IN" sz="6400" dirty="0">
                <a:solidFill>
                  <a:srgbClr val="000000"/>
                </a:solidFill>
                <a:effectLst/>
                <a:latin typeface="Times New Roman" panose="02020603050405020304" pitchFamily="18" charset="0"/>
                <a:ea typeface="Times New Roman" panose="02020603050405020304" pitchFamily="18" charset="0"/>
              </a:rPr>
              <a:t>Cost-effective production: AI-generated images can significantly reduce the cost of production.</a:t>
            </a:r>
          </a:p>
          <a:p>
            <a:pPr marL="342900" marR="626110" lvl="0" indent="-342900" algn="just">
              <a:lnSpc>
                <a:spcPct val="120000"/>
              </a:lnSpc>
              <a:spcAft>
                <a:spcPts val="1190"/>
              </a:spcAft>
              <a:buFont typeface="Symbol" panose="05050102010706020507" pitchFamily="18" charset="2"/>
              <a:buChar char=""/>
            </a:pPr>
            <a:r>
              <a:rPr lang="en-IN" sz="6400" dirty="0">
                <a:solidFill>
                  <a:srgbClr val="000000"/>
                </a:solidFill>
                <a:effectLst/>
                <a:latin typeface="Times New Roman" panose="02020603050405020304" pitchFamily="18" charset="0"/>
                <a:ea typeface="Times New Roman" panose="02020603050405020304" pitchFamily="18" charset="0"/>
              </a:rPr>
              <a:t>Timesaving: AI-generated images can save time by automating the design process, allowing designers to focus on other aspects of the project.</a:t>
            </a:r>
          </a:p>
          <a:p>
            <a:pPr marL="342900" marR="626110" lvl="0" indent="-342900" algn="just">
              <a:lnSpc>
                <a:spcPct val="120000"/>
              </a:lnSpc>
              <a:spcAft>
                <a:spcPts val="1190"/>
              </a:spcAft>
              <a:buFont typeface="Symbol" panose="05050102010706020507" pitchFamily="18" charset="2"/>
              <a:buChar char=""/>
            </a:pPr>
            <a:r>
              <a:rPr lang="en-IN" sz="6400" dirty="0">
                <a:solidFill>
                  <a:srgbClr val="000000"/>
                </a:solidFill>
                <a:effectLst/>
                <a:latin typeface="Times New Roman" panose="02020603050405020304" pitchFamily="18" charset="0"/>
                <a:ea typeface="Times New Roman" panose="02020603050405020304" pitchFamily="18" charset="0"/>
              </a:rPr>
              <a:t>Improving realism: AI can generate images that are incredibly realistic, making them useful in fields such as virtual reality, simulation, and gaming.</a:t>
            </a:r>
          </a:p>
          <a:p>
            <a:pPr marL="342900" marR="626110" lvl="0" indent="-342900" algn="just">
              <a:lnSpc>
                <a:spcPct val="120000"/>
              </a:lnSpc>
              <a:spcAft>
                <a:spcPts val="1190"/>
              </a:spcAft>
              <a:buFont typeface="Symbol" panose="05050102010706020507" pitchFamily="18" charset="2"/>
              <a:buChar char=""/>
            </a:pPr>
            <a:r>
              <a:rPr lang="en-IN" sz="6400" dirty="0">
                <a:solidFill>
                  <a:srgbClr val="000000"/>
                </a:solidFill>
                <a:effectLst/>
                <a:latin typeface="Times New Roman" panose="02020603050405020304" pitchFamily="18" charset="0"/>
                <a:ea typeface="Times New Roman" panose="02020603050405020304" pitchFamily="18" charset="0"/>
              </a:rPr>
              <a:t>Augmenting human abilities: AI-generated images can help humans in various fields, such as medical diagnosis, scientific research, and engineering design.</a:t>
            </a:r>
          </a:p>
          <a:p>
            <a:pPr marL="0" indent="0">
              <a:buNone/>
            </a:pP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7496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74582"/>
            <a:ext cx="10018713" cy="1752599"/>
          </a:xfrm>
        </p:spPr>
        <p:txBody>
          <a:bodyPr/>
          <a:lstStyle/>
          <a:p>
            <a:r>
              <a:rPr lang="en-US" b="1" u="sng" dirty="0"/>
              <a:t>Methodology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
        <p:nvSpPr>
          <p:cNvPr id="6" name="TextBox 5">
            <a:extLst>
              <a:ext uri="{FF2B5EF4-FFF2-40B4-BE49-F238E27FC236}">
                <a16:creationId xmlns:a16="http://schemas.microsoft.com/office/drawing/2014/main" id="{8C639917-F637-A4BC-B16C-A9E113329BB6}"/>
              </a:ext>
            </a:extLst>
          </p:cNvPr>
          <p:cNvSpPr txBox="1"/>
          <p:nvPr/>
        </p:nvSpPr>
        <p:spPr>
          <a:xfrm>
            <a:off x="1229986" y="2157075"/>
            <a:ext cx="7679086" cy="3908762"/>
          </a:xfrm>
          <a:prstGeom prst="rect">
            <a:avLst/>
          </a:prstGeom>
          <a:noFill/>
        </p:spPr>
        <p:txBody>
          <a:bodyPr wrap="square" rtlCol="0">
            <a:spAutoFit/>
          </a:bodyPr>
          <a:lstStyle/>
          <a:p>
            <a:pPr marL="342900" marR="568325" lvl="0" indent="-342900" algn="l">
              <a:lnSpc>
                <a:spcPct val="115000"/>
              </a:lnSpc>
              <a:buFont typeface="+mj-lt"/>
              <a:buAutoNum type="arabicPeriod"/>
            </a:pPr>
            <a:r>
              <a:rPr lang="en-IN" sz="1600" dirty="0">
                <a:solidFill>
                  <a:srgbClr val="000000"/>
                </a:solidFill>
                <a:effectLst/>
                <a:latin typeface="Times New Roman" panose="02020603050405020304" pitchFamily="18" charset="0"/>
                <a:ea typeface="Times New Roman" panose="02020603050405020304" pitchFamily="18" charset="0"/>
              </a:rPr>
              <a:t>Detailed study of the work done in the field of image generation using AI</a:t>
            </a:r>
          </a:p>
          <a:p>
            <a:pPr marL="342900" marR="568325" lvl="0" indent="-342900" algn="l">
              <a:lnSpc>
                <a:spcPct val="115000"/>
              </a:lnSpc>
              <a:buFont typeface="+mj-lt"/>
              <a:buAutoNum type="arabicPeriod"/>
            </a:pPr>
            <a:r>
              <a:rPr lang="en-IN" sz="1600" dirty="0">
                <a:solidFill>
                  <a:srgbClr val="000000"/>
                </a:solidFill>
                <a:effectLst/>
                <a:latin typeface="Times New Roman" panose="02020603050405020304" pitchFamily="18" charset="0"/>
                <a:ea typeface="Times New Roman" panose="02020603050405020304" pitchFamily="18" charset="0"/>
              </a:rPr>
              <a:t>Relative pros and cons will be identified.</a:t>
            </a:r>
          </a:p>
          <a:p>
            <a:pPr marL="342900" marR="568325" lvl="0" indent="-342900" algn="l">
              <a:lnSpc>
                <a:spcPct val="115000"/>
              </a:lnSpc>
              <a:buFont typeface="+mj-lt"/>
              <a:buAutoNum type="arabicPeriod"/>
            </a:pPr>
            <a:r>
              <a:rPr lang="en-IN" sz="1600" dirty="0">
                <a:solidFill>
                  <a:srgbClr val="000000"/>
                </a:solidFill>
                <a:effectLst/>
                <a:latin typeface="Times New Roman" panose="02020603050405020304" pitchFamily="18" charset="0"/>
                <a:ea typeface="Times New Roman" panose="02020603050405020304" pitchFamily="18" charset="0"/>
              </a:rPr>
              <a:t>Various parameter will be identified to evaluate the proposed system.</a:t>
            </a:r>
          </a:p>
          <a:p>
            <a:pPr marL="342900" marR="568325" lvl="0" indent="-342900" algn="l">
              <a:lnSpc>
                <a:spcPct val="115000"/>
              </a:lnSpc>
              <a:buFont typeface="+mj-lt"/>
              <a:buAutoNum type="arabicPeriod"/>
            </a:pPr>
            <a:r>
              <a:rPr lang="en-IN" sz="1600" dirty="0">
                <a:solidFill>
                  <a:srgbClr val="000000"/>
                </a:solidFill>
                <a:effectLst/>
                <a:latin typeface="Times New Roman" panose="02020603050405020304" pitchFamily="18" charset="0"/>
                <a:ea typeface="Times New Roman" panose="02020603050405020304" pitchFamily="18" charset="0"/>
              </a:rPr>
              <a:t>A </a:t>
            </a:r>
            <a:r>
              <a:rPr lang="en-IN" sz="1600" dirty="0">
                <a:solidFill>
                  <a:srgbClr val="000000"/>
                </a:solidFill>
                <a:latin typeface="Times New Roman" panose="02020603050405020304" pitchFamily="18" charset="0"/>
                <a:ea typeface="Times New Roman" panose="02020603050405020304" pitchFamily="18" charset="0"/>
              </a:rPr>
              <a:t>deep learning model </a:t>
            </a:r>
            <a:r>
              <a:rPr lang="en-IN" sz="1600" dirty="0">
                <a:solidFill>
                  <a:srgbClr val="000000"/>
                </a:solidFill>
                <a:effectLst/>
                <a:latin typeface="Times New Roman" panose="02020603050405020304" pitchFamily="18" charset="0"/>
                <a:ea typeface="Times New Roman" panose="02020603050405020304" pitchFamily="18" charset="0"/>
              </a:rPr>
              <a:t>will be chosen based on the desired output.</a:t>
            </a:r>
          </a:p>
          <a:p>
            <a:pPr marL="342900" marR="568325" lvl="0" indent="-342900" algn="l">
              <a:lnSpc>
                <a:spcPct val="115000"/>
              </a:lnSpc>
              <a:buFont typeface="+mj-lt"/>
              <a:buAutoNum type="arabicPeriod"/>
            </a:pPr>
            <a:r>
              <a:rPr lang="en-IN" sz="1600" dirty="0">
                <a:solidFill>
                  <a:srgbClr val="000000"/>
                </a:solidFill>
                <a:effectLst/>
                <a:latin typeface="Times New Roman" panose="02020603050405020304" pitchFamily="18" charset="0"/>
                <a:ea typeface="Times New Roman" panose="02020603050405020304" pitchFamily="18" charset="0"/>
              </a:rPr>
              <a:t>The development Environment will be set up.</a:t>
            </a:r>
          </a:p>
          <a:p>
            <a:pPr marL="342900" marR="568325" lvl="0" indent="-342900" algn="l">
              <a:lnSpc>
                <a:spcPct val="115000"/>
              </a:lnSpc>
              <a:buFont typeface="+mj-lt"/>
              <a:buAutoNum type="arabicPeriod"/>
            </a:pPr>
            <a:r>
              <a:rPr lang="en-IN" sz="1600" dirty="0">
                <a:solidFill>
                  <a:srgbClr val="000000"/>
                </a:solidFill>
                <a:latin typeface="Times New Roman" panose="02020603050405020304" pitchFamily="18" charset="0"/>
                <a:ea typeface="Times New Roman" panose="02020603050405020304" pitchFamily="18" charset="0"/>
              </a:rPr>
              <a:t>Developing a frontend for the web application using react</a:t>
            </a:r>
          </a:p>
          <a:p>
            <a:pPr marL="342900" marR="568325" lvl="0" indent="-342900" algn="l">
              <a:lnSpc>
                <a:spcPct val="115000"/>
              </a:lnSpc>
              <a:buFont typeface="+mj-lt"/>
              <a:buAutoNum type="arabicPeriod"/>
            </a:pPr>
            <a:r>
              <a:rPr lang="en-IN" sz="1600" dirty="0">
                <a:solidFill>
                  <a:srgbClr val="000000"/>
                </a:solidFill>
                <a:effectLst/>
                <a:latin typeface="Times New Roman" panose="02020603050405020304" pitchFamily="18" charset="0"/>
                <a:ea typeface="Times New Roman" panose="02020603050405020304" pitchFamily="18" charset="0"/>
              </a:rPr>
              <a:t>Using </a:t>
            </a:r>
            <a:r>
              <a:rPr lang="en-IN" sz="1600" dirty="0">
                <a:solidFill>
                  <a:srgbClr val="000000"/>
                </a:solidFill>
                <a:latin typeface="Times New Roman" panose="02020603050405020304" pitchFamily="18" charset="0"/>
                <a:ea typeface="Times New Roman" panose="02020603050405020304" pitchFamily="18" charset="0"/>
              </a:rPr>
              <a:t>the API of the deep learning model for creating images</a:t>
            </a:r>
            <a:endParaRPr lang="en-IN" sz="1600" dirty="0">
              <a:solidFill>
                <a:srgbClr val="000000"/>
              </a:solidFill>
              <a:effectLst/>
              <a:latin typeface="Times New Roman" panose="02020603050405020304" pitchFamily="18" charset="0"/>
              <a:ea typeface="Times New Roman" panose="02020603050405020304" pitchFamily="18" charset="0"/>
            </a:endParaRPr>
          </a:p>
          <a:p>
            <a:pPr marL="342900" marR="568325" lvl="0" indent="-342900" algn="l">
              <a:lnSpc>
                <a:spcPct val="115000"/>
              </a:lnSpc>
              <a:buFont typeface="+mj-lt"/>
              <a:buAutoNum type="arabicPeriod"/>
            </a:pPr>
            <a:r>
              <a:rPr lang="en-IN" sz="1600" dirty="0">
                <a:solidFill>
                  <a:srgbClr val="000000"/>
                </a:solidFill>
                <a:effectLst/>
                <a:latin typeface="Times New Roman" panose="02020603050405020304" pitchFamily="18" charset="0"/>
                <a:ea typeface="Times New Roman" panose="02020603050405020304" pitchFamily="18" charset="0"/>
              </a:rPr>
              <a:t>Co</a:t>
            </a:r>
            <a:r>
              <a:rPr lang="en-IN" sz="1600" dirty="0">
                <a:solidFill>
                  <a:srgbClr val="000000"/>
                </a:solidFill>
                <a:latin typeface="Times New Roman" panose="02020603050405020304" pitchFamily="18" charset="0"/>
                <a:ea typeface="Times New Roman" panose="02020603050405020304" pitchFamily="18" charset="0"/>
              </a:rPr>
              <a:t>nnecting database with frontend using API or middleware</a:t>
            </a:r>
            <a:endParaRPr lang="en-IN" sz="1600" dirty="0">
              <a:solidFill>
                <a:srgbClr val="000000"/>
              </a:solidFill>
              <a:effectLst/>
              <a:latin typeface="Times New Roman" panose="02020603050405020304" pitchFamily="18" charset="0"/>
              <a:ea typeface="Times New Roman" panose="02020603050405020304" pitchFamily="18" charset="0"/>
            </a:endParaRPr>
          </a:p>
          <a:p>
            <a:pPr marL="342900" marR="568325" lvl="0" indent="-342900" algn="l">
              <a:lnSpc>
                <a:spcPct val="115000"/>
              </a:lnSpc>
              <a:buFont typeface="+mj-lt"/>
              <a:buAutoNum type="arabicPeriod"/>
            </a:pPr>
            <a:r>
              <a:rPr lang="en-IN" sz="1600" dirty="0">
                <a:solidFill>
                  <a:srgbClr val="000000"/>
                </a:solidFill>
                <a:effectLst/>
                <a:latin typeface="Times New Roman" panose="02020603050405020304" pitchFamily="18" charset="0"/>
                <a:ea typeface="Times New Roman" panose="02020603050405020304" pitchFamily="18" charset="0"/>
              </a:rPr>
              <a:t>generate new images </a:t>
            </a:r>
            <a:r>
              <a:rPr lang="en-IN" sz="1600" dirty="0">
                <a:solidFill>
                  <a:srgbClr val="000000"/>
                </a:solidFill>
                <a:latin typeface="Times New Roman" panose="02020603050405020304" pitchFamily="18" charset="0"/>
                <a:ea typeface="Times New Roman" panose="02020603050405020304" pitchFamily="18" charset="0"/>
              </a:rPr>
              <a:t>on the basis of user input </a:t>
            </a:r>
            <a:endParaRPr lang="en-IN" sz="1600" dirty="0">
              <a:solidFill>
                <a:srgbClr val="000000"/>
              </a:solidFill>
              <a:effectLst/>
              <a:latin typeface="Times New Roman" panose="02020603050405020304" pitchFamily="18" charset="0"/>
              <a:ea typeface="Times New Roman" panose="02020603050405020304" pitchFamily="18" charset="0"/>
            </a:endParaRPr>
          </a:p>
          <a:p>
            <a:pPr marL="342900" marR="568325" lvl="0" indent="-342900" algn="l">
              <a:lnSpc>
                <a:spcPct val="115000"/>
              </a:lnSpc>
              <a:spcAft>
                <a:spcPts val="1190"/>
              </a:spcAft>
              <a:buFont typeface="+mj-lt"/>
              <a:buAutoNum type="arabicPeriod"/>
            </a:pPr>
            <a:r>
              <a:rPr lang="en-IN" sz="1600" dirty="0">
                <a:solidFill>
                  <a:srgbClr val="000000"/>
                </a:solidFill>
                <a:effectLst/>
                <a:latin typeface="Times New Roman" panose="02020603050405020304" pitchFamily="18" charset="0"/>
                <a:ea typeface="Times New Roman" panose="02020603050405020304" pitchFamily="18" charset="0"/>
              </a:rPr>
              <a:t>Comparison of new implemented approach with exiting approach will be done.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pic>
        <p:nvPicPr>
          <p:cNvPr id="4118" name="Picture 22" descr="Using Remix Ethereum IDE to deploy Smart Contract on Local Blockchain -  Suraj Vishwakarma | Tealfeed">
            <a:extLst>
              <a:ext uri="{FF2B5EF4-FFF2-40B4-BE49-F238E27FC236}">
                <a16:creationId xmlns:a16="http://schemas.microsoft.com/office/drawing/2014/main" id="{FEEA0AFB-7BFF-8169-B126-CEA33A2543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6940" y="3148164"/>
            <a:ext cx="2201873" cy="15306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8524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43482-126D-1BEF-0CD1-CE06B46F2583}"/>
              </a:ext>
            </a:extLst>
          </p:cNvPr>
          <p:cNvSpPr>
            <a:spLocks noGrp="1"/>
          </p:cNvSpPr>
          <p:nvPr>
            <p:ph type="title"/>
          </p:nvPr>
        </p:nvSpPr>
        <p:spPr>
          <a:xfrm>
            <a:off x="1395821" y="421456"/>
            <a:ext cx="10018713" cy="1093838"/>
          </a:xfrm>
        </p:spPr>
        <p:txBody>
          <a:bodyPr/>
          <a:lstStyle/>
          <a:p>
            <a:r>
              <a:rPr lang="en-IN" b="1" u="sng" dirty="0"/>
              <a:t>Working Of Deep Learning Model: DALL-E</a:t>
            </a:r>
          </a:p>
        </p:txBody>
      </p:sp>
      <p:sp>
        <p:nvSpPr>
          <p:cNvPr id="3" name="Slide Number Placeholder 2">
            <a:extLst>
              <a:ext uri="{FF2B5EF4-FFF2-40B4-BE49-F238E27FC236}">
                <a16:creationId xmlns:a16="http://schemas.microsoft.com/office/drawing/2014/main" id="{92D187EC-694B-2974-EEF0-3C013186488C}"/>
              </a:ext>
            </a:extLst>
          </p:cNvPr>
          <p:cNvSpPr>
            <a:spLocks noGrp="1"/>
          </p:cNvSpPr>
          <p:nvPr>
            <p:ph type="sldNum" sz="quarter" idx="12"/>
          </p:nvPr>
        </p:nvSpPr>
        <p:spPr/>
        <p:txBody>
          <a:bodyPr/>
          <a:lstStyle/>
          <a:p>
            <a:fld id="{BDCDBBEF-AA6C-4BA6-85B2-A17D7F280E38}" type="slidenum">
              <a:rPr lang="en-US" smtClean="0"/>
              <a:pPr/>
              <a:t>9</a:t>
            </a:fld>
            <a:endParaRPr lang="en-US" dirty="0"/>
          </a:p>
        </p:txBody>
      </p:sp>
      <p:pic>
        <p:nvPicPr>
          <p:cNvPr id="5" name="Picture 4">
            <a:extLst>
              <a:ext uri="{FF2B5EF4-FFF2-40B4-BE49-F238E27FC236}">
                <a16:creationId xmlns:a16="http://schemas.microsoft.com/office/drawing/2014/main" id="{46E25E0E-63C9-70F7-0EBF-D60206B68C7D}"/>
              </a:ext>
            </a:extLst>
          </p:cNvPr>
          <p:cNvPicPr>
            <a:picLocks noChangeAspect="1"/>
          </p:cNvPicPr>
          <p:nvPr/>
        </p:nvPicPr>
        <p:blipFill>
          <a:blip r:embed="rId2"/>
          <a:stretch>
            <a:fillRect/>
          </a:stretch>
        </p:blipFill>
        <p:spPr>
          <a:xfrm>
            <a:off x="2236481" y="2001650"/>
            <a:ext cx="8715375" cy="35718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73183324"/>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8029</TotalTime>
  <Words>1390</Words>
  <Application>Microsoft Office PowerPoint</Application>
  <PresentationFormat>Widescreen</PresentationFormat>
  <Paragraphs>110</Paragraphs>
  <Slides>22</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22</vt:i4>
      </vt:variant>
    </vt:vector>
  </HeadingPairs>
  <TitlesOfParts>
    <vt:vector size="34" baseType="lpstr">
      <vt:lpstr>Arial</vt:lpstr>
      <vt:lpstr>Calibri</vt:lpstr>
      <vt:lpstr>Calibri Light</vt:lpstr>
      <vt:lpstr>Casper</vt:lpstr>
      <vt:lpstr>Corbel</vt:lpstr>
      <vt:lpstr>Raleway ExtraBold</vt:lpstr>
      <vt:lpstr>Roboto Black</vt:lpstr>
      <vt:lpstr>Symbol</vt:lpstr>
      <vt:lpstr>Times New Roman</vt:lpstr>
      <vt:lpstr>2_Office Theme</vt:lpstr>
      <vt:lpstr>Contents Slide Master</vt:lpstr>
      <vt:lpstr>Parallax</vt:lpstr>
      <vt:lpstr>PowerPoint Presentation</vt:lpstr>
      <vt:lpstr>Outline</vt:lpstr>
      <vt:lpstr>Introduction to Project</vt:lpstr>
      <vt:lpstr>PowerPoint Presentation</vt:lpstr>
      <vt:lpstr>PowerPoint Presentation</vt:lpstr>
      <vt:lpstr>Problem Formulation</vt:lpstr>
      <vt:lpstr>Objectives of the Work</vt:lpstr>
      <vt:lpstr>Methodology used</vt:lpstr>
      <vt:lpstr>Working Of Deep Learning Model: DALL-E</vt:lpstr>
      <vt:lpstr>PowerPoint Presentation</vt:lpstr>
      <vt:lpstr>PowerPoint Presentation</vt:lpstr>
      <vt:lpstr>header</vt:lpstr>
      <vt:lpstr>PowerPoint Presentation</vt:lpstr>
      <vt:lpstr>PowerPoint Presentation</vt:lpstr>
      <vt:lpstr>Search-Post</vt:lpstr>
      <vt:lpstr>PowerPoint Presentation</vt:lpstr>
      <vt:lpstr>PowerPoint Presentation</vt:lpstr>
      <vt:lpstr>Share button</vt:lpstr>
      <vt:lpstr>Future Scope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Prakash Singh</cp:lastModifiedBy>
  <cp:revision>507</cp:revision>
  <dcterms:created xsi:type="dcterms:W3CDTF">2019-01-09T10:33:58Z</dcterms:created>
  <dcterms:modified xsi:type="dcterms:W3CDTF">2023-05-15T11:01:49Z</dcterms:modified>
</cp:coreProperties>
</file>