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9"/>
  </p:notesMasterIdLst>
  <p:sldIdLst>
    <p:sldId id="268" r:id="rId2"/>
    <p:sldId id="261" r:id="rId3"/>
    <p:sldId id="263" r:id="rId4"/>
    <p:sldId id="264" r:id="rId5"/>
    <p:sldId id="265" r:id="rId6"/>
    <p:sldId id="266" r:id="rId7"/>
    <p:sldId id="269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8"/>
            <p14:sldId id="261"/>
            <p14:sldId id="263"/>
            <p14:sldId id="264"/>
            <p14:sldId id="265"/>
            <p14:sldId id="266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408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26BA9-DCEB-6D49-A294-B11AC6CF4A5D}" type="datetimeFigureOut">
              <a:rPr kumimoji="1" lang="zh-CN" altLang="en-US" smtClean="0"/>
              <a:t>14/10/29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66AC9-0FCF-8548-9B9D-9F603AA22E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95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内存管理、</a:t>
            </a:r>
            <a:r>
              <a:rPr kumimoji="1" lang="pl-PL" altLang="zh-CN" dirty="0" err="1" smtClean="0"/>
              <a:t>Category</a:t>
            </a:r>
            <a:r>
              <a:rPr kumimoji="1" lang="zh-CN" altLang="pl-PL" dirty="0" smtClean="0"/>
              <a:t>、</a:t>
            </a:r>
            <a:r>
              <a:rPr kumimoji="1" lang="pl-PL" altLang="zh-CN" dirty="0" err="1" smtClean="0"/>
              <a:t>Protocol</a:t>
            </a:r>
            <a:r>
              <a:rPr kumimoji="1" lang="zh-CN" altLang="pl-PL" dirty="0" smtClean="0"/>
              <a:t>、</a:t>
            </a:r>
            <a:r>
              <a:rPr kumimoji="1" lang="pl-PL" altLang="zh-CN" dirty="0" smtClean="0"/>
              <a:t>Block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Foundation</a:t>
            </a:r>
            <a:r>
              <a:rPr kumimoji="1" lang="zh-CN" altLang="en-US" dirty="0" smtClean="0"/>
              <a:t>框架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66AC9-0FCF-8548-9B9D-9F603AA22E6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0640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1334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kumimoji="0" lang="zh-CN" altLang="en-US"/>
              <a:t>“授人以鱼，不如授之以渔”，说的是</a:t>
            </a:r>
            <a:r>
              <a:rPr kumimoji="0" lang="en-US" altLang="zh-CN"/>
              <a:t>"</a:t>
            </a:r>
            <a:r>
              <a:rPr kumimoji="0" lang="zh-CN" altLang="en-US"/>
              <a:t>送给别人一条鱼能解他一时之饥，却不能解长久之饥，如果想让他永远有鱼吃，不如教会他捕鱼的方法</a:t>
            </a:r>
            <a:r>
              <a:rPr kumimoji="0" lang="en-US" altLang="zh-CN"/>
              <a:t>"</a:t>
            </a:r>
            <a:r>
              <a:rPr kumimoji="0" lang="zh-CN" altLang="en-US"/>
              <a:t>，有鱼吃是目的，会钓鱼是手段。这句话说明。要想帮助他人解决难题。还不如传授给他人解决难题的方法</a:t>
            </a:r>
            <a:endParaRPr lang="zh-CN" altLang="en-US"/>
          </a:p>
        </p:txBody>
      </p:sp>
      <p:sp>
        <p:nvSpPr>
          <p:cNvPr id="31334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B694BDE-800D-3F4E-AF09-68CC2048F913}" type="slidenum">
              <a:rPr kumimoji="0" lang="en-US" altLang="zh-CN" sz="1200"/>
              <a:pPr/>
              <a:t>6</a:t>
            </a:fld>
            <a:endParaRPr kumimoji="0"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开班前言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讲师：李德山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54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9" name="WordArt 7"/>
          <p:cNvSpPr>
            <a:spLocks noChangeArrowheads="1" noChangeShapeType="1" noTextEdit="1"/>
          </p:cNvSpPr>
          <p:nvPr/>
        </p:nvSpPr>
        <p:spPr bwMode="auto">
          <a:xfrm>
            <a:off x="1547813" y="3068638"/>
            <a:ext cx="6381750" cy="9493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>
              <a:buFont typeface="Wingdings" charset="0"/>
              <a:buNone/>
            </a:pPr>
            <a:r>
              <a:rPr lang="zh-CN" altLang="en-US" sz="4400" b="1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blurRad="63500" dist="38099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宋体"/>
                <a:ea typeface="宋体"/>
                <a:cs typeface="宋体"/>
              </a:rPr>
              <a:t>欢迎来传智播客学习！</a:t>
            </a:r>
          </a:p>
        </p:txBody>
      </p:sp>
    </p:spTree>
    <p:extLst>
      <p:ext uri="{BB962C8B-B14F-4D97-AF65-F5344CB8AC3E}">
        <p14:creationId xmlns:p14="http://schemas.microsoft.com/office/powerpoint/2010/main" val="84160612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>
                <a:latin typeface="Courier New" charset="0"/>
                <a:ea typeface="宋体" charset="0"/>
                <a:cs typeface="Courier New" charset="0"/>
              </a:rPr>
              <a:t>课堂纪律要求</a:t>
            </a: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424374"/>
            <a:ext cx="8128599" cy="4675188"/>
          </a:xfrm>
        </p:spPr>
        <p:txBody>
          <a:bodyPr/>
          <a:lstStyle/>
          <a:p>
            <a:r>
              <a:rPr kumimoji="0" lang="zh-CN" altLang="en-US" dirty="0">
                <a:latin typeface="Courier New" charset="0"/>
                <a:ea typeface="宋体" charset="0"/>
                <a:cs typeface="Courier New" charset="0"/>
              </a:rPr>
              <a:t>手机静音、保持安静</a:t>
            </a:r>
          </a:p>
          <a:p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低调听课</a:t>
            </a:r>
            <a:r>
              <a:rPr kumimoji="0" lang="zh-CN" altLang="en-US" dirty="0">
                <a:latin typeface="Courier New" charset="0"/>
                <a:ea typeface="宋体" charset="0"/>
                <a:cs typeface="Courier New" charset="0"/>
              </a:rPr>
              <a:t>、尊重</a:t>
            </a: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他人</a:t>
            </a:r>
            <a:endParaRPr kumimoji="0" lang="en-US" altLang="zh-CN" dirty="0" smtClean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多点反馈、多点互动</a:t>
            </a:r>
            <a:endParaRPr kumimoji="0" lang="en-US" altLang="zh-CN" dirty="0" smtClean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dirty="0">
                <a:latin typeface="Courier New" charset="0"/>
                <a:ea typeface="宋体" charset="0"/>
                <a:cs typeface="Courier New" charset="0"/>
              </a:rPr>
              <a:t>积极思考、积极</a:t>
            </a: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回答</a:t>
            </a:r>
            <a:endParaRPr kumimoji="0" lang="zh-CN" altLang="en-US" dirty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dirty="0">
                <a:latin typeface="Courier New" charset="0"/>
                <a:ea typeface="宋体" charset="0"/>
                <a:cs typeface="Courier New" charset="0"/>
              </a:rPr>
              <a:t>课堂疑问</a:t>
            </a: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、课后解决</a:t>
            </a:r>
            <a:endParaRPr kumimoji="0" lang="zh-CN" altLang="en-US" dirty="0">
              <a:latin typeface="Courier New" charset="0"/>
              <a:ea typeface="宋体" charset="0"/>
              <a:cs typeface="Courier New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9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7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97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9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dirty="0" smtClean="0">
                <a:latin typeface="Courier New" charset="0"/>
                <a:ea typeface="宋体" charset="0"/>
                <a:cs typeface="Courier New" charset="0"/>
              </a:rPr>
              <a:t>上课的</a:t>
            </a: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时间和内容安排</a:t>
            </a:r>
            <a:endParaRPr kumimoji="0" lang="zh-CN" altLang="en-US" dirty="0"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297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时间</a:t>
            </a:r>
            <a:endParaRPr kumimoji="0" lang="en-US" altLang="zh-CN" dirty="0" smtClean="0">
              <a:latin typeface="Courier New" charset="0"/>
              <a:ea typeface="宋体" charset="0"/>
              <a:cs typeface="Courier New" charset="0"/>
            </a:endParaRPr>
          </a:p>
          <a:p>
            <a:pPr>
              <a:buFont typeface="Wingdings" charset="2"/>
              <a:buChar char="u"/>
            </a:pP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0</a:t>
            </a:r>
            <a:r>
              <a:rPr kumimoji="0" lang="en-US" altLang="zh-CN" dirty="0" smtClean="0">
                <a:latin typeface="Courier New" charset="0"/>
                <a:ea typeface="宋体" charset="0"/>
                <a:cs typeface="Courier New" charset="0"/>
              </a:rPr>
              <a:t>9:00~12:00</a:t>
            </a: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  </a:t>
            </a:r>
            <a:r>
              <a:rPr kumimoji="0" lang="en-US" altLang="zh-CN" dirty="0" smtClean="0">
                <a:latin typeface="Courier New" charset="0"/>
                <a:ea typeface="宋体" charset="0"/>
                <a:cs typeface="Courier New" charset="0"/>
              </a:rPr>
              <a:t>14:00~17:00</a:t>
            </a:r>
          </a:p>
          <a:p>
            <a:pPr>
              <a:buFont typeface="Wingdings" charset="2"/>
              <a:buChar char="u"/>
            </a:pP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一个星期上</a:t>
            </a:r>
            <a:r>
              <a:rPr kumimoji="0" lang="en-US" altLang="zh-CN" dirty="0" smtClean="0">
                <a:latin typeface="Courier New" charset="0"/>
                <a:ea typeface="宋体" charset="0"/>
                <a:cs typeface="Courier New" charset="0"/>
              </a:rPr>
              <a:t>5</a:t>
            </a: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天课，休息两天</a:t>
            </a:r>
            <a:endParaRPr kumimoji="0" lang="en-US" altLang="zh-CN" dirty="0" smtClean="0">
              <a:latin typeface="Courier New" charset="0"/>
              <a:ea typeface="宋体" charset="0"/>
              <a:cs typeface="Courier New" charset="0"/>
            </a:endParaRPr>
          </a:p>
          <a:p>
            <a:pPr>
              <a:buFont typeface="Wingdings" charset="2"/>
              <a:buChar char="u"/>
            </a:pP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基础班</a:t>
            </a:r>
            <a:r>
              <a:rPr kumimoji="0" lang="en-US" altLang="zh-CN" dirty="0" smtClean="0">
                <a:latin typeface="Courier New" charset="0"/>
                <a:ea typeface="宋体" charset="0"/>
                <a:cs typeface="Courier New" charset="0"/>
              </a:rPr>
              <a:t>3</a:t>
            </a: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周、就业班</a:t>
            </a:r>
            <a:r>
              <a:rPr kumimoji="0" lang="en-US" altLang="zh-CN" dirty="0" smtClean="0">
                <a:latin typeface="Courier New" charset="0"/>
                <a:ea typeface="宋体" charset="0"/>
                <a:cs typeface="Courier New" charset="0"/>
              </a:rPr>
              <a:t>4</a:t>
            </a: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个月</a:t>
            </a:r>
            <a:endParaRPr kumimoji="0" lang="en-US" altLang="zh-CN" dirty="0" smtClean="0">
              <a:latin typeface="Courier New" charset="0"/>
              <a:ea typeface="宋体" charset="0"/>
              <a:cs typeface="Courier New" charset="0"/>
            </a:endParaRPr>
          </a:p>
          <a:p>
            <a:pPr>
              <a:buFont typeface="Wingdings" charset="2"/>
              <a:buChar char="u"/>
            </a:pPr>
            <a:endParaRPr kumimoji="0" lang="en-US" altLang="zh-CN" dirty="0">
              <a:latin typeface="Courier New" charset="0"/>
              <a:ea typeface="宋体" charset="0"/>
              <a:cs typeface="Courier New" charset="0"/>
            </a:endParaRPr>
          </a:p>
          <a:p>
            <a:pPr>
              <a:buFont typeface="Wingdings" charset="2"/>
              <a:buChar char="l"/>
            </a:pP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内容</a:t>
            </a:r>
            <a:endParaRPr kumimoji="0" lang="en-US" altLang="zh-CN" dirty="0" smtClean="0">
              <a:latin typeface="Courier New" charset="0"/>
              <a:ea typeface="宋体" charset="0"/>
              <a:cs typeface="Courier New" charset="0"/>
            </a:endParaRPr>
          </a:p>
          <a:p>
            <a:pPr>
              <a:buFont typeface="Wingdings" charset="2"/>
              <a:buChar char="u"/>
            </a:pP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基础班：</a:t>
            </a:r>
            <a:r>
              <a:rPr kumimoji="0" lang="en-US" altLang="zh-CN" dirty="0" smtClean="0">
                <a:latin typeface="Courier New" charset="0"/>
                <a:ea typeface="宋体" charset="0"/>
                <a:cs typeface="Courier New" charset="0"/>
              </a:rPr>
              <a:t>C</a:t>
            </a: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语言、</a:t>
            </a:r>
            <a:r>
              <a:rPr kumimoji="0" lang="en-US" altLang="zh-CN" dirty="0" smtClean="0">
                <a:latin typeface="Courier New" charset="0"/>
                <a:ea typeface="宋体" charset="0"/>
                <a:cs typeface="Courier New" charset="0"/>
              </a:rPr>
              <a:t>Objective-C</a:t>
            </a:r>
          </a:p>
          <a:p>
            <a:pPr>
              <a:buFont typeface="Wingdings" charset="2"/>
              <a:buChar char="u"/>
            </a:pP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就业</a:t>
            </a:r>
            <a:r>
              <a:rPr kumimoji="0" lang="zh-CN" altLang="en-US" smtClean="0">
                <a:latin typeface="Courier New" charset="0"/>
                <a:ea typeface="宋体" charset="0"/>
                <a:cs typeface="Courier New" charset="0"/>
              </a:rPr>
              <a:t>班</a:t>
            </a:r>
            <a:r>
              <a:rPr kumimoji="0" lang="zh-CN" altLang="en-US" smtClean="0">
                <a:latin typeface="Courier New" charset="0"/>
                <a:ea typeface="宋体" charset="0"/>
                <a:cs typeface="Courier New" charset="0"/>
              </a:rPr>
              <a:t>：</a:t>
            </a:r>
            <a:r>
              <a:rPr kumimoji="0" lang="en-US" altLang="zh-CN" smtClean="0">
                <a:latin typeface="Courier New" charset="0"/>
                <a:ea typeface="宋体" charset="0"/>
                <a:cs typeface="Courier New" charset="0"/>
              </a:rPr>
              <a:t>OC</a:t>
            </a: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强化、</a:t>
            </a:r>
            <a:r>
              <a:rPr kumimoji="0" lang="en-US" altLang="zh-CN" dirty="0" smtClean="0">
                <a:latin typeface="Courier New" charset="0"/>
                <a:ea typeface="宋体" charset="0"/>
                <a:cs typeface="Courier New" charset="0"/>
              </a:rPr>
              <a:t>iOS</a:t>
            </a:r>
          </a:p>
        </p:txBody>
      </p:sp>
    </p:spTree>
    <p:extLst>
      <p:ext uri="{BB962C8B-B14F-4D97-AF65-F5344CB8AC3E}">
        <p14:creationId xmlns:p14="http://schemas.microsoft.com/office/powerpoint/2010/main" val="132932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9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9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7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97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97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97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9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97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97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>
                <a:latin typeface="Courier New" charset="0"/>
                <a:ea typeface="宋体" charset="0"/>
                <a:cs typeface="宋体" charset="0"/>
              </a:rPr>
              <a:t>学习方法</a:t>
            </a:r>
          </a:p>
        </p:txBody>
      </p:sp>
      <p:sp>
        <p:nvSpPr>
          <p:cNvPr id="314370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课堂</a:t>
            </a:r>
          </a:p>
          <a:p>
            <a:pPr>
              <a:buFont typeface="Wingdings" charset="0"/>
              <a:buChar char="u"/>
            </a:pPr>
            <a:r>
              <a:rPr kumimoji="0" lang="en-US" altLang="en-US" sz="1600" dirty="0" smtClean="0">
                <a:latin typeface="Courier New" charset="0"/>
                <a:ea typeface="宋体" charset="0"/>
                <a:cs typeface="宋体" charset="0"/>
              </a:rPr>
              <a:t>专心</a:t>
            </a:r>
            <a:r>
              <a:rPr kumimoji="0" lang="zh-CN" altLang="en-US" sz="1600" dirty="0" smtClean="0">
                <a:latin typeface="Courier New" charset="0"/>
                <a:ea typeface="宋体" charset="0"/>
                <a:cs typeface="宋体" charset="0"/>
              </a:rPr>
              <a:t>听讲</a:t>
            </a: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、积极思考</a:t>
            </a:r>
          </a:p>
          <a:p>
            <a:pPr>
              <a:buFont typeface="Wingdings" charset="0"/>
              <a:buChar char="u"/>
            </a:pP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遇到不懂的暂时先记下，课后再提问</a:t>
            </a:r>
          </a:p>
          <a:p>
            <a:pPr>
              <a:buFont typeface="Wingdings" charset="0"/>
              <a:buChar char="u"/>
            </a:pP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杜绝边听边敲、</a:t>
            </a:r>
            <a:r>
              <a:rPr kumimoji="0" lang="zh-CN" altLang="en-US" sz="1600" dirty="0" smtClean="0">
                <a:latin typeface="Courier New" charset="0"/>
                <a:ea typeface="宋体" charset="0"/>
                <a:cs typeface="宋体" charset="0"/>
              </a:rPr>
              <a:t>杜绝犯困听课</a:t>
            </a:r>
            <a:endParaRPr kumimoji="0" lang="en-US" altLang="zh-CN" sz="1600" dirty="0" smtClean="0">
              <a:latin typeface="Courier New" charset="0"/>
              <a:ea typeface="宋体" charset="0"/>
              <a:cs typeface="宋体" charset="0"/>
            </a:endParaRPr>
          </a:p>
          <a:p>
            <a:pPr marL="0" indent="0">
              <a:buNone/>
            </a:pPr>
            <a:endParaRPr kumimoji="0" lang="zh-CN" altLang="en-US" sz="1600" dirty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课后</a:t>
            </a:r>
          </a:p>
          <a:p>
            <a:pPr>
              <a:buFont typeface="Wingdings" charset="0"/>
              <a:buChar char="u"/>
            </a:pP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从笔记、代码等资料中</a:t>
            </a:r>
            <a:r>
              <a:rPr kumimoji="0" lang="zh-CN" altLang="en-US" sz="16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复习</a:t>
            </a: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上课讲过的知识点</a:t>
            </a:r>
          </a:p>
          <a:p>
            <a:pPr>
              <a:buFont typeface="Wingdings" charset="0"/>
              <a:buChar char="u"/>
            </a:pP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尽量</a:t>
            </a:r>
            <a:r>
              <a:rPr kumimoji="0" lang="zh-CN" altLang="en-US" sz="16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少回看视频</a:t>
            </a: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，别对视频产生依赖，可以用2倍速度回看视频</a:t>
            </a:r>
          </a:p>
          <a:p>
            <a:pPr>
              <a:buFont typeface="Wingdings" charset="0"/>
              <a:buChar char="u"/>
            </a:pP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按时</a:t>
            </a:r>
            <a:r>
              <a:rPr kumimoji="0" lang="zh-CN" altLang="en-US" sz="16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完成</a:t>
            </a: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老师布置的</a:t>
            </a:r>
            <a:r>
              <a:rPr kumimoji="0" lang="zh-CN" altLang="en-US" sz="16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练习</a:t>
            </a: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，</a:t>
            </a:r>
            <a:r>
              <a:rPr kumimoji="0" lang="zh-CN" altLang="en-US" sz="16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记录</a:t>
            </a: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练习中遇到的</a:t>
            </a:r>
            <a:r>
              <a:rPr kumimoji="0" lang="zh-CN" altLang="en-US" sz="16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BUG</a:t>
            </a: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和解决方案</a:t>
            </a:r>
          </a:p>
          <a:p>
            <a:pPr>
              <a:buFont typeface="Wingdings" charset="0"/>
              <a:buChar char="u"/>
            </a:pP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根据</a:t>
            </a:r>
            <a:r>
              <a:rPr kumimoji="0" lang="zh-CN" altLang="en-US" sz="16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自己</a:t>
            </a: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的理解</a:t>
            </a:r>
            <a:r>
              <a:rPr kumimoji="0" lang="zh-CN" altLang="en-US" sz="16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总结</a:t>
            </a: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学到的知识点</a:t>
            </a:r>
          </a:p>
          <a:p>
            <a:pPr>
              <a:buFont typeface="Wingdings" charset="0"/>
              <a:buChar char="u"/>
            </a:pP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初学者应该</a:t>
            </a:r>
            <a:r>
              <a:rPr kumimoji="0" lang="zh-CN" altLang="en-US" sz="16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抓住重点</a:t>
            </a: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，</a:t>
            </a:r>
            <a:r>
              <a:rPr kumimoji="0" lang="zh-CN" altLang="en-US" sz="1600" dirty="0" smtClean="0">
                <a:latin typeface="Courier New" charset="0"/>
                <a:ea typeface="宋体" charset="0"/>
                <a:cs typeface="宋体" charset="0"/>
              </a:rPr>
              <a:t>不要钻牛角尖</a:t>
            </a:r>
            <a:endParaRPr kumimoji="0" lang="en-US" altLang="zh-CN" sz="1600" dirty="0" smtClean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kumimoji="0" lang="zh-CN" altLang="en-US" sz="1600" dirty="0" smtClean="0">
                <a:latin typeface="Courier New" charset="0"/>
                <a:ea typeface="宋体" charset="0"/>
                <a:cs typeface="宋体" charset="0"/>
              </a:rPr>
              <a:t>遇到问题了，优先</a:t>
            </a:r>
            <a:r>
              <a:rPr kumimoji="0" lang="zh-CN" altLang="en-US" sz="16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自己</a:t>
            </a:r>
            <a:r>
              <a:rPr kumimoji="0" lang="zh-CN" altLang="en-US" sz="1600" dirty="0" smtClean="0">
                <a:latin typeface="Courier New" charset="0"/>
                <a:ea typeface="宋体" charset="0"/>
                <a:cs typeface="宋体" charset="0"/>
              </a:rPr>
              <a:t>尝试</a:t>
            </a:r>
            <a:r>
              <a:rPr kumimoji="0" lang="zh-CN" altLang="en-US" sz="16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解决</a:t>
            </a:r>
            <a:r>
              <a:rPr kumimoji="0" lang="zh-CN" altLang="en-US" sz="1600" dirty="0" smtClean="0">
                <a:latin typeface="Courier New" charset="0"/>
                <a:ea typeface="宋体" charset="0"/>
                <a:cs typeface="宋体" charset="0"/>
              </a:rPr>
              <a:t>，其次</a:t>
            </a:r>
            <a:r>
              <a:rPr kumimoji="0" lang="zh-CN" altLang="en-US" sz="16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谷歌百度</a:t>
            </a:r>
            <a:r>
              <a:rPr kumimoji="0" lang="zh-CN" altLang="en-US" sz="1600" dirty="0" smtClean="0">
                <a:latin typeface="Courier New" charset="0"/>
                <a:ea typeface="宋体" charset="0"/>
                <a:cs typeface="宋体" charset="0"/>
              </a:rPr>
              <a:t>，最后再问</a:t>
            </a:r>
            <a:r>
              <a:rPr kumimoji="0" lang="zh-CN" altLang="en-US" sz="16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老师</a:t>
            </a:r>
            <a:endParaRPr kumimoji="0" lang="en-US" altLang="zh-CN" sz="1600" dirty="0" smtClean="0">
              <a:solidFill>
                <a:srgbClr val="FF0000"/>
              </a:solidFill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kumimoji="0" lang="zh-CN" altLang="en-US" sz="1600" dirty="0" smtClean="0">
                <a:solidFill>
                  <a:srgbClr val="000000"/>
                </a:solidFill>
                <a:latin typeface="Courier New" charset="0"/>
                <a:ea typeface="宋体" charset="0"/>
                <a:cs typeface="宋体" charset="0"/>
              </a:rPr>
              <a:t>时间允许，可以多去网上找对应阶段的学习资料</a:t>
            </a:r>
            <a:r>
              <a:rPr kumimoji="0" lang="en-US" altLang="zh-CN" sz="1600" dirty="0" smtClean="0">
                <a:solidFill>
                  <a:srgbClr val="000000"/>
                </a:solidFill>
                <a:latin typeface="Courier New" charset="0"/>
                <a:ea typeface="宋体" charset="0"/>
                <a:cs typeface="宋体" charset="0"/>
              </a:rPr>
              <a:t>\</a:t>
            </a:r>
            <a:r>
              <a:rPr kumimoji="0" lang="zh-CN" altLang="en-US" sz="1600" dirty="0" smtClean="0">
                <a:solidFill>
                  <a:srgbClr val="000000"/>
                </a:solidFill>
                <a:latin typeface="Courier New" charset="0"/>
                <a:ea typeface="宋体" charset="0"/>
                <a:cs typeface="宋体" charset="0"/>
              </a:rPr>
              <a:t>面试题、多看苹果官方文档</a:t>
            </a:r>
            <a:endParaRPr kumimoji="0" lang="en-US" altLang="zh-CN" sz="1600" dirty="0" smtClean="0">
              <a:solidFill>
                <a:srgbClr val="000000"/>
              </a:solidFill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kumimoji="0" lang="zh-CN" altLang="en-US" sz="1600" dirty="0" smtClean="0">
                <a:solidFill>
                  <a:srgbClr val="000000"/>
                </a:solidFill>
                <a:latin typeface="Courier New" charset="0"/>
                <a:ea typeface="宋体" charset="0"/>
                <a:cs typeface="宋体" charset="0"/>
              </a:rPr>
              <a:t>注意作息，积极锻炼</a:t>
            </a:r>
            <a:endParaRPr kumimoji="0" lang="zh-CN" altLang="en-US" sz="1600" dirty="0">
              <a:solidFill>
                <a:srgbClr val="000000"/>
              </a:solidFill>
              <a:latin typeface="Courier New" charset="0"/>
              <a:ea typeface="宋体" charset="0"/>
              <a:cs typeface="宋体" charset="0"/>
            </a:endParaRPr>
          </a:p>
          <a:p>
            <a:endParaRPr kumimoji="0" lang="zh-CN" altLang="en-US" sz="1600" dirty="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4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14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14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14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14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14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14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4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14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14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14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14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14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14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14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14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14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14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14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14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14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14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14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314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314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14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>
                <a:latin typeface="Courier New" charset="0"/>
                <a:ea typeface="宋体" charset="0"/>
                <a:cs typeface="宋体" charset="0"/>
              </a:rPr>
              <a:t>教学思想和目标</a:t>
            </a:r>
          </a:p>
        </p:txBody>
      </p:sp>
      <p:sp>
        <p:nvSpPr>
          <p:cNvPr id="31232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en-US" dirty="0">
                <a:latin typeface="Courier New" charset="0"/>
                <a:ea typeface="宋体" charset="0"/>
                <a:cs typeface="宋体" charset="0"/>
              </a:rPr>
              <a:t>教学思想</a:t>
            </a:r>
          </a:p>
          <a:p>
            <a:pPr>
              <a:buFont typeface="Wingdings" charset="0"/>
              <a:buChar char="u"/>
            </a:pPr>
            <a:r>
              <a:rPr kumimoji="0" lang="zh-CN" altLang="en-US" sz="2000" dirty="0" smtClean="0">
                <a:latin typeface="Courier New" charset="0"/>
                <a:ea typeface="宋体" charset="0"/>
                <a:cs typeface="宋体" charset="0"/>
              </a:rPr>
              <a:t>理论 </a:t>
            </a:r>
            <a:r>
              <a:rPr kumimoji="0" lang="zh-CN" altLang="en-US" sz="2000" dirty="0">
                <a:latin typeface="Courier New" charset="0"/>
                <a:ea typeface="宋体" charset="0"/>
                <a:cs typeface="宋体" charset="0"/>
              </a:rPr>
              <a:t>+ </a:t>
            </a:r>
            <a:r>
              <a:rPr kumimoji="0" lang="zh-CN" altLang="en-US" sz="2000" dirty="0" smtClean="0">
                <a:latin typeface="Courier New" charset="0"/>
                <a:ea typeface="宋体" charset="0"/>
                <a:cs typeface="宋体" charset="0"/>
              </a:rPr>
              <a:t>实践，实践</a:t>
            </a:r>
            <a:r>
              <a:rPr kumimoji="0" lang="en-US" altLang="zh-CN" sz="2000" dirty="0" smtClean="0">
                <a:latin typeface="Courier New" charset="0"/>
                <a:ea typeface="宋体" charset="0"/>
                <a:cs typeface="宋体" charset="0"/>
              </a:rPr>
              <a:t>&gt;</a:t>
            </a:r>
            <a:r>
              <a:rPr kumimoji="0" lang="zh-CN" altLang="en-US" sz="2000" dirty="0" smtClean="0">
                <a:latin typeface="Courier New" charset="0"/>
                <a:ea typeface="宋体" charset="0"/>
                <a:cs typeface="宋体" charset="0"/>
              </a:rPr>
              <a:t>理论</a:t>
            </a:r>
            <a:endParaRPr kumimoji="0" lang="zh-CN" altLang="en-US" sz="20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kumimoji="0" lang="zh-CN" altLang="en-US" sz="2000" dirty="0">
                <a:latin typeface="Courier New" charset="0"/>
                <a:ea typeface="宋体" charset="0"/>
                <a:cs typeface="宋体" charset="0"/>
              </a:rPr>
              <a:t>先抛出问题，再引出解决方案（知识点）</a:t>
            </a:r>
          </a:p>
          <a:p>
            <a:pPr>
              <a:buFont typeface="Wingdings" charset="0"/>
              <a:buChar char="u"/>
            </a:pPr>
            <a:r>
              <a:rPr kumimoji="0" lang="zh-CN" altLang="en-US" sz="2000" dirty="0" smtClean="0">
                <a:latin typeface="Courier New" charset="0"/>
                <a:ea typeface="宋体" charset="0"/>
                <a:cs typeface="宋体" charset="0"/>
              </a:rPr>
              <a:t>授人以鱼</a:t>
            </a:r>
            <a:r>
              <a:rPr kumimoji="0" lang="zh-CN" altLang="en-US" sz="2000" dirty="0">
                <a:latin typeface="Courier New" charset="0"/>
                <a:ea typeface="宋体" charset="0"/>
                <a:cs typeface="宋体" charset="0"/>
              </a:rPr>
              <a:t>，不如授之以渔</a:t>
            </a:r>
            <a:endParaRPr kumimoji="0" lang="en-US" altLang="zh-CN" sz="2000" dirty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endParaRPr kumimoji="0" lang="zh-CN" altLang="en-US" dirty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dirty="0">
                <a:latin typeface="Courier New" charset="0"/>
                <a:ea typeface="宋体" charset="0"/>
                <a:cs typeface="宋体" charset="0"/>
              </a:rPr>
              <a:t>教学目标</a:t>
            </a:r>
          </a:p>
          <a:p>
            <a:pPr>
              <a:buFont typeface="Wingdings" charset="0"/>
              <a:buChar char="u"/>
            </a:pPr>
            <a:r>
              <a:rPr kumimoji="0" lang="zh-CN" altLang="en-US" sz="2000" dirty="0">
                <a:latin typeface="Courier New" charset="0"/>
                <a:ea typeface="宋体" charset="0"/>
                <a:cs typeface="宋体" charset="0"/>
              </a:rPr>
              <a:t>掌握iOS开发的核心技巧和知识，轻松拿8K</a:t>
            </a:r>
          </a:p>
          <a:p>
            <a:pPr>
              <a:buFont typeface="Wingdings" charset="0"/>
              <a:buChar char="u"/>
            </a:pPr>
            <a:r>
              <a:rPr kumimoji="0" lang="zh-CN" altLang="en-US" sz="2000" dirty="0">
                <a:latin typeface="Courier New" charset="0"/>
                <a:ea typeface="宋体" charset="0"/>
                <a:cs typeface="宋体" charset="0"/>
              </a:rPr>
              <a:t>累积上10万行的代码量</a:t>
            </a:r>
          </a:p>
          <a:p>
            <a:pPr>
              <a:buFont typeface="Wingdings" charset="0"/>
              <a:buChar char="u"/>
            </a:pPr>
            <a:r>
              <a:rPr kumimoji="0" lang="zh-CN" altLang="en-US" sz="2000" dirty="0">
                <a:latin typeface="Courier New" charset="0"/>
                <a:ea typeface="宋体" charset="0"/>
                <a:cs typeface="宋体" charset="0"/>
              </a:rPr>
              <a:t>能够独立解决开发过程中80%的BUG，成为优秀的“BUG终结者”</a:t>
            </a:r>
          </a:p>
          <a:p>
            <a:pPr>
              <a:buFont typeface="Wingdings" charset="0"/>
              <a:buChar char="u"/>
            </a:pPr>
            <a:endParaRPr kumimoji="0" lang="zh-CN" altLang="en-US" dirty="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12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12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12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2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12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12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12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12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12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12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12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12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972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132</TotalTime>
  <Words>260</Words>
  <Application>Microsoft Macintosh PowerPoint</Application>
  <PresentationFormat>全屏显示(4:3)</PresentationFormat>
  <Paragraphs>49</Paragraphs>
  <Slides>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iOS8</vt:lpstr>
      <vt:lpstr>开班前言</vt:lpstr>
      <vt:lpstr>PowerPoint 演示文稿</vt:lpstr>
      <vt:lpstr>课堂纪律要求</vt:lpstr>
      <vt:lpstr>上课的时间和内容安排</vt:lpstr>
      <vt:lpstr>学习方法</vt:lpstr>
      <vt:lpstr>教学思想和目标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apple</cp:lastModifiedBy>
  <cp:revision>47</cp:revision>
  <dcterms:created xsi:type="dcterms:W3CDTF">2013-07-22T08:28:31Z</dcterms:created>
  <dcterms:modified xsi:type="dcterms:W3CDTF">2014-10-29T01:24:43Z</dcterms:modified>
</cp:coreProperties>
</file>