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18"/>
  </p:notesMasterIdLst>
  <p:sldIdLst>
    <p:sldId id="276" r:id="rId2"/>
    <p:sldId id="274" r:id="rId3"/>
    <p:sldId id="261" r:id="rId4"/>
    <p:sldId id="262" r:id="rId5"/>
    <p:sldId id="263" r:id="rId6"/>
    <p:sldId id="264" r:id="rId7"/>
    <p:sldId id="265" r:id="rId8"/>
    <p:sldId id="266" r:id="rId9"/>
    <p:sldId id="269" r:id="rId10"/>
    <p:sldId id="270" r:id="rId11"/>
    <p:sldId id="271" r:id="rId12"/>
    <p:sldId id="272" r:id="rId13"/>
    <p:sldId id="273" r:id="rId14"/>
    <p:sldId id="275" r:id="rId15"/>
    <p:sldId id="258" r:id="rId16"/>
    <p:sldId id="277" r:id="rId17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e" id="{991BB26B-35C6-6341-949F-B116D9B8DACA}">
          <p14:sldIdLst>
            <p14:sldId id="276"/>
            <p14:sldId id="274"/>
            <p14:sldId id="261"/>
            <p14:sldId id="262"/>
            <p14:sldId id="263"/>
            <p14:sldId id="264"/>
            <p14:sldId id="265"/>
            <p14:sldId id="266"/>
            <p14:sldId id="269"/>
            <p14:sldId id="270"/>
            <p14:sldId id="271"/>
            <p14:sldId id="272"/>
            <p14:sldId id="273"/>
            <p14:sldId id="275"/>
          </p14:sldIdLst>
        </p14:section>
        <p14:section name="小结" id="{AB1B2271-3977-4A4B-A783-E47C58A52261}">
          <p14:sldIdLst>
            <p14:sldId id="258"/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095" autoAdjust="0"/>
  </p:normalViewPr>
  <p:slideViewPr>
    <p:cSldViewPr snapToGrid="0" snapToObjects="1">
      <p:cViewPr varScale="1">
        <p:scale>
          <a:sx n="97" d="100"/>
          <a:sy n="97" d="100"/>
        </p:scale>
        <p:origin x="-6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EA0879-8388-8246-BBBB-40E75B242DE1}" type="datetimeFigureOut">
              <a:rPr kumimoji="1" lang="zh-CN" altLang="en-US" smtClean="0"/>
              <a:t>14/10/28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7055ED-986D-9945-9D24-1C7B2AFF9D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5068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学习新知识的步骤：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这个东西是神马</a:t>
            </a:r>
            <a:endParaRPr kumimoji="1" lang="en-US" altLang="zh-CN" dirty="0" smtClean="0"/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学了这个东西后，有神马作用</a:t>
            </a:r>
            <a:endParaRPr kumimoji="1" lang="en-US" altLang="zh-CN" dirty="0" smtClean="0"/>
          </a:p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这个东西怎么用</a:t>
            </a:r>
            <a:endParaRPr kumimoji="1" lang="en-US" altLang="zh-CN" dirty="0" smtClean="0"/>
          </a:p>
          <a:p>
            <a:r>
              <a:rPr kumimoji="1" lang="en-US" altLang="zh-CN" dirty="0" smtClean="0"/>
              <a:t>4.</a:t>
            </a:r>
            <a:r>
              <a:rPr kumimoji="1" lang="zh-CN" altLang="en-US" smtClean="0"/>
              <a:t>这个东西内部原理是怎么实现的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055ED-986D-9945-9D24-1C7B2AFF9D65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3162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2A8ECF-465B-C647-9A13-AE974EED674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354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AppStore</a:t>
            </a:r>
            <a:r>
              <a:rPr kumimoji="1" lang="zh-CN" altLang="en-US" dirty="0" smtClean="0"/>
              <a:t>应用数量达</a:t>
            </a:r>
            <a:r>
              <a:rPr kumimoji="1" lang="zh-CN" altLang="zh-CN" dirty="0" smtClean="0"/>
              <a:t>1</a:t>
            </a:r>
            <a:r>
              <a:rPr kumimoji="1" lang="en-US" altLang="zh-CN" dirty="0" smtClean="0"/>
              <a:t>00</a:t>
            </a:r>
            <a:r>
              <a:rPr kumimoji="1" lang="zh-CN" altLang="en-US" dirty="0" smtClean="0"/>
              <a:t>万，下载次数达</a:t>
            </a:r>
            <a:r>
              <a:rPr kumimoji="1" lang="zh-CN" altLang="zh-CN" dirty="0" smtClean="0"/>
              <a:t>6</a:t>
            </a:r>
            <a:r>
              <a:rPr kumimoji="1" lang="en-US" altLang="zh-CN" dirty="0" smtClean="0"/>
              <a:t>00</a:t>
            </a:r>
            <a:r>
              <a:rPr kumimoji="1" lang="zh-CN" altLang="en-US" dirty="0" smtClean="0"/>
              <a:t>亿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2A8ECF-465B-C647-9A13-AE974EED674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881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kumimoji="1" lang="zh-CN" altLang="en-US" dirty="0" smtClean="0"/>
              <a:t>虚拟机安装教程</a:t>
            </a:r>
            <a:endParaRPr kumimoji="1" lang="en-US" altLang="zh-CN" dirty="0" smtClean="0"/>
          </a:p>
          <a:p>
            <a:pPr marL="0" indent="0">
              <a:buFont typeface="Arial"/>
              <a:buNone/>
            </a:pPr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diybbs.zol.com.cn</a:t>
            </a:r>
            <a:r>
              <a:rPr kumimoji="1" lang="en-US" altLang="zh-CN" dirty="0" smtClean="0"/>
              <a:t>/1/34037_699.html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2A8ECF-465B-C647-9A13-AE974EED674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994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1027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kumimoji="0" lang="en-US" altLang="zh-CN"/>
              <a:t>Pro  Air</a:t>
            </a:r>
            <a:endParaRPr kumimoji="0" lang="zh-CN" altLang="en-US"/>
          </a:p>
        </p:txBody>
      </p:sp>
      <p:sp>
        <p:nvSpPr>
          <p:cNvPr id="310276" name="幻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r"/>
            <a:fld id="{236BED91-5BAB-5A42-829D-F69239E75EA8}" type="slidenum">
              <a:rPr kumimoji="0" lang="en-US" altLang="zh-CN" sz="1200"/>
              <a:pPr algn="r"/>
              <a:t>12</a:t>
            </a:fld>
            <a:endParaRPr kumimoji="0" lang="en-US" altLang="zh-CN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14/10/28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4" Type="http://schemas.openxmlformats.org/officeDocument/2006/relationships/hyperlink" Target="file:///\\localhost\Users\apple\Desktop\PPT\02.iOS%25E8%25AE%25BE%25E5%25A4%2587%25E5%258F%2591%25E5%25B1%2595%25E5%258F%25B2.pptx%231.%20iOS%25E8%25AE%25BE%25E5%25A4%2587%25E5%258F%2591%25E5%25B1%2595%25E5%258F%25B2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>
                <a:latin typeface="Courier New"/>
                <a:cs typeface="Courier New"/>
              </a:rPr>
              <a:t>iOS开发概述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讲师</a:t>
            </a:r>
            <a:r>
              <a:rPr kumimoji="1" lang="en-US" altLang="en-US" dirty="0"/>
              <a:t>:</a:t>
            </a:r>
            <a:r>
              <a:rPr kumimoji="1" lang="en-US" altLang="en-US"/>
              <a:t>李德山</a:t>
            </a:r>
            <a:endParaRPr kumimoji="1" lang="zh-CN" altLang="en-US" dirty="0"/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935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>
                <a:latin typeface="Courier New" charset="0"/>
                <a:ea typeface="宋体" charset="0"/>
                <a:cs typeface="宋体" charset="0"/>
              </a:rPr>
              <a:t>Mac OS X获取途径</a:t>
            </a:r>
          </a:p>
        </p:txBody>
      </p:sp>
      <p:graphicFrame>
        <p:nvGraphicFramePr>
          <p:cNvPr id="36867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1218383"/>
              </p:ext>
            </p:extLst>
          </p:nvPr>
        </p:nvGraphicFramePr>
        <p:xfrm>
          <a:off x="457200" y="2350193"/>
          <a:ext cx="8229600" cy="1708151"/>
        </p:xfrm>
        <a:graphic>
          <a:graphicData uri="http://schemas.openxmlformats.org/drawingml/2006/table">
            <a:tbl>
              <a:tblPr/>
              <a:tblGrid>
                <a:gridCol w="4292718"/>
                <a:gridCol w="3936882"/>
              </a:tblGrid>
              <a:tr h="43338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charset="0"/>
                          <a:ea typeface="宋体" charset="0"/>
                          <a:cs typeface="宋体" charset="0"/>
                        </a:rPr>
                        <a:t>方式</a:t>
                      </a:r>
                    </a:p>
                  </a:txBody>
                  <a:tcPr marL="100485" marR="100485"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charset="0"/>
                          <a:ea typeface="宋体" charset="0"/>
                          <a:cs typeface="宋体" charset="0"/>
                        </a:rPr>
                        <a:t>特点</a:t>
                      </a:r>
                    </a:p>
                  </a:txBody>
                  <a:tcPr marL="100485" marR="100485"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宋体" charset="0"/>
                          <a:cs typeface="宋体" charset="0"/>
                        </a:rPr>
                        <a:t>虚拟机</a:t>
                      </a:r>
                    </a:p>
                  </a:txBody>
                  <a:tcPr marL="100485" marR="100485"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宋体" charset="0"/>
                          <a:cs typeface="宋体" charset="0"/>
                        </a:rPr>
                        <a:t>零成本，速度慢，对PC机性能要求高</a:t>
                      </a:r>
                    </a:p>
                  </a:txBody>
                  <a:tcPr marL="100485" marR="100485"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宋体" charset="0"/>
                          <a:cs typeface="宋体" charset="0"/>
                        </a:rPr>
                        <a:t>黑苹果</a:t>
                      </a:r>
                    </a:p>
                  </a:txBody>
                  <a:tcPr marL="100485" marR="100485"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宋体" charset="0"/>
                          <a:cs typeface="宋体" charset="0"/>
                        </a:rPr>
                        <a:t>成本低，速度快，安装难度大</a:t>
                      </a:r>
                    </a:p>
                  </a:txBody>
                  <a:tcPr marL="100485" marR="100485"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宋体" charset="0"/>
                          <a:cs typeface="宋体" charset="0"/>
                        </a:rPr>
                        <a:t>苹果设备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宋体" charset="0"/>
                          <a:cs typeface="宋体" charset="0"/>
                        </a:rPr>
                        <a:t>(iMac\MacBook\Mac mini)</a:t>
                      </a:r>
                    </a:p>
                  </a:txBody>
                  <a:tcPr marL="100485" marR="100485"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宋体" charset="0"/>
                          <a:cs typeface="宋体" charset="0"/>
                        </a:rPr>
                        <a:t>成本高，速度快，无兼容性问题</a:t>
                      </a:r>
                    </a:p>
                  </a:txBody>
                  <a:tcPr marL="100485" marR="100485"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6884" name="Rectangle 3"/>
          <p:cNvSpPr txBox="1">
            <a:spLocks noChangeArrowheads="1"/>
          </p:cNvSpPr>
          <p:nvPr/>
        </p:nvSpPr>
        <p:spPr bwMode="auto">
          <a:xfrm>
            <a:off x="360566" y="1587853"/>
            <a:ext cx="8569325" cy="1323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0" hangingPunct="0">
              <a:spcBef>
                <a:spcPct val="20000"/>
              </a:spcBef>
              <a:buClr>
                <a:schemeClr val="tx1"/>
              </a:buClr>
              <a:buSzPct val="70000"/>
              <a:buFont typeface="Wingdings" charset="0"/>
              <a:buChar char="u"/>
              <a:defRPr/>
            </a:pPr>
            <a:r>
              <a:rPr lang="en-US" sz="1800" dirty="0" smtClean="0">
                <a:latin typeface="+mn-ea"/>
                <a:ea typeface="+mn-ea"/>
                <a:cs typeface="Courier New" charset="0"/>
              </a:rPr>
              <a:t>Mac OS X</a:t>
            </a:r>
            <a:r>
              <a:rPr lang="zh-CN" altLang="en-US" sz="1800" dirty="0" smtClean="0">
                <a:latin typeface="+mn-ea"/>
                <a:ea typeface="+mn-ea"/>
                <a:cs typeface="Courier New" charset="0"/>
              </a:rPr>
              <a:t>是苹果公司开发的专门为苹果电脑设计的操作系统</a:t>
            </a:r>
            <a:endParaRPr lang="en-US" sz="1800" dirty="0" smtClean="0">
              <a:latin typeface="+mn-ea"/>
              <a:ea typeface="+mn-ea"/>
              <a:cs typeface="Courier New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>
                <a:latin typeface="Courier New" charset="0"/>
                <a:ea typeface="宋体" charset="0"/>
                <a:cs typeface="宋体" charset="0"/>
              </a:rPr>
              <a:t>iMac(一体机)</a:t>
            </a:r>
          </a:p>
        </p:txBody>
      </p:sp>
      <p:pic>
        <p:nvPicPr>
          <p:cNvPr id="308226" name="图片 3" descr="4474141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618" y="1667610"/>
            <a:ext cx="5664200" cy="424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4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>
                <a:latin typeface="Courier New" charset="0"/>
                <a:ea typeface="宋体" charset="0"/>
                <a:cs typeface="宋体" charset="0"/>
              </a:rPr>
              <a:t>MacBook(笔记本)</a:t>
            </a:r>
          </a:p>
        </p:txBody>
      </p:sp>
      <p:pic>
        <p:nvPicPr>
          <p:cNvPr id="309250" name="图片 3" descr="1240064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11" y="1793480"/>
            <a:ext cx="6192838" cy="399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>
                <a:latin typeface="Courier New" charset="0"/>
                <a:ea typeface="宋体" charset="0"/>
                <a:cs typeface="宋体" charset="0"/>
              </a:rPr>
              <a:t>Mac mini(迷你主机)</a:t>
            </a:r>
          </a:p>
        </p:txBody>
      </p:sp>
      <p:pic>
        <p:nvPicPr>
          <p:cNvPr id="311298" name="图片 3" descr="12942326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448" y="1805667"/>
            <a:ext cx="5616575" cy="421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Mac pro</a:t>
            </a:r>
            <a:endParaRPr kumimoji="1" lang="zh-CN" altLang="en-US" dirty="0"/>
          </a:p>
        </p:txBody>
      </p:sp>
      <p:pic>
        <p:nvPicPr>
          <p:cNvPr id="6" name="图片 5" descr="8b13632762d0f7032496d25109fa513d279759ee3d6de52b.jp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730" y="1549032"/>
            <a:ext cx="4682505" cy="468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390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本节知识点回顾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sz="2400" dirty="0" smtClean="0"/>
              <a:t>     </a:t>
            </a:r>
            <a:r>
              <a:rPr kumimoji="1" lang="en-US" altLang="zh-CN" sz="2400" dirty="0" smtClean="0"/>
              <a:t>1.</a:t>
            </a:r>
            <a:r>
              <a:rPr kumimoji="1" lang="zh-CN" altLang="en-US" sz="2400" dirty="0" smtClean="0"/>
              <a:t>什么是</a:t>
            </a:r>
            <a:r>
              <a:rPr kumimoji="1" lang="en-US" altLang="zh-CN" sz="2400" dirty="0" smtClean="0"/>
              <a:t>mac</a:t>
            </a:r>
            <a:r>
              <a:rPr kumimoji="1" lang="zh-CN" altLang="en-US" sz="2400" dirty="0" smtClean="0"/>
              <a:t>系统？</a:t>
            </a:r>
            <a:endParaRPr kumimoji="1" lang="en-US" altLang="zh-CN" sz="2400" dirty="0" smtClean="0"/>
          </a:p>
          <a:p>
            <a:pPr marL="0" indent="0">
              <a:buNone/>
            </a:pPr>
            <a:r>
              <a:rPr kumimoji="1" lang="zh-CN" altLang="zh-CN" sz="2400" dirty="0"/>
              <a:t> </a:t>
            </a:r>
            <a:r>
              <a:rPr kumimoji="1" lang="zh-CN" altLang="en-US" sz="2400" dirty="0" smtClean="0"/>
              <a:t>        苹果公司开发的一款操作系统</a:t>
            </a:r>
            <a:endParaRPr kumimoji="1" lang="en-US" altLang="zh-CN" sz="2400" dirty="0" smtClean="0"/>
          </a:p>
          <a:p>
            <a:pPr marL="0" indent="0">
              <a:buNone/>
            </a:pPr>
            <a:r>
              <a:rPr kumimoji="1" lang="zh-CN" altLang="zh-CN" sz="2400" dirty="0"/>
              <a:t> </a:t>
            </a:r>
            <a:r>
              <a:rPr kumimoji="1" lang="zh-CN" altLang="en-US" sz="2400" dirty="0" smtClean="0"/>
              <a:t>     </a:t>
            </a:r>
            <a:r>
              <a:rPr kumimoji="1" lang="en-US" altLang="zh-CN" sz="2400" dirty="0" smtClean="0"/>
              <a:t>2.</a:t>
            </a:r>
            <a:r>
              <a:rPr kumimoji="1" lang="zh-CN" altLang="en-US" sz="2400" dirty="0" smtClean="0"/>
              <a:t>什么是</a:t>
            </a:r>
            <a:r>
              <a:rPr kumimoji="1" lang="en-US" altLang="zh-CN" sz="2400" dirty="0" smtClean="0"/>
              <a:t>IOS</a:t>
            </a:r>
            <a:r>
              <a:rPr kumimoji="1" lang="zh-CN" altLang="en-US" sz="2400" dirty="0" smtClean="0"/>
              <a:t>开发？</a:t>
            </a:r>
            <a:endParaRPr kumimoji="1" lang="en-US" altLang="zh-CN" sz="2400" dirty="0" smtClean="0"/>
          </a:p>
          <a:p>
            <a:pPr marL="0" indent="0">
              <a:buNone/>
            </a:pPr>
            <a:r>
              <a:rPr kumimoji="1" lang="zh-CN" altLang="zh-CN" sz="2400" dirty="0"/>
              <a:t> </a:t>
            </a:r>
            <a:r>
              <a:rPr kumimoji="1" lang="zh-CN" altLang="en-US" sz="2400" dirty="0" smtClean="0"/>
              <a:t>       在</a:t>
            </a:r>
            <a:r>
              <a:rPr kumimoji="1" lang="en-US" altLang="zh-CN" sz="2400" dirty="0" err="1" smtClean="0"/>
              <a:t>iphone</a:t>
            </a:r>
            <a:r>
              <a:rPr kumimoji="1" lang="zh-CN" altLang="en-US" sz="2400" dirty="0" smtClean="0"/>
              <a:t>，</a:t>
            </a:r>
            <a:r>
              <a:rPr kumimoji="1" lang="en-US" altLang="zh-CN" sz="2400" dirty="0" err="1" smtClean="0"/>
              <a:t>ipad</a:t>
            </a:r>
            <a:r>
              <a:rPr kumimoji="1" lang="zh-CN" altLang="en-US" sz="2400" dirty="0" smtClean="0"/>
              <a:t>，</a:t>
            </a:r>
            <a:r>
              <a:rPr kumimoji="1" lang="en-US" altLang="zh-CN" sz="2400" dirty="0" err="1" smtClean="0"/>
              <a:t>itouch</a:t>
            </a:r>
            <a:r>
              <a:rPr kumimoji="1" lang="zh-CN" altLang="en-US" sz="2400" dirty="0" smtClean="0"/>
              <a:t>上开发软件</a:t>
            </a:r>
            <a:endParaRPr kumimoji="1" lang="en-US" altLang="zh-CN" sz="2400" dirty="0" smtClean="0"/>
          </a:p>
          <a:p>
            <a:pPr marL="0" indent="0">
              <a:buNone/>
            </a:pPr>
            <a:r>
              <a:rPr kumimoji="1" lang="zh-CN" altLang="zh-CN" sz="2400" dirty="0"/>
              <a:t> </a:t>
            </a:r>
            <a:r>
              <a:rPr kumimoji="1" lang="zh-CN" altLang="en-US" sz="2400" dirty="0" smtClean="0"/>
              <a:t>     </a:t>
            </a:r>
            <a:r>
              <a:rPr kumimoji="1" lang="en-US" altLang="zh-CN" sz="2400" dirty="0" smtClean="0"/>
              <a:t>3.IOS</a:t>
            </a:r>
            <a:r>
              <a:rPr kumimoji="1" lang="zh-CN" altLang="en-US" sz="2400" dirty="0" smtClean="0"/>
              <a:t>平台下的开发和安卓下的开发各有什么优缺点？</a:t>
            </a:r>
            <a:endParaRPr kumimoji="1" lang="en-US" altLang="zh-CN" sz="2400" dirty="0" smtClean="0"/>
          </a:p>
          <a:p>
            <a:pPr marL="0" indent="0">
              <a:buNone/>
            </a:pPr>
            <a:r>
              <a:rPr kumimoji="1" lang="zh-CN" altLang="zh-CN" sz="2400" dirty="0"/>
              <a:t> </a:t>
            </a:r>
            <a:r>
              <a:rPr kumimoji="1" lang="zh-CN" altLang="en-US" sz="2400" dirty="0" smtClean="0"/>
              <a:t>     </a:t>
            </a:r>
            <a:r>
              <a:rPr kumimoji="1" lang="en-US" altLang="zh-CN" sz="2400" dirty="0" smtClean="0"/>
              <a:t>4.IOS</a:t>
            </a:r>
            <a:r>
              <a:rPr kumimoji="1" lang="zh-CN" altLang="en-US" sz="2400" dirty="0" smtClean="0"/>
              <a:t>下开发所需要的条件。</a:t>
            </a:r>
            <a:endParaRPr kumimoji="1"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10802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 &amp; A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en-US" altLang="zh-CN" dirty="0"/>
              <a:t>Thanks!</a:t>
            </a:r>
            <a:endParaRPr kumimoji="1" lang="zh-CN" altLang="en-US" dirty="0"/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707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预览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什么是</a:t>
            </a:r>
            <a:r>
              <a:rPr kumimoji="1" lang="en-US" altLang="zh-CN" dirty="0" smtClean="0"/>
              <a:t>IOS</a:t>
            </a:r>
          </a:p>
          <a:p>
            <a:r>
              <a:rPr kumimoji="1" lang="zh-CN" altLang="en-US" dirty="0" smtClean="0"/>
              <a:t>什么是</a:t>
            </a:r>
            <a:r>
              <a:rPr kumimoji="1" lang="en-US" altLang="zh-CN" dirty="0" smtClean="0"/>
              <a:t>IOS</a:t>
            </a:r>
            <a:r>
              <a:rPr kumimoji="1" lang="zh-CN" altLang="en-US" dirty="0" smtClean="0"/>
              <a:t>开发</a:t>
            </a:r>
            <a:endParaRPr kumimoji="1" lang="en-US" altLang="zh-CN" dirty="0" smtClean="0"/>
          </a:p>
          <a:p>
            <a:r>
              <a:rPr kumimoji="1" lang="zh-CN" altLang="en-US" dirty="0" smtClean="0"/>
              <a:t>为什么要选择</a:t>
            </a:r>
            <a:r>
              <a:rPr kumimoji="1" lang="en-US" altLang="zh-CN" dirty="0" smtClean="0"/>
              <a:t>IOS</a:t>
            </a:r>
            <a:r>
              <a:rPr kumimoji="1" lang="zh-CN" altLang="en-US" dirty="0" smtClean="0"/>
              <a:t>开发</a:t>
            </a:r>
            <a:endParaRPr kumimoji="1" lang="en-US" altLang="zh-CN" dirty="0" smtClean="0"/>
          </a:p>
          <a:p>
            <a:r>
              <a:rPr kumimoji="1" lang="zh-CN" altLang="en-US" dirty="0" smtClean="0"/>
              <a:t>学习</a:t>
            </a:r>
            <a:r>
              <a:rPr kumimoji="1" lang="en-US" altLang="zh-CN" dirty="0" smtClean="0"/>
              <a:t>IOS</a:t>
            </a:r>
            <a:r>
              <a:rPr kumimoji="1" lang="zh-CN" altLang="en-US" dirty="0" smtClean="0"/>
              <a:t>开发的准备</a:t>
            </a:r>
          </a:p>
        </p:txBody>
      </p:sp>
    </p:spTree>
    <p:extLst>
      <p:ext uri="{BB962C8B-B14F-4D97-AF65-F5344CB8AC3E}">
        <p14:creationId xmlns:p14="http://schemas.microsoft.com/office/powerpoint/2010/main" val="593086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dirty="0">
                <a:ea typeface="宋体" charset="0"/>
                <a:cs typeface="Courier New" charset="0"/>
              </a:rPr>
              <a:t>什么是iOS</a:t>
            </a:r>
          </a:p>
        </p:txBody>
      </p:sp>
      <p:sp>
        <p:nvSpPr>
          <p:cNvPr id="29901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0" lang="zh-CN" altLang="en-US" sz="1800" dirty="0">
                <a:latin typeface="Courier New" charset="0"/>
                <a:ea typeface="宋体" charset="0"/>
                <a:cs typeface="宋体" charset="0"/>
              </a:rPr>
              <a:t>iOS是一款由苹果公司开发的操作系统（OS是Operating System的简称），就像平时在电脑上用的Windows XP、Windows 7，都是操作系统</a:t>
            </a:r>
          </a:p>
          <a:p>
            <a:endParaRPr kumimoji="0" lang="zh-CN" altLang="en-US" sz="1800" dirty="0">
              <a:latin typeface="Courier New" charset="0"/>
              <a:ea typeface="宋体" charset="0"/>
              <a:cs typeface="宋体" charset="0"/>
            </a:endParaRPr>
          </a:p>
          <a:p>
            <a:r>
              <a:rPr kumimoji="0" lang="zh-CN" altLang="en-US" sz="1800" dirty="0">
                <a:latin typeface="Courier New" charset="0"/>
                <a:ea typeface="宋体" charset="0"/>
                <a:cs typeface="宋体" charset="0"/>
              </a:rPr>
              <a:t>那什么是</a:t>
            </a:r>
            <a:r>
              <a:rPr kumimoji="0" lang="zh-CN" altLang="en-US" sz="1800" dirty="0">
                <a:latin typeface="Courier New" charset="0"/>
                <a:ea typeface="宋体" charset="0"/>
                <a:cs typeface="宋体" charset="0"/>
                <a:hlinkClick r:id="rId3" action="ppaction://hlinksldjump"/>
              </a:rPr>
              <a:t>操作系统</a:t>
            </a:r>
            <a:r>
              <a:rPr kumimoji="0" lang="zh-CN" altLang="en-US" sz="1800" dirty="0">
                <a:latin typeface="Courier New" charset="0"/>
                <a:ea typeface="宋体" charset="0"/>
                <a:cs typeface="宋体" charset="0"/>
              </a:rPr>
              <a:t>呢？操作系统其实是一种软件，是直接运行在硬件(电脑、手机等)上的</a:t>
            </a:r>
            <a:r>
              <a:rPr kumimoji="0" lang="zh-CN" altLang="en-US" sz="1800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最基本</a:t>
            </a:r>
            <a:r>
              <a:rPr kumimoji="0" lang="zh-CN" altLang="en-US" sz="1800" dirty="0">
                <a:latin typeface="Courier New" charset="0"/>
                <a:ea typeface="宋体" charset="0"/>
                <a:cs typeface="宋体" charset="0"/>
              </a:rPr>
              <a:t>的系统软件，任何其他软件都必须在操作系统的支持下才能运行</a:t>
            </a:r>
          </a:p>
          <a:p>
            <a:endParaRPr kumimoji="0" lang="zh-CN" altLang="en-US" sz="1800" dirty="0">
              <a:latin typeface="Courier New" charset="0"/>
              <a:ea typeface="宋体" charset="0"/>
              <a:cs typeface="宋体" charset="0"/>
            </a:endParaRPr>
          </a:p>
          <a:p>
            <a:r>
              <a:rPr kumimoji="0" lang="zh-CN" altLang="en-US" sz="1800" dirty="0">
                <a:latin typeface="Courier New" charset="0"/>
                <a:ea typeface="宋体" charset="0"/>
                <a:cs typeface="宋体" charset="0"/>
              </a:rPr>
              <a:t>iOS与Win7等操作系统的差异</a:t>
            </a:r>
          </a:p>
          <a:p>
            <a:pPr>
              <a:buFont typeface="Wingdings" charset="0"/>
              <a:buChar char="u"/>
            </a:pPr>
            <a:r>
              <a:rPr kumimoji="0" lang="zh-CN" altLang="en-US" sz="1800" dirty="0">
                <a:latin typeface="Courier New" charset="0"/>
                <a:ea typeface="宋体" charset="0"/>
                <a:cs typeface="宋体" charset="0"/>
              </a:rPr>
              <a:t>XP、Win7是PC操作系统，也就是运行在</a:t>
            </a:r>
            <a:r>
              <a:rPr kumimoji="0" lang="zh-CN" altLang="en-US" sz="1800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电脑</a:t>
            </a:r>
            <a:r>
              <a:rPr kumimoji="0" lang="zh-CN" altLang="en-US" sz="1800" dirty="0">
                <a:latin typeface="Courier New" charset="0"/>
                <a:ea typeface="宋体" charset="0"/>
                <a:cs typeface="宋体" charset="0"/>
              </a:rPr>
              <a:t>上的操作系统</a:t>
            </a:r>
          </a:p>
          <a:p>
            <a:pPr>
              <a:buFont typeface="Wingdings" charset="0"/>
              <a:buChar char="u"/>
            </a:pPr>
            <a:r>
              <a:rPr kumimoji="0" lang="zh-CN" altLang="en-US" sz="1800" dirty="0">
                <a:latin typeface="Courier New" charset="0"/>
                <a:ea typeface="宋体" charset="0"/>
                <a:cs typeface="宋体" charset="0"/>
              </a:rPr>
              <a:t>iOS是手持设备操作系统，也就是运行在</a:t>
            </a:r>
            <a:r>
              <a:rPr kumimoji="0" lang="zh-CN" altLang="en-US" sz="1800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手机</a:t>
            </a:r>
            <a:r>
              <a:rPr kumimoji="0" lang="zh-CN" altLang="en-US" sz="1800" dirty="0">
                <a:latin typeface="Courier New" charset="0"/>
                <a:ea typeface="宋体" charset="0"/>
                <a:cs typeface="宋体" charset="0"/>
              </a:rPr>
              <a:t>上的操作系统。目前搭载这款操作系统的</a:t>
            </a:r>
            <a:r>
              <a:rPr kumimoji="0" lang="zh-CN" altLang="en-US" sz="1800" dirty="0">
                <a:latin typeface="Courier New" charset="0"/>
                <a:ea typeface="宋体" charset="0"/>
                <a:cs typeface="宋体" charset="0"/>
                <a:hlinkClick r:id="rId4" action="ppaction://hlinkpres?slideindex=1&amp;slidetitle=iOS设备发展史"/>
              </a:rPr>
              <a:t>设备</a:t>
            </a:r>
            <a:r>
              <a:rPr kumimoji="0" lang="zh-CN" altLang="en-US" sz="1800" dirty="0">
                <a:latin typeface="Courier New" charset="0"/>
                <a:ea typeface="宋体" charset="0"/>
                <a:cs typeface="宋体" charset="0"/>
              </a:rPr>
              <a:t>有：iPhone、iPad、iPod touch、iPad mini、Apple TV</a:t>
            </a:r>
          </a:p>
          <a:p>
            <a:endParaRPr kumimoji="0" lang="zh-CN" altLang="en-US" sz="1800" dirty="0">
              <a:latin typeface="Courier New" charset="0"/>
              <a:ea typeface="宋体" charset="0"/>
              <a:cs typeface="宋体" charset="0"/>
            </a:endParaRPr>
          </a:p>
          <a:p>
            <a:r>
              <a:rPr kumimoji="0" lang="zh-CN" altLang="en-US" sz="1800" dirty="0">
                <a:latin typeface="Courier New" charset="0"/>
                <a:ea typeface="宋体" charset="0"/>
                <a:cs typeface="宋体" charset="0"/>
              </a:rPr>
              <a:t>在iPad等设备出现之前，当时只有iPhone搭载了这款操作系统，称为“iPhone OS”，后来iPad等设备也搭载了这款操作系统，改名为“iOS”</a:t>
            </a:r>
            <a:endParaRPr kumimoji="0" lang="zh-CN" altLang="en-US" sz="1800" dirty="0">
              <a:latin typeface="Courier New" charset="0"/>
              <a:ea typeface="宋体" charset="0"/>
              <a:cs typeface="Courier New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3" name="Rectangle 2"/>
          <p:cNvSpPr>
            <a:spLocks noGrp="1" noChangeArrowheads="1"/>
          </p:cNvSpPr>
          <p:nvPr>
            <p:ph type="title"/>
          </p:nvPr>
        </p:nvSpPr>
        <p:spPr>
          <a:xfrm>
            <a:off x="558201" y="209768"/>
            <a:ext cx="8128599" cy="827471"/>
          </a:xfrm>
        </p:spPr>
        <p:txBody>
          <a:bodyPr/>
          <a:lstStyle/>
          <a:p>
            <a:r>
              <a:rPr kumimoji="0" lang="en-US" altLang="zh-CN" dirty="0">
                <a:latin typeface="Courier New" charset="0"/>
                <a:ea typeface="宋体" charset="0"/>
                <a:cs typeface="Courier New" charset="0"/>
              </a:rPr>
              <a:t/>
            </a:r>
            <a:br>
              <a:rPr kumimoji="0" lang="en-US" altLang="zh-CN" dirty="0">
                <a:latin typeface="Courier New" charset="0"/>
                <a:ea typeface="宋体" charset="0"/>
                <a:cs typeface="Courier New" charset="0"/>
              </a:rPr>
            </a:br>
            <a:r>
              <a:rPr kumimoji="0" lang="zh-CN" altLang="en-US" dirty="0" smtClean="0">
                <a:latin typeface="Courier New" charset="0"/>
                <a:ea typeface="宋体" charset="0"/>
                <a:cs typeface="Courier New" charset="0"/>
              </a:rPr>
              <a:t>什么是操作系统</a:t>
            </a:r>
            <a:endParaRPr kumimoji="0" lang="zh-CN" altLang="en-US" dirty="0">
              <a:latin typeface="Courier New" charset="0"/>
              <a:ea typeface="宋体" charset="0"/>
              <a:cs typeface="Courier New" charset="0"/>
            </a:endParaRPr>
          </a:p>
        </p:txBody>
      </p:sp>
      <p:sp>
        <p:nvSpPr>
          <p:cNvPr id="300034" name="Rectangle 3"/>
          <p:cNvSpPr>
            <a:spLocks noGrp="1" noChangeArrowheads="1"/>
          </p:cNvSpPr>
          <p:nvPr>
            <p:ph idx="1"/>
          </p:nvPr>
        </p:nvSpPr>
        <p:spPr>
          <a:xfrm>
            <a:off x="3503588" y="1600200"/>
            <a:ext cx="5183212" cy="4525963"/>
          </a:xfrm>
        </p:spPr>
        <p:txBody>
          <a:bodyPr>
            <a:noAutofit/>
          </a:bodyPr>
          <a:lstStyle/>
          <a:p>
            <a:r>
              <a:rPr kumimoji="0" lang="zh-CN" altLang="en-US" sz="2000" dirty="0">
                <a:latin typeface="Courier New" charset="0"/>
                <a:ea typeface="宋体" charset="0"/>
                <a:cs typeface="宋体" charset="0"/>
              </a:rPr>
              <a:t>“应用软件”就是平常我们使用的QQ、微博等软件</a:t>
            </a:r>
          </a:p>
          <a:p>
            <a:r>
              <a:rPr kumimoji="0" lang="zh-CN" altLang="en-US" sz="2000" dirty="0">
                <a:latin typeface="Courier New" charset="0"/>
                <a:ea typeface="宋体" charset="0"/>
                <a:cs typeface="宋体" charset="0"/>
              </a:rPr>
              <a:t>用户打开某个应用软件，在软件的使用过程中，这个软件会不断地跟底层的操作系统进行交互，接着操作系统会控制硬件去做一些事情来满足用户的需求</a:t>
            </a:r>
          </a:p>
          <a:p>
            <a:r>
              <a:rPr kumimoji="0" lang="zh-CN" altLang="en-US" sz="2000" dirty="0">
                <a:latin typeface="Courier New" charset="0"/>
                <a:ea typeface="宋体" charset="0"/>
                <a:cs typeface="宋体" charset="0"/>
              </a:rPr>
              <a:t>比如，当我们打开手机上的一个照相机软件，按下屏幕上的拍照按钮时，照相机软件会通知操作系统“喂，我需要拍照！”，接着操作系统就会控制手机上的摄像头进行聚焦、拍照</a:t>
            </a:r>
          </a:p>
          <a:p>
            <a:r>
              <a:rPr kumimoji="0" lang="zh-CN" altLang="en-US" sz="2000" dirty="0">
                <a:latin typeface="Courier New" charset="0"/>
                <a:ea typeface="宋体" charset="0"/>
                <a:cs typeface="宋体" charset="0"/>
              </a:rPr>
              <a:t>操作系统可以看作用户与硬件的接口、桥梁，它为应用软件和用户提供了控制、访问硬件的手段</a:t>
            </a:r>
            <a:endParaRPr kumimoji="0" lang="zh-CN" altLang="en-US" sz="2000" dirty="0">
              <a:latin typeface="Courier New" charset="0"/>
              <a:ea typeface="宋体" charset="0"/>
              <a:cs typeface="Courier New" charset="0"/>
            </a:endParaRPr>
          </a:p>
        </p:txBody>
      </p:sp>
      <p:pic>
        <p:nvPicPr>
          <p:cNvPr id="300035" name="图片 1" descr="24000547-56d13cf0e6fe4cac9701cf4697429f62.x-p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88" y="1600200"/>
            <a:ext cx="3175000" cy="469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>
                <a:latin typeface="Courier New" charset="0"/>
                <a:ea typeface="宋体" charset="0"/>
                <a:cs typeface="Courier New" charset="0"/>
              </a:rPr>
              <a:t>什么是iOS开发</a:t>
            </a:r>
          </a:p>
        </p:txBody>
      </p:sp>
      <p:sp>
        <p:nvSpPr>
          <p:cNvPr id="3010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kumimoji="0" lang="zh-CN" altLang="en-US" sz="1800" dirty="0">
                <a:latin typeface="Courier New" charset="0"/>
                <a:ea typeface="宋体" charset="0"/>
                <a:cs typeface="宋体" charset="0"/>
              </a:rPr>
              <a:t>已知：iOS是iPhone、iPad等手持设备的操作系统</a:t>
            </a:r>
          </a:p>
          <a:p>
            <a:endParaRPr kumimoji="0" lang="zh-CN" altLang="en-US" sz="1800" dirty="0">
              <a:latin typeface="Courier New" charset="0"/>
              <a:ea typeface="宋体" charset="0"/>
              <a:cs typeface="宋体" charset="0"/>
            </a:endParaRPr>
          </a:p>
          <a:p>
            <a:r>
              <a:rPr kumimoji="0" lang="zh-CN" altLang="en-US" sz="1800" dirty="0">
                <a:latin typeface="Courier New" charset="0"/>
                <a:ea typeface="宋体" charset="0"/>
                <a:cs typeface="宋体" charset="0"/>
              </a:rPr>
              <a:t>iOS开发就是开发运</a:t>
            </a:r>
            <a:r>
              <a:rPr kumimoji="0" lang="zh-CN" altLang="en-US" sz="1800" dirty="0" smtClean="0">
                <a:latin typeface="Courier New" charset="0"/>
                <a:ea typeface="宋体" charset="0"/>
                <a:cs typeface="宋体" charset="0"/>
              </a:rPr>
              <a:t>行在搭载iOS</a:t>
            </a:r>
            <a:r>
              <a:rPr kumimoji="0" lang="zh-CN" altLang="en-US" sz="1800" dirty="0">
                <a:latin typeface="Courier New" charset="0"/>
                <a:ea typeface="宋体" charset="0"/>
                <a:cs typeface="宋体" charset="0"/>
              </a:rPr>
              <a:t>系统上的应用或者游戏软件，也就是可以开发一些运行在iPhone上的软件，比如手机QQ、微博或者游戏。说白了，就是开发手机软件。当然，也包括iPad版的软</a:t>
            </a:r>
            <a:r>
              <a:rPr kumimoji="0" lang="zh-CN" altLang="en-US" sz="1800" dirty="0" smtClean="0">
                <a:latin typeface="Courier New" charset="0"/>
                <a:ea typeface="宋体" charset="0"/>
                <a:cs typeface="宋体" charset="0"/>
              </a:rPr>
              <a:t>件</a:t>
            </a:r>
            <a:endParaRPr kumimoji="0" lang="zh-CN" altLang="en-US" sz="1800" dirty="0">
              <a:latin typeface="Courier New" charset="0"/>
              <a:ea typeface="宋体" charset="0"/>
              <a:cs typeface="宋体" charset="0"/>
            </a:endParaRPr>
          </a:p>
          <a:p>
            <a:pPr marL="0" indent="0">
              <a:buNone/>
            </a:pPr>
            <a:endParaRPr kumimoji="0" lang="en-US" altLang="zh-CN" sz="1800" dirty="0">
              <a:latin typeface="Courier New" charset="0"/>
              <a:ea typeface="宋体" charset="0"/>
              <a:cs typeface="宋体" charset="0"/>
            </a:endParaRPr>
          </a:p>
          <a:p>
            <a:r>
              <a:rPr kumimoji="0" lang="zh-CN" altLang="en-US" sz="1800" dirty="0" smtClean="0">
                <a:latin typeface="+mn-ea"/>
                <a:cs typeface="宋体" charset="0"/>
              </a:rPr>
              <a:t>自</a:t>
            </a:r>
            <a:r>
              <a:rPr kumimoji="0" lang="en-US" altLang="zh-CN" sz="1800" dirty="0" smtClean="0">
                <a:latin typeface="+mn-ea"/>
                <a:cs typeface="宋体" charset="0"/>
              </a:rPr>
              <a:t>2010</a:t>
            </a:r>
            <a:r>
              <a:rPr kumimoji="0" lang="zh-CN" altLang="en-US" sz="1800" dirty="0" smtClean="0">
                <a:latin typeface="+mn-ea"/>
                <a:cs typeface="宋体" charset="0"/>
              </a:rPr>
              <a:t>年</a:t>
            </a:r>
            <a:r>
              <a:rPr kumimoji="0" lang="en-US" altLang="zh-CN" sz="1800" dirty="0" smtClean="0">
                <a:latin typeface="+mn-ea"/>
                <a:cs typeface="宋体" charset="0"/>
              </a:rPr>
              <a:t>iPhone4</a:t>
            </a:r>
            <a:r>
              <a:rPr kumimoji="0" lang="zh-CN" altLang="en-US" sz="1800" dirty="0" smtClean="0">
                <a:latin typeface="+mn-ea"/>
                <a:cs typeface="宋体" charset="0"/>
              </a:rPr>
              <a:t>的出现，国内掀起一股</a:t>
            </a:r>
            <a:r>
              <a:rPr kumimoji="0" lang="en-US" altLang="zh-CN" sz="1800" dirty="0" smtClean="0">
                <a:latin typeface="+mn-ea"/>
                <a:cs typeface="宋体" charset="0"/>
              </a:rPr>
              <a:t>iOS</a:t>
            </a:r>
            <a:r>
              <a:rPr kumimoji="0" lang="zh-CN" altLang="en-US" sz="1800" dirty="0" smtClean="0">
                <a:latin typeface="+mn-ea"/>
                <a:cs typeface="宋体" charset="0"/>
              </a:rPr>
              <a:t>开发浪潮。但由于开发门槛教高等因素，开发者并不多</a:t>
            </a:r>
            <a:endParaRPr kumimoji="0" lang="en-US" altLang="zh-CN" sz="1800" dirty="0" smtClean="0">
              <a:latin typeface="+mn-ea"/>
              <a:cs typeface="宋体" charset="0"/>
            </a:endParaRPr>
          </a:p>
          <a:p>
            <a:endParaRPr kumimoji="0" lang="en-US" altLang="zh-CN" sz="1800" dirty="0">
              <a:latin typeface="+mn-ea"/>
              <a:cs typeface="宋体" charset="0"/>
            </a:endParaRPr>
          </a:p>
          <a:p>
            <a:r>
              <a:rPr kumimoji="0" lang="zh-CN" altLang="en-US" sz="1800" dirty="0">
                <a:latin typeface="Courier New" charset="0"/>
                <a:ea typeface="宋体" charset="0"/>
                <a:cs typeface="宋体" charset="0"/>
              </a:rPr>
              <a:t>从事iOS开发的人员，可以称之为“iOS软件攻城狮”或“iOS程序猿</a:t>
            </a:r>
            <a:r>
              <a:rPr kumimoji="0" lang="zh-CN" altLang="en-US" sz="1800" dirty="0" smtClean="0">
                <a:latin typeface="Courier New" charset="0"/>
                <a:ea typeface="宋体" charset="0"/>
                <a:cs typeface="宋体" charset="0"/>
              </a:rPr>
              <a:t>”</a:t>
            </a:r>
            <a:endParaRPr kumimoji="0" lang="zh-CN" altLang="en-US" sz="1800" dirty="0">
              <a:latin typeface="+mn-ea"/>
              <a:cs typeface="宋体" charset="0"/>
            </a:endParaRPr>
          </a:p>
          <a:p>
            <a:endParaRPr kumimoji="0" lang="zh-CN" altLang="en-US" sz="1800" dirty="0">
              <a:latin typeface="Courier New" charset="0"/>
              <a:ea typeface="宋体" charset="0"/>
              <a:cs typeface="Courier New" charset="0"/>
            </a:endParaRPr>
          </a:p>
          <a:p>
            <a:r>
              <a:rPr kumimoji="0" lang="zh-CN" altLang="en-US" sz="1800" dirty="0">
                <a:latin typeface="Courier New" charset="0"/>
                <a:ea typeface="宋体" charset="0"/>
                <a:cs typeface="Courier New" charset="0"/>
              </a:rPr>
              <a:t>iOS开发可以归类到“移动开发”（手机开发）领域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>
                <a:latin typeface="Courier New" charset="0"/>
                <a:ea typeface="宋体" charset="0"/>
                <a:cs typeface="Courier New" charset="0"/>
              </a:rPr>
              <a:t>为什么要选择移动开发</a:t>
            </a:r>
          </a:p>
        </p:txBody>
      </p:sp>
      <p:sp>
        <p:nvSpPr>
          <p:cNvPr id="30208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0" lang="zh-CN" altLang="en-US" sz="1800" dirty="0">
                <a:latin typeface="Courier New" charset="0"/>
                <a:ea typeface="宋体" charset="0"/>
                <a:cs typeface="宋体" charset="0"/>
              </a:rPr>
              <a:t>手机将是人类最离不开的设备之一，硬件软件参数也越来越强</a:t>
            </a:r>
          </a:p>
          <a:p>
            <a:pPr>
              <a:buFont typeface="Wingdings" charset="0"/>
              <a:buNone/>
            </a:pPr>
            <a:endParaRPr kumimoji="0" lang="zh-CN" altLang="en-US" sz="1800" dirty="0">
              <a:latin typeface="Courier New" charset="0"/>
              <a:ea typeface="宋体" charset="0"/>
              <a:cs typeface="宋体" charset="0"/>
            </a:endParaRPr>
          </a:p>
          <a:p>
            <a:r>
              <a:rPr kumimoji="0" lang="zh-CN" altLang="en-US" sz="1800" dirty="0">
                <a:latin typeface="Courier New" charset="0"/>
                <a:ea typeface="宋体" charset="0"/>
                <a:cs typeface="宋体" charset="0"/>
              </a:rPr>
              <a:t>移动互联（就是将移动通信和互联网二者结合起来）发展迅速，各大公司都对移动互联市场虎视眈眈：</a:t>
            </a:r>
          </a:p>
          <a:p>
            <a:pPr>
              <a:buFont typeface="Wingdings" charset="0"/>
              <a:buChar char="u"/>
            </a:pPr>
            <a:r>
              <a:rPr kumimoji="0" lang="zh-CN" altLang="en-US" sz="1800" dirty="0">
                <a:latin typeface="Courier New" charset="0"/>
                <a:ea typeface="宋体" charset="0"/>
                <a:cs typeface="宋体" charset="0"/>
              </a:rPr>
              <a:t>腾讯以6000万的价格收购了一款由6人团队开发的手机刷机软</a:t>
            </a:r>
            <a:r>
              <a:rPr kumimoji="0" lang="zh-CN" altLang="en-US" sz="1800" dirty="0" smtClean="0">
                <a:latin typeface="Courier New" charset="0"/>
                <a:ea typeface="宋体" charset="0"/>
                <a:cs typeface="宋体" charset="0"/>
              </a:rPr>
              <a:t>件</a:t>
            </a:r>
            <a:endParaRPr kumimoji="0" lang="en-US" altLang="zh-CN" sz="1800" dirty="0" smtClean="0">
              <a:latin typeface="Courier New" charset="0"/>
              <a:ea typeface="宋体" charset="0"/>
              <a:cs typeface="宋体" charset="0"/>
            </a:endParaRPr>
          </a:p>
          <a:p>
            <a:pPr>
              <a:buFont typeface="Wingdings" charset="0"/>
              <a:buChar char="u"/>
            </a:pPr>
            <a:r>
              <a:rPr lang="zh-CN" altLang="en-US" sz="1800" dirty="0">
                <a:latin typeface="Courier New" charset="0"/>
                <a:ea typeface="宋体" charset="0"/>
                <a:cs typeface="宋体" charset="0"/>
              </a:rPr>
              <a:t>百度花</a:t>
            </a:r>
            <a:r>
              <a:rPr lang="en-US" altLang="zh-CN" sz="1800" dirty="0">
                <a:latin typeface="Courier New" charset="0"/>
                <a:ea typeface="宋体" charset="0"/>
                <a:cs typeface="宋体" charset="0"/>
              </a:rPr>
              <a:t>19</a:t>
            </a:r>
            <a:r>
              <a:rPr lang="zh-CN" altLang="en-US" sz="1800" dirty="0">
                <a:latin typeface="Courier New" charset="0"/>
                <a:ea typeface="宋体" charset="0"/>
                <a:cs typeface="宋体" charset="0"/>
              </a:rPr>
              <a:t>亿美元收购</a:t>
            </a:r>
            <a:r>
              <a:rPr lang="en-US" altLang="zh-CN" sz="1800" dirty="0">
                <a:latin typeface="Courier New" charset="0"/>
                <a:ea typeface="宋体" charset="0"/>
                <a:cs typeface="宋体" charset="0"/>
              </a:rPr>
              <a:t>91</a:t>
            </a:r>
            <a:r>
              <a:rPr lang="zh-CN" altLang="en-US" sz="1800" dirty="0" smtClean="0">
                <a:latin typeface="Courier New" charset="0"/>
                <a:ea typeface="宋体" charset="0"/>
                <a:cs typeface="宋体" charset="0"/>
              </a:rPr>
              <a:t>无线</a:t>
            </a:r>
            <a:endParaRPr lang="en-US" altLang="zh-CN" sz="1800" dirty="0">
              <a:latin typeface="Courier New" charset="0"/>
              <a:ea typeface="宋体" charset="0"/>
              <a:cs typeface="宋体" charset="0"/>
            </a:endParaRPr>
          </a:p>
          <a:p>
            <a:pPr>
              <a:buFont typeface="Wingdings" charset="0"/>
              <a:buChar char="u"/>
            </a:pPr>
            <a:endParaRPr kumimoji="0" lang="zh-CN" altLang="en-US" sz="1800" dirty="0">
              <a:latin typeface="Courier New" charset="0"/>
              <a:ea typeface="宋体" charset="0"/>
              <a:cs typeface="宋体" charset="0"/>
            </a:endParaRPr>
          </a:p>
          <a:p>
            <a:r>
              <a:rPr kumimoji="0" lang="zh-CN" altLang="en-US" sz="1800" dirty="0" smtClean="0">
                <a:latin typeface="Courier New" charset="0"/>
                <a:ea typeface="宋体" charset="0"/>
                <a:cs typeface="宋体" charset="0"/>
              </a:rPr>
              <a:t>想在移动互联领域捞</a:t>
            </a:r>
            <a:r>
              <a:rPr kumimoji="0" lang="zh-CN" altLang="en-US" sz="1800" dirty="0">
                <a:latin typeface="Courier New" charset="0"/>
                <a:ea typeface="宋体" charset="0"/>
                <a:cs typeface="宋体" charset="0"/>
              </a:rPr>
              <a:t>一桶金的创业者，也像雨后春笋般渐渐多起来了。因为，移动互联才只是个开始！！！</a:t>
            </a:r>
          </a:p>
          <a:p>
            <a:endParaRPr kumimoji="0" lang="zh-CN" altLang="en-US" sz="1800" dirty="0">
              <a:latin typeface="Courier New" charset="0"/>
              <a:ea typeface="宋体" charset="0"/>
              <a:cs typeface="宋体" charset="0"/>
            </a:endParaRPr>
          </a:p>
          <a:p>
            <a:r>
              <a:rPr kumimoji="0" lang="zh-CN" altLang="en-US" sz="1800" dirty="0">
                <a:latin typeface="Courier New" charset="0"/>
                <a:ea typeface="宋体" charset="0"/>
                <a:cs typeface="宋体" charset="0"/>
              </a:rPr>
              <a:t>众多公司为了在移动互联市场立足，都纷纷出了自己的移动终端产品。现在的软件，有了电脑版，就得出一个手机版。</a:t>
            </a:r>
          </a:p>
          <a:p>
            <a:endParaRPr kumimoji="0" lang="zh-CN" altLang="en-US" sz="1800" dirty="0">
              <a:latin typeface="Courier New" charset="0"/>
              <a:ea typeface="宋体" charset="0"/>
              <a:cs typeface="宋体" charset="0"/>
            </a:endParaRPr>
          </a:p>
          <a:p>
            <a:r>
              <a:rPr kumimoji="0" lang="zh-CN" altLang="en-US" sz="1800" dirty="0">
                <a:latin typeface="Courier New" charset="0"/>
                <a:ea typeface="宋体" charset="0"/>
                <a:cs typeface="宋体" charset="0"/>
              </a:rPr>
              <a:t>总之，现在的市场对移动开发人才的需求量是非常大的</a:t>
            </a:r>
            <a:endParaRPr kumimoji="0" lang="zh-CN" altLang="en-US" sz="1800" dirty="0">
              <a:latin typeface="Courier New" charset="0"/>
              <a:ea typeface="宋体" charset="0"/>
              <a:cs typeface="Courier New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>
                <a:latin typeface="Courier New" charset="0"/>
                <a:ea typeface="宋体" charset="0"/>
                <a:cs typeface="Courier New" charset="0"/>
              </a:rPr>
              <a:t>主流手机操作系统</a:t>
            </a:r>
          </a:p>
        </p:txBody>
      </p:sp>
      <p:sp>
        <p:nvSpPr>
          <p:cNvPr id="3031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kumimoji="0" lang="zh-CN" altLang="en-US" sz="1800" dirty="0">
                <a:latin typeface="Courier New" charset="0"/>
                <a:ea typeface="宋体" charset="0"/>
                <a:cs typeface="宋体" charset="0"/>
              </a:rPr>
              <a:t>目前应用在手机上的操作系统主要有：Palm OS、Symbian（塞班）、</a:t>
            </a:r>
            <a:r>
              <a:rPr kumimoji="0" lang="zh-CN" altLang="en-US" sz="1800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Android（安卓）</a:t>
            </a:r>
            <a:r>
              <a:rPr kumimoji="0" lang="zh-CN" altLang="en-US" sz="1800" dirty="0">
                <a:latin typeface="Courier New" charset="0"/>
                <a:ea typeface="宋体" charset="0"/>
                <a:cs typeface="宋体" charset="0"/>
              </a:rPr>
              <a:t>、</a:t>
            </a:r>
            <a:r>
              <a:rPr kumimoji="0" lang="zh-CN" altLang="en-US" sz="1800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iOS</a:t>
            </a:r>
            <a:r>
              <a:rPr kumimoji="0" lang="zh-CN" altLang="en-US" sz="1800" dirty="0">
                <a:latin typeface="Courier New" charset="0"/>
                <a:ea typeface="宋体" charset="0"/>
                <a:cs typeface="宋体" charset="0"/>
              </a:rPr>
              <a:t>、Black Berry（黑莓）OS、Windows Phone</a:t>
            </a:r>
          </a:p>
          <a:p>
            <a:endParaRPr kumimoji="0" lang="zh-CN" altLang="en-US" sz="1800" dirty="0">
              <a:latin typeface="Courier New" charset="0"/>
              <a:ea typeface="宋体" charset="0"/>
              <a:cs typeface="宋体" charset="0"/>
            </a:endParaRPr>
          </a:p>
          <a:p>
            <a:r>
              <a:rPr kumimoji="0" lang="zh-CN" altLang="en-US" sz="1800" dirty="0">
                <a:latin typeface="Courier New" charset="0"/>
                <a:ea typeface="宋体" charset="0"/>
                <a:cs typeface="宋体" charset="0"/>
              </a:rPr>
              <a:t>根据IDC（互联网数据中心）公布的数据，</a:t>
            </a:r>
            <a:r>
              <a:rPr kumimoji="0" lang="zh-CN" altLang="en-US" sz="1800" dirty="0" smtClean="0">
                <a:latin typeface="Courier New" charset="0"/>
                <a:ea typeface="宋体" charset="0"/>
                <a:cs typeface="宋体" charset="0"/>
              </a:rPr>
              <a:t>201</a:t>
            </a:r>
            <a:r>
              <a:rPr kumimoji="0" lang="en-US" altLang="zh-CN" sz="1800" dirty="0" smtClean="0">
                <a:latin typeface="Courier New" charset="0"/>
                <a:ea typeface="宋体" charset="0"/>
                <a:cs typeface="宋体" charset="0"/>
              </a:rPr>
              <a:t>3</a:t>
            </a:r>
            <a:r>
              <a:rPr kumimoji="0" lang="zh-CN" altLang="en-US" sz="1800" dirty="0" smtClean="0">
                <a:latin typeface="Courier New" charset="0"/>
                <a:ea typeface="宋体" charset="0"/>
                <a:cs typeface="宋体" charset="0"/>
              </a:rPr>
              <a:t>年</a:t>
            </a:r>
            <a:r>
              <a:rPr kumimoji="0" lang="zh-CN" altLang="en-US" sz="1800" dirty="0">
                <a:latin typeface="Courier New" charset="0"/>
                <a:ea typeface="宋体" charset="0"/>
                <a:cs typeface="宋体" charset="0"/>
              </a:rPr>
              <a:t>第四季度：</a:t>
            </a:r>
          </a:p>
          <a:p>
            <a:pPr>
              <a:buFont typeface="Wingdings" charset="0"/>
              <a:buChar char="u"/>
            </a:pPr>
            <a:r>
              <a:rPr kumimoji="0" lang="zh-CN" altLang="en-US" sz="1800" dirty="0">
                <a:latin typeface="Courier New" charset="0"/>
                <a:ea typeface="宋体" charset="0"/>
                <a:cs typeface="宋体" charset="0"/>
              </a:rPr>
              <a:t>Android和iOS在全球范围内的市场份额占有率总共为</a:t>
            </a:r>
            <a:r>
              <a:rPr kumimoji="0" lang="zh-CN" altLang="en-US" sz="1800" dirty="0" smtClean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9</a:t>
            </a:r>
            <a:r>
              <a:rPr kumimoji="0" lang="en-US" altLang="zh-CN" sz="1800" dirty="0" smtClean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3</a:t>
            </a:r>
            <a:r>
              <a:rPr kumimoji="0" lang="zh-CN" altLang="en-US" sz="1800" dirty="0" smtClean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.</a:t>
            </a:r>
            <a:r>
              <a:rPr kumimoji="0" lang="en-US" altLang="zh-CN" sz="1800" dirty="0" smtClean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8</a:t>
            </a:r>
            <a:r>
              <a:rPr kumimoji="0" lang="zh-CN" altLang="en-US" sz="1800" dirty="0" smtClean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%</a:t>
            </a:r>
            <a:endParaRPr kumimoji="0" lang="zh-CN" altLang="en-US" sz="1800" dirty="0">
              <a:solidFill>
                <a:srgbClr val="FF0000"/>
              </a:solidFill>
              <a:latin typeface="Courier New" charset="0"/>
              <a:ea typeface="宋体" charset="0"/>
              <a:cs typeface="宋体" charset="0"/>
            </a:endParaRPr>
          </a:p>
          <a:p>
            <a:pPr>
              <a:buFont typeface="Wingdings" charset="0"/>
              <a:buChar char="u"/>
            </a:pPr>
            <a:r>
              <a:rPr kumimoji="0" lang="zh-CN" altLang="en-US" sz="1800" dirty="0">
                <a:latin typeface="Courier New" charset="0"/>
                <a:ea typeface="宋体" charset="0"/>
                <a:cs typeface="宋体" charset="0"/>
              </a:rPr>
              <a:t>Android和iOS</a:t>
            </a:r>
            <a:r>
              <a:rPr kumimoji="0" lang="zh-CN" altLang="en-US" sz="1800" dirty="0" smtClean="0">
                <a:latin typeface="Courier New" charset="0"/>
                <a:ea typeface="宋体" charset="0"/>
                <a:cs typeface="宋体" charset="0"/>
              </a:rPr>
              <a:t>手机共出货</a:t>
            </a:r>
            <a:r>
              <a:rPr kumimoji="0" lang="en-US" altLang="zh-CN" sz="1800" dirty="0" smtClean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10</a:t>
            </a:r>
            <a:r>
              <a:rPr kumimoji="0" lang="zh-CN" altLang="en-US" sz="1800" dirty="0" smtClean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亿</a:t>
            </a:r>
            <a:r>
              <a:rPr kumimoji="0" lang="zh-CN" altLang="en-US" sz="1800" dirty="0" smtClean="0">
                <a:latin typeface="Courier New" charset="0"/>
                <a:ea typeface="宋体" charset="0"/>
                <a:cs typeface="宋体" charset="0"/>
              </a:rPr>
              <a:t>台</a:t>
            </a:r>
            <a:endParaRPr kumimoji="0" lang="zh-CN" altLang="en-US" sz="1800" dirty="0">
              <a:latin typeface="Courier New" charset="0"/>
              <a:ea typeface="宋体" charset="0"/>
              <a:cs typeface="Courier New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>
                <a:latin typeface="Courier New" charset="0"/>
                <a:ea typeface="宋体" charset="0"/>
                <a:cs typeface="Courier New" charset="0"/>
              </a:rPr>
              <a:t>为什么要选择iOS（跟android的比较）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537880"/>
              </p:ext>
            </p:extLst>
          </p:nvPr>
        </p:nvGraphicFramePr>
        <p:xfrm>
          <a:off x="502569" y="1827071"/>
          <a:ext cx="8184231" cy="376960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28077"/>
                <a:gridCol w="2728077"/>
                <a:gridCol w="2728077"/>
              </a:tblGrid>
              <a:tr h="418845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iOS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android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kumimoji="0" lang="zh-CN" altLang="en-US" dirty="0" smtClean="0">
                          <a:latin typeface="+mn-ea"/>
                          <a:ea typeface="+mn-ea"/>
                          <a:cs typeface="Courier New" charset="0"/>
                        </a:rPr>
                        <a:t>系统架构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基于</a:t>
                      </a:r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UNIX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基于</a:t>
                      </a:r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Linux</a:t>
                      </a:r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的虚拟机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dirty="0" smtClean="0">
                          <a:latin typeface="+mn-ea"/>
                          <a:ea typeface="+mn-ea"/>
                          <a:cs typeface="Courier New" charset="0"/>
                        </a:rPr>
                        <a:t>系统安全性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安全、稳定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安全性略低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dirty="0" smtClean="0">
                          <a:latin typeface="+mn-ea"/>
                          <a:ea typeface="+mn-ea"/>
                          <a:cs typeface="Courier New" charset="0"/>
                        </a:rPr>
                        <a:t>开发难易度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强大的</a:t>
                      </a:r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SDK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SDK</a:t>
                      </a:r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也不差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dirty="0" smtClean="0">
                          <a:latin typeface="+mn-ea"/>
                          <a:ea typeface="+mn-ea"/>
                          <a:cs typeface="Courier New" charset="0"/>
                        </a:rPr>
                        <a:t>是否开源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不开源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开源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dirty="0" smtClean="0">
                          <a:latin typeface="+mn-ea"/>
                          <a:ea typeface="+mn-ea"/>
                          <a:cs typeface="Courier New" charset="0"/>
                        </a:rPr>
                        <a:t>设备的种类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iPhone\iPad</a:t>
                      </a:r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等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数不清的设备类型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kumimoji="0" lang="zh-CN" altLang="en-US" dirty="0" smtClean="0">
                          <a:latin typeface="+mn-ea"/>
                          <a:ea typeface="+mn-ea"/>
                          <a:cs typeface="Courier New" charset="0"/>
                        </a:rPr>
                        <a:t>用户人群</a:t>
                      </a:r>
                      <a:endParaRPr kumimoji="0" lang="zh-CN" altLang="en-US" dirty="0">
                        <a:latin typeface="+mn-ea"/>
                        <a:ea typeface="+mn-ea"/>
                        <a:cs typeface="Courier New" charset="0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消费能力强的高端用户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各种用户人群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kumimoji="0" lang="zh-CN" altLang="en-US" dirty="0" smtClean="0">
                          <a:latin typeface="+mn-ea"/>
                          <a:ea typeface="+mn-ea"/>
                          <a:cs typeface="Courier New" charset="0"/>
                        </a:rPr>
                        <a:t>背后的BOSS</a:t>
                      </a:r>
                      <a:endParaRPr kumimoji="0" lang="zh-CN" altLang="en-US" dirty="0">
                        <a:latin typeface="+mn-ea"/>
                        <a:ea typeface="+mn-ea"/>
                        <a:cs typeface="Courier New" charset="0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Apple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Google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kumimoji="0" lang="zh-CN" altLang="en-US" dirty="0" smtClean="0">
                          <a:latin typeface="+mn-ea"/>
                          <a:ea typeface="+mn-ea"/>
                          <a:cs typeface="Courier New" charset="0"/>
                        </a:rPr>
                        <a:t>应用商店</a:t>
                      </a:r>
                      <a:endParaRPr kumimoji="0" lang="zh-CN" altLang="en-US" dirty="0">
                        <a:latin typeface="+mn-ea"/>
                        <a:ea typeface="+mn-ea"/>
                        <a:cs typeface="Courier New" charset="0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AppStore</a:t>
                      </a:r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（</a:t>
                      </a:r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08</a:t>
                      </a:r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年上线）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GooglePlay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0" lang="zh-CN" altLang="en-US" dirty="0" smtClean="0">
                <a:latin typeface="+mj-ea"/>
                <a:cs typeface="Courier New" charset="0"/>
              </a:rPr>
              <a:t>学习</a:t>
            </a:r>
            <a:r>
              <a:rPr kumimoji="0" lang="en-US" altLang="zh-CN" dirty="0" smtClean="0">
                <a:latin typeface="+mj-ea"/>
                <a:cs typeface="Courier New" charset="0"/>
              </a:rPr>
              <a:t>iOS</a:t>
            </a:r>
            <a:r>
              <a:rPr kumimoji="0" lang="zh-CN" altLang="en-US" dirty="0" smtClean="0">
                <a:latin typeface="+mj-ea"/>
                <a:cs typeface="Courier New" charset="0"/>
              </a:rPr>
              <a:t>开发的准备</a:t>
            </a:r>
          </a:p>
        </p:txBody>
      </p:sp>
      <p:sp>
        <p:nvSpPr>
          <p:cNvPr id="30617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0" lang="zh-CN" altLang="en-US" dirty="0" smtClean="0">
                <a:latin typeface="Courier New" charset="0"/>
                <a:ea typeface="宋体" charset="0"/>
                <a:cs typeface="Courier New" charset="0"/>
              </a:rPr>
              <a:t>英文水平</a:t>
            </a:r>
            <a:r>
              <a:rPr kumimoji="0" lang="zh-CN" altLang="en-US" dirty="0" smtClean="0">
                <a:latin typeface="+mn-ea"/>
                <a:cs typeface="Courier New" charset="0"/>
              </a:rPr>
              <a:t>：看懂</a:t>
            </a:r>
            <a:r>
              <a:rPr kumimoji="0" lang="en-US" altLang="zh-CN" dirty="0" smtClean="0">
                <a:latin typeface="+mn-ea"/>
                <a:cs typeface="Courier New" charset="0"/>
              </a:rPr>
              <a:t>26</a:t>
            </a:r>
            <a:r>
              <a:rPr kumimoji="0" lang="zh-CN" altLang="en-US" dirty="0" smtClean="0">
                <a:latin typeface="+mn-ea"/>
                <a:cs typeface="Courier New" charset="0"/>
              </a:rPr>
              <a:t>个英文</a:t>
            </a:r>
            <a:r>
              <a:rPr kumimoji="0" lang="zh-CN" altLang="en-US" dirty="0" smtClean="0">
                <a:latin typeface="Courier New" charset="0"/>
                <a:ea typeface="宋体" charset="0"/>
                <a:cs typeface="Courier New" charset="0"/>
              </a:rPr>
              <a:t>字母</a:t>
            </a:r>
            <a:endParaRPr kumimoji="0" lang="en-US" altLang="zh-CN" dirty="0">
              <a:latin typeface="Courier New" charset="0"/>
              <a:ea typeface="宋体" charset="0"/>
              <a:cs typeface="Courier New" charset="0"/>
            </a:endParaRPr>
          </a:p>
          <a:p>
            <a:r>
              <a:rPr kumimoji="0" lang="zh-CN" altLang="en-US" dirty="0" smtClean="0">
                <a:latin typeface="Courier New" charset="0"/>
                <a:ea typeface="宋体" charset="0"/>
                <a:cs typeface="Courier New" charset="0"/>
              </a:rPr>
              <a:t>计算机专业：不要求计算机专业，但得有脑子</a:t>
            </a:r>
            <a:endParaRPr kumimoji="0" lang="en-US" altLang="zh-CN" dirty="0" smtClean="0">
              <a:latin typeface="Courier New" charset="0"/>
              <a:ea typeface="宋体" charset="0"/>
              <a:cs typeface="Courier New" charset="0"/>
            </a:endParaRPr>
          </a:p>
          <a:p>
            <a:r>
              <a:rPr kumimoji="0" lang="zh-CN" altLang="en-US" dirty="0" smtClean="0">
                <a:latin typeface="Courier New" charset="0"/>
                <a:ea typeface="宋体" charset="0"/>
                <a:cs typeface="Courier New" charset="0"/>
              </a:rPr>
              <a:t>学习态度：积极思考、积极动手、能吃苦、有兴趣</a:t>
            </a:r>
            <a:endParaRPr kumimoji="0" lang="en-US" altLang="zh-CN" dirty="0">
              <a:latin typeface="Courier New" charset="0"/>
              <a:ea typeface="宋体" charset="0"/>
              <a:cs typeface="Courier New" charset="0"/>
            </a:endParaRPr>
          </a:p>
          <a:p>
            <a:r>
              <a:rPr kumimoji="0" lang="zh-CN" altLang="en-US" dirty="0" smtClean="0">
                <a:latin typeface="Courier New" charset="0"/>
                <a:ea typeface="宋体" charset="0"/>
                <a:cs typeface="Courier New" charset="0"/>
              </a:rPr>
              <a:t>编程语</a:t>
            </a:r>
            <a:r>
              <a:rPr kumimoji="0" lang="zh-CN" altLang="en-US" dirty="0">
                <a:latin typeface="Courier New" charset="0"/>
                <a:ea typeface="宋体" charset="0"/>
                <a:cs typeface="Courier New" charset="0"/>
              </a:rPr>
              <a:t>言：C语言、C++</a:t>
            </a:r>
            <a:r>
              <a:rPr kumimoji="0" lang="zh-CN" altLang="en-US" dirty="0">
                <a:solidFill>
                  <a:srgbClr val="FF0000"/>
                </a:solidFill>
                <a:latin typeface="Courier New" charset="0"/>
                <a:ea typeface="宋体" charset="0"/>
                <a:cs typeface="Courier New" charset="0"/>
              </a:rPr>
              <a:t>（可选）</a:t>
            </a:r>
            <a:r>
              <a:rPr kumimoji="0" lang="zh-CN" altLang="en-US" dirty="0">
                <a:latin typeface="Courier New" charset="0"/>
                <a:ea typeface="宋体" charset="0"/>
                <a:cs typeface="Courier New" charset="0"/>
              </a:rPr>
              <a:t>、Objective-</a:t>
            </a:r>
            <a:r>
              <a:rPr kumimoji="0" lang="zh-CN" altLang="en-US" dirty="0" smtClean="0">
                <a:latin typeface="Courier New" charset="0"/>
                <a:ea typeface="宋体" charset="0"/>
                <a:cs typeface="Courier New" charset="0"/>
              </a:rPr>
              <a:t>C</a:t>
            </a:r>
            <a:endParaRPr kumimoji="0" lang="zh-CN" altLang="en-US" dirty="0">
              <a:latin typeface="Courier New" charset="0"/>
              <a:ea typeface="宋体" charset="0"/>
              <a:cs typeface="Courier New" charset="0"/>
            </a:endParaRPr>
          </a:p>
          <a:p>
            <a:r>
              <a:rPr kumimoji="0" lang="zh-CN" altLang="en-US" dirty="0">
                <a:latin typeface="Courier New" charset="0"/>
                <a:ea typeface="宋体" charset="0"/>
                <a:cs typeface="Courier New" charset="0"/>
              </a:rPr>
              <a:t>开发工具：</a:t>
            </a:r>
            <a:r>
              <a:rPr kumimoji="0" lang="zh-CN" altLang="en-US" dirty="0" smtClean="0">
                <a:latin typeface="Courier New" charset="0"/>
                <a:ea typeface="宋体" charset="0"/>
                <a:cs typeface="Courier New" charset="0"/>
              </a:rPr>
              <a:t>Xcode</a:t>
            </a:r>
            <a:endParaRPr kumimoji="0" lang="zh-CN" altLang="en-US" dirty="0">
              <a:latin typeface="Courier New" charset="0"/>
              <a:ea typeface="宋体" charset="0"/>
              <a:cs typeface="Courier New" charset="0"/>
            </a:endParaRPr>
          </a:p>
          <a:p>
            <a:r>
              <a:rPr kumimoji="0" lang="zh-CN" altLang="en-US" dirty="0">
                <a:latin typeface="Courier New" charset="0"/>
                <a:ea typeface="宋体" charset="0"/>
                <a:cs typeface="Courier New" charset="0"/>
              </a:rPr>
              <a:t>电脑系统：Mac OS </a:t>
            </a:r>
            <a:r>
              <a:rPr kumimoji="0" lang="zh-CN" altLang="en-US" dirty="0" smtClean="0">
                <a:latin typeface="Courier New" charset="0"/>
                <a:ea typeface="宋体" charset="0"/>
                <a:cs typeface="Courier New" charset="0"/>
              </a:rPr>
              <a:t>X</a:t>
            </a:r>
            <a:endParaRPr kumimoji="0" lang="zh-CN" altLang="en-US" dirty="0">
              <a:latin typeface="Courier New" charset="0"/>
              <a:ea typeface="宋体" charset="0"/>
              <a:cs typeface="Courier New" charset="0"/>
            </a:endParaRPr>
          </a:p>
          <a:p>
            <a:r>
              <a:rPr kumimoji="0" lang="zh-CN" altLang="en-US" dirty="0">
                <a:latin typeface="Courier New" charset="0"/>
                <a:ea typeface="宋体" charset="0"/>
                <a:cs typeface="Courier New" charset="0"/>
              </a:rPr>
              <a:t>真机设备：iPhone、iPad等</a:t>
            </a:r>
            <a:r>
              <a:rPr kumimoji="0" lang="zh-CN" altLang="en-US" dirty="0">
                <a:solidFill>
                  <a:srgbClr val="FF0000"/>
                </a:solidFill>
                <a:latin typeface="Courier New" charset="0"/>
                <a:ea typeface="宋体" charset="0"/>
                <a:cs typeface="Courier New" charset="0"/>
              </a:rPr>
              <a:t>（可选</a:t>
            </a:r>
            <a:r>
              <a:rPr kumimoji="0" lang="zh-CN" altLang="en-US" dirty="0" smtClean="0">
                <a:solidFill>
                  <a:srgbClr val="FF0000"/>
                </a:solidFill>
                <a:latin typeface="Courier New" charset="0"/>
                <a:ea typeface="宋体" charset="0"/>
                <a:cs typeface="Courier New" charset="0"/>
              </a:rPr>
              <a:t>）</a:t>
            </a:r>
            <a:endParaRPr kumimoji="0" lang="zh-CN" altLang="en-US" dirty="0">
              <a:latin typeface="Courier New" charset="0"/>
              <a:ea typeface="宋体" charset="0"/>
              <a:cs typeface="Courier New" charset="0"/>
            </a:endParaRPr>
          </a:p>
          <a:p>
            <a:r>
              <a:rPr kumimoji="0" lang="zh-CN" altLang="en-US" dirty="0">
                <a:latin typeface="Courier New" charset="0"/>
                <a:ea typeface="宋体" charset="0"/>
                <a:cs typeface="Courier New" charset="0"/>
              </a:rPr>
              <a:t>iOS证书：调试证书</a:t>
            </a:r>
            <a:r>
              <a:rPr kumimoji="0" lang="zh-CN" altLang="en-US" dirty="0">
                <a:solidFill>
                  <a:srgbClr val="FF0000"/>
                </a:solidFill>
                <a:latin typeface="Courier New" charset="0"/>
                <a:ea typeface="宋体" charset="0"/>
                <a:cs typeface="Courier New" charset="0"/>
              </a:rPr>
              <a:t>（可选）</a:t>
            </a:r>
            <a:r>
              <a:rPr kumimoji="0" lang="zh-CN" altLang="en-US" dirty="0">
                <a:latin typeface="Courier New" charset="0"/>
                <a:ea typeface="宋体" charset="0"/>
                <a:cs typeface="Courier New" charset="0"/>
              </a:rPr>
              <a:t>、发布证书</a:t>
            </a:r>
            <a:r>
              <a:rPr kumimoji="0" lang="zh-CN" altLang="en-US" dirty="0">
                <a:solidFill>
                  <a:srgbClr val="FF0000"/>
                </a:solidFill>
                <a:latin typeface="Courier New" charset="0"/>
                <a:ea typeface="宋体" charset="0"/>
                <a:cs typeface="Courier New" charset="0"/>
              </a:rPr>
              <a:t>（可选）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iOS8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iOS8.thmx</Template>
  <TotalTime>587</TotalTime>
  <Words>746</Words>
  <Application>Microsoft Macintosh PowerPoint</Application>
  <PresentationFormat>全屏显示(4:3)</PresentationFormat>
  <Paragraphs>124</Paragraphs>
  <Slides>16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iOS8</vt:lpstr>
      <vt:lpstr>iOS开发概述</vt:lpstr>
      <vt:lpstr>预览</vt:lpstr>
      <vt:lpstr>什么是iOS</vt:lpstr>
      <vt:lpstr> 什么是操作系统</vt:lpstr>
      <vt:lpstr>什么是iOS开发</vt:lpstr>
      <vt:lpstr>为什么要选择移动开发</vt:lpstr>
      <vt:lpstr>主流手机操作系统</vt:lpstr>
      <vt:lpstr>为什么要选择iOS（跟android的比较）</vt:lpstr>
      <vt:lpstr>学习iOS开发的准备</vt:lpstr>
      <vt:lpstr>Mac OS X获取途径</vt:lpstr>
      <vt:lpstr>iMac(一体机)</vt:lpstr>
      <vt:lpstr>MacBook(笔记本)</vt:lpstr>
      <vt:lpstr>Mac mini(迷你主机)</vt:lpstr>
      <vt:lpstr>Mac pro</vt:lpstr>
      <vt:lpstr>本节知识点回顾</vt:lpstr>
      <vt:lpstr>Q &amp; A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数据存储</dc:title>
  <dc:creator>刘凡</dc:creator>
  <cp:lastModifiedBy>Ivan Lee</cp:lastModifiedBy>
  <cp:revision>66</cp:revision>
  <dcterms:created xsi:type="dcterms:W3CDTF">2013-07-22T08:28:31Z</dcterms:created>
  <dcterms:modified xsi:type="dcterms:W3CDTF">2014-10-28T14:08:15Z</dcterms:modified>
</cp:coreProperties>
</file>