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70" r:id="rId2"/>
    <p:sldId id="273" r:id="rId3"/>
    <p:sldId id="261" r:id="rId4"/>
    <p:sldId id="262" r:id="rId5"/>
    <p:sldId id="263" r:id="rId6"/>
    <p:sldId id="264" r:id="rId7"/>
    <p:sldId id="265" r:id="rId8"/>
    <p:sldId id="266" r:id="rId9"/>
    <p:sldId id="267" r:id="rId10"/>
    <p:sldId id="268" r:id="rId11"/>
    <p:sldId id="271" r:id="rId12"/>
    <p:sldId id="272" r:id="rId13"/>
    <p:sldId id="274" r:id="rId1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1BB26B-35C6-6341-949F-B116D9B8DACA}">
          <p14:sldIdLst>
            <p14:sldId id="270"/>
            <p14:sldId id="273"/>
            <p14:sldId id="261"/>
            <p14:sldId id="262"/>
            <p14:sldId id="263"/>
            <p14:sldId id="264"/>
            <p14:sldId id="265"/>
            <p14:sldId id="266"/>
            <p14:sldId id="267"/>
            <p14:sldId id="268"/>
            <p14:sldId id="271"/>
            <p14:sldId id="27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6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1D5250-1CCD-9149-80AD-7B09864B505D}" type="datetimeFigureOut">
              <a:rPr kumimoji="1" lang="zh-CN" altLang="en-US" smtClean="0"/>
              <a:t>14/10/25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6D4FE8-E6E2-5E4E-800E-077FA55C52B6}" type="slidenum">
              <a:rPr kumimoji="1" lang="zh-CN" altLang="en-US" smtClean="0"/>
              <a:t>‹#›</a:t>
            </a:fld>
            <a:endParaRPr kumimoji="1" lang="zh-CN" altLang="en-US"/>
          </a:p>
        </p:txBody>
      </p:sp>
    </p:spTree>
    <p:extLst>
      <p:ext uri="{BB962C8B-B14F-4D97-AF65-F5344CB8AC3E}">
        <p14:creationId xmlns:p14="http://schemas.microsoft.com/office/powerpoint/2010/main" val="2131216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800" dirty="0"/>
          </a:p>
        </p:txBody>
      </p:sp>
      <p:sp>
        <p:nvSpPr>
          <p:cNvPr id="4" name="幻灯片编号占位符 3"/>
          <p:cNvSpPr>
            <a:spLocks noGrp="1"/>
          </p:cNvSpPr>
          <p:nvPr>
            <p:ph type="sldNum" sz="quarter" idx="10"/>
          </p:nvPr>
        </p:nvSpPr>
        <p:spPr/>
        <p:txBody>
          <a:bodyPr/>
          <a:lstStyle/>
          <a:p>
            <a:fld id="{0D6D4FE8-E6E2-5E4E-800E-077FA55C52B6}" type="slidenum">
              <a:rPr kumimoji="1" lang="zh-CN" altLang="en-US" smtClean="0"/>
              <a:t>5</a:t>
            </a:fld>
            <a:endParaRPr kumimoji="1" lang="zh-CN" altLang="en-US"/>
          </a:p>
        </p:txBody>
      </p:sp>
    </p:spTree>
    <p:extLst>
      <p:ext uri="{BB962C8B-B14F-4D97-AF65-F5344CB8AC3E}">
        <p14:creationId xmlns:p14="http://schemas.microsoft.com/office/powerpoint/2010/main" val="35685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6D4FE8-E6E2-5E4E-800E-077FA55C52B6}" type="slidenum">
              <a:rPr kumimoji="1" lang="zh-CN" altLang="en-US" smtClean="0"/>
              <a:t>9</a:t>
            </a:fld>
            <a:endParaRPr kumimoji="1" lang="zh-CN" altLang="en-US"/>
          </a:p>
        </p:txBody>
      </p:sp>
    </p:spTree>
    <p:extLst>
      <p:ext uri="{BB962C8B-B14F-4D97-AF65-F5344CB8AC3E}">
        <p14:creationId xmlns:p14="http://schemas.microsoft.com/office/powerpoint/2010/main" val="1482884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00" y="-4271"/>
            <a:ext cx="1393548" cy="1393548"/>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14/10/25</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
        <p:nvSpPr>
          <p:cNvPr id="5" name="Line 9"/>
          <p:cNvSpPr>
            <a:spLocks noChangeShapeType="1"/>
          </p:cNvSpPr>
          <p:nvPr/>
        </p:nvSpPr>
        <p:spPr bwMode="auto">
          <a:xfrm>
            <a:off x="457200" y="1130948"/>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44544" y="2541"/>
            <a:ext cx="1376679" cy="137667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a:latin typeface="+mj-ea"/>
                <a:cs typeface="黑体" charset="0"/>
              </a:rPr>
              <a:t>为了高效学习你需要做的事情</a:t>
            </a:r>
            <a:endParaRPr kumimoji="1" lang="zh-CN" altLang="en-US"/>
          </a:p>
        </p:txBody>
      </p:sp>
      <p:sp>
        <p:nvSpPr>
          <p:cNvPr id="3" name="副标题 2"/>
          <p:cNvSpPr>
            <a:spLocks noGrp="1"/>
          </p:cNvSpPr>
          <p:nvPr>
            <p:ph type="subTitle" idx="1"/>
          </p:nvPr>
        </p:nvSpPr>
        <p:spPr/>
        <p:txBody>
          <a:bodyPr/>
          <a:lstStyle/>
          <a:p>
            <a:r>
              <a:rPr kumimoji="1" lang="zh-CN" altLang="en-US"/>
              <a:t>讲师：</a:t>
            </a:r>
            <a:r>
              <a:rPr kumimoji="1" lang="en-US" altLang="en-US"/>
              <a:t>李德山</a:t>
            </a:r>
            <a:endParaRPr kumimoji="1" lang="zh-CN" altLang="en-US"/>
          </a:p>
          <a:p>
            <a:endParaRPr kumimoji="1" lang="zh-CN" altLang="en-US"/>
          </a:p>
        </p:txBody>
      </p:sp>
    </p:spTree>
    <p:extLst>
      <p:ext uri="{BB962C8B-B14F-4D97-AF65-F5344CB8AC3E}">
        <p14:creationId xmlns:p14="http://schemas.microsoft.com/office/powerpoint/2010/main" val="323313878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八、</a:t>
            </a:r>
            <a:r>
              <a:rPr lang="zh-CN" altLang="en-US"/>
              <a:t>倾听大脑的声音</a:t>
            </a:r>
            <a:endParaRPr kumimoji="0" lang="zh-CN" altLang="en-US" dirty="0">
              <a:latin typeface="+mj-ea"/>
              <a:cs typeface="Courier New" charset="0"/>
            </a:endParaRPr>
          </a:p>
        </p:txBody>
      </p:sp>
      <p:sp>
        <p:nvSpPr>
          <p:cNvPr id="297986" name="Rectangle 3"/>
          <p:cNvSpPr>
            <a:spLocks noGrp="1" noChangeArrowheads="1"/>
          </p:cNvSpPr>
          <p:nvPr>
            <p:ph idx="1"/>
          </p:nvPr>
        </p:nvSpPr>
        <p:spPr/>
        <p:txBody>
          <a:bodyPr/>
          <a:lstStyle/>
          <a:p>
            <a:r>
              <a:rPr lang="zh-CN" altLang="en-US"/>
              <a:t>时刻注意你的大脑是否已经过载</a:t>
            </a:r>
            <a:r>
              <a:rPr lang="en-US" altLang="zh-CN"/>
              <a:t>,</a:t>
            </a:r>
          </a:p>
          <a:p>
            <a:endParaRPr lang="en-US" altLang="zh-CN"/>
          </a:p>
          <a:p>
            <a:r>
              <a:rPr lang="zh-CN" altLang="en-US"/>
              <a:t>当你发现自 己学不进去或前学后忘时</a:t>
            </a:r>
            <a:r>
              <a:rPr lang="en-US" altLang="zh-CN"/>
              <a:t>,</a:t>
            </a:r>
            <a:r>
              <a:rPr lang="zh-CN" altLang="en-US"/>
              <a:t>就到了该休息一下 的时候了。</a:t>
            </a:r>
            <a:endParaRPr lang="en-US" altLang="zh-CN"/>
          </a:p>
          <a:p>
            <a:endParaRPr lang="en-US" altLang="zh-CN"/>
          </a:p>
          <a:p>
            <a:r>
              <a:rPr lang="zh-CN" altLang="en-US"/>
              <a:t>一旦过了这个点</a:t>
            </a:r>
            <a:r>
              <a:rPr lang="en-US" altLang="zh-CN"/>
              <a:t>,</a:t>
            </a:r>
            <a:r>
              <a:rPr lang="zh-CN" altLang="en-US"/>
              <a:t>你的学习效率就 会大打折扣</a:t>
            </a:r>
            <a:r>
              <a:rPr lang="en-US" altLang="zh-CN"/>
              <a:t>,</a:t>
            </a:r>
            <a:r>
              <a:rPr lang="zh-CN" altLang="en-US"/>
              <a:t>并影响你的进度。 </a:t>
            </a:r>
          </a:p>
        </p:txBody>
      </p:sp>
    </p:spTree>
    <p:extLst>
      <p:ext uri="{BB962C8B-B14F-4D97-AF65-F5344CB8AC3E}">
        <p14:creationId xmlns:p14="http://schemas.microsoft.com/office/powerpoint/2010/main" val="2874741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97986">
                                            <p:txEl>
                                              <p:pRg st="4" end="4"/>
                                            </p:txEl>
                                          </p:spTgt>
                                        </p:tgtEl>
                                        <p:attrNameLst>
                                          <p:attrName>style.visibility</p:attrName>
                                        </p:attrNameLst>
                                      </p:cBhvr>
                                      <p:to>
                                        <p:strVal val="visible"/>
                                      </p:to>
                                    </p:set>
                                    <p:anim calcmode="lin" valueType="num">
                                      <p:cBhvr additive="base">
                                        <p:cTn id="19" dur="500"/>
                                        <p:tgtEl>
                                          <p:spTgt spid="297986">
                                            <p:txEl>
                                              <p:pRg st="4" end="4"/>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979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九、心有所感</a:t>
            </a:r>
          </a:p>
        </p:txBody>
      </p:sp>
      <p:sp>
        <p:nvSpPr>
          <p:cNvPr id="3" name="内容占位符 2"/>
          <p:cNvSpPr>
            <a:spLocks noGrp="1"/>
          </p:cNvSpPr>
          <p:nvPr>
            <p:ph idx="1"/>
          </p:nvPr>
        </p:nvSpPr>
        <p:spPr/>
        <p:txBody>
          <a:bodyPr/>
          <a:lstStyle/>
          <a:p>
            <a:r>
              <a:rPr kumimoji="1" lang="zh-CN" altLang="en-US"/>
              <a:t>要让大脑知道这件事很重要</a:t>
            </a:r>
            <a:endParaRPr kumimoji="1" lang="en-US" altLang="zh-CN"/>
          </a:p>
          <a:p>
            <a:pPr lvl="1"/>
            <a:r>
              <a:rPr kumimoji="1" lang="zh-CN" altLang="en-US"/>
              <a:t>只要当大脑认为这个很重要的时候才会给他分配更多资源来处理这件事，当大脑认为是不重要的事，它会忽略它</a:t>
            </a:r>
            <a:endParaRPr kumimoji="1" lang="en-US" altLang="zh-CN"/>
          </a:p>
          <a:p>
            <a:r>
              <a:rPr lang="zh-CN" altLang="en-US"/>
              <a:t>试着进入故事 布置的场景</a:t>
            </a:r>
            <a:endParaRPr lang="en-US" altLang="zh-CN"/>
          </a:p>
          <a:p>
            <a:pPr lvl="1"/>
            <a:r>
              <a:rPr lang="zh-CN" altLang="en-US"/>
              <a:t>有些知识点的讲解我们会故事形式引人，你听的时候需要融入到我们所设置的故事情景当中</a:t>
            </a:r>
            <a:endParaRPr lang="en-US" altLang="zh-CN"/>
          </a:p>
          <a:p>
            <a:r>
              <a:rPr lang="zh-CN" altLang="en-US"/>
              <a:t>根据自己的理解对我上课所写的代码添加注释，你可以把我写代码拷贝一份出来，然后删除掉所所写的注释，自己来写，对于不好理解的地方自己可以画图。</a:t>
            </a:r>
            <a:endParaRPr lang="en-US" altLang="zh-CN"/>
          </a:p>
          <a:p>
            <a:r>
              <a:rPr lang="zh-CN" altLang="en-US"/>
              <a:t>你可以自己去想象，我可以把这个知识用在何处，当你想象的时候会对这个知识点有更深入的理解，埋怨一个蹩脚的笑话不好笑</a:t>
            </a:r>
            <a:r>
              <a:rPr lang="en-US" altLang="zh-CN"/>
              <a:t>,</a:t>
            </a:r>
            <a:r>
              <a:rPr lang="zh-CN" altLang="en-US"/>
              <a:t>总比没 有想法要好。 </a:t>
            </a:r>
          </a:p>
          <a:p>
            <a:endParaRPr kumimoji="1" lang="zh-CN" altLang="en-US"/>
          </a:p>
        </p:txBody>
      </p:sp>
    </p:spTree>
    <p:extLst>
      <p:ext uri="{BB962C8B-B14F-4D97-AF65-F5344CB8AC3E}">
        <p14:creationId xmlns:p14="http://schemas.microsoft.com/office/powerpoint/2010/main" val="245891629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十、多写代码</a:t>
            </a:r>
          </a:p>
        </p:txBody>
      </p:sp>
      <p:sp>
        <p:nvSpPr>
          <p:cNvPr id="3" name="内容占位符 2"/>
          <p:cNvSpPr>
            <a:spLocks noGrp="1"/>
          </p:cNvSpPr>
          <p:nvPr>
            <p:ph idx="1"/>
          </p:nvPr>
        </p:nvSpPr>
        <p:spPr/>
        <p:txBody>
          <a:bodyPr/>
          <a:lstStyle/>
          <a:p>
            <a:r>
              <a:rPr lang="zh-CN" altLang="en-US" dirty="0"/>
              <a:t>学习编程只有一种方法</a:t>
            </a:r>
            <a:r>
              <a:rPr lang="en-US" altLang="zh-CN" dirty="0"/>
              <a:t>:</a:t>
            </a:r>
            <a:r>
              <a:rPr lang="zh-CN" altLang="en-US" dirty="0"/>
              <a:t>多写代码。</a:t>
            </a:r>
            <a:endParaRPr lang="en-US" altLang="zh-CN" dirty="0"/>
          </a:p>
          <a:p>
            <a:r>
              <a:rPr lang="zh-CN" altLang="en-US" dirty="0"/>
              <a:t>编程是一种技能</a:t>
            </a:r>
            <a:r>
              <a:rPr lang="en-US" altLang="zh-CN" dirty="0"/>
              <a:t>,</a:t>
            </a:r>
            <a:r>
              <a:rPr lang="zh-CN" altLang="en-US" dirty="0"/>
              <a:t>掌握它的唯一方法 就是练习。</a:t>
            </a:r>
            <a:endParaRPr lang="en-US" altLang="zh-CN" dirty="0"/>
          </a:p>
          <a:p>
            <a:r>
              <a:rPr lang="zh-CN" altLang="en-US" dirty="0"/>
              <a:t>为此</a:t>
            </a:r>
            <a:r>
              <a:rPr lang="en-US" altLang="zh-CN" dirty="0"/>
              <a:t>,</a:t>
            </a:r>
            <a:r>
              <a:rPr lang="zh-CN" altLang="en-US" dirty="0"/>
              <a:t>我们提供了很多练习的机会</a:t>
            </a:r>
            <a:r>
              <a:rPr lang="en-US" altLang="zh-CN" dirty="0"/>
              <a:t>: </a:t>
            </a:r>
          </a:p>
          <a:p>
            <a:pPr lvl="1"/>
            <a:r>
              <a:rPr lang="zh-CN" altLang="en-US" dirty="0"/>
              <a:t>每一天都有一些习题，提出问题让你去解决</a:t>
            </a:r>
            <a:r>
              <a:rPr lang="en-US" altLang="zh-CN" dirty="0"/>
              <a:t>,</a:t>
            </a:r>
          </a:p>
          <a:p>
            <a:pPr lvl="1"/>
            <a:r>
              <a:rPr lang="zh-CN" altLang="en-US" dirty="0"/>
              <a:t>不要 跳过它们</a:t>
            </a:r>
            <a:r>
              <a:rPr lang="en-US" altLang="zh-CN" dirty="0"/>
              <a:t>——</a:t>
            </a:r>
            <a:r>
              <a:rPr lang="zh-CN" altLang="en-US" dirty="0"/>
              <a:t>解题也是学习的一部分</a:t>
            </a:r>
            <a:r>
              <a:rPr lang="en-US" altLang="zh-CN" dirty="0"/>
              <a:t>!</a:t>
            </a:r>
          </a:p>
          <a:p>
            <a:pPr lvl="1"/>
            <a:r>
              <a:rPr lang="zh-CN" altLang="en-US" dirty="0"/>
              <a:t>实在不会 做偷看一下答案也无伤大雅</a:t>
            </a:r>
            <a:r>
              <a:rPr lang="en-US" altLang="zh-CN" dirty="0"/>
              <a:t>(</a:t>
            </a:r>
            <a:r>
              <a:rPr lang="zh-CN" altLang="en-US" dirty="0"/>
              <a:t>谁没有提笔忘字的 时候呢</a:t>
            </a:r>
            <a:r>
              <a:rPr lang="en-US" altLang="zh-CN" dirty="0"/>
              <a:t>?),</a:t>
            </a:r>
          </a:p>
          <a:p>
            <a:pPr lvl="1"/>
            <a:r>
              <a:rPr lang="zh-CN" altLang="en-US" dirty="0"/>
              <a:t>不过一定要在看答案前自己先做一 遍。</a:t>
            </a:r>
            <a:endParaRPr lang="en-US" altLang="zh-CN" dirty="0"/>
          </a:p>
          <a:p>
            <a:pPr lvl="1"/>
            <a:r>
              <a:rPr lang="zh-CN" altLang="en-US" dirty="0"/>
              <a:t>在你睡觉之前要保证你今天所写的程序能够正确运行。 </a:t>
            </a:r>
          </a:p>
          <a:p>
            <a:endParaRPr kumimoji="1" lang="zh-CN" altLang="en-US" dirty="0"/>
          </a:p>
        </p:txBody>
      </p:sp>
    </p:spTree>
    <p:extLst>
      <p:ext uri="{BB962C8B-B14F-4D97-AF65-F5344CB8AC3E}">
        <p14:creationId xmlns:p14="http://schemas.microsoft.com/office/powerpoint/2010/main" val="267950350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 &amp; A</a:t>
            </a:r>
            <a:endParaRPr kumimoji="1" lang="zh-CN" altLang="en-US"/>
          </a:p>
        </p:txBody>
      </p:sp>
      <p:sp>
        <p:nvSpPr>
          <p:cNvPr id="3" name="文本占位符 2"/>
          <p:cNvSpPr>
            <a:spLocks noGrp="1"/>
          </p:cNvSpPr>
          <p:nvPr>
            <p:ph type="body" sz="half" idx="2"/>
          </p:nvPr>
        </p:nvSpPr>
        <p:spPr/>
        <p:txBody>
          <a:bodyPr/>
          <a:lstStyle/>
          <a:p>
            <a:r>
              <a:rPr kumimoji="1" lang="en-US" altLang="zh-CN" dirty="0"/>
              <a:t>Thanks!</a:t>
            </a:r>
            <a:endParaRPr kumimoji="1" lang="zh-CN" altLang="en-US" dirty="0"/>
          </a:p>
          <a:p>
            <a:endParaRPr kumimoji="1" lang="zh-CN" altLang="en-US"/>
          </a:p>
        </p:txBody>
      </p:sp>
    </p:spTree>
    <p:extLst>
      <p:ext uri="{BB962C8B-B14F-4D97-AF65-F5344CB8AC3E}">
        <p14:creationId xmlns:p14="http://schemas.microsoft.com/office/powerpoint/2010/main" val="390143910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说在前面的话</a:t>
            </a:r>
          </a:p>
        </p:txBody>
      </p:sp>
      <p:sp>
        <p:nvSpPr>
          <p:cNvPr id="3" name="内容占位符 2"/>
          <p:cNvSpPr>
            <a:spLocks noGrp="1"/>
          </p:cNvSpPr>
          <p:nvPr>
            <p:ph idx="1"/>
          </p:nvPr>
        </p:nvSpPr>
        <p:spPr/>
        <p:txBody>
          <a:bodyPr/>
          <a:lstStyle/>
          <a:p>
            <a:r>
              <a:rPr lang="zh-CN" altLang="en-US"/>
              <a:t>俗话说</a:t>
            </a:r>
            <a:r>
              <a:rPr lang="en-US" altLang="zh-CN"/>
              <a:t>:“</a:t>
            </a:r>
            <a:r>
              <a:rPr lang="zh-CN" altLang="en-US"/>
              <a:t>师父领进门</a:t>
            </a:r>
            <a:r>
              <a:rPr lang="en-US" altLang="zh-CN"/>
              <a:t>,</a:t>
            </a:r>
            <a:r>
              <a:rPr lang="zh-CN" altLang="en-US"/>
              <a:t>修行在个人。”</a:t>
            </a:r>
            <a:endParaRPr lang="en-US" altLang="zh-CN"/>
          </a:p>
          <a:p>
            <a:r>
              <a:rPr lang="zh-CN" altLang="en-US"/>
              <a:t>这些小技巧只是开始</a:t>
            </a:r>
            <a:r>
              <a:rPr lang="en-US" altLang="zh-CN"/>
              <a:t>,</a:t>
            </a:r>
          </a:p>
          <a:p>
            <a:r>
              <a:rPr lang="zh-CN" altLang="en-US"/>
              <a:t>你需要倾听你的大脑</a:t>
            </a:r>
            <a:r>
              <a:rPr lang="en-US" altLang="zh-CN"/>
              <a:t>,</a:t>
            </a:r>
          </a:p>
          <a:p>
            <a:r>
              <a:rPr lang="zh-CN" altLang="en-US"/>
              <a:t>找出哪些技巧对你有效</a:t>
            </a:r>
            <a:r>
              <a:rPr lang="en-US" altLang="zh-CN"/>
              <a:t>,</a:t>
            </a:r>
            <a:r>
              <a:rPr lang="zh-CN" altLang="en-US"/>
              <a:t>哪些是无用</a:t>
            </a:r>
            <a:r>
              <a:rPr lang="en-US" altLang="zh-CN"/>
              <a:t>,</a:t>
            </a:r>
            <a:r>
              <a:rPr lang="zh-CN" altLang="en-US"/>
              <a:t>一切只有试了才知道</a:t>
            </a:r>
            <a:r>
              <a:rPr lang="en-US" altLang="zh-CN"/>
              <a:t>! </a:t>
            </a:r>
            <a:endParaRPr lang="zh-CN" altLang="en-US"/>
          </a:p>
          <a:p>
            <a:endParaRPr kumimoji="1" lang="zh-CN" altLang="en-US"/>
          </a:p>
        </p:txBody>
      </p:sp>
    </p:spTree>
    <p:extLst>
      <p:ext uri="{BB962C8B-B14F-4D97-AF65-F5344CB8AC3E}">
        <p14:creationId xmlns:p14="http://schemas.microsoft.com/office/powerpoint/2010/main" val="169700786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一、慢慢来，理解的越深记忆的越少</a:t>
            </a:r>
            <a:endParaRPr kumimoji="0" lang="zh-CN" altLang="en-US" dirty="0">
              <a:latin typeface="+mj-ea"/>
              <a:cs typeface="Courier New" charset="0"/>
            </a:endParaRPr>
          </a:p>
        </p:txBody>
      </p:sp>
      <p:sp>
        <p:nvSpPr>
          <p:cNvPr id="297986" name="Rectangle 3"/>
          <p:cNvSpPr>
            <a:spLocks noGrp="1" noChangeArrowheads="1"/>
          </p:cNvSpPr>
          <p:nvPr>
            <p:ph idx="1"/>
          </p:nvPr>
        </p:nvSpPr>
        <p:spPr>
          <a:xfrm>
            <a:off x="498474" y="1730374"/>
            <a:ext cx="8128599" cy="4395789"/>
          </a:xfrm>
        </p:spPr>
        <p:txBody>
          <a:bodyPr>
            <a:normAutofit/>
          </a:bodyPr>
          <a:lstStyle/>
          <a:p>
            <a:r>
              <a:rPr lang="zh-CN" altLang="en-US" dirty="0">
                <a:latin typeface="+mn-ea"/>
                <a:cs typeface="Courier New" charset="0"/>
              </a:rPr>
              <a:t>不要想一口吃一个胖子</a:t>
            </a:r>
            <a:endParaRPr lang="en-US" altLang="zh-CN" dirty="0">
              <a:latin typeface="+mn-ea"/>
              <a:cs typeface="Courier New" charset="0"/>
            </a:endParaRPr>
          </a:p>
          <a:p>
            <a:r>
              <a:rPr lang="zh-CN" altLang="en-US"/>
              <a:t>不要走马观花</a:t>
            </a:r>
            <a:r>
              <a:rPr lang="en-US" altLang="zh-CN"/>
              <a:t>,</a:t>
            </a:r>
            <a:r>
              <a:rPr lang="zh-CN" altLang="en-US"/>
              <a:t>时常停下来</a:t>
            </a:r>
            <a:r>
              <a:rPr lang="en-US" altLang="zh-CN"/>
              <a:t>,</a:t>
            </a:r>
            <a:r>
              <a:rPr lang="zh-CN" altLang="en-US"/>
              <a:t>想一想。</a:t>
            </a:r>
            <a:endParaRPr lang="en-US" altLang="zh-CN"/>
          </a:p>
          <a:p>
            <a:r>
              <a:rPr lang="zh-CN" altLang="en-US"/>
              <a:t>我们会以这里没有蠢问题的单元，来总结我们所学知识点，这个总结会放到你们的课堂练习（课堂游戏）当中</a:t>
            </a:r>
            <a:endParaRPr lang="en-US" altLang="zh-CN"/>
          </a:p>
          <a:p>
            <a:pPr marL="0" indent="0">
              <a:buNone/>
            </a:pPr>
            <a:endParaRPr kumimoji="0" lang="zh-CN" altLang="en-US" sz="2000" dirty="0">
              <a:latin typeface="+mn-ea"/>
              <a:cs typeface="Courier New"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7986">
                                            <p:txEl>
                                              <p:pRg st="1" end="1"/>
                                            </p:txEl>
                                          </p:spTgt>
                                        </p:tgtEl>
                                        <p:attrNameLst>
                                          <p:attrName>style.visibility</p:attrName>
                                        </p:attrNameLst>
                                      </p:cBhvr>
                                      <p:to>
                                        <p:strVal val="visible"/>
                                      </p:to>
                                    </p:set>
                                    <p:anim calcmode="lin" valueType="num">
                                      <p:cBhvr additive="base">
                                        <p:cTn id="13" dur="500"/>
                                        <p:tgtEl>
                                          <p:spTgt spid="297986">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9798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97986">
                                            <p:txEl>
                                              <p:pRg st="2" end="2"/>
                                            </p:txEl>
                                          </p:spTgt>
                                        </p:tgtEl>
                                        <p:attrNameLst>
                                          <p:attrName>style.visibility</p:attrName>
                                        </p:attrNameLst>
                                      </p:cBhvr>
                                      <p:to>
                                        <p:strVal val="visible"/>
                                      </p:to>
                                    </p:set>
                                    <p:anim calcmode="lin" valueType="num">
                                      <p:cBhvr additive="base">
                                        <p:cTn id="19" dur="500"/>
                                        <p:tgtEl>
                                          <p:spTgt spid="297986">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979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二、练习</a:t>
            </a:r>
            <a:endParaRPr kumimoji="0" lang="zh-CN" altLang="en-US" dirty="0">
              <a:latin typeface="+mj-ea"/>
              <a:cs typeface="Courier New" charset="0"/>
            </a:endParaRPr>
          </a:p>
        </p:txBody>
      </p:sp>
      <p:sp>
        <p:nvSpPr>
          <p:cNvPr id="297986" name="Rectangle 3"/>
          <p:cNvSpPr>
            <a:spLocks noGrp="1" noChangeArrowheads="1"/>
          </p:cNvSpPr>
          <p:nvPr>
            <p:ph idx="1"/>
          </p:nvPr>
        </p:nvSpPr>
        <p:spPr/>
        <p:txBody>
          <a:bodyPr>
            <a:normAutofit/>
          </a:bodyPr>
          <a:lstStyle/>
          <a:p>
            <a:r>
              <a:rPr lang="zh-CN" altLang="en-US"/>
              <a:t>课堂练习</a:t>
            </a:r>
            <a:r>
              <a:rPr lang="en-US" altLang="zh-CN"/>
              <a:t>(</a:t>
            </a:r>
            <a:r>
              <a:rPr lang="zh-CN" altLang="en-US"/>
              <a:t>课堂游戏</a:t>
            </a:r>
            <a:r>
              <a:rPr lang="en-US" altLang="zh-CN"/>
              <a:t>)</a:t>
            </a:r>
          </a:p>
          <a:p>
            <a:pPr lvl="1"/>
            <a:r>
              <a:rPr lang="zh-CN" altLang="en-US"/>
              <a:t>有些问题是比较简单的只要你能理解我所讲的内容就能回答出来，有些问题是需要进行深入思考才能回答出来的</a:t>
            </a:r>
            <a:endParaRPr lang="en-US" altLang="zh-CN"/>
          </a:p>
          <a:p>
            <a:pPr lvl="1"/>
            <a:r>
              <a:rPr lang="zh-CN" altLang="en-US"/>
              <a:t>我会把第二天的课堂游戏在前一天给大家，在第二天讲到对应的知识点的时候我可能会随机抽学生起来回答，答对了你应该感到高兴，因为你已经掌握了这个知识点，答错了也没有关系，只是游戏而已，谁能次次通关呢</a:t>
            </a:r>
            <a:endParaRPr lang="en-US" altLang="zh-CN"/>
          </a:p>
          <a:p>
            <a:pPr marL="228600" lvl="1">
              <a:spcBef>
                <a:spcPts val="800"/>
              </a:spcBef>
              <a:buClr>
                <a:schemeClr val="accent1"/>
              </a:buClr>
            </a:pPr>
            <a:r>
              <a:rPr lang="zh-CN" altLang="en-US"/>
              <a:t>课下练习分类别的</a:t>
            </a:r>
            <a:endParaRPr lang="en-US" altLang="zh-CN"/>
          </a:p>
          <a:p>
            <a:pPr marL="457200" lvl="2">
              <a:spcBef>
                <a:spcPts val="800"/>
              </a:spcBef>
            </a:pPr>
            <a:r>
              <a:rPr lang="zh-CN" altLang="en-US"/>
              <a:t>一类是针对零基础的，</a:t>
            </a:r>
            <a:endParaRPr lang="en-US" altLang="zh-CN"/>
          </a:p>
          <a:p>
            <a:pPr marL="457200" lvl="2">
              <a:spcBef>
                <a:spcPts val="800"/>
              </a:spcBef>
            </a:pPr>
            <a:r>
              <a:rPr lang="zh-CN" altLang="en-US"/>
              <a:t>一类是针对有能力的同学的</a:t>
            </a:r>
            <a:endParaRPr lang="en-US" altLang="zh-CN"/>
          </a:p>
          <a:p>
            <a:r>
              <a:rPr lang="zh-CN" altLang="en-US"/>
              <a:t>课堂游戏在前一天是没有答案的，第二天我们讲解完毕才会有答案</a:t>
            </a:r>
            <a:endParaRPr lang="en-US" altLang="zh-CN"/>
          </a:p>
          <a:p>
            <a:r>
              <a:rPr lang="zh-CN" altLang="en-US"/>
              <a:t>课下练习我会把习题和答案都发给大家，要求大家：</a:t>
            </a:r>
            <a:endParaRPr lang="en-US" altLang="zh-CN"/>
          </a:p>
          <a:p>
            <a:pPr lvl="2"/>
            <a:r>
              <a:rPr lang="zh-CN" altLang="en-US"/>
              <a:t>看到一个 问题</a:t>
            </a:r>
            <a:r>
              <a:rPr lang="en-US" altLang="zh-CN"/>
              <a:t>,</a:t>
            </a:r>
            <a:r>
              <a:rPr lang="zh-CN" altLang="en-US"/>
              <a:t>不要直接去翻答案</a:t>
            </a:r>
            <a:r>
              <a:rPr lang="en-US" altLang="zh-CN"/>
              <a:t>,</a:t>
            </a:r>
            <a:r>
              <a:rPr lang="zh-CN" altLang="en-US"/>
              <a:t>想象面试时真的碰到 这道题该怎么办。大脑想得越深</a:t>
            </a:r>
            <a:r>
              <a:rPr lang="en-US" altLang="zh-CN"/>
              <a:t>,</a:t>
            </a:r>
            <a:r>
              <a:rPr lang="zh-CN" altLang="en-US"/>
              <a:t>学习和记忆的 效果就越好。 </a:t>
            </a:r>
          </a:p>
        </p:txBody>
      </p:sp>
    </p:spTree>
    <p:extLst>
      <p:ext uri="{BB962C8B-B14F-4D97-AF65-F5344CB8AC3E}">
        <p14:creationId xmlns:p14="http://schemas.microsoft.com/office/powerpoint/2010/main" val="3244915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97986">
                                            <p:txEl>
                                              <p:pRg st="1" end="1"/>
                                            </p:txEl>
                                          </p:spTgt>
                                        </p:tgtEl>
                                        <p:attrNameLst>
                                          <p:attrName>style.visibility</p:attrName>
                                        </p:attrNameLst>
                                      </p:cBhvr>
                                      <p:to>
                                        <p:strVal val="visible"/>
                                      </p:to>
                                    </p:set>
                                    <p:anim calcmode="lin" valueType="num">
                                      <p:cBhvr additive="base">
                                        <p:cTn id="13" dur="500"/>
                                        <p:tgtEl>
                                          <p:spTgt spid="297986">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97986">
                                            <p:txEl>
                                              <p:pRg st="2" end="2"/>
                                            </p:txEl>
                                          </p:spTgt>
                                        </p:tgtEl>
                                        <p:attrNameLst>
                                          <p:attrName>style.visibility</p:attrName>
                                        </p:attrNameLst>
                                      </p:cBhvr>
                                      <p:to>
                                        <p:strVal val="visible"/>
                                      </p:to>
                                    </p:set>
                                    <p:anim calcmode="lin" valueType="num">
                                      <p:cBhvr additive="base">
                                        <p:cTn id="19"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9798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97986">
                                            <p:txEl>
                                              <p:pRg st="3" end="3"/>
                                            </p:txEl>
                                          </p:spTgt>
                                        </p:tgtEl>
                                        <p:attrNameLst>
                                          <p:attrName>style.visibility</p:attrName>
                                        </p:attrNameLst>
                                      </p:cBhvr>
                                      <p:to>
                                        <p:strVal val="visible"/>
                                      </p:to>
                                    </p:set>
                                    <p:anim calcmode="lin" valueType="num">
                                      <p:cBhvr additive="base">
                                        <p:cTn id="25" dur="500"/>
                                        <p:tgtEl>
                                          <p:spTgt spid="297986">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29798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297986">
                                            <p:txEl>
                                              <p:pRg st="4" end="4"/>
                                            </p:txEl>
                                          </p:spTgt>
                                        </p:tgtEl>
                                        <p:attrNameLst>
                                          <p:attrName>style.visibility</p:attrName>
                                        </p:attrNameLst>
                                      </p:cBhvr>
                                      <p:to>
                                        <p:strVal val="visible"/>
                                      </p:to>
                                    </p:set>
                                    <p:anim calcmode="lin" valueType="num">
                                      <p:cBhvr additive="base">
                                        <p:cTn id="31" dur="500"/>
                                        <p:tgtEl>
                                          <p:spTgt spid="297986">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29798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97986">
                                            <p:txEl>
                                              <p:pRg st="5" end="5"/>
                                            </p:txEl>
                                          </p:spTgt>
                                        </p:tgtEl>
                                        <p:attrNameLst>
                                          <p:attrName>style.visibility</p:attrName>
                                        </p:attrNameLst>
                                      </p:cBhvr>
                                      <p:to>
                                        <p:strVal val="visible"/>
                                      </p:to>
                                    </p:set>
                                    <p:anim calcmode="lin" valueType="num">
                                      <p:cBhvr additive="base">
                                        <p:cTn id="37" dur="500"/>
                                        <p:tgtEl>
                                          <p:spTgt spid="297986">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29798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297986">
                                            <p:txEl>
                                              <p:pRg st="6" end="6"/>
                                            </p:txEl>
                                          </p:spTgt>
                                        </p:tgtEl>
                                        <p:attrNameLst>
                                          <p:attrName>style.visibility</p:attrName>
                                        </p:attrNameLst>
                                      </p:cBhvr>
                                      <p:to>
                                        <p:strVal val="visible"/>
                                      </p:to>
                                    </p:set>
                                    <p:anim calcmode="lin" valueType="num">
                                      <p:cBhvr additive="base">
                                        <p:cTn id="43" dur="500"/>
                                        <p:tgtEl>
                                          <p:spTgt spid="297986">
                                            <p:txEl>
                                              <p:pRg st="6" end="6"/>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29798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297986">
                                            <p:txEl>
                                              <p:pRg st="7" end="7"/>
                                            </p:txEl>
                                          </p:spTgt>
                                        </p:tgtEl>
                                        <p:attrNameLst>
                                          <p:attrName>style.visibility</p:attrName>
                                        </p:attrNameLst>
                                      </p:cBhvr>
                                      <p:to>
                                        <p:strVal val="visible"/>
                                      </p:to>
                                    </p:set>
                                    <p:anim calcmode="lin" valueType="num">
                                      <p:cBhvr additive="base">
                                        <p:cTn id="49" dur="500"/>
                                        <p:tgtEl>
                                          <p:spTgt spid="297986">
                                            <p:txEl>
                                              <p:pRg st="7" end="7"/>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297986">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297986">
                                            <p:txEl>
                                              <p:pRg st="8" end="8"/>
                                            </p:txEl>
                                          </p:spTgt>
                                        </p:tgtEl>
                                        <p:attrNameLst>
                                          <p:attrName>style.visibility</p:attrName>
                                        </p:attrNameLst>
                                      </p:cBhvr>
                                      <p:to>
                                        <p:strVal val="visible"/>
                                      </p:to>
                                    </p:set>
                                    <p:anim calcmode="lin" valueType="num">
                                      <p:cBhvr additive="base">
                                        <p:cTn id="55" dur="500"/>
                                        <p:tgtEl>
                                          <p:spTgt spid="297986">
                                            <p:txEl>
                                              <p:pRg st="8" end="8"/>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2979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三、做练习写笔记</a:t>
            </a:r>
            <a:endParaRPr kumimoji="0" lang="zh-CN" altLang="en-US" dirty="0">
              <a:latin typeface="+mj-ea"/>
              <a:cs typeface="Courier New" charset="0"/>
            </a:endParaRPr>
          </a:p>
        </p:txBody>
      </p:sp>
      <p:sp>
        <p:nvSpPr>
          <p:cNvPr id="297986" name="Rectangle 3"/>
          <p:cNvSpPr>
            <a:spLocks noGrp="1" noChangeArrowheads="1"/>
          </p:cNvSpPr>
          <p:nvPr>
            <p:ph idx="1"/>
          </p:nvPr>
        </p:nvSpPr>
        <p:spPr/>
        <p:txBody>
          <a:bodyPr>
            <a:normAutofit/>
          </a:bodyPr>
          <a:lstStyle/>
          <a:p>
            <a:pPr>
              <a:buSzPct val="100000"/>
              <a:buFont typeface="Wingdings" charset="2"/>
              <a:buChar char="n"/>
            </a:pPr>
            <a:r>
              <a:rPr lang="zh-CN" altLang="en-US"/>
              <a:t>我们设置了很多习题</a:t>
            </a:r>
            <a:r>
              <a:rPr lang="en-US" altLang="zh-CN"/>
              <a:t>,</a:t>
            </a:r>
            <a:r>
              <a:rPr lang="zh-CN" altLang="en-US"/>
              <a:t>但如果你不做</a:t>
            </a:r>
            <a:r>
              <a:rPr lang="en-US" altLang="zh-CN"/>
              <a:t>, </a:t>
            </a:r>
            <a:r>
              <a:rPr lang="zh-CN" altLang="en-US"/>
              <a:t>就好比请 别人代你吃饭</a:t>
            </a:r>
            <a:r>
              <a:rPr lang="en-US" altLang="zh-CN"/>
              <a:t>,</a:t>
            </a:r>
            <a:r>
              <a:rPr lang="zh-CN" altLang="en-US"/>
              <a:t>你永远也不会饱</a:t>
            </a:r>
            <a:r>
              <a:rPr lang="zh-CN" altLang="en-US" sz="1600"/>
              <a:t>。</a:t>
            </a:r>
            <a:endParaRPr lang="en-US" altLang="zh-CN" sz="1600"/>
          </a:p>
          <a:p>
            <a:pPr marL="0" indent="0">
              <a:buNone/>
            </a:pPr>
            <a:endParaRPr lang="en-US" altLang="zh-CN"/>
          </a:p>
          <a:p>
            <a:pPr>
              <a:buSzPct val="100000"/>
              <a:buFont typeface="Wingdings" charset="2"/>
              <a:buChar char="n"/>
            </a:pPr>
            <a:r>
              <a:rPr lang="zh-CN" altLang="en-US"/>
              <a:t>不要盯着题目 看</a:t>
            </a:r>
            <a:r>
              <a:rPr lang="en-US" altLang="zh-CN"/>
              <a:t>,</a:t>
            </a:r>
            <a:r>
              <a:rPr lang="zh-CN" altLang="en-US"/>
              <a:t>写点什么下来</a:t>
            </a:r>
            <a:r>
              <a:rPr lang="en-US" altLang="zh-CN"/>
              <a:t>,</a:t>
            </a:r>
            <a:r>
              <a:rPr lang="zh-CN" altLang="en-US"/>
              <a:t>研究表明</a:t>
            </a:r>
            <a:r>
              <a:rPr lang="en-US" altLang="zh-CN"/>
              <a:t>,</a:t>
            </a:r>
            <a:r>
              <a:rPr lang="zh-CN" altLang="en-US"/>
              <a:t>学习时进行一些 身体活动可以起到促进效果。 </a:t>
            </a:r>
            <a:endParaRPr lang="en-US" altLang="zh-CN"/>
          </a:p>
          <a:p>
            <a:pPr>
              <a:buSzPct val="100000"/>
              <a:buFont typeface="Wingdings" charset="2"/>
              <a:buChar char="n"/>
            </a:pPr>
            <a:endParaRPr lang="en-US" altLang="zh-CN"/>
          </a:p>
          <a:p>
            <a:pPr>
              <a:buSzPct val="100000"/>
              <a:buFont typeface="Wingdings" charset="2"/>
              <a:buChar char="n"/>
            </a:pPr>
            <a:r>
              <a:rPr lang="zh-CN" altLang="en-US"/>
              <a:t>记录你练习中遇到的问题和解决方案，这对你以后解决类似问题有非常打的帮助</a:t>
            </a:r>
          </a:p>
          <a:p>
            <a:pPr marL="0" indent="0">
              <a:buNone/>
            </a:pPr>
            <a:endParaRPr kumimoji="0" lang="en-US" altLang="zh-CN" sz="1600" dirty="0">
              <a:latin typeface="+mn-ea"/>
              <a:cs typeface="Courier New" charset="0"/>
            </a:endParaRPr>
          </a:p>
        </p:txBody>
      </p:sp>
    </p:spTree>
    <p:extLst>
      <p:ext uri="{BB962C8B-B14F-4D97-AF65-F5344CB8AC3E}">
        <p14:creationId xmlns:p14="http://schemas.microsoft.com/office/powerpoint/2010/main" val="3342540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97986">
                                            <p:txEl>
                                              <p:pRg st="4" end="4"/>
                                            </p:txEl>
                                          </p:spTgt>
                                        </p:tgtEl>
                                        <p:attrNameLst>
                                          <p:attrName>style.visibility</p:attrName>
                                        </p:attrNameLst>
                                      </p:cBhvr>
                                      <p:to>
                                        <p:strVal val="visible"/>
                                      </p:to>
                                    </p:set>
                                    <p:anim calcmode="lin" valueType="num">
                                      <p:cBhvr additive="base">
                                        <p:cTn id="19" dur="500"/>
                                        <p:tgtEl>
                                          <p:spTgt spid="297986">
                                            <p:txEl>
                                              <p:pRg st="4" end="4"/>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979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四、晚上睡觉之前必须要完成的事</a:t>
            </a:r>
            <a:endParaRPr kumimoji="0" lang="zh-CN" altLang="en-US" dirty="0">
              <a:latin typeface="+mj-ea"/>
              <a:cs typeface="Courier New" charset="0"/>
            </a:endParaRPr>
          </a:p>
        </p:txBody>
      </p:sp>
      <p:sp>
        <p:nvSpPr>
          <p:cNvPr id="297986" name="Rectangle 3"/>
          <p:cNvSpPr>
            <a:spLocks noGrp="1" noChangeArrowheads="1"/>
          </p:cNvSpPr>
          <p:nvPr>
            <p:ph idx="1"/>
          </p:nvPr>
        </p:nvSpPr>
        <p:spPr>
          <a:xfrm>
            <a:off x="498474" y="1450976"/>
            <a:ext cx="8128599" cy="4010024"/>
          </a:xfrm>
        </p:spPr>
        <p:txBody>
          <a:bodyPr/>
          <a:lstStyle/>
          <a:p>
            <a:r>
              <a:rPr lang="zh-CN" altLang="en-US" dirty="0" smtClean="0">
                <a:latin typeface="+mn-ea"/>
                <a:cs typeface="Courier New" charset="0"/>
              </a:rPr>
              <a:t>回顾之前你都学了那些内容，你可以把我们之前的所有的课堂总结的问题都收集起来，看自己能否都能回答上来，如果忘记了就去翻下答案，直到你对些知识都非常熟悉了；因为我们上课的学习只是一个短期记忆，你想要把它转换为长期记忆就需要不断的重复它。</a:t>
            </a:r>
            <a:endParaRPr lang="en-US" altLang="zh-CN" dirty="0" smtClean="0">
              <a:latin typeface="+mn-ea"/>
              <a:cs typeface="Courier New" charset="0"/>
            </a:endParaRPr>
          </a:p>
          <a:p>
            <a:endParaRPr kumimoji="0" lang="en-US" altLang="zh-CN" sz="2000" dirty="0" smtClean="0">
              <a:latin typeface="+mn-ea"/>
              <a:cs typeface="Courier New" charset="0"/>
            </a:endParaRPr>
          </a:p>
          <a:p>
            <a:r>
              <a:rPr lang="zh-CN" altLang="en-US" dirty="0">
                <a:latin typeface="+mn-ea"/>
                <a:cs typeface="Courier New" charset="0"/>
              </a:rPr>
              <a:t>对今天所学的知识点，使用自己的语言进行总结概括</a:t>
            </a:r>
            <a:endParaRPr kumimoji="0" lang="en-US" altLang="zh-CN" sz="2000" dirty="0" smtClean="0">
              <a:latin typeface="+mn-ea"/>
              <a:cs typeface="Courier New" charset="0"/>
            </a:endParaRPr>
          </a:p>
        </p:txBody>
      </p:sp>
    </p:spTree>
    <p:extLst>
      <p:ext uri="{BB962C8B-B14F-4D97-AF65-F5344CB8AC3E}">
        <p14:creationId xmlns:p14="http://schemas.microsoft.com/office/powerpoint/2010/main" val="39297688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kumimoji="0" lang="zh-CN" altLang="en-US" dirty="0">
                <a:latin typeface="+mj-ea"/>
                <a:cs typeface="Courier New" charset="0"/>
              </a:rPr>
              <a:t>五、每天上课之前必须要完成的事</a:t>
            </a:r>
          </a:p>
        </p:txBody>
      </p:sp>
      <p:sp>
        <p:nvSpPr>
          <p:cNvPr id="297986" name="Rectangle 3"/>
          <p:cNvSpPr>
            <a:spLocks noGrp="1" noChangeArrowheads="1"/>
          </p:cNvSpPr>
          <p:nvPr>
            <p:ph idx="1"/>
          </p:nvPr>
        </p:nvSpPr>
        <p:spPr/>
        <p:txBody>
          <a:bodyPr/>
          <a:lstStyle/>
          <a:p>
            <a:r>
              <a:rPr lang="zh-CN" altLang="en-US" sz="2000" dirty="0">
                <a:latin typeface="+mn-ea"/>
              </a:rPr>
              <a:t>什么都不要看打开你的备忘录，写一下之前都学那些知识点（简要回顾）</a:t>
            </a:r>
            <a:r>
              <a:rPr lang="zh-CN" altLang="en-US" dirty="0">
                <a:latin typeface="+mn-ea"/>
              </a:rPr>
              <a:t>，想不起来就翻一下我们昨天第一节课所做的总结。</a:t>
            </a:r>
            <a:endParaRPr lang="en-US" altLang="zh-CN" sz="2000" dirty="0">
              <a:latin typeface="+mn-ea"/>
            </a:endParaRPr>
          </a:p>
          <a:p>
            <a:pPr marL="0" indent="0">
              <a:buNone/>
            </a:pPr>
            <a:endParaRPr lang="en-US" altLang="zh-CN" sz="2000" dirty="0">
              <a:latin typeface="+mn-ea"/>
            </a:endParaRPr>
          </a:p>
          <a:p>
            <a:r>
              <a:rPr lang="zh-CN" altLang="en-US" sz="2000" dirty="0">
                <a:latin typeface="+mn-ea"/>
              </a:rPr>
              <a:t>在你的备忘录上接着写，昨天都学习那些东西，也就是我们昨天</a:t>
            </a:r>
            <a:r>
              <a:rPr lang="zh-CN" altLang="zh-CN" dirty="0">
                <a:latin typeface="+mn-ea"/>
              </a:rPr>
              <a:t>“</a:t>
            </a:r>
            <a:r>
              <a:rPr lang="zh-CN" altLang="en-US" dirty="0">
                <a:latin typeface="+mn-ea"/>
              </a:rPr>
              <a:t>没有蠢问题环节中的问题”</a:t>
            </a:r>
            <a:endParaRPr lang="en-US" altLang="zh-CN" sz="2000" dirty="0">
              <a:latin typeface="+mn-ea"/>
            </a:endParaRPr>
          </a:p>
          <a:p>
            <a:endParaRPr lang="en-US" altLang="zh-CN" dirty="0">
              <a:latin typeface="+mn-ea"/>
            </a:endParaRPr>
          </a:p>
          <a:p>
            <a:endParaRPr lang="en-US" altLang="zh-CN" sz="2000" dirty="0">
              <a:latin typeface="+mn-ea"/>
            </a:endParaRPr>
          </a:p>
          <a:p>
            <a:r>
              <a:rPr lang="zh-CN" altLang="en-US" sz="2000" dirty="0">
                <a:latin typeface="+mn-ea"/>
              </a:rPr>
              <a:t>浏览今天的课堂游戏</a:t>
            </a:r>
            <a:endParaRPr lang="en-US" altLang="zh-CN" sz="2000" dirty="0">
              <a:latin typeface="+mn-ea"/>
            </a:endParaRPr>
          </a:p>
        </p:txBody>
      </p:sp>
    </p:spTree>
    <p:extLst>
      <p:ext uri="{BB962C8B-B14F-4D97-AF65-F5344CB8AC3E}">
        <p14:creationId xmlns:p14="http://schemas.microsoft.com/office/powerpoint/2010/main" val="39539480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97986">
                                            <p:txEl>
                                              <p:pRg st="5" end="5"/>
                                            </p:txEl>
                                          </p:spTgt>
                                        </p:tgtEl>
                                        <p:attrNameLst>
                                          <p:attrName>style.visibility</p:attrName>
                                        </p:attrNameLst>
                                      </p:cBhvr>
                                      <p:to>
                                        <p:strVal val="visible"/>
                                      </p:to>
                                    </p:set>
                                    <p:anim calcmode="lin" valueType="num">
                                      <p:cBhvr additive="base">
                                        <p:cTn id="19" dur="500"/>
                                        <p:tgtEl>
                                          <p:spTgt spid="297986">
                                            <p:txEl>
                                              <p:pRg st="5" end="5"/>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979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kumimoji="0" lang="zh-CN" altLang="en-US" dirty="0">
                <a:latin typeface="+mj-ea"/>
                <a:cs typeface="Courier New" charset="0"/>
              </a:rPr>
              <a:t>六、大声的说出来</a:t>
            </a:r>
          </a:p>
        </p:txBody>
      </p:sp>
      <p:sp>
        <p:nvSpPr>
          <p:cNvPr id="297986" name="Rectangle 3"/>
          <p:cNvSpPr>
            <a:spLocks noGrp="1" noChangeArrowheads="1"/>
          </p:cNvSpPr>
          <p:nvPr>
            <p:ph idx="1"/>
          </p:nvPr>
        </p:nvSpPr>
        <p:spPr/>
        <p:txBody>
          <a:bodyPr/>
          <a:lstStyle/>
          <a:p>
            <a:r>
              <a:rPr kumimoji="0" lang="zh-CN" altLang="en-US" sz="2000" dirty="0">
                <a:latin typeface="+mn-ea"/>
                <a:cs typeface="Courier New" charset="0"/>
              </a:rPr>
              <a:t>我们每天早上第一节课，我们会以“看一下我的背包”</a:t>
            </a:r>
            <a:r>
              <a:rPr lang="zh-CN" altLang="en-US" dirty="0">
                <a:latin typeface="+mn-ea"/>
                <a:cs typeface="Courier New" charset="0"/>
              </a:rPr>
              <a:t>的环节对所学的知识点进行一个非常精炼的回顾，然后会对昨天的知识进行一个比较详细的回顾。</a:t>
            </a:r>
            <a:endParaRPr lang="en-US" altLang="zh-CN" dirty="0">
              <a:latin typeface="+mn-ea"/>
              <a:cs typeface="Courier New" charset="0"/>
            </a:endParaRPr>
          </a:p>
          <a:p>
            <a:endParaRPr lang="en-US" altLang="zh-CN" dirty="0">
              <a:latin typeface="+mn-ea"/>
              <a:cs typeface="Courier New" charset="0"/>
            </a:endParaRPr>
          </a:p>
          <a:p>
            <a:r>
              <a:rPr kumimoji="0" lang="zh-CN" altLang="en-US" sz="2000" dirty="0">
                <a:latin typeface="+mn-ea"/>
                <a:cs typeface="Courier New" charset="0"/>
              </a:rPr>
              <a:t>在回顾的过程中，大家要大声的说出来，和我一起回顾。大声的说出来</a:t>
            </a:r>
            <a:r>
              <a:rPr lang="zh-CN" altLang="en-US"/>
              <a:t>会使大脑的另一部分也活跃起来，可以帮助你理解和记忆！</a:t>
            </a:r>
            <a:endParaRPr lang="en-US" altLang="zh-CN"/>
          </a:p>
          <a:p>
            <a:endParaRPr lang="en-US" altLang="zh-CN"/>
          </a:p>
          <a:p>
            <a:r>
              <a:rPr lang="zh-CN" altLang="en-US"/>
              <a:t>如果别人问你问题时不要拒绝，当你向另一个人解释</a:t>
            </a:r>
            <a:r>
              <a:rPr lang="en-US" altLang="zh-CN"/>
              <a:t>,</a:t>
            </a:r>
            <a:r>
              <a:rPr lang="zh-CN" altLang="en-US"/>
              <a:t>你会学得更快</a:t>
            </a:r>
            <a:r>
              <a:rPr lang="en-US" altLang="zh-CN"/>
              <a:t>,</a:t>
            </a:r>
            <a:r>
              <a:rPr lang="zh-CN" altLang="en-US"/>
              <a:t>并在讲解的过程 中可能会萌生一些新的想法。 </a:t>
            </a:r>
          </a:p>
          <a:p>
            <a:endParaRPr kumimoji="0" lang="zh-CN" altLang="en-US" sz="2000" dirty="0">
              <a:latin typeface="+mn-ea"/>
              <a:cs typeface="Courier New" charset="0"/>
            </a:endParaRPr>
          </a:p>
        </p:txBody>
      </p:sp>
    </p:spTree>
    <p:extLst>
      <p:ext uri="{BB962C8B-B14F-4D97-AF65-F5344CB8AC3E}">
        <p14:creationId xmlns:p14="http://schemas.microsoft.com/office/powerpoint/2010/main" val="8971380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97986">
                                            <p:txEl>
                                              <p:pRg st="4" end="4"/>
                                            </p:txEl>
                                          </p:spTgt>
                                        </p:tgtEl>
                                        <p:attrNameLst>
                                          <p:attrName>style.visibility</p:attrName>
                                        </p:attrNameLst>
                                      </p:cBhvr>
                                      <p:to>
                                        <p:strVal val="visible"/>
                                      </p:to>
                                    </p:set>
                                    <p:anim calcmode="lin" valueType="num">
                                      <p:cBhvr additive="base">
                                        <p:cTn id="19" dur="500"/>
                                        <p:tgtEl>
                                          <p:spTgt spid="297986">
                                            <p:txEl>
                                              <p:pRg st="4" end="4"/>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979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5" name="Rectangle 2"/>
          <p:cNvSpPr>
            <a:spLocks noGrp="1" noChangeArrowheads="1"/>
          </p:cNvSpPr>
          <p:nvPr>
            <p:ph type="title"/>
          </p:nvPr>
        </p:nvSpPr>
        <p:spPr/>
        <p:txBody>
          <a:bodyPr/>
          <a:lstStyle/>
          <a:p>
            <a:r>
              <a:rPr lang="zh-CN" altLang="en-US" dirty="0">
                <a:latin typeface="+mj-ea"/>
                <a:cs typeface="Courier New" charset="0"/>
              </a:rPr>
              <a:t>七、</a:t>
            </a:r>
            <a:r>
              <a:rPr lang="zh-CN" altLang="en-US"/>
              <a:t>多喝水 </a:t>
            </a:r>
            <a:br>
              <a:rPr lang="zh-CN" altLang="en-US"/>
            </a:br>
            <a:endParaRPr kumimoji="0" lang="zh-CN" altLang="en-US" dirty="0">
              <a:latin typeface="+mj-ea"/>
              <a:cs typeface="Courier New" charset="0"/>
            </a:endParaRPr>
          </a:p>
        </p:txBody>
      </p:sp>
      <p:sp>
        <p:nvSpPr>
          <p:cNvPr id="297986" name="Rectangle 3"/>
          <p:cNvSpPr>
            <a:spLocks noGrp="1" noChangeArrowheads="1"/>
          </p:cNvSpPr>
          <p:nvPr>
            <p:ph idx="1"/>
          </p:nvPr>
        </p:nvSpPr>
        <p:spPr/>
        <p:txBody>
          <a:bodyPr/>
          <a:lstStyle/>
          <a:p>
            <a:r>
              <a:rPr lang="zh-CN" altLang="en-US"/>
              <a:t>大脑喜欢在充满水的环境中工作</a:t>
            </a:r>
            <a:endParaRPr lang="en-US" altLang="zh-CN"/>
          </a:p>
          <a:p>
            <a:pPr marL="0" indent="0">
              <a:buNone/>
            </a:pPr>
            <a:endParaRPr lang="en-US" altLang="zh-CN"/>
          </a:p>
          <a:p>
            <a:r>
              <a:rPr lang="zh-CN" altLang="en-US"/>
              <a:t>脱水</a:t>
            </a:r>
            <a:r>
              <a:rPr lang="en-US" altLang="zh-CN"/>
              <a:t>(</a:t>
            </a:r>
            <a:r>
              <a:rPr lang="zh-CN" altLang="en-US"/>
              <a:t>等到 你感到口渴说明你已经脱水了</a:t>
            </a:r>
            <a:r>
              <a:rPr lang="en-US" altLang="zh-CN"/>
              <a:t>)</a:t>
            </a:r>
            <a:r>
              <a:rPr lang="zh-CN" altLang="en-US"/>
              <a:t>会使你的认知 功能下降 </a:t>
            </a:r>
          </a:p>
          <a:p>
            <a:pPr marL="0" indent="0">
              <a:buNone/>
            </a:pPr>
            <a:endParaRPr kumimoji="0" lang="en-US" altLang="zh-CN" sz="2000" dirty="0" smtClean="0">
              <a:latin typeface="+mn-ea"/>
              <a:cs typeface="Courier New" charset="0"/>
            </a:endParaRPr>
          </a:p>
        </p:txBody>
      </p:sp>
    </p:spTree>
    <p:extLst>
      <p:ext uri="{BB962C8B-B14F-4D97-AF65-F5344CB8AC3E}">
        <p14:creationId xmlns:p14="http://schemas.microsoft.com/office/powerpoint/2010/main" val="11626012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p:tgtEl>
                                          <p:spTgt spid="29798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798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 calcmode="lin" valueType="num">
                                      <p:cBhvr additive="base">
                                        <p:cTn id="13" dur="500"/>
                                        <p:tgtEl>
                                          <p:spTgt spid="297986">
                                            <p:txEl>
                                              <p:pRg st="2" end="2"/>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979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p:bldLst>
  </p:timing>
</p:sld>
</file>

<file path=ppt/theme/theme1.xml><?xml version="1.0" encoding="utf-8"?>
<a:theme xmlns:a="http://schemas.openxmlformats.org/drawingml/2006/main" name="iOS8">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iOS8.thmx</Template>
  <TotalTime>393</TotalTime>
  <Words>518</Words>
  <Application>Microsoft Macintosh PowerPoint</Application>
  <PresentationFormat>全屏显示(4:3)</PresentationFormat>
  <Paragraphs>74</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iOS8</vt:lpstr>
      <vt:lpstr>为了高效学习你需要做的事情</vt:lpstr>
      <vt:lpstr>说在前面的话</vt:lpstr>
      <vt:lpstr>一、慢慢来，理解的越深记忆的越少</vt:lpstr>
      <vt:lpstr>二、练习</vt:lpstr>
      <vt:lpstr>三、做练习写笔记</vt:lpstr>
      <vt:lpstr>四、晚上睡觉之前必须要完成的事</vt:lpstr>
      <vt:lpstr>五、每天上课之前必须要完成的事</vt:lpstr>
      <vt:lpstr>六、大声的说出来</vt:lpstr>
      <vt:lpstr>七、多喝水  </vt:lpstr>
      <vt:lpstr>八、倾听大脑的声音</vt:lpstr>
      <vt:lpstr>九、心有所感</vt:lpstr>
      <vt:lpstr>十、多写代码</vt:lpstr>
      <vt:lpstr>Q &amp; A</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数据存储</dc:title>
  <dc:creator>刘凡</dc:creator>
  <cp:lastModifiedBy>Ivan Lee</cp:lastModifiedBy>
  <cp:revision>101</cp:revision>
  <dcterms:created xsi:type="dcterms:W3CDTF">2013-07-22T08:28:31Z</dcterms:created>
  <dcterms:modified xsi:type="dcterms:W3CDTF">2014-10-25T10:15:00Z</dcterms:modified>
</cp:coreProperties>
</file>