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75" r:id="rId2"/>
    <p:sldId id="261" r:id="rId3"/>
    <p:sldId id="262" r:id="rId4"/>
    <p:sldId id="271" r:id="rId5"/>
    <p:sldId id="274" r:id="rId6"/>
    <p:sldId id="272" r:id="rId7"/>
    <p:sldId id="276" r:id="rId8"/>
    <p:sldId id="273" r:id="rId9"/>
    <p:sldId id="268" r:id="rId10"/>
    <p:sldId id="269" r:id="rId11"/>
    <p:sldId id="270" r:id="rId12"/>
    <p:sldId id="277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5"/>
            <p14:sldId id="261"/>
            <p14:sldId id="262"/>
            <p14:sldId id="271"/>
            <p14:sldId id="274"/>
            <p14:sldId id="272"/>
            <p14:sldId id="276"/>
            <p14:sldId id="273"/>
            <p14:sldId id="268"/>
            <p14:sldId id="269"/>
            <p14:sldId id="270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81" autoAdjust="0"/>
  </p:normalViewPr>
  <p:slideViewPr>
    <p:cSldViewPr snapToGrid="0" snapToObjects="1">
      <p:cViewPr varScale="1">
        <p:scale>
          <a:sx n="84" d="100"/>
          <a:sy n="84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E5D62-FD5C-0141-8A91-BF6B5603D623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A7A8D-DA9B-1D41-997F-AFF9A0FE98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7A8D-DA9B-1D41-997F-AFF9A0FE98A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15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latin typeface="+mj-ea"/>
                <a:cs typeface="黑体" charset="0"/>
              </a:rPr>
              <a:t>第一个</a:t>
            </a:r>
            <a:r>
              <a:rPr lang="en-US" altLang="zh-CN" b="1">
                <a:latin typeface="+mj-ea"/>
                <a:cs typeface="黑体" charset="0"/>
              </a:rPr>
              <a:t>C</a:t>
            </a:r>
            <a:r>
              <a:rPr lang="zh-CN" altLang="en-US" b="1">
                <a:latin typeface="+mj-ea"/>
                <a:cs typeface="黑体" charset="0"/>
              </a:rPr>
              <a:t>语言程序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</a:t>
            </a:r>
            <a:r>
              <a:rPr kumimoji="1" lang="en-US" altLang="en-US"/>
              <a:t>李德山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2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+mj-ea"/>
              </a:rPr>
              <a:t>学习建议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学编程并不是学</a:t>
            </a:r>
            <a:r>
              <a:rPr lang="zh-CN" altLang="en-US" sz="2000" dirty="0" smtClean="0"/>
              <a:t>英文</a:t>
            </a:r>
            <a:endParaRPr lang="en-US" altLang="zh-CN" sz="2000" dirty="0" smtClean="0"/>
          </a:p>
          <a:p>
            <a:r>
              <a:rPr lang="zh-CN" altLang="en-US" sz="2000" dirty="0"/>
              <a:t>程序的可读性</a:t>
            </a:r>
          </a:p>
          <a:p>
            <a:r>
              <a:rPr lang="zh-CN" altLang="en-US" sz="2000" dirty="0" smtClean="0"/>
              <a:t>初学者不要过于寻根问底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99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</a:rPr>
              <a:t>课后习题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编写第一个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语言程序，用至少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种方式在屏幕上输出以下内容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注意换行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************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+mn-ea"/>
              </a:rPr>
              <a:t>*</a:t>
            </a:r>
            <a:r>
              <a:rPr lang="en-US" altLang="zh-CN" sz="2000" b="1" dirty="0">
                <a:latin typeface="+mn-ea"/>
              </a:rPr>
              <a:t>* itcast **</a:t>
            </a: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**********</a:t>
            </a:r>
            <a:r>
              <a:rPr lang="en-US" altLang="zh-CN" sz="2000" b="1">
                <a:latin typeface="+mn-ea"/>
              </a:rPr>
              <a:t>*</a:t>
            </a:r>
            <a:r>
              <a:rPr lang="en-US" altLang="zh-CN" sz="2000" b="1" smtClean="0">
                <a:latin typeface="+mn-ea"/>
              </a:rPr>
              <a:t>*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86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0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编写第一个</a:t>
            </a:r>
            <a:r>
              <a:rPr lang="en-US" altLang="zh-TW" b="1" dirty="0">
                <a:latin typeface="+mj-ea"/>
              </a:rPr>
              <a:t>C</a:t>
            </a:r>
            <a:r>
              <a:rPr lang="zh-TW" altLang="en-US" b="1" dirty="0">
                <a:latin typeface="+mj-ea"/>
              </a:rPr>
              <a:t>语言程序</a:t>
            </a:r>
            <a:r>
              <a:rPr lang="en-US" altLang="zh-TW" b="1" dirty="0">
                <a:latin typeface="+mj-ea"/>
              </a:rPr>
              <a:t>-Hello World</a:t>
            </a: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计算机行业里面，学习任何技术的第一个程序都可以称为“</a:t>
            </a:r>
            <a:r>
              <a:rPr lang="en-US" altLang="zh-CN" sz="2000" dirty="0">
                <a:latin typeface="+mn-ea"/>
              </a:rPr>
              <a:t>Hello World</a:t>
            </a:r>
            <a:r>
              <a:rPr lang="en-US" altLang="zh-CN" sz="2000" dirty="0" smtClean="0">
                <a:latin typeface="+mn-ea"/>
              </a:rPr>
              <a:t>”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“</a:t>
            </a:r>
            <a:r>
              <a:rPr lang="en-US" altLang="zh-CN" sz="2000" dirty="0">
                <a:latin typeface="+mn-ea"/>
              </a:rPr>
              <a:t>Hello World”</a:t>
            </a:r>
            <a:r>
              <a:rPr lang="zh-CN" altLang="en-US" sz="2000" dirty="0">
                <a:latin typeface="+mn-ea"/>
              </a:rPr>
              <a:t>的字面意思是“你好，世界”，</a:t>
            </a:r>
            <a:r>
              <a:rPr lang="zh-CN" altLang="en-US" sz="2000" dirty="0" smtClean="0">
                <a:latin typeface="+mn-ea"/>
              </a:rPr>
              <a:t>也就是跟世界打招呼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第一个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程序在这</a:t>
            </a:r>
            <a:r>
              <a:rPr lang="zh-CN" altLang="en-US" sz="2000" dirty="0">
                <a:latin typeface="+mn-ea"/>
              </a:rPr>
              <a:t>世界上诞生了，那肯定要跟世界打声招呼嘛，所以就称为“</a:t>
            </a:r>
            <a:r>
              <a:rPr lang="en-US" altLang="zh-CN" sz="2000" dirty="0">
                <a:latin typeface="+mn-ea"/>
              </a:rPr>
              <a:t>Hello World”</a:t>
            </a:r>
            <a:endParaRPr kumimoji="0" lang="zh-CN" altLang="en-US" sz="2000" dirty="0">
              <a:latin typeface="+mn-ea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ea"/>
              </a:rPr>
              <a:t>C</a:t>
            </a:r>
            <a:r>
              <a:rPr lang="zh-TW" altLang="en-US" b="1" dirty="0" smtClean="0">
                <a:latin typeface="+mj-ea"/>
              </a:rPr>
              <a:t>程序的开发过程</a:t>
            </a:r>
            <a:endParaRPr lang="en-US" altLang="zh-TW" b="1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1663" y="1833451"/>
            <a:ext cx="1435798" cy="441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编写程序</a:t>
            </a:r>
          </a:p>
        </p:txBody>
      </p:sp>
      <p:sp>
        <p:nvSpPr>
          <p:cNvPr id="7" name="矩形 6"/>
          <p:cNvSpPr/>
          <p:nvPr/>
        </p:nvSpPr>
        <p:spPr>
          <a:xfrm>
            <a:off x="5432780" y="3481616"/>
            <a:ext cx="1693504" cy="569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编译</a:t>
            </a:r>
          </a:p>
        </p:txBody>
      </p:sp>
      <p:cxnSp>
        <p:nvCxnSpPr>
          <p:cNvPr id="9" name="直线箭头连接符 8"/>
          <p:cNvCxnSpPr>
            <a:stCxn id="3" idx="3"/>
            <a:endCxn id="6" idx="1"/>
          </p:cNvCxnSpPr>
          <p:nvPr/>
        </p:nvCxnSpPr>
        <p:spPr>
          <a:xfrm>
            <a:off x="3027461" y="2054306"/>
            <a:ext cx="17451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6" idx="2"/>
            <a:endCxn id="7" idx="0"/>
          </p:cNvCxnSpPr>
          <p:nvPr/>
        </p:nvCxnSpPr>
        <p:spPr>
          <a:xfrm>
            <a:off x="6279532" y="2992939"/>
            <a:ext cx="0" cy="488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磁盘 13"/>
          <p:cNvSpPr/>
          <p:nvPr/>
        </p:nvSpPr>
        <p:spPr>
          <a:xfrm>
            <a:off x="-4338" y="3362271"/>
            <a:ext cx="1895621" cy="72039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r>
              <a:rPr kumimoji="1" lang="zh-CN" altLang="en-US"/>
              <a:t>语言函数库</a:t>
            </a:r>
          </a:p>
        </p:txBody>
      </p:sp>
      <p:cxnSp>
        <p:nvCxnSpPr>
          <p:cNvPr id="18" name="直线箭头连接符 17"/>
          <p:cNvCxnSpPr>
            <a:stCxn id="7" idx="1"/>
            <a:endCxn id="13" idx="3"/>
          </p:cNvCxnSpPr>
          <p:nvPr/>
        </p:nvCxnSpPr>
        <p:spPr>
          <a:xfrm flipH="1">
            <a:off x="4405931" y="3766186"/>
            <a:ext cx="10268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546025" y="5013064"/>
            <a:ext cx="1908724" cy="663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链接</a:t>
            </a:r>
          </a:p>
        </p:txBody>
      </p:sp>
      <p:grpSp>
        <p:nvGrpSpPr>
          <p:cNvPr id="298041" name="组 298040"/>
          <p:cNvGrpSpPr/>
          <p:nvPr/>
        </p:nvGrpSpPr>
        <p:grpSpPr>
          <a:xfrm>
            <a:off x="2594843" y="2992939"/>
            <a:ext cx="1811088" cy="1234912"/>
            <a:chOff x="2594843" y="2992939"/>
            <a:chExt cx="1811088" cy="1234912"/>
          </a:xfrm>
        </p:grpSpPr>
        <p:sp>
          <p:nvSpPr>
            <p:cNvPr id="13" name="文本框 12"/>
            <p:cNvSpPr txBox="1"/>
            <p:nvPr/>
          </p:nvSpPr>
          <p:spPr>
            <a:xfrm>
              <a:off x="2594843" y="3304521"/>
              <a:ext cx="18110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rgbClr val="3366FF"/>
                  </a:solidFill>
                </a:rPr>
                <a:t>0000111001010</a:t>
              </a:r>
            </a:p>
            <a:p>
              <a:r>
                <a:rPr kumimoji="1" lang="zh-CN" altLang="zh-CN">
                  <a:solidFill>
                    <a:srgbClr val="3366FF"/>
                  </a:solidFill>
                </a:rPr>
                <a:t>1</a:t>
              </a:r>
              <a:r>
                <a:rPr kumimoji="1" lang="en-US" altLang="zh-CN">
                  <a:solidFill>
                    <a:srgbClr val="3366FF"/>
                  </a:solidFill>
                </a:rPr>
                <a:t>110001001001</a:t>
              </a:r>
            </a:p>
            <a:p>
              <a:r>
                <a:rPr kumimoji="1" lang="en-US" altLang="zh-CN">
                  <a:solidFill>
                    <a:srgbClr val="3366FF"/>
                  </a:solidFill>
                </a:rPr>
                <a:t>........</a:t>
              </a:r>
              <a:endParaRPr kumimoji="1" lang="zh-CN" altLang="en-US">
                <a:solidFill>
                  <a:srgbClr val="3366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39094" y="2992939"/>
              <a:ext cx="130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目标文件</a:t>
              </a:r>
              <a:r>
                <a:rPr kumimoji="1" lang="en-US" altLang="zh-CN"/>
                <a:t>.o</a:t>
              </a:r>
              <a:endParaRPr kumimoji="1" lang="zh-CN" altLang="en-US"/>
            </a:p>
          </p:txBody>
        </p:sp>
      </p:grpSp>
      <p:grpSp>
        <p:nvGrpSpPr>
          <p:cNvPr id="298047" name="组 298046"/>
          <p:cNvGrpSpPr/>
          <p:nvPr/>
        </p:nvGrpSpPr>
        <p:grpSpPr>
          <a:xfrm>
            <a:off x="4772627" y="876973"/>
            <a:ext cx="3013809" cy="2115966"/>
            <a:chOff x="4772627" y="876973"/>
            <a:chExt cx="3013809" cy="2115966"/>
          </a:xfrm>
        </p:grpSpPr>
        <p:pic>
          <p:nvPicPr>
            <p:cNvPr id="6" name="图片 5" descr="9869ED32-4C29-40C5-BB31-725E8020D16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627" y="1115673"/>
              <a:ext cx="3013809" cy="1877266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5686862" y="876973"/>
              <a:ext cx="106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源程序</a:t>
              </a:r>
              <a:r>
                <a:rPr kumimoji="1" lang="en-US" altLang="zh-CN"/>
                <a:t>.c</a:t>
              </a:r>
              <a:endParaRPr kumimoji="1" lang="zh-CN" altLang="en-US"/>
            </a:p>
          </p:txBody>
        </p:sp>
      </p:grpSp>
      <p:cxnSp>
        <p:nvCxnSpPr>
          <p:cNvPr id="298026" name="直线箭头连接符 298025"/>
          <p:cNvCxnSpPr>
            <a:stCxn id="13" idx="2"/>
            <a:endCxn id="20" idx="0"/>
          </p:cNvCxnSpPr>
          <p:nvPr/>
        </p:nvCxnSpPr>
        <p:spPr>
          <a:xfrm>
            <a:off x="3500387" y="4227851"/>
            <a:ext cx="0" cy="785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029" name="直线箭头连接符 298028"/>
          <p:cNvCxnSpPr>
            <a:stCxn id="14" idx="3"/>
            <a:endCxn id="20" idx="0"/>
          </p:cNvCxnSpPr>
          <p:nvPr/>
        </p:nvCxnSpPr>
        <p:spPr>
          <a:xfrm>
            <a:off x="943473" y="4082670"/>
            <a:ext cx="2556914" cy="930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040" name="组 298039"/>
          <p:cNvGrpSpPr/>
          <p:nvPr/>
        </p:nvGrpSpPr>
        <p:grpSpPr>
          <a:xfrm>
            <a:off x="5686862" y="4513829"/>
            <a:ext cx="1811088" cy="1292662"/>
            <a:chOff x="5686862" y="4513829"/>
            <a:chExt cx="1811088" cy="1292662"/>
          </a:xfrm>
        </p:grpSpPr>
        <p:sp>
          <p:nvSpPr>
            <p:cNvPr id="298038" name="文本框 298037"/>
            <p:cNvSpPr txBox="1"/>
            <p:nvPr/>
          </p:nvSpPr>
          <p:spPr>
            <a:xfrm>
              <a:off x="5686862" y="4883161"/>
              <a:ext cx="18110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rgbClr val="3366FF"/>
                  </a:solidFill>
                </a:rPr>
                <a:t>0110011001101</a:t>
              </a:r>
            </a:p>
            <a:p>
              <a:r>
                <a:rPr kumimoji="1" lang="en-US" altLang="zh-CN">
                  <a:solidFill>
                    <a:srgbClr val="3366FF"/>
                  </a:solidFill>
                </a:rPr>
                <a:t>1110001101010</a:t>
              </a:r>
            </a:p>
            <a:p>
              <a:r>
                <a:rPr kumimoji="1" lang="en-US" altLang="zh-CN">
                  <a:solidFill>
                    <a:srgbClr val="3366FF"/>
                  </a:solidFill>
                </a:rPr>
                <a:t>..........</a:t>
              </a:r>
              <a:endParaRPr kumimoji="1" lang="zh-CN" altLang="en-US">
                <a:solidFill>
                  <a:srgbClr val="3366FF"/>
                </a:solidFill>
              </a:endParaRPr>
            </a:p>
          </p:txBody>
        </p:sp>
        <p:sp>
          <p:nvSpPr>
            <p:cNvPr id="298039" name="文本框 298038"/>
            <p:cNvSpPr txBox="1"/>
            <p:nvPr/>
          </p:nvSpPr>
          <p:spPr>
            <a:xfrm>
              <a:off x="5686862" y="4513829"/>
              <a:ext cx="173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可执行文件</a:t>
              </a:r>
              <a:r>
                <a:rPr kumimoji="1" lang="en-US" altLang="zh-CN"/>
                <a:t>.out</a:t>
              </a:r>
              <a:endParaRPr kumimoji="1" lang="zh-CN" altLang="en-US"/>
            </a:p>
          </p:txBody>
        </p:sp>
      </p:grpSp>
      <p:cxnSp>
        <p:nvCxnSpPr>
          <p:cNvPr id="298043" name="直线箭头连接符 298042"/>
          <p:cNvCxnSpPr>
            <a:stCxn id="20" idx="3"/>
            <a:endCxn id="298038" idx="1"/>
          </p:cNvCxnSpPr>
          <p:nvPr/>
        </p:nvCxnSpPr>
        <p:spPr>
          <a:xfrm>
            <a:off x="4454749" y="5344826"/>
            <a:ext cx="1232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98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9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4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</a:rPr>
              <a:t>编写</a:t>
            </a:r>
            <a:r>
              <a:rPr lang="en-US" altLang="zh-TW" b="1" dirty="0" smtClean="0">
                <a:latin typeface="+mj-ea"/>
              </a:rPr>
              <a:t>C</a:t>
            </a:r>
            <a:r>
              <a:rPr lang="zh-TW" altLang="en-US" b="1" dirty="0" smtClean="0">
                <a:latin typeface="+mj-ea"/>
              </a:rPr>
              <a:t>程序</a:t>
            </a:r>
            <a:r>
              <a:rPr lang="en-US" altLang="zh-CN" b="1" dirty="0" smtClean="0">
                <a:latin typeface="+mj-ea"/>
              </a:rPr>
              <a:t>-</a:t>
            </a:r>
            <a:r>
              <a:rPr lang="zh-TW" altLang="en-US" b="1" dirty="0">
                <a:latin typeface="+mj-ea"/>
              </a:rPr>
              <a:t>用什么工具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000" dirty="0" smtClean="0">
                <a:latin typeface="+mn-ea"/>
                <a:cs typeface="Courier New" charset="0"/>
              </a:rPr>
              <a:t>文本编辑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kumimoji="0" lang="en-US" altLang="zh-CN" sz="2000" dirty="0" smtClean="0">
                <a:latin typeface="+mn-ea"/>
                <a:cs typeface="Courier New" charset="0"/>
              </a:rPr>
              <a:t>UltraEdit</a:t>
            </a: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kumimoji="0" lang="en-US" altLang="zh-CN" sz="2000" dirty="0" smtClean="0">
                <a:latin typeface="+mn-ea"/>
                <a:cs typeface="Courier New" charset="0"/>
              </a:rPr>
              <a:t>Vim</a:t>
            </a: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kumimoji="0" lang="en-US" altLang="zh-CN" sz="2000" dirty="0" smtClean="0">
                <a:solidFill>
                  <a:srgbClr val="FF0000"/>
                </a:solidFill>
                <a:latin typeface="+mn-ea"/>
                <a:cs typeface="Courier New" charset="0"/>
              </a:rPr>
              <a:t>Xcode</a:t>
            </a:r>
            <a:endParaRPr kumimoji="0" lang="zh-CN" altLang="en-US" sz="2000" dirty="0">
              <a:solidFill>
                <a:srgbClr val="FF0000"/>
              </a:solidFill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创建项目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3" y="1527398"/>
            <a:ext cx="7164694" cy="48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编写</a:t>
            </a:r>
            <a:r>
              <a:rPr lang="en-US" altLang="zh-TW" b="1" dirty="0">
                <a:latin typeface="+mj-ea"/>
              </a:rPr>
              <a:t>C</a:t>
            </a:r>
            <a:r>
              <a:rPr lang="zh-TW" altLang="en-US" b="1" dirty="0">
                <a:latin typeface="+mj-ea"/>
              </a:rPr>
              <a:t>程序</a:t>
            </a:r>
            <a:r>
              <a:rPr lang="en-US" altLang="zh-CN" b="1" dirty="0" smtClean="0">
                <a:latin typeface="+mj-ea"/>
              </a:rPr>
              <a:t>-</a:t>
            </a:r>
            <a:r>
              <a:rPr lang="zh-CN" altLang="en-US" b="1" dirty="0" smtClean="0">
                <a:latin typeface="+mj-ea"/>
              </a:rPr>
              <a:t>了解</a:t>
            </a:r>
            <a:r>
              <a:rPr lang="en-US" altLang="zh-TW" b="1" dirty="0" smtClean="0">
                <a:latin typeface="+mj-ea"/>
              </a:rPr>
              <a:t>C</a:t>
            </a:r>
            <a:r>
              <a:rPr lang="zh-TW" altLang="en-US" b="1" dirty="0" smtClean="0">
                <a:latin typeface="+mj-ea"/>
              </a:rPr>
              <a:t>程序</a:t>
            </a:r>
            <a:r>
              <a:rPr lang="zh-CN" altLang="en-US" b="1" dirty="0" smtClean="0">
                <a:latin typeface="+mj-ea"/>
              </a:rPr>
              <a:t>的组成部分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2000" dirty="0"/>
              <a:t>任何一个</a:t>
            </a:r>
            <a:r>
              <a:rPr lang="en-US" altLang="zh-CN" sz="2000" dirty="0"/>
              <a:t>C</a:t>
            </a:r>
            <a:r>
              <a:rPr lang="zh-CN" altLang="zh-CN" sz="2000" dirty="0"/>
              <a:t>语言程序都是由一个或者多个程序段（小程序）构成的，每个程序段都有自己的功能，我们一般称这些程序段为</a:t>
            </a:r>
            <a:r>
              <a:rPr lang="en-US" altLang="zh-CN" sz="2000" dirty="0"/>
              <a:t>“</a:t>
            </a:r>
            <a:r>
              <a:rPr lang="zh-CN" altLang="zh-CN" sz="2000" dirty="0"/>
              <a:t>函数</a:t>
            </a:r>
            <a:r>
              <a:rPr lang="en-US" altLang="zh-CN" sz="2000" dirty="0"/>
              <a:t>”</a:t>
            </a:r>
            <a:r>
              <a:rPr lang="zh-CN" altLang="zh-CN" sz="2000" dirty="0"/>
              <a:t>。所以，你可以说</a:t>
            </a:r>
            <a:r>
              <a:rPr lang="en-US" altLang="zh-CN" sz="2000" dirty="0"/>
              <a:t>C</a:t>
            </a:r>
            <a:r>
              <a:rPr lang="zh-CN" altLang="zh-CN" sz="2000" dirty="0"/>
              <a:t>语言程序是由函数构成的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程序的入口是</a:t>
            </a:r>
            <a:r>
              <a:rPr lang="en-US" altLang="zh-CN" sz="2000" dirty="0" smtClean="0">
                <a:latin typeface="+mn-ea"/>
              </a:rPr>
              <a:t>main</a:t>
            </a:r>
            <a:r>
              <a:rPr lang="zh-CN" altLang="en-US" sz="2000" dirty="0" smtClean="0">
                <a:latin typeface="+mn-ea"/>
              </a:rPr>
              <a:t>函数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#include &lt;stdio.h&gt;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int main()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{  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printf(“Hello</a:t>
            </a: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”);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printf(“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World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\n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”);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return </a:t>
            </a:r>
            <a:r>
              <a:rPr lang="en-US" altLang="zh-CN" sz="2000" dirty="0">
                <a:latin typeface="+mn-ea"/>
              </a:rPr>
              <a:t>0;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程序源文件的拓展名为</a:t>
            </a:r>
            <a:r>
              <a:rPr lang="en-US" altLang="zh-CN" sz="2000" dirty="0" smtClean="0">
                <a:latin typeface="+mn-ea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7883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函数内部代码的执行顺序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4598915" cy="4675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 int main()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{ 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printf(“Hello”);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printf(“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World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\n”);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}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函数内部代码的执行顺序，是从上到下执行的，如瀑布一样</a:t>
            </a:r>
            <a:endParaRPr lang="en-US" altLang="zh-CN" dirty="0">
              <a:latin typeface="+mn-ea"/>
            </a:endParaRPr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37" y="1289980"/>
            <a:ext cx="1842214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0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编译</a:t>
            </a:r>
            <a:r>
              <a:rPr lang="en-US" altLang="zh-CN" b="1" dirty="0" smtClean="0">
                <a:latin typeface="+mj-ea"/>
              </a:rPr>
              <a:t>C</a:t>
            </a:r>
            <a:r>
              <a:rPr lang="zh-CN" altLang="en-US" b="1" dirty="0" smtClean="0">
                <a:latin typeface="+mj-ea"/>
              </a:rPr>
              <a:t>程序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计算机只能识别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组成的机器指令，你现在写的这些什么</a:t>
            </a:r>
            <a:r>
              <a:rPr lang="en-US" altLang="zh-CN" sz="2000" dirty="0">
                <a:latin typeface="+mn-ea"/>
              </a:rPr>
              <a:t>int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main</a:t>
            </a:r>
            <a:r>
              <a:rPr lang="zh-CN" altLang="en-US" sz="2000" dirty="0">
                <a:latin typeface="+mn-ea"/>
              </a:rPr>
              <a:t>这些英文，它是看不懂</a:t>
            </a:r>
            <a:r>
              <a:rPr lang="zh-CN" altLang="en-US" sz="2000" dirty="0" smtClean="0">
                <a:latin typeface="+mn-ea"/>
              </a:rPr>
              <a:t>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我们</a:t>
            </a:r>
            <a:r>
              <a:rPr lang="zh-CN" altLang="en-US" sz="2000" dirty="0">
                <a:latin typeface="+mn-ea"/>
              </a:rPr>
              <a:t>需要使用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语言编译器，将源文件翻译成只有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的二进制文件，</a:t>
            </a:r>
            <a:r>
              <a:rPr lang="zh-CN" altLang="en-US" sz="2000" dirty="0" smtClean="0">
                <a:latin typeface="+mn-ea"/>
              </a:rPr>
              <a:t>这个翻译过程称为</a:t>
            </a:r>
            <a:r>
              <a:rPr lang="zh-CN" altLang="en-US" sz="2000" dirty="0">
                <a:latin typeface="+mn-ea"/>
              </a:rPr>
              <a:t>“编译</a:t>
            </a:r>
            <a:r>
              <a:rPr lang="zh-CN" altLang="en-US" sz="2000" dirty="0" smtClean="0">
                <a:latin typeface="+mn-ea"/>
              </a:rPr>
              <a:t>”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点击</a:t>
            </a:r>
            <a:r>
              <a:rPr lang="en-US" altLang="zh-CN" sz="2000" dirty="0" err="1" smtClean="0">
                <a:latin typeface="+mn-ea"/>
              </a:rPr>
              <a:t>xcode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Run</a:t>
            </a:r>
            <a:r>
              <a:rPr lang="zh-CN" altLang="en-US" sz="2000" dirty="0" smtClean="0">
                <a:latin typeface="+mn-ea"/>
              </a:rPr>
              <a:t>按钮将源文件翻译成只有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的二进制文件并运行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编译器还有个很实用的功能：检测语法错误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</a:rPr>
              <a:t>错误类型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+mn-ea"/>
              </a:rPr>
              <a:t>语法错误：编译器会直接报错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逻辑错误</a:t>
            </a:r>
            <a:r>
              <a:rPr lang="zh-CN" altLang="zh-CN" sz="2000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没有语法错误</a:t>
            </a:r>
            <a:r>
              <a:rPr lang="zh-CN" altLang="en-US" sz="2000" smtClean="0">
                <a:latin typeface="+mn-ea"/>
              </a:rPr>
              <a:t>，只不过运行结果不正确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0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381</TotalTime>
  <Words>327</Words>
  <Application>Microsoft Macintosh PowerPoint</Application>
  <PresentationFormat>全屏显示(4:3)</PresentationFormat>
  <Paragraphs>75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iOS8</vt:lpstr>
      <vt:lpstr>第一个C语言程序</vt:lpstr>
      <vt:lpstr>编写第一个C语言程序-Hello World</vt:lpstr>
      <vt:lpstr>C程序的开发过程</vt:lpstr>
      <vt:lpstr>编写C程序-用什么工具</vt:lpstr>
      <vt:lpstr>创建项目</vt:lpstr>
      <vt:lpstr>编写C程序-了解C程序的组成部分</vt:lpstr>
      <vt:lpstr>函数内部代码的执行顺序</vt:lpstr>
      <vt:lpstr>编译C程序</vt:lpstr>
      <vt:lpstr>错误类型</vt:lpstr>
      <vt:lpstr>学习建议</vt:lpstr>
      <vt:lpstr>课后习题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60</cp:revision>
  <dcterms:created xsi:type="dcterms:W3CDTF">2013-07-22T08:28:31Z</dcterms:created>
  <dcterms:modified xsi:type="dcterms:W3CDTF">2014-10-25T10:20:30Z</dcterms:modified>
</cp:coreProperties>
</file>