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58" r:id="rId7"/>
    <p:sldId id="260" r:id="rId8"/>
    <p:sldId id="261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DD8DE-C3A9-4D78-9B45-000D423E0353}" v="318" dt="2020-08-10T08:36:3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7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48000" y="2774074"/>
            <a:ext cx="6096000" cy="1342520"/>
          </a:xfrm>
          <a:prstGeom prst="rect">
            <a:avLst/>
          </a:prstGeom>
          <a:solidFill>
            <a:srgbClr val="62847D"/>
          </a:solidFill>
        </p:spPr>
        <p:txBody>
          <a:bodyPr tIns="108000" bIns="10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>
                    <a:lumMod val="95000"/>
                  </a:prstClr>
                </a:solidFill>
              </a:rPr>
              <a:t>GRAPH</a:t>
            </a:r>
            <a:br>
              <a:rPr lang="en-US" altLang="ko-KR" sz="4000" b="1" kern="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그래프 </a:t>
            </a: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1</a:t>
            </a:r>
            <a:endParaRPr lang="ko-KR" altLang="en-US" sz="40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85569" y="4847183"/>
            <a:ext cx="7938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b="1" kern="0" dirty="0">
                <a:solidFill>
                  <a:prstClr val="white"/>
                </a:solidFill>
              </a:rPr>
              <a:t>17 </a:t>
            </a:r>
            <a:r>
              <a:rPr lang="ko-KR" altLang="en-US" sz="1050" b="1" kern="0" dirty="0">
                <a:solidFill>
                  <a:prstClr val="white"/>
                </a:solidFill>
              </a:rPr>
              <a:t>김주호</a:t>
            </a:r>
          </a:p>
        </p:txBody>
      </p:sp>
    </p:spTree>
    <p:extLst>
      <p:ext uri="{BB962C8B-B14F-4D97-AF65-F5344CB8AC3E}">
        <p14:creationId xmlns:p14="http://schemas.microsoft.com/office/powerpoint/2010/main" val="31556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깊이 우선 탐색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Depth First Search</a:t>
            </a:r>
            <a:endParaRPr lang="ko-KR" altLang="en-US" sz="1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4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· </a:t>
            </a:r>
            <a:r>
              <a:rPr lang="ko-KR" altLang="en-US" sz="2000" dirty="0"/>
              <a:t>재귀 호출을 이용해서 구현할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· </a:t>
            </a:r>
            <a:r>
              <a:rPr lang="ko-KR" altLang="en-US" sz="2000" dirty="0"/>
              <a:t>인접 리스트를 이용한 구현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5342C-07E0-4900-A8A3-A61DD46F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1" y="2327136"/>
            <a:ext cx="6522077" cy="42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너비 우선 탐색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Depth First Search</a:t>
            </a:r>
            <a:endParaRPr lang="ko-KR" altLang="en-US" sz="1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837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· BFS</a:t>
            </a:r>
            <a:r>
              <a:rPr lang="ko-KR" altLang="en-US" sz="2000" dirty="0"/>
              <a:t>의 구현은 </a:t>
            </a:r>
            <a:r>
              <a:rPr lang="en-US" altLang="ko-KR" sz="2000" dirty="0"/>
              <a:t>Queue</a:t>
            </a:r>
            <a:r>
              <a:rPr lang="ko-KR" altLang="en-US" sz="2000" dirty="0"/>
              <a:t>를 이용해서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인접 행렬을 이용한 구현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6A33D-6394-4F50-A453-406B6CE42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7" y="2019360"/>
            <a:ext cx="7270969" cy="46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9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너비 우선 탐색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Depth First Search</a:t>
            </a:r>
            <a:endParaRPr lang="ko-KR" altLang="en-US" sz="1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901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· BFS</a:t>
            </a:r>
            <a:r>
              <a:rPr lang="ko-KR" altLang="en-US" sz="2000" dirty="0"/>
              <a:t>의 구현은 </a:t>
            </a:r>
            <a:r>
              <a:rPr lang="en-US" altLang="ko-KR" sz="2000" dirty="0"/>
              <a:t>Queue</a:t>
            </a:r>
            <a:r>
              <a:rPr lang="ko-KR" altLang="en-US" sz="2000" dirty="0"/>
              <a:t>를 이용해서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인접 리스트를 이용한 구현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F6010-7A31-4F0C-B84F-98809AA78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5" y="2019359"/>
            <a:ext cx="6099737" cy="47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3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연결 요소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>
                    <a:lumMod val="95000"/>
                  </a:prstClr>
                </a:solidFill>
              </a:rPr>
              <a:t>Connected Component</a:t>
            </a:r>
            <a:endParaRPr lang="ko-KR" altLang="en-US" sz="12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9" y="2455737"/>
            <a:ext cx="6002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그래프가 모두 연결되지 않은 경우가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이렇게 나누어진 각각의 그래프를 연결 요소라고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연결 요소에 속한 모든 정점을 연결하는 경로가 있어야 하며</a:t>
            </a:r>
            <a:r>
              <a:rPr lang="en-US" altLang="ko-KR" dirty="0"/>
              <a:t>, </a:t>
            </a:r>
            <a:r>
              <a:rPr lang="ko-KR" altLang="en-US" dirty="0"/>
              <a:t>또 다른 연결 요소에 속한 정점과 연결되는 경로가 있으면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이 그래프는 총 </a:t>
            </a:r>
            <a:r>
              <a:rPr lang="en-US" altLang="ko-KR" dirty="0"/>
              <a:t>2</a:t>
            </a:r>
            <a:r>
              <a:rPr lang="ko-KR" altLang="en-US" dirty="0"/>
              <a:t>개의 연결 요소로 이루어져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연결 요소를 구하는 것은 </a:t>
            </a:r>
            <a:r>
              <a:rPr lang="en-US" altLang="ko-KR" dirty="0"/>
              <a:t>DFS</a:t>
            </a:r>
            <a:r>
              <a:rPr lang="ko-KR" altLang="en-US" dirty="0"/>
              <a:t>나 </a:t>
            </a:r>
            <a:r>
              <a:rPr lang="en-US" altLang="ko-KR" dirty="0"/>
              <a:t>BFS </a:t>
            </a:r>
            <a:r>
              <a:rPr lang="ko-KR" altLang="en-US" dirty="0"/>
              <a:t>탐색을 이용해서 구할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6D7F2030-551D-4AF1-8EDF-05CB6E819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92" y="2714937"/>
            <a:ext cx="5275579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이분 그래프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Bipartite Graph</a:t>
            </a:r>
            <a:endParaRPr lang="ko-KR" altLang="en-US" sz="16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9" y="1619250"/>
            <a:ext cx="7384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그래프를 다음과 같이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로 나눌 수 있으면 이분 그래프라고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각각에 포함되어 있는 정점끼리 연결된 간선이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모든 간선의 한 끝 점은 </a:t>
            </a:r>
            <a:r>
              <a:rPr lang="en-US" altLang="ko-KR" dirty="0"/>
              <a:t>A</a:t>
            </a:r>
            <a:r>
              <a:rPr lang="ko-KR" altLang="en-US" dirty="0"/>
              <a:t>에</a:t>
            </a:r>
            <a:r>
              <a:rPr lang="en-US" altLang="ko-KR" dirty="0"/>
              <a:t>, </a:t>
            </a:r>
            <a:r>
              <a:rPr lang="ko-KR" altLang="en-US" dirty="0"/>
              <a:t>다른 끝 점은 </a:t>
            </a:r>
            <a:r>
              <a:rPr lang="en-US" altLang="ko-KR" dirty="0"/>
              <a:t>B</a:t>
            </a:r>
            <a:r>
              <a:rPr lang="ko-KR" altLang="en-US" dirty="0"/>
              <a:t>에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이 또한 </a:t>
            </a:r>
            <a:r>
              <a:rPr lang="en-US" altLang="ko-KR" dirty="0"/>
              <a:t>DFS </a:t>
            </a:r>
            <a:r>
              <a:rPr lang="ko-KR" altLang="en-US" dirty="0"/>
              <a:t>또는 </a:t>
            </a:r>
            <a:r>
              <a:rPr lang="en-US" altLang="ko-KR" dirty="0"/>
              <a:t>BFS </a:t>
            </a:r>
            <a:r>
              <a:rPr lang="ko-KR" altLang="en-US" dirty="0"/>
              <a:t>탐색으로 이분 그래프인지 아닌지 알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281B4CBB-9FB0-4E4B-B74B-000DAA34A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14" y="2143125"/>
            <a:ext cx="3095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1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white"/>
                </a:solidFill>
              </a:rPr>
              <a:t>플러드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필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Flood Fill</a:t>
            </a:r>
            <a:endParaRPr lang="ko-KR" altLang="en-US" sz="16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9" y="1619250"/>
            <a:ext cx="738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어떤 위치와 연결된 모든 위치를 찾는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예제 </a:t>
            </a:r>
            <a:r>
              <a:rPr lang="en-US" altLang="ko-KR" dirty="0"/>
              <a:t>: 2667, 4963, 2178, 7576, 2146</a:t>
            </a:r>
          </a:p>
        </p:txBody>
      </p:sp>
    </p:spTree>
    <p:extLst>
      <p:ext uri="{BB962C8B-B14F-4D97-AF65-F5344CB8AC3E}">
        <p14:creationId xmlns:p14="http://schemas.microsoft.com/office/powerpoint/2010/main" val="20711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GRAPH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white">
                    <a:lumMod val="95000"/>
                  </a:prstClr>
                </a:solidFill>
              </a:rPr>
              <a:t>그래프 </a:t>
            </a: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1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4E95E8C0-090F-48EB-AE7D-E9DCE0EDF260}"/>
              </a:ext>
            </a:extLst>
          </p:cNvPr>
          <p:cNvSpPr/>
          <p:nvPr/>
        </p:nvSpPr>
        <p:spPr bwMode="auto">
          <a:xfrm>
            <a:off x="7888940" y="1937401"/>
            <a:ext cx="1062317" cy="103083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4000" dirty="0">
                <a:solidFill>
                  <a:prstClr val="black"/>
                </a:solidFill>
              </a:rPr>
              <a:t> 1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357760A4-70C0-4962-AACA-5E0328029530}"/>
              </a:ext>
            </a:extLst>
          </p:cNvPr>
          <p:cNvSpPr/>
          <p:nvPr/>
        </p:nvSpPr>
        <p:spPr bwMode="auto">
          <a:xfrm>
            <a:off x="6629826" y="4107163"/>
            <a:ext cx="1057835" cy="103083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4000" dirty="0">
                <a:solidFill>
                  <a:prstClr val="black"/>
                </a:solidFill>
              </a:rPr>
              <a:t> 2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13E689A9-C2CF-4F05-9CA3-868EDD5CDE45}"/>
              </a:ext>
            </a:extLst>
          </p:cNvPr>
          <p:cNvSpPr/>
          <p:nvPr/>
        </p:nvSpPr>
        <p:spPr bwMode="auto">
          <a:xfrm>
            <a:off x="9269505" y="4107163"/>
            <a:ext cx="1057835" cy="103083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4000" dirty="0">
                <a:solidFill>
                  <a:prstClr val="black"/>
                </a:solidFill>
              </a:rPr>
              <a:t> 3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FD9FF4-4D60-4B46-80B9-FC5CC1D8CFDD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7687661" y="4622578"/>
            <a:ext cx="1581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C3ECF1-D6C6-4DAF-8388-B0F0E73B5DD3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8795684" y="2817269"/>
            <a:ext cx="778622" cy="144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8C7D02-E02D-495C-9E32-F66E125705B4}"/>
              </a:ext>
            </a:extLst>
          </p:cNvPr>
          <p:cNvSpPr txBox="1"/>
          <p:nvPr/>
        </p:nvSpPr>
        <p:spPr>
          <a:xfrm>
            <a:off x="376518" y="1770360"/>
            <a:ext cx="5692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그래프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(Graph) :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자료구조의 일종</a:t>
            </a:r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정점 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(Node, Vertex)</a:t>
            </a: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간선 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(Edge) :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정점 간의 관계</a:t>
            </a:r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G = (V, E)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나타낸다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간선은 방향이 있는 것과 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단방향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방향이 없는 것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양방향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나뉜다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20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 3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1, 2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 (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단방향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), 1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↔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 (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양방향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(3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2, 1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불가능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두 정점 사이에 간선이 여러 개일 수도 있다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 1-2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연결하는 간선이 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개이며 두 간선은 서로 다르다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·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루프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(Loop) : </a:t>
            </a:r>
            <a:r>
              <a:rPr lang="ko-KR" altLang="en-US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간선의 양 끝 점이 같은 경우가 있다</a:t>
            </a:r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 1</a:t>
            </a:r>
            <a:r>
              <a:rPr lang="ko-KR" altLang="en-US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↔</a:t>
            </a:r>
            <a:r>
              <a:rPr lang="en-US" altLang="ko-KR" sz="16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F1901B-A057-4E99-A46A-3BE54AC4D8E3}"/>
              </a:ext>
            </a:extLst>
          </p:cNvPr>
          <p:cNvCxnSpPr>
            <a:stCxn id="2" idx="3"/>
          </p:cNvCxnSpPr>
          <p:nvPr/>
        </p:nvCxnSpPr>
        <p:spPr>
          <a:xfrm flipH="1">
            <a:off x="7368988" y="2817269"/>
            <a:ext cx="675525" cy="1289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00FD90C0-387C-4FB1-B638-6F9445BD0931}"/>
              </a:ext>
            </a:extLst>
          </p:cNvPr>
          <p:cNvCxnSpPr>
            <a:endCxn id="2" idx="7"/>
          </p:cNvCxnSpPr>
          <p:nvPr/>
        </p:nvCxnSpPr>
        <p:spPr>
          <a:xfrm flipV="1">
            <a:off x="7888940" y="2088363"/>
            <a:ext cx="906744" cy="18173"/>
          </a:xfrm>
          <a:prstGeom prst="curvedConnector4">
            <a:avLst>
              <a:gd name="adj1" fmla="val -17797"/>
              <a:gd name="adj2" fmla="val 3816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2D7EEE5E-0818-4873-A7C9-8EAC14440BE8}"/>
              </a:ext>
            </a:extLst>
          </p:cNvPr>
          <p:cNvCxnSpPr>
            <a:stCxn id="2" idx="2"/>
          </p:cNvCxnSpPr>
          <p:nvPr/>
        </p:nvCxnSpPr>
        <p:spPr>
          <a:xfrm rot="10800000" flipV="1">
            <a:off x="6938682" y="2452815"/>
            <a:ext cx="950258" cy="1654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01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GRAPH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white">
                    <a:lumMod val="95000"/>
                  </a:prstClr>
                </a:solidFill>
              </a:rPr>
              <a:t>그래프 </a:t>
            </a: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1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77C5F4-BC56-4BB8-BBD5-E3869C6CB72C}"/>
              </a:ext>
            </a:extLst>
          </p:cNvPr>
          <p:cNvGrpSpPr/>
          <p:nvPr/>
        </p:nvGrpSpPr>
        <p:grpSpPr>
          <a:xfrm>
            <a:off x="857476" y="2709179"/>
            <a:ext cx="10596368" cy="2753635"/>
            <a:chOff x="1466169" y="2587622"/>
            <a:chExt cx="9114519" cy="2368553"/>
          </a:xfrm>
          <a:solidFill>
            <a:srgbClr val="62847D"/>
          </a:solidFill>
        </p:grpSpPr>
        <p:sp>
          <p:nvSpPr>
            <p:cNvPr id="7" name="자유형: 도형 13">
              <a:extLst>
                <a:ext uri="{FF2B5EF4-FFF2-40B4-BE49-F238E27FC236}">
                  <a16:creationId xmlns:a16="http://schemas.microsoft.com/office/drawing/2014/main" id="{034E08DC-A7A9-4E9F-AA56-449DB475A903}"/>
                </a:ext>
              </a:extLst>
            </p:cNvPr>
            <p:cNvSpPr/>
            <p:nvPr/>
          </p:nvSpPr>
          <p:spPr>
            <a:xfrm>
              <a:off x="1466169" y="2628900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20">
              <a:extLst>
                <a:ext uri="{FF2B5EF4-FFF2-40B4-BE49-F238E27FC236}">
                  <a16:creationId xmlns:a16="http://schemas.microsoft.com/office/drawing/2014/main" id="{EC0CD02B-8B65-4A63-B5A7-B9993707D6CE}"/>
                </a:ext>
              </a:extLst>
            </p:cNvPr>
            <p:cNvSpPr/>
            <p:nvPr/>
          </p:nvSpPr>
          <p:spPr>
            <a:xfrm>
              <a:off x="4101483" y="2628899"/>
              <a:ext cx="3692175" cy="2286001"/>
            </a:xfrm>
            <a:custGeom>
              <a:avLst/>
              <a:gdLst>
                <a:gd name="connsiteX0" fmla="*/ 0 w 3692175"/>
                <a:gd name="connsiteY0" fmla="*/ 0 h 2286001"/>
                <a:gd name="connsiteX1" fmla="*/ 1677006 w 3692175"/>
                <a:gd name="connsiteY1" fmla="*/ 0 h 2286001"/>
                <a:gd name="connsiteX2" fmla="*/ 1880460 w 3692175"/>
                <a:gd name="connsiteY2" fmla="*/ 203454 h 2286001"/>
                <a:gd name="connsiteX3" fmla="*/ 1880460 w 3692175"/>
                <a:gd name="connsiteY3" fmla="*/ 1859714 h 2286001"/>
                <a:gd name="connsiteX4" fmla="*/ 1879260 w 3692175"/>
                <a:gd name="connsiteY4" fmla="*/ 1859714 h 2286001"/>
                <a:gd name="connsiteX5" fmla="*/ 1879260 w 3692175"/>
                <a:gd name="connsiteY5" fmla="*/ 1889078 h 2286001"/>
                <a:gd name="connsiteX6" fmla="*/ 1880178 w 3692175"/>
                <a:gd name="connsiteY6" fmla="*/ 1889078 h 2286001"/>
                <a:gd name="connsiteX7" fmla="*/ 1880178 w 3692175"/>
                <a:gd name="connsiteY7" fmla="*/ 2062381 h 2286001"/>
                <a:gd name="connsiteX8" fmla="*/ 2056080 w 3692175"/>
                <a:gd name="connsiteY8" fmla="*/ 2238283 h 2286001"/>
                <a:gd name="connsiteX9" fmla="*/ 3692175 w 3692175"/>
                <a:gd name="connsiteY9" fmla="*/ 2238283 h 2286001"/>
                <a:gd name="connsiteX10" fmla="*/ 3692175 w 3692175"/>
                <a:gd name="connsiteY10" fmla="*/ 2286001 h 2286001"/>
                <a:gd name="connsiteX11" fmla="*/ 2035915 w 3692175"/>
                <a:gd name="connsiteY11" fmla="*/ 2286001 h 2286001"/>
                <a:gd name="connsiteX12" fmla="*/ 1832461 w 3692175"/>
                <a:gd name="connsiteY12" fmla="*/ 2082547 h 2286001"/>
                <a:gd name="connsiteX13" fmla="*/ 1832461 w 3692175"/>
                <a:gd name="connsiteY13" fmla="*/ 1933252 h 2286001"/>
                <a:gd name="connsiteX14" fmla="*/ 1832460 w 3692175"/>
                <a:gd name="connsiteY14" fmla="*/ 1933252 h 2286001"/>
                <a:gd name="connsiteX15" fmla="*/ 1832460 w 3692175"/>
                <a:gd name="connsiteY15" fmla="*/ 1594852 h 2286001"/>
                <a:gd name="connsiteX16" fmla="*/ 1832742 w 3692175"/>
                <a:gd name="connsiteY16" fmla="*/ 1594852 h 2286001"/>
                <a:gd name="connsiteX17" fmla="*/ 1832742 w 3692175"/>
                <a:gd name="connsiteY17" fmla="*/ 223619 h 2286001"/>
                <a:gd name="connsiteX18" fmla="*/ 1656840 w 3692175"/>
                <a:gd name="connsiteY18" fmla="*/ 47717 h 2286001"/>
                <a:gd name="connsiteX19" fmla="*/ 0 w 3692175"/>
                <a:gd name="connsiteY19" fmla="*/ 47717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2175" h="2286001">
                  <a:moveTo>
                    <a:pt x="0" y="0"/>
                  </a:moveTo>
                  <a:lnTo>
                    <a:pt x="1677006" y="0"/>
                  </a:lnTo>
                  <a:cubicBezTo>
                    <a:pt x="1789371" y="0"/>
                    <a:pt x="1880460" y="91089"/>
                    <a:pt x="1880460" y="203454"/>
                  </a:cubicBezTo>
                  <a:lnTo>
                    <a:pt x="1880460" y="1859714"/>
                  </a:lnTo>
                  <a:lnTo>
                    <a:pt x="1879260" y="1859714"/>
                  </a:lnTo>
                  <a:lnTo>
                    <a:pt x="1879260" y="1889078"/>
                  </a:lnTo>
                  <a:lnTo>
                    <a:pt x="1880178" y="1889078"/>
                  </a:lnTo>
                  <a:lnTo>
                    <a:pt x="1880178" y="2062381"/>
                  </a:lnTo>
                  <a:cubicBezTo>
                    <a:pt x="1880178" y="2159529"/>
                    <a:pt x="1958932" y="2238283"/>
                    <a:pt x="2056080" y="2238283"/>
                  </a:cubicBezTo>
                  <a:lnTo>
                    <a:pt x="3692175" y="2238283"/>
                  </a:lnTo>
                  <a:lnTo>
                    <a:pt x="3692175" y="2286001"/>
                  </a:lnTo>
                  <a:lnTo>
                    <a:pt x="2035915" y="2286001"/>
                  </a:lnTo>
                  <a:cubicBezTo>
                    <a:pt x="1923550" y="2286001"/>
                    <a:pt x="1832461" y="2194912"/>
                    <a:pt x="1832461" y="2082547"/>
                  </a:cubicBezTo>
                  <a:lnTo>
                    <a:pt x="1832461" y="1933252"/>
                  </a:lnTo>
                  <a:lnTo>
                    <a:pt x="1832460" y="1933252"/>
                  </a:lnTo>
                  <a:lnTo>
                    <a:pt x="1832460" y="1594852"/>
                  </a:lnTo>
                  <a:lnTo>
                    <a:pt x="1832742" y="1594852"/>
                  </a:lnTo>
                  <a:lnTo>
                    <a:pt x="1832742" y="223619"/>
                  </a:lnTo>
                  <a:cubicBezTo>
                    <a:pt x="1832742" y="126471"/>
                    <a:pt x="1753988" y="47717"/>
                    <a:pt x="1656840" y="47717"/>
                  </a:cubicBezTo>
                  <a:lnTo>
                    <a:pt x="0" y="4771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21">
              <a:extLst>
                <a:ext uri="{FF2B5EF4-FFF2-40B4-BE49-F238E27FC236}">
                  <a16:creationId xmlns:a16="http://schemas.microsoft.com/office/drawing/2014/main" id="{0139C3B8-DEB9-4966-81A7-2A2C503ACB35}"/>
                </a:ext>
              </a:extLst>
            </p:cNvPr>
            <p:cNvSpPr/>
            <p:nvPr/>
          </p:nvSpPr>
          <p:spPr>
            <a:xfrm rot="10800000">
              <a:off x="6482973" y="2628898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7DEE20B-033C-4D61-B965-216902D76C0E}"/>
                </a:ext>
              </a:extLst>
            </p:cNvPr>
            <p:cNvSpPr/>
            <p:nvPr/>
          </p:nvSpPr>
          <p:spPr>
            <a:xfrm>
              <a:off x="3241675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8BB89F-756A-4B02-ADDA-08FE58214374}"/>
                </a:ext>
              </a:extLst>
            </p:cNvPr>
            <p:cNvSpPr/>
            <p:nvPr/>
          </p:nvSpPr>
          <p:spPr>
            <a:xfrm>
              <a:off x="5497209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46FCABA-763D-4AB3-8F8B-4BB7DAB0E53B}"/>
                </a:ext>
              </a:extLst>
            </p:cNvPr>
            <p:cNvSpPr/>
            <p:nvPr/>
          </p:nvSpPr>
          <p:spPr>
            <a:xfrm>
              <a:off x="7726983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B90948B-2050-4A94-9D35-1AC023CA7BE9}"/>
                </a:ext>
              </a:extLst>
            </p:cNvPr>
            <p:cNvSpPr/>
            <p:nvPr/>
          </p:nvSpPr>
          <p:spPr>
            <a:xfrm>
              <a:off x="403225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261EDFB-3339-4325-92BB-D8EC5328400A}"/>
                </a:ext>
              </a:extLst>
            </p:cNvPr>
            <p:cNvSpPr/>
            <p:nvPr/>
          </p:nvSpPr>
          <p:spPr>
            <a:xfrm>
              <a:off x="6456966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60584D4-2F6D-45CF-A7F5-451780B12B9B}"/>
                </a:ext>
              </a:extLst>
            </p:cNvPr>
            <p:cNvSpPr/>
            <p:nvPr/>
          </p:nvSpPr>
          <p:spPr>
            <a:xfrm>
              <a:off x="868674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F005C6-A0D4-4C4A-800C-47B9350ADBDC}"/>
              </a:ext>
            </a:extLst>
          </p:cNvPr>
          <p:cNvSpPr/>
          <p:nvPr/>
        </p:nvSpPr>
        <p:spPr>
          <a:xfrm>
            <a:off x="1182477" y="3536906"/>
            <a:ext cx="1998906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(Path)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특정한 정점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가는 모든 방법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 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B, 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C→E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946555-FC02-437B-A75B-8631EFCC91CE}"/>
              </a:ext>
            </a:extLst>
          </p:cNvPr>
          <p:cNvSpPr/>
          <p:nvPr/>
        </p:nvSpPr>
        <p:spPr>
          <a:xfrm>
            <a:off x="3810465" y="3536906"/>
            <a:ext cx="1998906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사이클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(Cycle)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특정한 정점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다시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돌아오는 경로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 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A88013-4D5E-4CA0-B441-12F764CEC92C}"/>
              </a:ext>
            </a:extLst>
          </p:cNvPr>
          <p:cNvSpPr/>
          <p:nvPr/>
        </p:nvSpPr>
        <p:spPr>
          <a:xfrm>
            <a:off x="6465968" y="3116074"/>
            <a:ext cx="1998906" cy="203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가중치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(Weight)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간선에 가중치가 있는 경우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없을 때는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 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이동하는 거리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필요한 시간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 등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3A27EA-DA5E-4246-98BC-E9AC11D6C506}"/>
              </a:ext>
            </a:extLst>
          </p:cNvPr>
          <p:cNvSpPr/>
          <p:nvPr/>
        </p:nvSpPr>
        <p:spPr>
          <a:xfrm>
            <a:off x="9194079" y="3536906"/>
            <a:ext cx="1998906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차수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(Degree)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정점과 연결되어 있는 간선의 개수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ACFD7353-AAFF-4491-97D8-FF6C4E7698C3}"/>
              </a:ext>
            </a:extLst>
          </p:cNvPr>
          <p:cNvSpPr/>
          <p:nvPr/>
        </p:nvSpPr>
        <p:spPr bwMode="auto">
          <a:xfrm>
            <a:off x="2045572" y="3182440"/>
            <a:ext cx="272716" cy="244797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99FD8D9C-53D2-4DF4-B966-4EE1591CC251}"/>
              </a:ext>
            </a:extLst>
          </p:cNvPr>
          <p:cNvSpPr/>
          <p:nvPr/>
        </p:nvSpPr>
        <p:spPr bwMode="auto">
          <a:xfrm>
            <a:off x="4623732" y="3182440"/>
            <a:ext cx="188258" cy="244797"/>
          </a:xfrm>
          <a:prstGeom prst="curvedRightArrow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화살표: 왼쪽으로 구부러짐 23">
            <a:extLst>
              <a:ext uri="{FF2B5EF4-FFF2-40B4-BE49-F238E27FC236}">
                <a16:creationId xmlns:a16="http://schemas.microsoft.com/office/drawing/2014/main" id="{DD8A5300-F35F-4EE3-AC93-9D75309E9486}"/>
              </a:ext>
            </a:extLst>
          </p:cNvPr>
          <p:cNvSpPr/>
          <p:nvPr/>
        </p:nvSpPr>
        <p:spPr bwMode="auto">
          <a:xfrm>
            <a:off x="4827107" y="3185113"/>
            <a:ext cx="188258" cy="228346"/>
          </a:xfrm>
          <a:prstGeom prst="curvedLeftArrow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5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그래프의 표현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Representation of Graph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3434E-51DF-4554-9201-EE511A9C8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18" y="1660152"/>
            <a:ext cx="4965034" cy="1768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300FC-64BB-44EC-8021-59312B40175B}"/>
              </a:ext>
            </a:extLst>
          </p:cNvPr>
          <p:cNvSpPr txBox="1"/>
          <p:nvPr/>
        </p:nvSpPr>
        <p:spPr>
          <a:xfrm>
            <a:off x="363071" y="1660152"/>
            <a:ext cx="65047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이 그래프는 정점이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간선이 </a:t>
            </a:r>
            <a:r>
              <a:rPr lang="en-US" altLang="ko-KR" dirty="0"/>
              <a:t>8</a:t>
            </a:r>
            <a:r>
              <a:rPr lang="ko-KR" altLang="en-US" dirty="0"/>
              <a:t>개이며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방향이 없는 그래프이다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정점 </a:t>
            </a:r>
            <a:r>
              <a:rPr lang="en-US" altLang="ko-KR" dirty="0"/>
              <a:t>: { 1, 2, 3, 4, 5, 6 }</a:t>
            </a:r>
          </a:p>
          <a:p>
            <a:r>
              <a:rPr lang="en-US" altLang="ko-KR" dirty="0"/>
              <a:t>· </a:t>
            </a:r>
            <a:r>
              <a:rPr lang="ko-KR" altLang="en-US" dirty="0"/>
              <a:t>간선 </a:t>
            </a:r>
            <a:r>
              <a:rPr lang="en-US" altLang="ko-KR" dirty="0"/>
              <a:t>: { (1, 2), (1, 5), (2, 5), (2, 3), (3, 4), (2, 4), (4, 5), (4, 6) }</a:t>
            </a:r>
          </a:p>
          <a:p>
            <a:endParaRPr lang="en-US" altLang="ko-KR" dirty="0"/>
          </a:p>
          <a:p>
            <a:r>
              <a:rPr lang="en-US" altLang="ko-KR" dirty="0"/>
              <a:t>6 8 # n</a:t>
            </a:r>
            <a:r>
              <a:rPr lang="ko-KR" altLang="en-US" dirty="0"/>
              <a:t> </a:t>
            </a:r>
            <a:r>
              <a:rPr lang="en-US" altLang="ko-KR" dirty="0"/>
              <a:t>m (</a:t>
            </a:r>
            <a:r>
              <a:rPr lang="ko-KR" altLang="en-US" dirty="0"/>
              <a:t>정점의 개수</a:t>
            </a:r>
            <a:r>
              <a:rPr lang="en-US" altLang="ko-KR" dirty="0"/>
              <a:t>, </a:t>
            </a:r>
            <a:r>
              <a:rPr lang="ko-KR" altLang="en-US" dirty="0"/>
              <a:t>간선의 개수</a:t>
            </a:r>
            <a:r>
              <a:rPr lang="en-US" altLang="ko-KR" dirty="0"/>
              <a:t>)  </a:t>
            </a:r>
          </a:p>
          <a:p>
            <a:r>
              <a:rPr lang="en-US" altLang="ko-KR" dirty="0"/>
              <a:t>1 2</a:t>
            </a:r>
          </a:p>
          <a:p>
            <a:r>
              <a:rPr lang="en-US" altLang="ko-KR" dirty="0"/>
              <a:t>1 5</a:t>
            </a:r>
          </a:p>
          <a:p>
            <a:r>
              <a:rPr lang="en-US" altLang="ko-KR" dirty="0"/>
              <a:t>2 3</a:t>
            </a:r>
          </a:p>
          <a:p>
            <a:r>
              <a:rPr lang="en-US" altLang="ko-KR" dirty="0"/>
              <a:t>2 4                           </a:t>
            </a:r>
          </a:p>
          <a:p>
            <a:r>
              <a:rPr lang="en-US" altLang="ko-KR" dirty="0"/>
              <a:t>2 5</a:t>
            </a:r>
          </a:p>
          <a:p>
            <a:r>
              <a:rPr lang="en-US" altLang="ko-KR" dirty="0"/>
              <a:t>5 4                           </a:t>
            </a:r>
          </a:p>
          <a:p>
            <a:r>
              <a:rPr lang="en-US" altLang="ko-KR" dirty="0"/>
              <a:t>4 3</a:t>
            </a:r>
          </a:p>
          <a:p>
            <a:r>
              <a:rPr lang="en-US" altLang="ko-KR" dirty="0"/>
              <a:t>4 6 </a:t>
            </a:r>
          </a:p>
          <a:p>
            <a:endParaRPr lang="en-US" altLang="ko-KR" dirty="0"/>
          </a:p>
          <a:p>
            <a:r>
              <a:rPr lang="ko-KR" altLang="en-US" dirty="0"/>
              <a:t>이와 같이 입력 형식으로 주어진다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줄에는 정점과 간선의 개수</a:t>
            </a:r>
            <a:r>
              <a:rPr lang="en-US" altLang="ko-KR" dirty="0"/>
              <a:t>, </a:t>
            </a:r>
            <a:r>
              <a:rPr lang="ko-KR" altLang="en-US" dirty="0"/>
              <a:t>둘째 줄에는 간선의 정보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8AE6B3-F3CB-4DDC-9C0B-9A81AAC11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94" y="3819151"/>
            <a:ext cx="4965035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FF377-7879-40E0-901A-5BBD13A3E5FC}"/>
              </a:ext>
            </a:extLst>
          </p:cNvPr>
          <p:cNvSpPr txBox="1"/>
          <p:nvPr/>
        </p:nvSpPr>
        <p:spPr>
          <a:xfrm>
            <a:off x="4346532" y="3316265"/>
            <a:ext cx="2342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8 # n m</a:t>
            </a:r>
          </a:p>
          <a:p>
            <a:r>
              <a:rPr lang="en-US" altLang="ko-KR" dirty="0"/>
              <a:t>1 2 2</a:t>
            </a:r>
          </a:p>
          <a:p>
            <a:r>
              <a:rPr lang="en-US" altLang="ko-KR" dirty="0"/>
              <a:t>1 5 7</a:t>
            </a:r>
          </a:p>
          <a:p>
            <a:r>
              <a:rPr lang="en-US" altLang="ko-KR" dirty="0"/>
              <a:t>2 3 2</a:t>
            </a:r>
          </a:p>
          <a:p>
            <a:r>
              <a:rPr lang="en-US" altLang="ko-KR" dirty="0"/>
              <a:t>2 4 3</a:t>
            </a:r>
          </a:p>
          <a:p>
            <a:r>
              <a:rPr lang="en-US" altLang="ko-KR" dirty="0"/>
              <a:t>2 5 1</a:t>
            </a:r>
          </a:p>
          <a:p>
            <a:r>
              <a:rPr lang="en-US" altLang="ko-KR" dirty="0"/>
              <a:t>5 4 7</a:t>
            </a:r>
          </a:p>
          <a:p>
            <a:r>
              <a:rPr lang="en-US" altLang="ko-KR" dirty="0"/>
              <a:t>4 3 1</a:t>
            </a:r>
          </a:p>
          <a:p>
            <a:r>
              <a:rPr lang="en-US" altLang="ko-KR" dirty="0"/>
              <a:t>4 6 7    </a:t>
            </a:r>
          </a:p>
          <a:p>
            <a:r>
              <a:rPr lang="en-US" altLang="ko-KR" dirty="0"/>
              <a:t>      </a:t>
            </a:r>
            <a:r>
              <a:rPr lang="en-US" altLang="ko-KR" sz="1400" dirty="0"/>
              <a:t>(</a:t>
            </a:r>
            <a:r>
              <a:rPr lang="ko-KR" altLang="en-US" sz="1400" dirty="0"/>
              <a:t>가중치가 있는 경우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700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인접 행렬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Adjacency-matrix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C83BA0BD-A7C0-45F8-B8C6-E9A38DED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90" y="1619250"/>
            <a:ext cx="4667250" cy="1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5385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정점의 개수를 </a:t>
            </a:r>
            <a:r>
              <a:rPr lang="en-US" altLang="ko-KR" dirty="0"/>
              <a:t>V</a:t>
            </a:r>
            <a:r>
              <a:rPr lang="ko-KR" altLang="en-US" dirty="0"/>
              <a:t>라고 했을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V * V </a:t>
            </a:r>
            <a:r>
              <a:rPr lang="ko-KR" altLang="en-US" dirty="0"/>
              <a:t>크기의 이차원 배열을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 A[</a:t>
            </a:r>
            <a:r>
              <a:rPr lang="en-US" altLang="ko-KR" dirty="0" err="1"/>
              <a:t>i</a:t>
            </a:r>
            <a:r>
              <a:rPr lang="en-US" altLang="ko-KR" dirty="0"/>
              <a:t>][j] = 1 (</a:t>
            </a:r>
            <a:r>
              <a:rPr lang="en-US" altLang="ko-KR" dirty="0" err="1"/>
              <a:t>i</a:t>
            </a:r>
            <a:r>
              <a:rPr lang="ko-KR" altLang="en-US" dirty="0"/>
              <a:t>→</a:t>
            </a:r>
            <a:r>
              <a:rPr lang="en-US" altLang="ko-KR" dirty="0"/>
              <a:t>j </a:t>
            </a:r>
            <a:r>
              <a:rPr lang="ko-KR" altLang="en-US" dirty="0"/>
              <a:t>간선이 있을 때</a:t>
            </a:r>
            <a:r>
              <a:rPr lang="en-US" altLang="ko-KR" dirty="0"/>
              <a:t>), 0 (</a:t>
            </a:r>
            <a:r>
              <a:rPr lang="ko-KR" altLang="en-US" dirty="0"/>
              <a:t>없을 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 A[</a:t>
            </a:r>
            <a:r>
              <a:rPr lang="en-US" altLang="ko-KR" dirty="0" err="1"/>
              <a:t>i</a:t>
            </a:r>
            <a:r>
              <a:rPr lang="en-US" altLang="ko-KR" dirty="0"/>
              <a:t>][j] = w (</a:t>
            </a:r>
            <a:r>
              <a:rPr lang="en-US" altLang="ko-KR" dirty="0" err="1"/>
              <a:t>i</a:t>
            </a:r>
            <a:r>
              <a:rPr lang="ko-KR" altLang="en-US" dirty="0"/>
              <a:t>→</a:t>
            </a:r>
            <a:r>
              <a:rPr lang="en-US" altLang="ko-KR" dirty="0"/>
              <a:t>j </a:t>
            </a:r>
            <a:r>
              <a:rPr lang="ko-KR" altLang="en-US" dirty="0"/>
              <a:t>간선이 있을 때</a:t>
            </a:r>
            <a:r>
              <a:rPr lang="en-US" altLang="ko-KR" dirty="0"/>
              <a:t>, </a:t>
            </a:r>
            <a:r>
              <a:rPr lang="ko-KR" altLang="en-US" dirty="0"/>
              <a:t>그 가중치</a:t>
            </a:r>
            <a:r>
              <a:rPr lang="en-US" altLang="ko-KR" dirty="0"/>
              <a:t>), 0 (</a:t>
            </a:r>
            <a:r>
              <a:rPr lang="ko-KR" altLang="en-US" dirty="0"/>
              <a:t>없을 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b="1" dirty="0"/>
              <a:t>1   2   3   4   5   6  </a:t>
            </a:r>
          </a:p>
          <a:p>
            <a:endParaRPr lang="en-US" altLang="ko-KR" dirty="0"/>
          </a:p>
          <a:p>
            <a:r>
              <a:rPr lang="en-US" altLang="ko-KR" b="1" dirty="0"/>
              <a:t>1</a:t>
            </a:r>
            <a:r>
              <a:rPr lang="en-US" altLang="ko-KR" dirty="0"/>
              <a:t>  0   1   0   0  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  0</a:t>
            </a:r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en-US" altLang="ko-KR" dirty="0"/>
              <a:t>  1   0   1  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   1   0</a:t>
            </a:r>
          </a:p>
          <a:p>
            <a:endParaRPr lang="en-US" altLang="ko-KR" dirty="0"/>
          </a:p>
          <a:p>
            <a:r>
              <a:rPr lang="en-US" altLang="ko-KR" b="1" dirty="0"/>
              <a:t>3</a:t>
            </a:r>
            <a:r>
              <a:rPr lang="en-US" altLang="ko-KR" dirty="0"/>
              <a:t>  0   1   0   1   0   0</a:t>
            </a:r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en-US" altLang="ko-KR" dirty="0"/>
              <a:t>  0  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   1   0   1  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</a:p>
          <a:p>
            <a:endParaRPr lang="en-US" altLang="ko-KR" dirty="0"/>
          </a:p>
          <a:p>
            <a:r>
              <a:rPr lang="en-US" altLang="ko-KR" b="1" dirty="0"/>
              <a:t>5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  1   0   1   0   0</a:t>
            </a:r>
          </a:p>
          <a:p>
            <a:endParaRPr lang="en-US" altLang="ko-KR" dirty="0"/>
          </a:p>
          <a:p>
            <a:r>
              <a:rPr lang="en-US" altLang="ko-KR" b="1" dirty="0"/>
              <a:t>6</a:t>
            </a:r>
            <a:r>
              <a:rPr lang="en-US" altLang="ko-KR" dirty="0"/>
              <a:t>  0   0   0  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en-US" altLang="ko-KR" dirty="0"/>
              <a:t>   0   0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D8ED05-33AB-4964-A99F-5E826A42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90" y="3789711"/>
            <a:ext cx="4667250" cy="2009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83C81-21AE-4C22-8224-ED4D25DC4A5C}"/>
              </a:ext>
            </a:extLst>
          </p:cNvPr>
          <p:cNvSpPr txBox="1"/>
          <p:nvPr/>
        </p:nvSpPr>
        <p:spPr>
          <a:xfrm>
            <a:off x="3449224" y="3004244"/>
            <a:ext cx="3544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b="1" dirty="0"/>
              <a:t>1   2   3   4   5   6  </a:t>
            </a:r>
          </a:p>
          <a:p>
            <a:endParaRPr lang="en-US" altLang="ko-KR" dirty="0"/>
          </a:p>
          <a:p>
            <a:r>
              <a:rPr lang="en-US" altLang="ko-KR" b="1" dirty="0"/>
              <a:t>1</a:t>
            </a:r>
            <a:r>
              <a:rPr lang="en-US" altLang="ko-KR" dirty="0"/>
              <a:t>  0   2   0   0  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   0</a:t>
            </a:r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en-US" altLang="ko-KR" dirty="0"/>
              <a:t>  2   0   2  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  1   0</a:t>
            </a:r>
          </a:p>
          <a:p>
            <a:endParaRPr lang="en-US" altLang="ko-KR" dirty="0"/>
          </a:p>
          <a:p>
            <a:r>
              <a:rPr lang="en-US" altLang="ko-KR" b="1" dirty="0"/>
              <a:t>3</a:t>
            </a:r>
            <a:r>
              <a:rPr lang="en-US" altLang="ko-KR" dirty="0"/>
              <a:t>  0   2   0   1   0   0</a:t>
            </a:r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en-US" altLang="ko-KR" dirty="0"/>
              <a:t>  0  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  1   0   7   </a:t>
            </a:r>
            <a:r>
              <a:rPr lang="en-US" altLang="ko-KR" b="1" dirty="0">
                <a:solidFill>
                  <a:srgbClr val="00B050"/>
                </a:solidFill>
              </a:rPr>
              <a:t>7</a:t>
            </a:r>
          </a:p>
          <a:p>
            <a:endParaRPr lang="en-US" altLang="ko-KR" dirty="0"/>
          </a:p>
          <a:p>
            <a:r>
              <a:rPr lang="en-US" altLang="ko-KR" b="1" dirty="0"/>
              <a:t>5</a:t>
            </a:r>
            <a:r>
              <a:rPr lang="en-US" altLang="ko-KR" dirty="0"/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   1   0   7   0   0</a:t>
            </a:r>
          </a:p>
          <a:p>
            <a:endParaRPr lang="en-US" altLang="ko-KR" dirty="0"/>
          </a:p>
          <a:p>
            <a:r>
              <a:rPr lang="en-US" altLang="ko-KR" b="1" dirty="0"/>
              <a:t>6</a:t>
            </a:r>
            <a:r>
              <a:rPr lang="en-US" altLang="ko-KR" dirty="0"/>
              <a:t>  0   0   0   </a:t>
            </a:r>
            <a:r>
              <a:rPr lang="en-US" altLang="ko-KR" b="1" dirty="0">
                <a:solidFill>
                  <a:srgbClr val="00B050"/>
                </a:solidFill>
              </a:rPr>
              <a:t>7</a:t>
            </a:r>
            <a:r>
              <a:rPr lang="en-US" altLang="ko-KR" b="1" dirty="0"/>
              <a:t> </a:t>
            </a:r>
            <a:r>
              <a:rPr lang="en-US" altLang="ko-KR" dirty="0"/>
              <a:t>  0   0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4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인접 리스트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Adjacency-list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5385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err="1"/>
              <a:t>링크드</a:t>
            </a:r>
            <a:r>
              <a:rPr lang="ko-KR" altLang="en-US" dirty="0"/>
              <a:t> 리스트를 이용하여 구현한다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A[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i</a:t>
            </a:r>
            <a:r>
              <a:rPr lang="ko-KR" altLang="en-US" dirty="0"/>
              <a:t>와 연결된 정점과 그 간선의 가중치를</a:t>
            </a:r>
            <a:endParaRPr lang="en-US" altLang="ko-KR" dirty="0"/>
          </a:p>
          <a:p>
            <a:r>
              <a:rPr lang="ko-KR" altLang="en-US" dirty="0"/>
              <a:t>            </a:t>
            </a:r>
            <a:r>
              <a:rPr lang="ko-KR" altLang="en-US" dirty="0" err="1"/>
              <a:t>링크드</a:t>
            </a:r>
            <a:r>
              <a:rPr lang="ko-KR" altLang="en-US" dirty="0"/>
              <a:t> 리스트로 포함하고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A[1]</a:t>
            </a:r>
            <a:r>
              <a:rPr lang="en-US" altLang="ko-KR" dirty="0"/>
              <a:t>  (2, 2)  </a:t>
            </a:r>
            <a:r>
              <a:rPr lang="en-US" altLang="ko-KR" dirty="0">
                <a:solidFill>
                  <a:srgbClr val="FF0000"/>
                </a:solidFill>
              </a:rPr>
              <a:t>(5, 7)</a:t>
            </a:r>
          </a:p>
          <a:p>
            <a:endParaRPr lang="en-US" altLang="ko-KR" dirty="0"/>
          </a:p>
          <a:p>
            <a:r>
              <a:rPr lang="en-US" altLang="ko-KR" b="1" dirty="0"/>
              <a:t>A[2]</a:t>
            </a:r>
            <a:r>
              <a:rPr lang="en-US" altLang="ko-KR" dirty="0"/>
              <a:t>  (1, 2)  (3, 2)  </a:t>
            </a:r>
            <a:r>
              <a:rPr lang="en-US" altLang="ko-KR" dirty="0">
                <a:solidFill>
                  <a:schemeClr val="accent1"/>
                </a:solidFill>
              </a:rPr>
              <a:t>(4, 3)  </a:t>
            </a:r>
            <a:r>
              <a:rPr lang="en-US" altLang="ko-KR" dirty="0"/>
              <a:t>(5, 1)</a:t>
            </a:r>
          </a:p>
          <a:p>
            <a:endParaRPr lang="en-US" altLang="ko-KR" dirty="0"/>
          </a:p>
          <a:p>
            <a:r>
              <a:rPr lang="en-US" altLang="ko-KR" b="1" dirty="0"/>
              <a:t>A[3]</a:t>
            </a:r>
            <a:r>
              <a:rPr lang="en-US" altLang="ko-KR" dirty="0"/>
              <a:t>  (2, 2)  (4, 1)</a:t>
            </a:r>
          </a:p>
          <a:p>
            <a:endParaRPr lang="en-US" altLang="ko-KR" dirty="0"/>
          </a:p>
          <a:p>
            <a:r>
              <a:rPr lang="en-US" altLang="ko-KR" b="1" dirty="0"/>
              <a:t>A[4]</a:t>
            </a:r>
            <a:r>
              <a:rPr lang="en-US" altLang="ko-KR" dirty="0"/>
              <a:t>  (3, 1)  (5, 7)  </a:t>
            </a:r>
            <a:r>
              <a:rPr lang="en-US" altLang="ko-KR" dirty="0">
                <a:solidFill>
                  <a:schemeClr val="accent1"/>
                </a:solidFill>
              </a:rPr>
              <a:t>(2, 3) </a:t>
            </a:r>
            <a:r>
              <a:rPr lang="en-US" altLang="ko-KR" dirty="0">
                <a:solidFill>
                  <a:srgbClr val="00B050"/>
                </a:solidFill>
              </a:rPr>
              <a:t> (6, 7)</a:t>
            </a:r>
          </a:p>
          <a:p>
            <a:endParaRPr lang="en-US" altLang="ko-KR" dirty="0"/>
          </a:p>
          <a:p>
            <a:r>
              <a:rPr lang="en-US" altLang="ko-KR" b="1" dirty="0"/>
              <a:t>A[5]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 (1, 7)</a:t>
            </a:r>
            <a:r>
              <a:rPr lang="en-US" altLang="ko-KR" dirty="0"/>
              <a:t>  (2, 1)  (4, 7)</a:t>
            </a:r>
          </a:p>
          <a:p>
            <a:endParaRPr lang="en-US" altLang="ko-KR" dirty="0"/>
          </a:p>
          <a:p>
            <a:r>
              <a:rPr lang="en-US" altLang="ko-KR" b="1" dirty="0"/>
              <a:t>A[6]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0B050"/>
                </a:solidFill>
              </a:rPr>
              <a:t>(4, 7)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D8ED05-33AB-4964-A99F-5E826A425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6900"/>
            <a:ext cx="5918222" cy="25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간선 리스트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Edge list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538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배열을 이용해서 구현한다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E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배열에 간선을 모두 저장하고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각 간선의 앞 정점을 기준으로 개수를 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53A2CA-9369-45A8-954A-C50F1C24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67" y="1619250"/>
            <a:ext cx="4838700" cy="187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386ED6-A8B4-4E8E-A12B-0EB5F8ABE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3" y="2557462"/>
            <a:ext cx="3752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8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그래프의 탐색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(DFS, BFS)</a:t>
            </a:r>
            <a:r>
              <a:rPr lang="en-US" altLang="ko-KR" sz="900" kern="0" dirty="0">
                <a:solidFill>
                  <a:prstClr val="white">
                    <a:lumMod val="95000"/>
                  </a:prstClr>
                </a:solidFill>
              </a:rPr>
              <a:t>t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9" y="1619250"/>
            <a:ext cx="6002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깊이 우선 탐색 </a:t>
            </a:r>
            <a:r>
              <a:rPr lang="en-US" altLang="ko-KR" dirty="0"/>
              <a:t>(DFS, Depth First Search)</a:t>
            </a:r>
          </a:p>
          <a:p>
            <a:r>
              <a:rPr lang="en-US" altLang="ko-KR" dirty="0"/>
              <a:t>  : </a:t>
            </a:r>
            <a:r>
              <a:rPr lang="ko-KR" altLang="en-US" dirty="0"/>
              <a:t>스택을 이용해서 갈 수 있는 만큼 최대한 많이 가고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갈 수 없으면 이전 정점으로 돌아간다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너비 우선 탐색 </a:t>
            </a:r>
            <a:r>
              <a:rPr lang="en-US" altLang="ko-KR" dirty="0"/>
              <a:t>(BFS, Breadth First Search)</a:t>
            </a:r>
          </a:p>
          <a:p>
            <a:r>
              <a:rPr lang="en-US" altLang="ko-KR" dirty="0"/>
              <a:t>  : </a:t>
            </a:r>
            <a:r>
              <a:rPr lang="ko-KR" altLang="en-US" dirty="0"/>
              <a:t>큐를 이용해서 지금 위치에서 갈 수 있는 것을 모두</a:t>
            </a:r>
            <a:endParaRPr lang="en-US" altLang="ko-KR" dirty="0"/>
          </a:p>
          <a:p>
            <a:r>
              <a:rPr lang="ko-KR" altLang="en-US" dirty="0"/>
              <a:t> 큐에 넣는 방식</a:t>
            </a:r>
            <a:r>
              <a:rPr lang="en-US" altLang="ko-KR" dirty="0"/>
              <a:t>. </a:t>
            </a:r>
            <a:r>
              <a:rPr lang="ko-KR" altLang="en-US" dirty="0"/>
              <a:t>큐에 넣을 때 방문했다고 체크해야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7152A-13E5-4E27-BDE0-085C4743E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96" y="1619250"/>
            <a:ext cx="536257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FC80B-D1AD-4201-A74E-0402AD643582}"/>
              </a:ext>
            </a:extLst>
          </p:cNvPr>
          <p:cNvSpPr txBox="1"/>
          <p:nvPr/>
        </p:nvSpPr>
        <p:spPr>
          <a:xfrm>
            <a:off x="350729" y="4062334"/>
            <a:ext cx="1149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</a:t>
            </a:r>
            <a:r>
              <a:rPr lang="ko-KR" altLang="en-US" dirty="0"/>
              <a:t> 과정 </a:t>
            </a:r>
            <a:r>
              <a:rPr lang="en-US" altLang="ko-KR" dirty="0"/>
              <a:t>:</a:t>
            </a:r>
            <a:r>
              <a:rPr lang="ko-KR" altLang="en-US" dirty="0"/>
              <a:t> 원본 파일 </a:t>
            </a:r>
            <a:r>
              <a:rPr lang="en-US" altLang="ko-KR" dirty="0"/>
              <a:t>(45p ~ 56p)</a:t>
            </a:r>
          </a:p>
          <a:p>
            <a:r>
              <a:rPr lang="en-US" altLang="ko-KR" dirty="0"/>
              <a:t>BFS </a:t>
            </a:r>
            <a:r>
              <a:rPr lang="ko-KR" altLang="en-US" dirty="0"/>
              <a:t>과정 </a:t>
            </a:r>
            <a:r>
              <a:rPr lang="en-US" altLang="ko-KR" dirty="0"/>
              <a:t>: </a:t>
            </a:r>
            <a:r>
              <a:rPr lang="ko-KR" altLang="en-US" dirty="0"/>
              <a:t>원본 파일 </a:t>
            </a:r>
            <a:r>
              <a:rPr lang="en-US" altLang="ko-KR" dirty="0"/>
              <a:t>(60p ~ 69p)</a:t>
            </a:r>
          </a:p>
          <a:p>
            <a:endParaRPr lang="en-US" altLang="ko-KR" dirty="0"/>
          </a:p>
          <a:p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과정을 다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로 만들기에는 너무 중노동입니다 양해 좀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0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깊이 우선 탐색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Depth First Search</a:t>
            </a:r>
            <a:endParaRPr lang="ko-KR" altLang="en-US" sz="1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022FC-3539-4507-A1F4-46BE479ED0FB}"/>
              </a:ext>
            </a:extLst>
          </p:cNvPr>
          <p:cNvSpPr txBox="1"/>
          <p:nvPr/>
        </p:nvSpPr>
        <p:spPr>
          <a:xfrm>
            <a:off x="350728" y="1619250"/>
            <a:ext cx="642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· </a:t>
            </a:r>
            <a:r>
              <a:rPr lang="ko-KR" altLang="en-US" sz="2000" dirty="0"/>
              <a:t>재귀 호출을 이용해서 구현할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· </a:t>
            </a:r>
            <a:r>
              <a:rPr lang="ko-KR" altLang="en-US" sz="2000" dirty="0"/>
              <a:t>인접 행렬을 이용한 구현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A87D40-2881-4830-93AD-00BA989BF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2" y="2327135"/>
            <a:ext cx="8023209" cy="39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9414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1">
            <a:lumMod val="75000"/>
            <a:lumOff val="25000"/>
          </a:schemeClr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>
            <a:solidFill>
              <a:prstClr val="black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A315EA3C483304087953D8834D1E9BE" ma:contentTypeVersion="0" ma:contentTypeDescription="새 문서를 만듭니다." ma:contentTypeScope="" ma:versionID="9aa63c9a2f2e0ac95b214ce17ea51d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215fb07bb84af67218b4c925da4961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AF487A-4353-4F91-82B5-6D9AF5600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4A3EDD-A140-41D9-B729-ECA0D19CC6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3BAD85-C45E-4CCE-A2E0-15770962822D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1070</Words>
  <Application>Microsoft Office PowerPoint</Application>
  <PresentationFormat>와이드스크린</PresentationFormat>
  <Paragraphs>172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김주호</cp:lastModifiedBy>
  <cp:revision>10</cp:revision>
  <dcterms:created xsi:type="dcterms:W3CDTF">2020-07-24T02:29:32Z</dcterms:created>
  <dcterms:modified xsi:type="dcterms:W3CDTF">2020-08-10T08:38:14Z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0x0101004A315EA3C483304087953D8834D1E9BE</vt:lpwstr>
  </property>
</Properties>
</file>