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71" r:id="rId3"/>
    <p:sldId id="256" r:id="rId4"/>
    <p:sldId id="268" r:id="rId5"/>
    <p:sldId id="267" r:id="rId6"/>
    <p:sldId id="257" r:id="rId7"/>
    <p:sldId id="264" r:id="rId8"/>
    <p:sldId id="274" r:id="rId9"/>
    <p:sldId id="276" r:id="rId10"/>
    <p:sldId id="277" r:id="rId11"/>
    <p:sldId id="261" r:id="rId12"/>
    <p:sldId id="278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34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FDE41-143D-E944-891C-C66B8F2C68B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AC89A-C1FD-A344-AAE0-B1954BF1B9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42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C89A-C1FD-A344-AAE0-B1954BF1B9F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4167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Brute : </a:t>
            </a:r>
            <a:r>
              <a:rPr kumimoji="1" lang="ko-KR" altLang="en-US" dirty="0"/>
              <a:t>무식한</a:t>
            </a:r>
            <a:endParaRPr kumimoji="1" lang="en-US" altLang="ko-KR" dirty="0"/>
          </a:p>
          <a:p>
            <a:r>
              <a:rPr kumimoji="1" lang="en-US" altLang="ko-KR" dirty="0"/>
              <a:t>Force : </a:t>
            </a:r>
            <a:r>
              <a:rPr kumimoji="1" lang="ko-KR" altLang="en-US" dirty="0"/>
              <a:t>힘</a:t>
            </a:r>
            <a:endParaRPr kumimoji="1" lang="en-US" altLang="ko-KR" dirty="0"/>
          </a:p>
          <a:p>
            <a:r>
              <a:rPr kumimoji="1" lang="en-US" altLang="ko-KR" dirty="0"/>
              <a:t>=&gt;</a:t>
            </a:r>
            <a:r>
              <a:rPr kumimoji="1" lang="ko-KR" altLang="en-US" dirty="0"/>
              <a:t> 무식한 탐색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C89A-C1FD-A344-AAE0-B1954BF1B9F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11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marL="685800" lvl="1" indent="-228600">
              <a:buAutoNum type="arabicPeriod"/>
            </a:pPr>
            <a:r>
              <a:rPr kumimoji="1" lang="ko-KR" altLang="en-US" dirty="0"/>
              <a:t>가장 </a:t>
            </a:r>
            <a:r>
              <a:rPr kumimoji="1" lang="ko-KR" altLang="en-US" dirty="0" err="1"/>
              <a:t>중요한것은</a:t>
            </a:r>
            <a:r>
              <a:rPr kumimoji="1" lang="ko-KR" altLang="en-US" dirty="0"/>
              <a:t> 범위</a:t>
            </a:r>
            <a:endParaRPr kumimoji="1" lang="en-US" altLang="ko-KR" dirty="0"/>
          </a:p>
          <a:p>
            <a:pPr marL="685800" lvl="1" indent="-228600">
              <a:buAutoNum type="arabicPeriod"/>
            </a:pPr>
            <a:r>
              <a:rPr kumimoji="1" lang="en-US" altLang="ko-KR" dirty="0"/>
              <a:t>1</a:t>
            </a:r>
            <a:r>
              <a:rPr kumimoji="1" lang="ko-KR" altLang="en-US" dirty="0" err="1"/>
              <a:t>억번</a:t>
            </a:r>
            <a:r>
              <a:rPr kumimoji="1" lang="ko-KR" altLang="en-US" dirty="0"/>
              <a:t> 반복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초</a:t>
            </a:r>
            <a:endParaRPr kumimoji="1" lang="en-US" altLang="ko-KR" dirty="0"/>
          </a:p>
          <a:p>
            <a:pPr marL="685800" lvl="1" indent="-228600">
              <a:buAutoNum type="arabicPeriod"/>
            </a:pPr>
            <a:r>
              <a:rPr kumimoji="1" lang="en-US" altLang="ko-KR" dirty="0"/>
              <a:t>1476</a:t>
            </a:r>
            <a:r>
              <a:rPr kumimoji="1" lang="ko-KR" altLang="en-US" dirty="0"/>
              <a:t>번</a:t>
            </a:r>
            <a:r>
              <a:rPr kumimoji="1" lang="en-US" altLang="ko-KR" dirty="0"/>
              <a:t>-</a:t>
            </a:r>
            <a:r>
              <a:rPr kumimoji="1" lang="ko-KR" altLang="en-US" dirty="0"/>
              <a:t> 날짜 문제 풀기</a:t>
            </a:r>
            <a:endParaRPr kumimoji="1" lang="en-US" altLang="ko-KR" dirty="0"/>
          </a:p>
          <a:p>
            <a:pPr marL="228600" lvl="0" indent="-228600">
              <a:buAutoNum type="arabicPeriod"/>
            </a:pPr>
            <a:r>
              <a:rPr kumimoji="1" lang="ko-KR" altLang="en-US" dirty="0"/>
              <a:t>순열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조합</a:t>
            </a:r>
            <a:endParaRPr kumimoji="1" lang="en-US" altLang="ko-KR" dirty="0"/>
          </a:p>
          <a:p>
            <a:pPr marL="685800" lvl="1" indent="-228600">
              <a:buAutoNum type="arabicPeriod"/>
            </a:pPr>
            <a:r>
              <a:rPr kumimoji="1" lang="ko-KR" altLang="en-US" dirty="0"/>
              <a:t>뒤에서 설명</a:t>
            </a:r>
            <a:endParaRPr kumimoji="1" lang="en-US" altLang="ko-KR" dirty="0"/>
          </a:p>
          <a:p>
            <a:pPr marL="228600" lvl="0" indent="-228600">
              <a:buAutoNum type="arabicPeriod"/>
            </a:pPr>
            <a:r>
              <a:rPr kumimoji="1" lang="ko-KR" altLang="en-US" dirty="0" err="1"/>
              <a:t>재귀함수</a:t>
            </a:r>
            <a:endParaRPr kumimoji="1" lang="en-US" altLang="ko-KR" dirty="0"/>
          </a:p>
          <a:p>
            <a:pPr marL="685800" lvl="1" indent="-228600">
              <a:buAutoNum type="arabicPeriod"/>
            </a:pPr>
            <a:r>
              <a:rPr kumimoji="1" lang="en-US" altLang="ko-KR" dirty="0"/>
              <a:t>For</a:t>
            </a:r>
            <a:r>
              <a:rPr kumimoji="1" lang="ko-KR" altLang="en-US" dirty="0"/>
              <a:t>문과 유사</a:t>
            </a:r>
            <a:endParaRPr kumimoji="1" lang="en-US" altLang="ko-KR" dirty="0"/>
          </a:p>
          <a:p>
            <a:pPr marL="228600" lvl="0" indent="-228600"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C89A-C1FD-A344-AAE0-B1954BF1B9F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838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반복문과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재귀함수의</a:t>
            </a:r>
            <a:r>
              <a:rPr kumimoji="1" lang="ko-KR" altLang="en-US" dirty="0"/>
              <a:t> 차이점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C89A-C1FD-A344-AAE0-B1954BF1B9F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639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kumimoji="1" lang="en-US" altLang="ko-KR" dirty="0"/>
              <a:t>Bitwise operator -&gt; </a:t>
            </a:r>
            <a:r>
              <a:rPr kumimoji="1" lang="ko-KR" altLang="en-US" dirty="0"/>
              <a:t>비트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연산자</a:t>
            </a:r>
            <a:endParaRPr kumimoji="1" lang="en-US" altLang="ko-KR" dirty="0"/>
          </a:p>
          <a:p>
            <a:pPr marL="0" indent="0">
              <a:buFont typeface="+mj-lt"/>
              <a:buNone/>
            </a:pPr>
            <a:r>
              <a:rPr kumimoji="1" lang="ko-KR" altLang="en-US" dirty="0"/>
              <a:t>이진수 비트 연산자</a:t>
            </a:r>
            <a:endParaRPr kumimoji="1" lang="en-US" altLang="ko-KR" dirty="0"/>
          </a:p>
          <a:p>
            <a:pPr marL="0" indent="0">
              <a:buFont typeface="+mj-lt"/>
              <a:buNone/>
            </a:pPr>
            <a:r>
              <a:rPr kumimoji="1" lang="en-US" altLang="ko-KR" dirty="0"/>
              <a:t>12813</a:t>
            </a:r>
            <a:r>
              <a:rPr kumimoji="1" lang="ko-KR" altLang="en-US" dirty="0"/>
              <a:t>번</a:t>
            </a:r>
            <a:endParaRPr kumimoji="1" lang="en-US" altLang="ko-KR" dirty="0"/>
          </a:p>
          <a:p>
            <a:pPr marL="0" indent="0">
              <a:buFont typeface="+mj-lt"/>
              <a:buNone/>
            </a:pP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~(NOT)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kumimoji="1" lang="ko-KR" altLang="en-US" dirty="0"/>
              <a:t>비트를 반전시킴</a:t>
            </a:r>
            <a:r>
              <a:rPr kumimoji="1" lang="en-US" altLang="ko-KR" dirty="0"/>
              <a:t>(1-&gt; 0, 0 -&gt; 1)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&amp;(AND)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kumimoji="1" lang="ko-KR" altLang="en-US" dirty="0"/>
              <a:t>대응되는 비트가 모두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반환함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 | (OR)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kumimoji="1" lang="ko-KR" altLang="en-US" dirty="0"/>
              <a:t>대응되는 비트 중에서 하나라도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일 때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반환함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^ (XOR)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dirty="0"/>
              <a:t>대응되는 비트가 서로 다르면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반환함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두 수를 비트 연산 하는 경우는 가장 뒤의 자리부터 하나씩 연산을 수행</a:t>
            </a:r>
            <a:r>
              <a:rPr kumimoji="1" lang="en-US" altLang="ko-KR" dirty="0"/>
              <a:t>(pdf p.5)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C89A-C1FD-A344-AAE0-B1954BF1B9F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370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IF(N&amp;1) = IF(N%2==1)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C89A-C1FD-A344-AAE0-B1954BF1B9F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943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IF(N&amp;1) = IF(N%2==1)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C89A-C1FD-A344-AAE0-B1954BF1B9F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042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C89A-C1FD-A344-AAE0-B1954BF1B9F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607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10972</a:t>
            </a:r>
            <a:r>
              <a:rPr kumimoji="1" lang="ko-KR" altLang="en-US" dirty="0"/>
              <a:t>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AC89A-C1FD-A344-AAE0-B1954BF1B9F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16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188DD-5C34-EF4F-9B53-9D80A9A55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794B5-77B1-2744-9623-1405A5645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47FD4-AB9B-4941-9F1F-249067B2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BB40-472E-E148-8182-92F0021E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2507-3859-5F4B-8ED7-C8568E5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69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00D97-6BFD-4B4A-B119-FA51519C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ED78D-3761-6744-9096-DF94F4079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AEB3F-B595-0040-86F2-6C55339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BAE5F-7B2B-434F-964D-9A59FB33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6360B-EF16-9F42-9407-249E92F6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62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8DD183-1768-5343-9342-3ACDCE483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336C30-1030-714F-A7D9-C364F004C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769DF-ED95-F841-B43E-D147D09C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B5946-365E-7E40-90FB-0FAB3375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08369-35C4-C64E-8A9B-80D950E9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525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4723B-2EA9-B944-B6A5-F2E81D99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2F01B-B859-7244-8082-FC26395C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D0827-4B90-8148-90BA-B0424EE3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84BA-6308-CE42-9916-22426D45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8249B-E4A9-A748-B7F6-7D09E47C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33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8CA05-C149-3848-A6A3-19B71E1E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4BD3A-D5A5-5448-A424-2062290F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2A40C-8222-BB4F-A000-EC5DD517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BC43B-268D-1041-876A-EC9E72ED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BCF3E-C371-424B-A7E5-8B2F5E14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16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3DB6-68A0-0A4B-ACCD-8A69721E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F34F0-0775-3B4E-81AA-B31C2294E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04A9A-FE1D-B94A-942D-06F6F435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10BC0-57D3-3D46-99AD-0742DBB6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9A3A2-4FF0-B441-ACEE-B2C6D79F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73817-1833-2C4B-BC37-759A5908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04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B85E2-F453-264B-80EB-81A128C9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6B461-3253-B143-9A03-01C05868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62473-7BE5-E849-AA6C-1D4BE0209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75EC53-7726-7445-AC2D-D9B02FE01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C60446-8543-8E48-946F-E9279E37B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C1E1B1-7A0E-FC42-8B12-4EEC6706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A54079-9899-5544-8BAE-28E817E3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F12EB4-3496-E044-B670-14C0049A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1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FD883-4D9D-9E41-99D3-A58E47DE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04DED-7EA1-8141-9EAA-593656AF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C9D96-9757-094D-BA54-1C22EF25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B0FDEF-6265-1440-93BC-AFD3D44C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87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28DBC7-3DBE-6B4B-9AB1-7AC442AC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1FB5D6-2470-304A-8409-B4A2CE43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68072-4345-A24A-B1E1-F0B0A0B8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5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1D750-BFE1-3E43-ACFB-B66B7C2B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E984A-1164-4445-BDAC-119482D8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E1915C-1288-3C4A-A5AE-97B51386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274CD-C37A-4341-8495-0456A3FE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12C4F-3CDC-9C45-88DD-771179F9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82119-1FD4-FA41-9878-4E322D8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539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BDD0C-675D-8542-8B49-E3A0389A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B9D96C-961B-1247-B06B-99D59FAD4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330F2-5443-304C-8B89-6B20D26E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64769-7370-9243-95AC-4CFC926F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785E6-33D8-8D41-98E2-03FDED54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DBF6E8-CDC0-A84F-A2A7-39C7A6F9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85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09010-A60F-CF43-8828-60B91942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0AD44-5C37-ED4F-A6D0-245D55407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04C20-9CBF-1146-BEF9-5198ED816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1D02-351E-BB41-AEAA-F45D24E95084}" type="datetimeFigureOut">
              <a:rPr kumimoji="1" lang="ko-KR" altLang="en-US" smtClean="0"/>
              <a:t>2020. 8. 7.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6FC7F-8191-9D42-B8EA-9E4E89B12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C613B-9967-984F-B8AD-3BED5DFE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1D754-3571-F74E-B219-94F071190B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875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4634" y="2767280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84810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650" y="978752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Bitmask</a:t>
            </a:r>
            <a:r>
              <a:rPr kumimoji="1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(STL </a:t>
            </a:r>
            <a:r>
              <a:rPr kumimoji="1"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Bitset</a:t>
            </a:r>
            <a:r>
              <a:rPr kumimoji="1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55650" y="1861402"/>
            <a:ext cx="687149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53985" y="5632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BE0E9-6244-E140-9491-791D150DBD85}"/>
              </a:ext>
            </a:extLst>
          </p:cNvPr>
          <p:cNvSpPr txBox="1"/>
          <p:nvPr/>
        </p:nvSpPr>
        <p:spPr>
          <a:xfrm>
            <a:off x="755650" y="2052571"/>
            <a:ext cx="92752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특징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정수로 집합을 나타낼 수 있다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{1,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4,</a:t>
            </a:r>
            <a:r>
              <a:rPr kumimoji="1" lang="ko-KR" altLang="en-US" dirty="0"/>
              <a:t> </a:t>
            </a:r>
            <a:r>
              <a:rPr kumimoji="1" lang="en-US" altLang="ko-KR" dirty="0"/>
              <a:t>5,</a:t>
            </a:r>
            <a:r>
              <a:rPr kumimoji="1" lang="ko-KR" altLang="en-US" dirty="0"/>
              <a:t> </a:t>
            </a:r>
            <a:r>
              <a:rPr kumimoji="1" lang="en-US" altLang="ko-KR" dirty="0"/>
              <a:t>9}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570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2^1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2^3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2^4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2^5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2^9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0</a:t>
            </a:r>
            <a:r>
              <a:rPr kumimoji="1" lang="ko-KR" altLang="en-US" dirty="0"/>
              <a:t>은 비트가 </a:t>
            </a:r>
            <a:r>
              <a:rPr kumimoji="1" lang="ko-KR" altLang="en-US" dirty="0" err="1"/>
              <a:t>꺼저있다</a:t>
            </a:r>
            <a:r>
              <a:rPr kumimoji="1" lang="ko-KR" altLang="en-US" dirty="0"/>
              <a:t>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은 비트가 </a:t>
            </a:r>
            <a:r>
              <a:rPr kumimoji="1" lang="ko-KR" altLang="en-US" dirty="0" err="1"/>
              <a:t>켜져있다</a:t>
            </a:r>
            <a:r>
              <a:rPr kumimoji="1" lang="ko-KR" altLang="en-US" dirty="0"/>
              <a:t> 표현한다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Int set = (1 &lt;&lt; 20)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1</a:t>
            </a:r>
            <a:r>
              <a:rPr kumimoji="1" lang="ko-KR" altLang="en-US" dirty="0"/>
              <a:t> 은 전부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채워진 상태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Set |=(1 &lt;&lt; p)	//0&lt;=p&lt;=20 	p</a:t>
            </a:r>
            <a:r>
              <a:rPr kumimoji="1" lang="ko-KR" altLang="en-US" dirty="0"/>
              <a:t>번째 원소를 집합에 추가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키는것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If(set &amp;(1 &lt;&lt; p) 	//p</a:t>
            </a:r>
            <a:r>
              <a:rPr kumimoji="1" lang="ko-KR" altLang="en-US" dirty="0"/>
              <a:t>번째 원소가 </a:t>
            </a:r>
            <a:r>
              <a:rPr kumimoji="1" lang="ko-KR" altLang="en-US" dirty="0" err="1"/>
              <a:t>켜져있는지</a:t>
            </a:r>
            <a:r>
              <a:rPr kumimoji="1" lang="ko-KR" altLang="en-US" dirty="0"/>
              <a:t> 확인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Set ^= (1 &lt;&lt; P)	//p</a:t>
            </a:r>
            <a:r>
              <a:rPr kumimoji="1" lang="ko-KR" altLang="en-US" dirty="0"/>
              <a:t>번째 원소를 </a:t>
            </a:r>
            <a:r>
              <a:rPr kumimoji="1" lang="ko-KR" altLang="en-US" dirty="0" err="1"/>
              <a:t>토글</a:t>
            </a:r>
            <a:r>
              <a:rPr kumimoji="1" lang="en-US" altLang="ko-KR" dirty="0"/>
              <a:t>(1-&gt;0,</a:t>
            </a:r>
            <a:r>
              <a:rPr kumimoji="1" lang="ko-KR" altLang="en-US" dirty="0"/>
              <a:t> </a:t>
            </a:r>
            <a:r>
              <a:rPr kumimoji="1" lang="en-US" altLang="ko-KR" dirty="0"/>
              <a:t>0-&gt;1)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사용이유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DP</a:t>
            </a:r>
            <a:r>
              <a:rPr kumimoji="1" lang="ko-KR" altLang="en-US" dirty="0"/>
              <a:t>나 순열 등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 활용만으로 해결할 수 없는 문제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작은 메모리와 빠른 수행시간으로 해결이 가능</a:t>
            </a:r>
            <a:r>
              <a:rPr kumimoji="1" lang="en-US" altLang="ko-KR" dirty="0"/>
              <a:t>(But,</a:t>
            </a:r>
            <a:r>
              <a:rPr kumimoji="1" lang="ko-KR" altLang="en-US" dirty="0"/>
              <a:t> 원소의 수가 많지 않아야 함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집합을 배열의 인덱스로 표현할 수 있음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코드가 </a:t>
            </a:r>
            <a:r>
              <a:rPr kumimoji="1" lang="ko-KR" altLang="en-US" dirty="0" err="1"/>
              <a:t>간결해짐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739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7" b="46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3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3217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Permutation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636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650" y="978752"/>
            <a:ext cx="3159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Permutation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55650" y="1861402"/>
            <a:ext cx="687149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53985" y="5632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1FD5-82FF-7B49-BBF9-02EAF5C7A515}"/>
              </a:ext>
            </a:extLst>
          </p:cNvPr>
          <p:cNvSpPr txBox="1"/>
          <p:nvPr/>
        </p:nvSpPr>
        <p:spPr>
          <a:xfrm>
            <a:off x="755650" y="2053806"/>
            <a:ext cx="66640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1~N</a:t>
            </a:r>
            <a:r>
              <a:rPr kumimoji="1" lang="ko-KR" altLang="en-US" dirty="0" err="1"/>
              <a:t>까지로</a:t>
            </a:r>
            <a:r>
              <a:rPr kumimoji="1" lang="ko-KR" altLang="en-US" dirty="0"/>
              <a:t> 이루어진 수열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크기는 항상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이 되어야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겹치는 숫자가 존재하지 않음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크기가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인 순열은 총 </a:t>
            </a:r>
            <a:r>
              <a:rPr kumimoji="1" lang="en-US" altLang="ko-KR" dirty="0"/>
              <a:t>N!</a:t>
            </a:r>
            <a:r>
              <a:rPr kumimoji="1" lang="ko-KR" altLang="en-US" dirty="0"/>
              <a:t>개가 존재한다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순열을 나열했을 때 </a:t>
            </a:r>
            <a:r>
              <a:rPr kumimoji="1" lang="en-US" altLang="ko-KR" dirty="0"/>
              <a:t>N=3</a:t>
            </a:r>
            <a:r>
              <a:rPr kumimoji="1" lang="ko-KR" altLang="en-US" dirty="0"/>
              <a:t> 이면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STL algorithm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next_permutation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prev_permutation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위의 라이브러리를 사용하면 쉽게 처리할 수 있다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처음은 구현을 시도하고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이후 라이브러리 사용한다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218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4BF3D5-7123-C14E-B822-719E7CBF6E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テキスト ボックス 1">
            <a:extLst>
              <a:ext uri="{FF2B5EF4-FFF2-40B4-BE49-F238E27FC236}">
                <a16:creationId xmlns:a16="http://schemas.microsoft.com/office/drawing/2014/main" id="{E3CDE51F-86FE-B248-BF81-D9A5CC5C2645}"/>
              </a:ext>
            </a:extLst>
          </p:cNvPr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7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7522" y="204686"/>
            <a:ext cx="520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A table of Contents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522" y="1321057"/>
            <a:ext cx="7984426" cy="796786"/>
            <a:chOff x="887522" y="1067057"/>
            <a:chExt cx="7984426" cy="796786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556748" y="1067057"/>
              <a:ext cx="7315200" cy="796786"/>
              <a:chOff x="1556748" y="1067057"/>
              <a:chExt cx="7315200" cy="796786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1629474" y="1067057"/>
                <a:ext cx="2579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Brute Force</a:t>
                </a:r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spc="3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완전탐색</a:t>
                </a:r>
                <a:endParaRPr kumimoji="1" lang="en-US" altLang="ko-KR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3" name="グループ化 32"/>
          <p:cNvGrpSpPr/>
          <p:nvPr/>
        </p:nvGrpSpPr>
        <p:grpSpPr>
          <a:xfrm>
            <a:off x="887522" y="2271731"/>
            <a:ext cx="7984426" cy="954107"/>
            <a:chOff x="887522" y="1067057"/>
            <a:chExt cx="7984426" cy="954107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1556748" y="1067057"/>
              <a:ext cx="7315200" cy="954107"/>
              <a:chOff x="1556748" y="1067057"/>
              <a:chExt cx="7315200" cy="954107"/>
            </a:xfrm>
          </p:grpSpPr>
          <p:sp>
            <p:nvSpPr>
              <p:cNvPr id="36" name="テキスト ボックス 35"/>
              <p:cNvSpPr txBox="1"/>
              <p:nvPr/>
            </p:nvSpPr>
            <p:spPr>
              <a:xfrm>
                <a:off x="1629474" y="1067057"/>
                <a:ext cx="379943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Bitwise operation</a:t>
                </a:r>
              </a:p>
              <a:p>
                <a:endParaRPr kumimoji="1" lang="en-US" altLang="ko-KR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비트 연산</a:t>
                </a:r>
                <a:endParaRPr kumimoji="1"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8" name="グループ化 37"/>
          <p:cNvGrpSpPr/>
          <p:nvPr/>
        </p:nvGrpSpPr>
        <p:grpSpPr>
          <a:xfrm>
            <a:off x="887522" y="3222405"/>
            <a:ext cx="7984426" cy="796786"/>
            <a:chOff x="887522" y="1067057"/>
            <a:chExt cx="7984426" cy="796786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1556748" y="1067057"/>
              <a:ext cx="7315200" cy="796786"/>
              <a:chOff x="1556748" y="1067057"/>
              <a:chExt cx="7315200" cy="796786"/>
            </a:xfrm>
          </p:grpSpPr>
          <p:sp>
            <p:nvSpPr>
              <p:cNvPr id="41" name="テキスト ボックス 40"/>
              <p:cNvSpPr txBox="1"/>
              <p:nvPr/>
            </p:nvSpPr>
            <p:spPr>
              <a:xfrm>
                <a:off x="1629474" y="1067057"/>
                <a:ext cx="27334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Permutation</a:t>
                </a: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1556748" y="1494511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순열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1" name="テキスト ボックス 10"/>
          <p:cNvSpPr txBox="1"/>
          <p:nvPr/>
        </p:nvSpPr>
        <p:spPr>
          <a:xfrm>
            <a:off x="1125543" y="150776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2434290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337351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6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" b="122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1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29995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Brute Force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46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3377" y="204686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Brute Force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497586" y="3626577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フリーフォーム 9"/>
          <p:cNvSpPr/>
          <p:nvPr/>
        </p:nvSpPr>
        <p:spPr>
          <a:xfrm>
            <a:off x="761999" y="1199398"/>
            <a:ext cx="2353554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ko-KR" sz="3000" dirty="0">
                <a:solidFill>
                  <a:schemeClr val="tx1"/>
                </a:solidFill>
              </a:rPr>
              <a:t>For</a:t>
            </a:r>
            <a:r>
              <a:rPr kumimoji="1" lang="ko-KR" altLang="en-US" sz="3000" dirty="0">
                <a:solidFill>
                  <a:schemeClr val="tx1"/>
                </a:solidFill>
              </a:rPr>
              <a:t>문</a:t>
            </a:r>
            <a:endParaRPr kumimoji="1" lang="en-US" altLang="ko-KR" sz="3000" kern="12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073010" y="1574800"/>
            <a:ext cx="1731532" cy="1731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テキスト ボックス 27"/>
          <p:cNvSpPr txBox="1"/>
          <p:nvPr/>
        </p:nvSpPr>
        <p:spPr>
          <a:xfrm>
            <a:off x="1560448" y="1932734"/>
            <a:ext cx="756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0" name="フリーフォーム 9">
            <a:extLst>
              <a:ext uri="{FF2B5EF4-FFF2-40B4-BE49-F238E27FC236}">
                <a16:creationId xmlns:a16="http://schemas.microsoft.com/office/drawing/2014/main" id="{A3DBEF8A-0D58-534F-844D-2B8391E8CCEA}"/>
              </a:ext>
            </a:extLst>
          </p:cNvPr>
          <p:cNvSpPr/>
          <p:nvPr/>
        </p:nvSpPr>
        <p:spPr>
          <a:xfrm>
            <a:off x="9192277" y="1199398"/>
            <a:ext cx="2353554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ko-KR" altLang="en-US" sz="3000" kern="1200" dirty="0" err="1">
                <a:solidFill>
                  <a:schemeClr val="tx1"/>
                </a:solidFill>
              </a:rPr>
              <a:t>비트마스크</a:t>
            </a:r>
            <a:endParaRPr kumimoji="1" lang="en-US" altLang="ko-KR" sz="3000" kern="1200" dirty="0">
              <a:solidFill>
                <a:schemeClr val="tx1"/>
              </a:solidFill>
            </a:endParaRPr>
          </a:p>
        </p:txBody>
      </p:sp>
      <p:sp>
        <p:nvSpPr>
          <p:cNvPr id="34" name="フリーフォーム 9">
            <a:extLst>
              <a:ext uri="{FF2B5EF4-FFF2-40B4-BE49-F238E27FC236}">
                <a16:creationId xmlns:a16="http://schemas.microsoft.com/office/drawing/2014/main" id="{5F6E07A5-C198-D04F-BAA2-F6671801B2C0}"/>
              </a:ext>
            </a:extLst>
          </p:cNvPr>
          <p:cNvSpPr/>
          <p:nvPr/>
        </p:nvSpPr>
        <p:spPr>
          <a:xfrm>
            <a:off x="3573160" y="1199398"/>
            <a:ext cx="2353554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ko-KR" altLang="en-US" sz="3000" kern="1200" dirty="0">
                <a:solidFill>
                  <a:schemeClr val="tx1"/>
                </a:solidFill>
              </a:rPr>
              <a:t>순열</a:t>
            </a:r>
            <a:r>
              <a:rPr kumimoji="1" lang="en-US" altLang="ko-KR" sz="3000" kern="1200" dirty="0">
                <a:solidFill>
                  <a:schemeClr val="tx1"/>
                </a:solidFill>
              </a:rPr>
              <a:t>,</a:t>
            </a:r>
            <a:r>
              <a:rPr kumimoji="1" lang="ko-KR" altLang="en-US" sz="3000" kern="1200" dirty="0">
                <a:solidFill>
                  <a:schemeClr val="tx1"/>
                </a:solidFill>
              </a:rPr>
              <a:t> 조합</a:t>
            </a:r>
            <a:endParaRPr kumimoji="1" lang="en-US" altLang="ko-KR" sz="3000" kern="1200" dirty="0">
              <a:solidFill>
                <a:schemeClr val="tx1"/>
              </a:solidFill>
            </a:endParaRPr>
          </a:p>
        </p:txBody>
      </p:sp>
      <p:sp>
        <p:nvSpPr>
          <p:cNvPr id="35" name="フリーフォーム 9">
            <a:extLst>
              <a:ext uri="{FF2B5EF4-FFF2-40B4-BE49-F238E27FC236}">
                <a16:creationId xmlns:a16="http://schemas.microsoft.com/office/drawing/2014/main" id="{2EE5344C-2212-F84C-B00B-ADEFD5AD5670}"/>
              </a:ext>
            </a:extLst>
          </p:cNvPr>
          <p:cNvSpPr/>
          <p:nvPr/>
        </p:nvSpPr>
        <p:spPr>
          <a:xfrm>
            <a:off x="6381116" y="1199398"/>
            <a:ext cx="2353554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ko-KR" altLang="en-US" sz="3000" kern="1200" dirty="0" err="1">
                <a:solidFill>
                  <a:schemeClr val="tx1"/>
                </a:solidFill>
              </a:rPr>
              <a:t>재귀함수</a:t>
            </a:r>
            <a:endParaRPr kumimoji="1" lang="en-US" altLang="ko-KR" sz="3000" kern="1200" dirty="0">
              <a:solidFill>
                <a:schemeClr val="tx1"/>
              </a:solidFill>
            </a:endParaRPr>
          </a:p>
        </p:txBody>
      </p:sp>
      <p:sp>
        <p:nvSpPr>
          <p:cNvPr id="26" name="左右矢印 25"/>
          <p:cNvSpPr/>
          <p:nvPr/>
        </p:nvSpPr>
        <p:spPr>
          <a:xfrm>
            <a:off x="1216401" y="5470442"/>
            <a:ext cx="9868941" cy="77996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36" name="円/楕円 10">
            <a:extLst>
              <a:ext uri="{FF2B5EF4-FFF2-40B4-BE49-F238E27FC236}">
                <a16:creationId xmlns:a16="http://schemas.microsoft.com/office/drawing/2014/main" id="{E2BB8E47-2C47-3249-983E-19248A3DC312}"/>
              </a:ext>
            </a:extLst>
          </p:cNvPr>
          <p:cNvSpPr/>
          <p:nvPr/>
        </p:nvSpPr>
        <p:spPr>
          <a:xfrm>
            <a:off x="3884171" y="1546664"/>
            <a:ext cx="1731532" cy="1731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円/楕円 10">
            <a:extLst>
              <a:ext uri="{FF2B5EF4-FFF2-40B4-BE49-F238E27FC236}">
                <a16:creationId xmlns:a16="http://schemas.microsoft.com/office/drawing/2014/main" id="{E6CC28D8-45B0-3447-BEF6-76D6C7157B8E}"/>
              </a:ext>
            </a:extLst>
          </p:cNvPr>
          <p:cNvSpPr/>
          <p:nvPr/>
        </p:nvSpPr>
        <p:spPr>
          <a:xfrm>
            <a:off x="6692127" y="1574800"/>
            <a:ext cx="1731532" cy="1731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円/楕円 10">
            <a:extLst>
              <a:ext uri="{FF2B5EF4-FFF2-40B4-BE49-F238E27FC236}">
                <a16:creationId xmlns:a16="http://schemas.microsoft.com/office/drawing/2014/main" id="{CD705083-1159-F843-9890-60F423F50FF7}"/>
              </a:ext>
            </a:extLst>
          </p:cNvPr>
          <p:cNvSpPr/>
          <p:nvPr/>
        </p:nvSpPr>
        <p:spPr>
          <a:xfrm>
            <a:off x="9503288" y="1574800"/>
            <a:ext cx="1731532" cy="1731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テキスト ボックス 27">
            <a:extLst>
              <a:ext uri="{FF2B5EF4-FFF2-40B4-BE49-F238E27FC236}">
                <a16:creationId xmlns:a16="http://schemas.microsoft.com/office/drawing/2014/main" id="{AEBA7CCB-FA72-D443-AAE5-D086557521EC}"/>
              </a:ext>
            </a:extLst>
          </p:cNvPr>
          <p:cNvSpPr txBox="1"/>
          <p:nvPr/>
        </p:nvSpPr>
        <p:spPr>
          <a:xfrm>
            <a:off x="4371609" y="1932734"/>
            <a:ext cx="756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</a:t>
            </a:r>
            <a:endParaRPr kumimoji="1" lang="en-US" altLang="ja-JP" sz="6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テキスト ボックス 27">
            <a:extLst>
              <a:ext uri="{FF2B5EF4-FFF2-40B4-BE49-F238E27FC236}">
                <a16:creationId xmlns:a16="http://schemas.microsoft.com/office/drawing/2014/main" id="{990E9126-BAF5-9042-BA01-8F1CE436194E}"/>
              </a:ext>
            </a:extLst>
          </p:cNvPr>
          <p:cNvSpPr txBox="1"/>
          <p:nvPr/>
        </p:nvSpPr>
        <p:spPr>
          <a:xfrm>
            <a:off x="7179565" y="1928892"/>
            <a:ext cx="756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</a:t>
            </a:r>
            <a:endParaRPr kumimoji="1" lang="en-US" altLang="ja-JP" sz="6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テキスト ボックス 27">
            <a:extLst>
              <a:ext uri="{FF2B5EF4-FFF2-40B4-BE49-F238E27FC236}">
                <a16:creationId xmlns:a16="http://schemas.microsoft.com/office/drawing/2014/main" id="{EE4D9402-4723-BD43-A60E-146165057D24}"/>
              </a:ext>
            </a:extLst>
          </p:cNvPr>
          <p:cNvSpPr txBox="1"/>
          <p:nvPr/>
        </p:nvSpPr>
        <p:spPr>
          <a:xfrm>
            <a:off x="9990726" y="1928892"/>
            <a:ext cx="756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</a:t>
            </a:r>
            <a:endParaRPr kumimoji="1" lang="en-US" altLang="ja-JP" sz="6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3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" y="0"/>
            <a:ext cx="12192000" cy="6858000"/>
            <a:chOff x="1110342" y="0"/>
            <a:chExt cx="12181114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13" r="32857" b="7813"/>
            <a:stretch/>
          </p:blipFill>
          <p:spPr>
            <a:xfrm>
              <a:off x="5105399" y="0"/>
              <a:ext cx="8186057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32" t="7813" b="7813"/>
            <a:stretch/>
          </p:blipFill>
          <p:spPr>
            <a:xfrm>
              <a:off x="1110342" y="0"/>
              <a:ext cx="3995057" cy="6858000"/>
            </a:xfrm>
            <a:prstGeom prst="rect">
              <a:avLst/>
            </a:prstGeom>
          </p:spPr>
        </p:pic>
      </p:grpSp>
      <p:sp>
        <p:nvSpPr>
          <p:cNvPr id="10" name="正方形/長方形 9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1259" y="664003"/>
            <a:ext cx="263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Iteration</a:t>
            </a:r>
            <a:endParaRPr kumimoji="1" lang="ja-JP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9250" y="1644086"/>
            <a:ext cx="539750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기본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일련의 명령을 반복적으로 실행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체재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반복에는 초기화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조건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루프 내의 명령문 실행 및 제어 변수 업데이트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종료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특정 조건에 도달 할 때까지 반복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조건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반복문의</a:t>
            </a:r>
            <a:r>
              <a:rPr kumimoji="1" lang="ko-KR" altLang="en-US" dirty="0">
                <a:solidFill>
                  <a:schemeClr val="bg1"/>
                </a:solidFill>
              </a:rPr>
              <a:t> 제어 조건이 </a:t>
            </a:r>
            <a:r>
              <a:rPr kumimoji="1" lang="ko-KR" altLang="en-US" dirty="0" err="1">
                <a:solidFill>
                  <a:schemeClr val="bg1"/>
                </a:solidFill>
              </a:rPr>
              <a:t>참일때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무한반복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무한 루프는 </a:t>
            </a:r>
            <a:r>
              <a:rPr kumimoji="1" lang="en-US" altLang="ko-KR" dirty="0">
                <a:solidFill>
                  <a:schemeClr val="bg1"/>
                </a:solidFill>
              </a:rPr>
              <a:t>CPU</a:t>
            </a:r>
            <a:r>
              <a:rPr kumimoji="1" lang="ko-KR" altLang="en-US" dirty="0">
                <a:solidFill>
                  <a:schemeClr val="bg1"/>
                </a:solidFill>
              </a:rPr>
              <a:t> 사이클을 </a:t>
            </a:r>
            <a:r>
              <a:rPr kumimoji="1" lang="ko-KR" altLang="en-US" dirty="0" err="1">
                <a:solidFill>
                  <a:schemeClr val="bg1"/>
                </a:solidFill>
              </a:rPr>
              <a:t>반복사용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스택 메모리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스택 메모리 </a:t>
            </a:r>
            <a:r>
              <a:rPr kumimoji="1" lang="en-US" altLang="ko-KR" dirty="0">
                <a:solidFill>
                  <a:schemeClr val="bg1"/>
                </a:solidFill>
              </a:rPr>
              <a:t>X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속도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빠른 실행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solidFill>
                  <a:schemeClr val="bg1"/>
                </a:solidFill>
              </a:rPr>
              <a:t>가독성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코드 길이가 길고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변수가 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3909" y="664001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テキスト ボックス 14">
            <a:extLst>
              <a:ext uri="{FF2B5EF4-FFF2-40B4-BE49-F238E27FC236}">
                <a16:creationId xmlns:a16="http://schemas.microsoft.com/office/drawing/2014/main" id="{15552E2A-6A2E-5B47-B517-8F10A9145216}"/>
              </a:ext>
            </a:extLst>
          </p:cNvPr>
          <p:cNvSpPr txBox="1"/>
          <p:nvPr/>
        </p:nvSpPr>
        <p:spPr>
          <a:xfrm>
            <a:off x="11364541" y="664002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”</a:t>
            </a:r>
            <a:endParaRPr kumimoji="1" lang="ja-JP" alt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テキスト ボックス 11">
            <a:extLst>
              <a:ext uri="{FF2B5EF4-FFF2-40B4-BE49-F238E27FC236}">
                <a16:creationId xmlns:a16="http://schemas.microsoft.com/office/drawing/2014/main" id="{803766E7-1DB4-1B4B-AE1A-D26CF14283E0}"/>
              </a:ext>
            </a:extLst>
          </p:cNvPr>
          <p:cNvSpPr txBox="1"/>
          <p:nvPr/>
        </p:nvSpPr>
        <p:spPr>
          <a:xfrm>
            <a:off x="8362654" y="664002"/>
            <a:ext cx="3078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Recursion</a:t>
            </a:r>
          </a:p>
        </p:txBody>
      </p:sp>
      <p:sp>
        <p:nvSpPr>
          <p:cNvPr id="13" name="テキスト ボックス 13">
            <a:extLst>
              <a:ext uri="{FF2B5EF4-FFF2-40B4-BE49-F238E27FC236}">
                <a16:creationId xmlns:a16="http://schemas.microsoft.com/office/drawing/2014/main" id="{E374833C-8947-8147-A486-8C70F64035F6}"/>
              </a:ext>
            </a:extLst>
          </p:cNvPr>
          <p:cNvSpPr txBox="1"/>
          <p:nvPr/>
        </p:nvSpPr>
        <p:spPr>
          <a:xfrm>
            <a:off x="6445250" y="1644086"/>
            <a:ext cx="539750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기본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함수 자체를 호출 한다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체재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기본적으로 종료 조건만 지정 한다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종료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조건부 문은 함수 호출 본문에 재귀 호출을 실행하지 않고 함수를 강제로 반환한다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조건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조건에 수렴하지 않으면 무한 재귀 발생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무한반복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무한 재귀는 스택 </a:t>
            </a:r>
            <a:r>
              <a:rPr kumimoji="1" lang="ko-KR" altLang="en-US" dirty="0" err="1">
                <a:solidFill>
                  <a:schemeClr val="bg1"/>
                </a:solidFill>
              </a:rPr>
              <a:t>오버플로우</a:t>
            </a:r>
            <a:r>
              <a:rPr kumimoji="1" lang="ko-KR" altLang="en-US" dirty="0">
                <a:solidFill>
                  <a:schemeClr val="bg1"/>
                </a:solidFill>
              </a:rPr>
              <a:t> 발생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스택 메모리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스택 메모리는 함수가 호출 될 때마다 새 로컬 변수와 매개 변수 집합을 저장하는데 사용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속도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느린 실행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solidFill>
                  <a:schemeClr val="bg1"/>
                </a:solidFill>
              </a:rPr>
              <a:t>가독성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코드 길이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변수가 적어 </a:t>
            </a:r>
            <a:r>
              <a:rPr kumimoji="1" lang="ko-KR" altLang="en-US" dirty="0" err="1">
                <a:solidFill>
                  <a:schemeClr val="bg1"/>
                </a:solidFill>
              </a:rPr>
              <a:t>가독성이</a:t>
            </a:r>
            <a:r>
              <a:rPr kumimoji="1" lang="ko-KR" altLang="en-US" dirty="0">
                <a:solidFill>
                  <a:schemeClr val="bg1"/>
                </a:solidFill>
              </a:rPr>
              <a:t> 높음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9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2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44085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Bitwise operation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0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Bitwise operator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13517"/>
              </p:ext>
            </p:extLst>
          </p:nvPr>
        </p:nvGraphicFramePr>
        <p:xfrm>
          <a:off x="1907034" y="1815284"/>
          <a:ext cx="9548366" cy="448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837">
                  <a:extLst>
                    <a:ext uri="{9D8B030D-6E8A-4147-A177-3AD203B41FA5}">
                      <a16:colId xmlns:a16="http://schemas.microsoft.com/office/drawing/2014/main" val="3548569404"/>
                    </a:ext>
                  </a:extLst>
                </a:gridCol>
                <a:gridCol w="190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78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~A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A &amp; B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A | B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A ^ B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8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kumimoji="1" lang="ja-JP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</a:t>
                      </a:r>
                      <a:endParaRPr kumimoji="1" lang="ja-JP" altLang="en-US" sz="2800" b="1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</a:t>
                      </a:r>
                      <a:endParaRPr kumimoji="1" lang="ja-JP" altLang="en-US" sz="2800" b="1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u="none" dirty="0"/>
                        <a:t>1</a:t>
                      </a:r>
                      <a:endParaRPr kumimoji="1" lang="ja-JP" altLang="en-US" sz="2800" b="1" u="none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1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0</a:t>
                      </a:r>
                      <a:endParaRPr kumimoji="1" lang="ja-JP" altLang="en-US" sz="2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6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66206" y="204686"/>
            <a:ext cx="46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Bitwise operation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476250" y="2489276"/>
            <a:ext cx="5321036" cy="3358738"/>
            <a:chOff x="6451505" y="2362276"/>
            <a:chExt cx="5321036" cy="3358738"/>
          </a:xfrm>
        </p:grpSpPr>
        <p:sp>
          <p:nvSpPr>
            <p:cNvPr id="10" name="フリーフォーム 9"/>
            <p:cNvSpPr/>
            <p:nvPr/>
          </p:nvSpPr>
          <p:spPr>
            <a:xfrm>
              <a:off x="8948658" y="3140206"/>
              <a:ext cx="163365" cy="7156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365" y="0"/>
                  </a:moveTo>
                  <a:lnTo>
                    <a:pt x="163365" y="715695"/>
                  </a:lnTo>
                  <a:lnTo>
                    <a:pt x="0" y="71569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フリーフォーム 10"/>
            <p:cNvSpPr/>
            <p:nvPr/>
          </p:nvSpPr>
          <p:spPr>
            <a:xfrm>
              <a:off x="9112023" y="3140206"/>
              <a:ext cx="1882589" cy="1431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68024"/>
                  </a:lnTo>
                  <a:lnTo>
                    <a:pt x="1882589" y="1268024"/>
                  </a:lnTo>
                  <a:lnTo>
                    <a:pt x="1882589" y="143139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フリーフォーム 11"/>
            <p:cNvSpPr/>
            <p:nvPr/>
          </p:nvSpPr>
          <p:spPr>
            <a:xfrm>
              <a:off x="9066304" y="3140206"/>
              <a:ext cx="91440" cy="1431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43139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フリーフォーム 15"/>
            <p:cNvSpPr/>
            <p:nvPr/>
          </p:nvSpPr>
          <p:spPr>
            <a:xfrm>
              <a:off x="7229434" y="3140206"/>
              <a:ext cx="1882589" cy="1431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82589" y="0"/>
                  </a:moveTo>
                  <a:lnTo>
                    <a:pt x="1882589" y="1268024"/>
                  </a:lnTo>
                  <a:lnTo>
                    <a:pt x="0" y="1268024"/>
                  </a:lnTo>
                  <a:lnTo>
                    <a:pt x="0" y="143139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フリーフォーム 16"/>
            <p:cNvSpPr/>
            <p:nvPr/>
          </p:nvSpPr>
          <p:spPr>
            <a:xfrm>
              <a:off x="8334094" y="2362276"/>
              <a:ext cx="1555858" cy="777929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33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dirty="0"/>
                <a:t>SHIFT</a:t>
              </a:r>
              <a:endParaRPr kumimoji="1" lang="ja-JP" altLang="en-US" sz="2500" kern="1200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6451505" y="4571596"/>
              <a:ext cx="1555858" cy="1149406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dirty="0">
                  <a:solidFill>
                    <a:schemeClr val="tx1"/>
                  </a:solidFill>
                </a:rPr>
                <a:t>A X 2</a:t>
              </a:r>
              <a:r>
                <a:rPr kumimoji="1" lang="en-US" altLang="ko-KR" sz="2500" dirty="0">
                  <a:solidFill>
                    <a:schemeClr val="tx1"/>
                  </a:solidFill>
                </a:rPr>
                <a:t>^B</a:t>
              </a:r>
              <a:endParaRPr kumimoji="1" lang="ja-JP" altLang="en-US" sz="2500" kern="1200">
                <a:solidFill>
                  <a:schemeClr val="tx1"/>
                </a:solidFill>
              </a:endParaRPr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8334094" y="4571596"/>
              <a:ext cx="1555858" cy="1149418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kern="1200" dirty="0">
                  <a:solidFill>
                    <a:schemeClr val="tx1"/>
                  </a:solidFill>
                </a:rPr>
                <a:t>(A+B)X2=</a:t>
              </a:r>
            </a:p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dirty="0">
                  <a:solidFill>
                    <a:schemeClr val="tx1"/>
                  </a:solidFill>
                </a:rPr>
                <a:t>(A+B)&lt;&lt;1</a:t>
              </a:r>
              <a:endParaRPr kumimoji="1" lang="ja-JP" altLang="en-US" sz="2500" kern="1200">
                <a:solidFill>
                  <a:schemeClr val="tx1"/>
                </a:solidFill>
              </a:endParaRPr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10216683" y="4571596"/>
              <a:ext cx="1555858" cy="1149408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dirty="0">
                  <a:solidFill>
                    <a:schemeClr val="tx1"/>
                  </a:solidFill>
                </a:rPr>
                <a:t>IF(N&amp;1)</a:t>
              </a:r>
              <a:endParaRPr kumimoji="1" lang="ja-JP" altLang="en-US" sz="2500" kern="1200">
                <a:solidFill>
                  <a:schemeClr val="tx1"/>
                </a:solidFill>
              </a:endParaRPr>
            </a:p>
          </p:txBody>
        </p:sp>
        <p:sp>
          <p:nvSpPr>
            <p:cNvPr id="21" name="フリーフォーム 20"/>
            <p:cNvSpPr/>
            <p:nvPr/>
          </p:nvSpPr>
          <p:spPr>
            <a:xfrm>
              <a:off x="7392799" y="3466936"/>
              <a:ext cx="1555858" cy="777929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ko-KR" sz="2500" kern="1200" dirty="0"/>
                <a:t>&lt;&lt;</a:t>
              </a:r>
              <a:endParaRPr kumimoji="1" lang="ja-JP" altLang="en-US" sz="2500" kern="1200"/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6127883" y="2891202"/>
            <a:ext cx="539750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&lt;&lt; B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왼쪽으로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비트만큼 민다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dirty="0"/>
              <a:t>10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dirty="0"/>
              <a:t>100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24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dirty="0"/>
              <a:t>11000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5120(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dirty="0"/>
              <a:t>1010000000000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49682" y="1968500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Shift left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7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66206" y="204686"/>
            <a:ext cx="46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Bitwise operation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476250" y="2489276"/>
            <a:ext cx="5321036" cy="3358738"/>
            <a:chOff x="6451505" y="2362276"/>
            <a:chExt cx="5321036" cy="3358738"/>
          </a:xfrm>
        </p:grpSpPr>
        <p:sp>
          <p:nvSpPr>
            <p:cNvPr id="10" name="フリーフォーム 9"/>
            <p:cNvSpPr/>
            <p:nvPr/>
          </p:nvSpPr>
          <p:spPr>
            <a:xfrm>
              <a:off x="8948658" y="3140206"/>
              <a:ext cx="163365" cy="7156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365" y="0"/>
                  </a:moveTo>
                  <a:lnTo>
                    <a:pt x="163365" y="715695"/>
                  </a:lnTo>
                  <a:lnTo>
                    <a:pt x="0" y="715695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フリーフォーム 10"/>
            <p:cNvSpPr/>
            <p:nvPr/>
          </p:nvSpPr>
          <p:spPr>
            <a:xfrm>
              <a:off x="9112023" y="3140206"/>
              <a:ext cx="1882589" cy="1431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68024"/>
                  </a:lnTo>
                  <a:lnTo>
                    <a:pt x="1882589" y="1268024"/>
                  </a:lnTo>
                  <a:lnTo>
                    <a:pt x="1882589" y="143139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フリーフォーム 11"/>
            <p:cNvSpPr/>
            <p:nvPr/>
          </p:nvSpPr>
          <p:spPr>
            <a:xfrm>
              <a:off x="9066304" y="3140206"/>
              <a:ext cx="91440" cy="1431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43139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フリーフォーム 15"/>
            <p:cNvSpPr/>
            <p:nvPr/>
          </p:nvSpPr>
          <p:spPr>
            <a:xfrm>
              <a:off x="7229434" y="3140206"/>
              <a:ext cx="1882589" cy="1431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82589" y="0"/>
                  </a:moveTo>
                  <a:lnTo>
                    <a:pt x="1882589" y="1268024"/>
                  </a:lnTo>
                  <a:lnTo>
                    <a:pt x="0" y="1268024"/>
                  </a:lnTo>
                  <a:lnTo>
                    <a:pt x="0" y="143139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フリーフォーム 16"/>
            <p:cNvSpPr/>
            <p:nvPr/>
          </p:nvSpPr>
          <p:spPr>
            <a:xfrm>
              <a:off x="8334094" y="2362276"/>
              <a:ext cx="1555858" cy="777929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33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dirty="0"/>
                <a:t>SHIFT</a:t>
              </a:r>
              <a:endParaRPr kumimoji="1" lang="ja-JP" altLang="en-US" sz="2500" kern="1200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6451505" y="4571596"/>
              <a:ext cx="1555858" cy="1149406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dirty="0">
                  <a:solidFill>
                    <a:schemeClr val="tx1"/>
                  </a:solidFill>
                </a:rPr>
                <a:t>A / 2</a:t>
              </a:r>
              <a:r>
                <a:rPr kumimoji="1" lang="en-US" altLang="ko-KR" sz="2500" dirty="0">
                  <a:solidFill>
                    <a:schemeClr val="tx1"/>
                  </a:solidFill>
                </a:rPr>
                <a:t>^B</a:t>
              </a:r>
              <a:endParaRPr kumimoji="1" lang="ja-JP" altLang="en-US" sz="2500" kern="1200">
                <a:solidFill>
                  <a:schemeClr val="tx1"/>
                </a:solidFill>
              </a:endParaRPr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8334094" y="4571596"/>
              <a:ext cx="1555858" cy="1149418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kern="1200" dirty="0">
                  <a:solidFill>
                    <a:schemeClr val="tx1"/>
                  </a:solidFill>
                </a:rPr>
                <a:t>(A+B)/2=</a:t>
              </a:r>
            </a:p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dirty="0">
                  <a:solidFill>
                    <a:schemeClr val="tx1"/>
                  </a:solidFill>
                </a:rPr>
                <a:t>(A+B)&gt;&gt;1</a:t>
              </a:r>
              <a:endParaRPr kumimoji="1" lang="ja-JP" altLang="en-US" sz="2500" kern="1200">
                <a:solidFill>
                  <a:schemeClr val="tx1"/>
                </a:solidFill>
              </a:endParaRPr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10216683" y="4571596"/>
              <a:ext cx="1555858" cy="1149408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dirty="0">
                  <a:solidFill>
                    <a:schemeClr val="tx1"/>
                  </a:solidFill>
                </a:rPr>
                <a:t>IF(N&amp;1)</a:t>
              </a:r>
              <a:endParaRPr kumimoji="1" lang="ja-JP" altLang="en-US" sz="2500" kern="1200">
                <a:solidFill>
                  <a:schemeClr val="tx1"/>
                </a:solidFill>
              </a:endParaRPr>
            </a:p>
          </p:txBody>
        </p:sp>
        <p:sp>
          <p:nvSpPr>
            <p:cNvPr id="21" name="フリーフォーム 20"/>
            <p:cNvSpPr/>
            <p:nvPr/>
          </p:nvSpPr>
          <p:spPr>
            <a:xfrm>
              <a:off x="7392799" y="3466936"/>
              <a:ext cx="1555858" cy="777929"/>
            </a:xfrm>
            <a:custGeom>
              <a:avLst/>
              <a:gdLst>
                <a:gd name="connsiteX0" fmla="*/ 0 w 1555858"/>
                <a:gd name="connsiteY0" fmla="*/ 0 h 777929"/>
                <a:gd name="connsiteX1" fmla="*/ 1555858 w 1555858"/>
                <a:gd name="connsiteY1" fmla="*/ 0 h 777929"/>
                <a:gd name="connsiteX2" fmla="*/ 1555858 w 1555858"/>
                <a:gd name="connsiteY2" fmla="*/ 777929 h 777929"/>
                <a:gd name="connsiteX3" fmla="*/ 0 w 1555858"/>
                <a:gd name="connsiteY3" fmla="*/ 777929 h 777929"/>
                <a:gd name="connsiteX4" fmla="*/ 0 w 1555858"/>
                <a:gd name="connsiteY4" fmla="*/ 0 h 77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58" h="777929">
                  <a:moveTo>
                    <a:pt x="0" y="0"/>
                  </a:moveTo>
                  <a:lnTo>
                    <a:pt x="1555858" y="0"/>
                  </a:lnTo>
                  <a:lnTo>
                    <a:pt x="1555858" y="777929"/>
                  </a:lnTo>
                  <a:lnTo>
                    <a:pt x="0" y="77792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2500" dirty="0"/>
                <a:t>&gt;&gt;</a:t>
              </a:r>
              <a:endParaRPr kumimoji="1" lang="ja-JP" altLang="en-US" sz="2500" kern="1200"/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6127883" y="2891202"/>
            <a:ext cx="539750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&gt;&gt; B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오른쪽으로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비트만큼 민다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dirty="0"/>
              <a:t>0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dirty="0"/>
              <a:t>101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dirty="0"/>
              <a:t>10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30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 </a:t>
            </a:r>
            <a:r>
              <a:rPr lang="en-US" altLang="ko-KR" dirty="0"/>
              <a:t>(1111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1024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en-US" altLang="ko-KR" sz="1000" b="1" dirty="0"/>
              <a:t>2</a:t>
            </a:r>
            <a:r>
              <a:rPr lang="en-US" altLang="ko-KR" dirty="0"/>
              <a:t>)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49682" y="1968500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Shift right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981700" y="196850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2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783</Words>
  <Application>Microsoft Macintosh PowerPoint</Application>
  <PresentationFormat>와이드스크린</PresentationFormat>
  <Paragraphs>179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송영훈</dc:creator>
  <cp:lastModifiedBy>송영훈</cp:lastModifiedBy>
  <cp:revision>26</cp:revision>
  <dcterms:created xsi:type="dcterms:W3CDTF">2020-08-06T05:08:51Z</dcterms:created>
  <dcterms:modified xsi:type="dcterms:W3CDTF">2020-08-07T06:03:28Z</dcterms:modified>
</cp:coreProperties>
</file>