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6419" y="1641763"/>
            <a:ext cx="4897581" cy="1629469"/>
          </a:xfrm>
        </p:spPr>
        <p:txBody>
          <a:bodyPr>
            <a:normAutofit/>
          </a:bodyPr>
          <a:lstStyle/>
          <a:p>
            <a:r>
              <a:rPr lang="en-US" b="1" dirty="0"/>
              <a:t>Early Diabetes Diagnosis </a:t>
            </a:r>
            <a:r>
              <a:rPr lang="en-US" dirty="0"/>
              <a:t>Using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1943" y="480667"/>
            <a:ext cx="6283782" cy="725349"/>
          </a:xfrm>
        </p:spPr>
        <p:txBody>
          <a:bodyPr>
            <a:normAutofit/>
          </a:bodyPr>
          <a:lstStyle/>
          <a:p>
            <a:r>
              <a:rPr lang="en-US" dirty="0"/>
              <a:t> 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08237" y="1129816"/>
            <a:ext cx="6304935" cy="34201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/>
              <a:t>SVM</a:t>
            </a:r>
          </a:p>
          <a:p>
            <a:pPr marL="0" indent="0" algn="ctr">
              <a:buNone/>
            </a:pP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SVM Accuracy score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on the training data</a:t>
            </a:r>
            <a:r>
              <a:rPr lang="en-US" sz="2000" b="1" dirty="0"/>
              <a:t>: 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0.7866449511400652 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/>
              <a:t>SVM </a:t>
            </a:r>
            <a:r>
              <a:rPr lang="en-US" sz="2000" dirty="0"/>
              <a:t>Accuracy </a:t>
            </a:r>
            <a:r>
              <a:rPr lang="en-US" sz="2000" dirty="0" smtClean="0"/>
              <a:t>score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on the test data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b="1" dirty="0"/>
              <a:t>0.7727272727272727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178" y="2001982"/>
            <a:ext cx="3027219" cy="263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0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1943" y="480667"/>
            <a:ext cx="6283782" cy="725349"/>
          </a:xfrm>
        </p:spPr>
        <p:txBody>
          <a:bodyPr>
            <a:normAutofit/>
          </a:bodyPr>
          <a:lstStyle/>
          <a:p>
            <a:r>
              <a:rPr lang="en-US" dirty="0"/>
              <a:t> 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08237" y="1129816"/>
            <a:ext cx="6304935" cy="34201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/>
              <a:t>Logistic Regression</a:t>
            </a:r>
          </a:p>
          <a:p>
            <a:pPr marL="0" indent="0" algn="ctr">
              <a:buNone/>
            </a:pP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/>
              <a:t>Logistic Regression </a:t>
            </a:r>
            <a:r>
              <a:rPr lang="en-US" sz="2000" dirty="0" smtClean="0"/>
              <a:t>Accuracy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score on the training data: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0.7850162866449512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dirty="0"/>
              <a:t>Logistic Regression </a:t>
            </a:r>
            <a:r>
              <a:rPr lang="en-US" sz="2000" dirty="0" smtClean="0"/>
              <a:t>Accuracy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score on the test data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b="1" dirty="0"/>
              <a:t>0.7597402597402597</a:t>
            </a:r>
            <a:endParaRPr lang="en-US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954" y="1759528"/>
            <a:ext cx="3494912" cy="297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9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1943" y="480667"/>
            <a:ext cx="6283782" cy="725349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smtClean="0"/>
              <a:t>Result Summary ( Training Data 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200" y="1597082"/>
            <a:ext cx="6768291" cy="271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6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33925" y="53246"/>
            <a:ext cx="6283782" cy="725349"/>
          </a:xfrm>
        </p:spPr>
        <p:txBody>
          <a:bodyPr/>
          <a:lstStyle/>
          <a:p>
            <a:r>
              <a:rPr lang="en-US" dirty="0" smtClean="0"/>
              <a:t>Application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925" y="917990"/>
            <a:ext cx="2590131" cy="34774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798" y="917990"/>
            <a:ext cx="2577838" cy="347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9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Decision </a:t>
            </a:r>
            <a:r>
              <a:rPr lang="en-US" dirty="0"/>
              <a:t>Tree algorithm performed the worst out of the four algorithms as its training data accuracy was 100%, but testing data accuracy was significantly lower at 67%; this indicates that overfitting occurred while training the model.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Support </a:t>
            </a:r>
            <a:r>
              <a:rPr lang="en-US" dirty="0"/>
              <a:t>Vector Machine was the best performing </a:t>
            </a:r>
            <a:r>
              <a:rPr lang="en-US" dirty="0" err="1"/>
              <a:t>algortithm</a:t>
            </a:r>
            <a:r>
              <a:rPr lang="en-US" dirty="0"/>
              <a:t> out of the four as there was minimal discrepancy between its training and test data accuracy. The model also had a relatively high accuracy at 77%.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average accuracy of all the models used in the project was up to 74% in predicting the disease, which is a satisfactory result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 </a:t>
            </a:r>
            <a:r>
              <a:rPr lang="en-US" dirty="0"/>
              <a:t>However, more work can be done by cleaning and gathering a much larger dataset. In addition, the accuracy of models can be increased by determining the impactful factors in the future. </a:t>
            </a:r>
          </a:p>
        </p:txBody>
      </p:sp>
    </p:spTree>
    <p:extLst>
      <p:ext uri="{BB962C8B-B14F-4D97-AF65-F5344CB8AC3E}">
        <p14:creationId xmlns:p14="http://schemas.microsoft.com/office/powerpoint/2010/main" val="6766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0859" y="310212"/>
            <a:ext cx="3090214" cy="670724"/>
          </a:xfrm>
        </p:spPr>
        <p:txBody>
          <a:bodyPr>
            <a:normAutofit/>
          </a:bodyPr>
          <a:lstStyle/>
          <a:p>
            <a:r>
              <a:rPr lang="en-US" dirty="0" smtClean="0"/>
              <a:t>Team Members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Hamza </a:t>
            </a:r>
            <a:r>
              <a:rPr lang="en-US" dirty="0" smtClean="0"/>
              <a:t>Baig            ( SP19-BCS-062 )</a:t>
            </a:r>
          </a:p>
          <a:p>
            <a:r>
              <a:rPr lang="en-US" dirty="0" smtClean="0"/>
              <a:t> </a:t>
            </a:r>
            <a:r>
              <a:rPr lang="en-US" dirty="0"/>
              <a:t>Hamza Nadeem </a:t>
            </a:r>
            <a:r>
              <a:rPr lang="en-US" dirty="0" smtClean="0"/>
              <a:t>  ( SP19-BCS-077 )</a:t>
            </a:r>
          </a:p>
          <a:p>
            <a:r>
              <a:rPr lang="en-US" dirty="0" smtClean="0"/>
              <a:t>Hanan </a:t>
            </a:r>
            <a:r>
              <a:rPr lang="en-US" dirty="0"/>
              <a:t>Raza </a:t>
            </a:r>
            <a:r>
              <a:rPr lang="en-US" dirty="0" smtClean="0"/>
              <a:t>           ( SP19-BCS-041 )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579" y="44143"/>
            <a:ext cx="1844386" cy="120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42874" y="1538525"/>
            <a:ext cx="6304935" cy="3420136"/>
          </a:xfrm>
        </p:spPr>
        <p:txBody>
          <a:bodyPr>
            <a:normAutofit/>
          </a:bodyPr>
          <a:lstStyle/>
          <a:p>
            <a:r>
              <a:rPr lang="en-US" sz="2000" dirty="0"/>
              <a:t>With 1 in 4 adults living with diabetes, Pakistan has highest diabetes prevalence </a:t>
            </a:r>
            <a:r>
              <a:rPr lang="en-US" sz="2000" dirty="0" smtClean="0"/>
              <a:t>in </a:t>
            </a:r>
            <a:r>
              <a:rPr lang="en-US" sz="2000" dirty="0"/>
              <a:t>the </a:t>
            </a:r>
            <a:r>
              <a:rPr lang="en-US" sz="2000" dirty="0" smtClean="0"/>
              <a:t>world.</a:t>
            </a:r>
          </a:p>
          <a:p>
            <a:r>
              <a:rPr lang="en-US" sz="2000" dirty="0"/>
              <a:t>In 2021, 33 million adults in Pakistan are living with </a:t>
            </a:r>
            <a:r>
              <a:rPr lang="en-US" sz="2000" dirty="0" smtClean="0"/>
              <a:t>diabetes.</a:t>
            </a:r>
          </a:p>
          <a:p>
            <a:r>
              <a:rPr lang="en-US" sz="2000" dirty="0" smtClean="0"/>
              <a:t>When </a:t>
            </a:r>
            <a:r>
              <a:rPr lang="en-US" sz="2000" dirty="0"/>
              <a:t>diabetes is </a:t>
            </a:r>
            <a:r>
              <a:rPr lang="en-US" sz="2000" dirty="0" smtClean="0"/>
              <a:t>undetected or inadequately treated, people </a:t>
            </a:r>
            <a:r>
              <a:rPr lang="en-US" sz="2000" dirty="0"/>
              <a:t>with diabetes are at risk of serious and life-threatening complications, such as heart attack, stroke, kidney failure, blindness and lower-limb amputation. 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651" y="76484"/>
            <a:ext cx="1627625" cy="162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42874" y="1538525"/>
            <a:ext cx="6304935" cy="3420136"/>
          </a:xfrm>
        </p:spPr>
        <p:txBody>
          <a:bodyPr>
            <a:normAutofit/>
          </a:bodyPr>
          <a:lstStyle/>
          <a:p>
            <a:r>
              <a:rPr lang="en-US" sz="2000" dirty="0"/>
              <a:t>Even though the treatment is necessary, early detection increases the potential for effective changes and treatment early in the disease process.</a:t>
            </a:r>
          </a:p>
          <a:p>
            <a:r>
              <a:rPr lang="en-US" sz="2000" dirty="0" smtClean="0"/>
              <a:t>Machine </a:t>
            </a:r>
            <a:r>
              <a:rPr lang="en-US" sz="2000" dirty="0"/>
              <a:t>learning models can help us </a:t>
            </a:r>
            <a:r>
              <a:rPr lang="en-US" sz="2000" dirty="0" smtClean="0"/>
              <a:t>detect this disease. </a:t>
            </a:r>
          </a:p>
          <a:p>
            <a:r>
              <a:rPr lang="en-US" sz="2000" dirty="0" smtClean="0"/>
              <a:t>The solution </a:t>
            </a:r>
            <a:r>
              <a:rPr lang="en-US" sz="2000" dirty="0"/>
              <a:t>that we are addressing in our project is </a:t>
            </a:r>
            <a:r>
              <a:rPr lang="en-US" sz="2000" dirty="0" smtClean="0"/>
              <a:t> detecting whether </a:t>
            </a:r>
            <a:r>
              <a:rPr lang="en-US" sz="2000" dirty="0"/>
              <a:t>a person has diabetes or </a:t>
            </a:r>
            <a:r>
              <a:rPr lang="en-US" sz="2000" dirty="0" smtClean="0"/>
              <a:t>not</a:t>
            </a:r>
            <a:r>
              <a:rPr lang="en-US" sz="2000" dirty="0"/>
              <a:t> </a:t>
            </a:r>
            <a:r>
              <a:rPr lang="en-US" sz="2000" dirty="0" smtClean="0"/>
              <a:t>by using classification algorithms.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341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870" y="813176"/>
            <a:ext cx="6283782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Machine Learning Algorithms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42874" y="1538525"/>
            <a:ext cx="6304935" cy="34201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The project uses four </a:t>
            </a:r>
            <a:r>
              <a:rPr lang="en-US" sz="2000" dirty="0" smtClean="0"/>
              <a:t>machine learning </a:t>
            </a:r>
            <a:r>
              <a:rPr lang="en-US" sz="2000" dirty="0"/>
              <a:t>algorithms</a:t>
            </a:r>
            <a:r>
              <a:rPr lang="en-US" sz="20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 </a:t>
            </a:r>
            <a:r>
              <a:rPr lang="en-US" sz="2000" dirty="0"/>
              <a:t>1. Support Vector </a:t>
            </a:r>
            <a:r>
              <a:rPr lang="en-US" sz="2000" dirty="0" smtClean="0"/>
              <a:t>Classifier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 </a:t>
            </a:r>
            <a:r>
              <a:rPr lang="en-US" sz="2000" dirty="0"/>
              <a:t>2. Logistic </a:t>
            </a:r>
            <a:r>
              <a:rPr lang="en-US" sz="2000" dirty="0" smtClean="0"/>
              <a:t>regression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 </a:t>
            </a:r>
            <a:r>
              <a:rPr lang="en-US" sz="2000" dirty="0"/>
              <a:t>3. Gaussian Naive Bayes </a:t>
            </a:r>
            <a:endParaRPr lang="en-US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 </a:t>
            </a:r>
            <a:r>
              <a:rPr lang="en-US" sz="2000" dirty="0" smtClean="0"/>
              <a:t>4. </a:t>
            </a:r>
            <a:r>
              <a:rPr lang="en-US" sz="2000" dirty="0"/>
              <a:t>Decision Tree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910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870" y="813176"/>
            <a:ext cx="6283782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Data Set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42874" y="1538525"/>
            <a:ext cx="6304935" cy="342013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dataset used for training is provided by the National Institute of Diabetes and Digestive and Kidney Diseases.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attributes of the provided data are all numerical. Thus, minimal preparation is needed, null values are checked, and data is standardized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The train-test split or the data used for training is 80%, and the data used for testing is 20%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014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870" y="813176"/>
            <a:ext cx="6283782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Data Set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42874" y="1538525"/>
            <a:ext cx="6304935" cy="3420136"/>
          </a:xfrm>
        </p:spPr>
        <p:txBody>
          <a:bodyPr>
            <a:normAutofit/>
          </a:bodyPr>
          <a:lstStyle/>
          <a:p>
            <a:r>
              <a:rPr lang="en-US" sz="2000" dirty="0"/>
              <a:t>There are 9 columns in the dataset, of which 8 columns represent the input and the last column represents the outcome.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output column represents 1 as a positive </a:t>
            </a:r>
            <a:r>
              <a:rPr lang="en-US" sz="2000" dirty="0" smtClean="0"/>
              <a:t>instance (</a:t>
            </a:r>
            <a:r>
              <a:rPr lang="en-US" sz="2000" dirty="0"/>
              <a:t>diabetic) and 0 as a negative instance(non-diabetic). 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424" y="3364287"/>
            <a:ext cx="5936673" cy="133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1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1943" y="480667"/>
            <a:ext cx="6283782" cy="725349"/>
          </a:xfrm>
        </p:spPr>
        <p:txBody>
          <a:bodyPr>
            <a:normAutofit/>
          </a:bodyPr>
          <a:lstStyle/>
          <a:p>
            <a:r>
              <a:rPr lang="en-US" dirty="0"/>
              <a:t> 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94383" y="1206016"/>
            <a:ext cx="6304935" cy="34201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/>
              <a:t>Decision Tree </a:t>
            </a:r>
            <a:r>
              <a:rPr lang="en-US" sz="2000" b="1" dirty="0" smtClean="0"/>
              <a:t> </a:t>
            </a:r>
          </a:p>
          <a:p>
            <a:pPr marL="0" indent="0">
              <a:buNone/>
            </a:pPr>
            <a:r>
              <a:rPr lang="en-US" sz="2000" dirty="0"/>
              <a:t>Decision Tree Accuracy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score </a:t>
            </a:r>
            <a:r>
              <a:rPr lang="en-US" sz="2000" dirty="0"/>
              <a:t>on the training data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b="1" dirty="0" smtClean="0"/>
              <a:t>1.0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/>
              <a:t>Decision </a:t>
            </a:r>
            <a:r>
              <a:rPr lang="en-US" sz="2000" dirty="0"/>
              <a:t>Tree </a:t>
            </a:r>
            <a:r>
              <a:rPr lang="en-US" sz="2000" dirty="0" smtClean="0"/>
              <a:t>Accuracy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score on the test data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b="1" dirty="0"/>
              <a:t>0.6753246753246753</a:t>
            </a:r>
            <a:r>
              <a:rPr lang="en-US" sz="2000" dirty="0"/>
              <a:t> 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411" y="1737360"/>
            <a:ext cx="3329940" cy="304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9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1943" y="480667"/>
            <a:ext cx="6283782" cy="725349"/>
          </a:xfrm>
        </p:spPr>
        <p:txBody>
          <a:bodyPr>
            <a:normAutofit/>
          </a:bodyPr>
          <a:lstStyle/>
          <a:p>
            <a:r>
              <a:rPr lang="en-US" dirty="0"/>
              <a:t> 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94383" y="1206016"/>
            <a:ext cx="6304935" cy="34201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/>
              <a:t>Gaussian Naive Bayes   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/>
              <a:t>GNB Accuracy </a:t>
            </a:r>
            <a:r>
              <a:rPr lang="en-US" sz="2000" dirty="0" smtClean="0"/>
              <a:t>score </a:t>
            </a:r>
          </a:p>
          <a:p>
            <a:pPr marL="0" indent="0">
              <a:buNone/>
            </a:pPr>
            <a:r>
              <a:rPr lang="en-US" sz="2000" dirty="0" smtClean="0"/>
              <a:t>on </a:t>
            </a:r>
            <a:r>
              <a:rPr lang="en-US" sz="2000" dirty="0"/>
              <a:t>the training data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b="1" dirty="0" smtClean="0"/>
              <a:t> </a:t>
            </a:r>
            <a:r>
              <a:rPr lang="en-US" sz="2000" b="1" dirty="0"/>
              <a:t>0.755700325732899 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/>
              <a:t>GNB </a:t>
            </a:r>
            <a:r>
              <a:rPr lang="en-US" sz="2000" dirty="0"/>
              <a:t>Accuracy score on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test data: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0.7727272727272727 </a:t>
            </a:r>
            <a:endParaRPr lang="en-US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758" y="1758183"/>
            <a:ext cx="3112351" cy="266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3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548</Words>
  <Application>Microsoft Office PowerPoint</Application>
  <PresentationFormat>On-screen Show (16:9)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Early Diabetes Diagnosis Using Machine Learning</vt:lpstr>
      <vt:lpstr>Team Members  </vt:lpstr>
      <vt:lpstr>Problem Statement</vt:lpstr>
      <vt:lpstr>Solution</vt:lpstr>
      <vt:lpstr>Machine Learning Algorithms</vt:lpstr>
      <vt:lpstr>Data Set </vt:lpstr>
      <vt:lpstr>Data Set </vt:lpstr>
      <vt:lpstr> Results</vt:lpstr>
      <vt:lpstr> Results</vt:lpstr>
      <vt:lpstr> Results</vt:lpstr>
      <vt:lpstr> Results</vt:lpstr>
      <vt:lpstr> Result Summary ( Training Data )</vt:lpstr>
      <vt:lpstr>Application UI</vt:lpstr>
      <vt:lpstr>Conclusion: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2022-06-13T18:29:07Z</dcterms:modified>
</cp:coreProperties>
</file>