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73" r:id="rId3"/>
    <p:sldId id="266" r:id="rId4"/>
    <p:sldId id="258" r:id="rId5"/>
    <p:sldId id="267" r:id="rId6"/>
    <p:sldId id="259" r:id="rId7"/>
    <p:sldId id="260" r:id="rId8"/>
    <p:sldId id="270" r:id="rId9"/>
    <p:sldId id="269" r:id="rId10"/>
    <p:sldId id="271" r:id="rId11"/>
    <p:sldId id="272"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0160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866457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48324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93240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62972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512946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8034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7889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0242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2157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8379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196950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1532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1830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2084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0161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12/15/2023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9865346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learn.adafruit.com/adafruit-io-basics-dashboards/overview" TargetMode="External"/><Relationship Id="rId3" Type="http://schemas.openxmlformats.org/officeDocument/2006/relationships/hyperlink" Target="https://lastminuteengineers.com/esp32-dht11-dht22-web-server-tutorial/" TargetMode="External"/><Relationship Id="rId7" Type="http://schemas.openxmlformats.org/officeDocument/2006/relationships/hyperlink" Target="https://learn.adafruit.com/welcome-to-adafruit-io/getting-started-with-adafruit-io" TargetMode="External"/><Relationship Id="rId2" Type="http://schemas.openxmlformats.org/officeDocument/2006/relationships/hyperlink" Target="https://lastminuteengineers.com/getting-started-with-esp32/" TargetMode="External"/><Relationship Id="rId1" Type="http://schemas.openxmlformats.org/officeDocument/2006/relationships/slideLayout" Target="../slideLayouts/slideLayout2.xml"/><Relationship Id="rId6" Type="http://schemas.openxmlformats.org/officeDocument/2006/relationships/hyperlink" Target="https://lastminuteengineers.com/oled-display-esp32-tutorial/" TargetMode="External"/><Relationship Id="rId11" Type="http://schemas.openxmlformats.org/officeDocument/2006/relationships/hyperlink" Target="https://www.irjet.net/archives/V4/i3/IRJET-V4I3431.pdf" TargetMode="External"/><Relationship Id="rId5" Type="http://schemas.openxmlformats.org/officeDocument/2006/relationships/hyperlink" Target="https://lastminuteengineers.com/neo6m-gps-arduino-tutorial/" TargetMode="External"/><Relationship Id="rId10" Type="http://schemas.openxmlformats.org/officeDocument/2006/relationships/hyperlink" Target="https://www.researchgate.net/publication/342956539_Cattle_Activity_and_Health_Monitoring_System_Using_Accelerometer_Sensor" TargetMode="External"/><Relationship Id="rId4" Type="http://schemas.openxmlformats.org/officeDocument/2006/relationships/hyperlink" Target="https://lastminuteengineers.com/max30100-pulse-oximeter-heart-rate-sensor-arduino-tutorial/" TargetMode="External"/><Relationship Id="rId9" Type="http://schemas.openxmlformats.org/officeDocument/2006/relationships/hyperlink" Target="https://cdn-learn.adafruit.com/downloads/pdf/adafruit-io-basics-gp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30A335-6901-BA49-8735-E3CECA7FCC5F}"/>
              </a:ext>
            </a:extLst>
          </p:cNvPr>
          <p:cNvSpPr>
            <a:spLocks noGrp="1"/>
          </p:cNvSpPr>
          <p:nvPr>
            <p:ph type="subTitle" idx="1"/>
          </p:nvPr>
        </p:nvSpPr>
        <p:spPr>
          <a:xfrm>
            <a:off x="5034133" y="4545048"/>
            <a:ext cx="6801612" cy="1855751"/>
          </a:xfrm>
        </p:spPr>
        <p:txBody>
          <a:bodyPr>
            <a:normAutofit/>
          </a:bodyPr>
          <a:lstStyle/>
          <a:p>
            <a:r>
              <a:rPr lang="en-IN" dirty="0"/>
              <a:t>	</a:t>
            </a:r>
          </a:p>
          <a:p>
            <a:r>
              <a:rPr lang="en-IN" dirty="0"/>
              <a:t>	</a:t>
            </a:r>
            <a:r>
              <a:rPr lang="en-IN" dirty="0">
                <a:solidFill>
                  <a:schemeClr val="tx1"/>
                </a:solidFill>
              </a:rPr>
              <a:t>Name –      1) Devashish Mishra (2101641550035)  </a:t>
            </a:r>
          </a:p>
          <a:p>
            <a:r>
              <a:rPr lang="en-IN" dirty="0">
                <a:solidFill>
                  <a:schemeClr val="tx1"/>
                </a:solidFill>
              </a:rPr>
              <a:t>                     	     2)  Aman Nigam (2101641550015)</a:t>
            </a:r>
          </a:p>
        </p:txBody>
      </p:sp>
      <p:pic>
        <p:nvPicPr>
          <p:cNvPr id="5" name="Picture 4">
            <a:extLst>
              <a:ext uri="{FF2B5EF4-FFF2-40B4-BE49-F238E27FC236}">
                <a16:creationId xmlns:a16="http://schemas.microsoft.com/office/drawing/2014/main" id="{8EFAC40A-7E95-5BD3-8685-411BF3F6C86B}"/>
              </a:ext>
            </a:extLst>
          </p:cNvPr>
          <p:cNvPicPr>
            <a:picLocks noChangeAspect="1"/>
          </p:cNvPicPr>
          <p:nvPr/>
        </p:nvPicPr>
        <p:blipFill>
          <a:blip r:embed="rId2"/>
          <a:stretch>
            <a:fillRect/>
          </a:stretch>
        </p:blipFill>
        <p:spPr>
          <a:xfrm>
            <a:off x="3628724" y="731521"/>
            <a:ext cx="4706753" cy="3224462"/>
          </a:xfrm>
          <a:prstGeom prst="rect">
            <a:avLst/>
          </a:prstGeom>
        </p:spPr>
      </p:pic>
    </p:spTree>
    <p:extLst>
      <p:ext uri="{BB962C8B-B14F-4D97-AF65-F5344CB8AC3E}">
        <p14:creationId xmlns:p14="http://schemas.microsoft.com/office/powerpoint/2010/main" val="238749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3600" b="1" i="0" dirty="0">
                <a:solidFill>
                  <a:schemeClr val="tx1"/>
                </a:solidFill>
                <a:effectLst/>
                <a:latin typeface="Söhne"/>
              </a:rPr>
              <a:t>SSD1306 OLED Display (128x64):</a:t>
            </a:r>
          </a:p>
          <a:p>
            <a:pPr marL="0" indent="0">
              <a:buNone/>
            </a:pPr>
            <a:endParaRPr lang="en-IN" sz="3600" b="0" i="0" dirty="0">
              <a:solidFill>
                <a:schemeClr val="tx1"/>
              </a:solidFill>
              <a:effectLst/>
              <a:latin typeface="Söhne"/>
            </a:endParaRPr>
          </a:p>
          <a:p>
            <a:pPr algn="l">
              <a:buFont typeface="Arial" panose="020B0604020202020204" pitchFamily="34" charset="0"/>
              <a:buChar char="•"/>
            </a:pPr>
            <a:r>
              <a:rPr lang="en-US" sz="2900" b="0" i="0" dirty="0">
                <a:solidFill>
                  <a:schemeClr val="tx1">
                    <a:lumMod val="65000"/>
                    <a:lumOff val="35000"/>
                  </a:schemeClr>
                </a:solidFill>
                <a:effectLst/>
                <a:latin typeface="Söhne"/>
              </a:rPr>
              <a:t>Resolution: 128x64 pixels</a:t>
            </a:r>
          </a:p>
          <a:p>
            <a:pPr algn="l">
              <a:buFont typeface="Arial" panose="020B0604020202020204" pitchFamily="34" charset="0"/>
              <a:buChar char="•"/>
            </a:pPr>
            <a:r>
              <a:rPr lang="en-US" sz="2900" b="0" i="0" dirty="0">
                <a:solidFill>
                  <a:schemeClr val="tx1">
                    <a:lumMod val="65000"/>
                    <a:lumOff val="35000"/>
                  </a:schemeClr>
                </a:solidFill>
                <a:effectLst/>
                <a:latin typeface="Söhne"/>
              </a:rPr>
              <a:t>Diagonal Size: 0.96 inches</a:t>
            </a:r>
          </a:p>
          <a:p>
            <a:pPr algn="l">
              <a:buFont typeface="Arial" panose="020B0604020202020204" pitchFamily="34" charset="0"/>
              <a:buChar char="•"/>
            </a:pPr>
            <a:r>
              <a:rPr lang="en-US" sz="2900" b="0" i="0" dirty="0">
                <a:solidFill>
                  <a:schemeClr val="tx1">
                    <a:lumMod val="65000"/>
                    <a:lumOff val="35000"/>
                  </a:schemeClr>
                </a:solidFill>
                <a:effectLst/>
                <a:latin typeface="Söhne"/>
              </a:rPr>
              <a:t>Display Technology: OLED (Organic Light Emitting Diode)</a:t>
            </a:r>
          </a:p>
          <a:p>
            <a:pPr algn="l">
              <a:buFont typeface="Arial" panose="020B0604020202020204" pitchFamily="34" charset="0"/>
              <a:buChar char="•"/>
            </a:pPr>
            <a:r>
              <a:rPr lang="en-US" sz="2900" b="0" i="0" dirty="0">
                <a:solidFill>
                  <a:schemeClr val="tx1">
                    <a:lumMod val="65000"/>
                    <a:lumOff val="35000"/>
                  </a:schemeClr>
                </a:solidFill>
                <a:effectLst/>
                <a:latin typeface="Söhne"/>
              </a:rPr>
              <a:t>Communication: I2C (or SPI)</a:t>
            </a:r>
          </a:p>
          <a:p>
            <a:pPr algn="l">
              <a:buFont typeface="Arial" panose="020B0604020202020204" pitchFamily="34" charset="0"/>
              <a:buChar char="•"/>
            </a:pPr>
            <a:r>
              <a:rPr lang="en-US" sz="2900" b="0" i="0" dirty="0">
                <a:solidFill>
                  <a:schemeClr val="tx1">
                    <a:lumMod val="65000"/>
                    <a:lumOff val="35000"/>
                  </a:schemeClr>
                </a:solidFill>
                <a:effectLst/>
                <a:latin typeface="Söhne"/>
              </a:rPr>
              <a:t>Operating Voltage: 3.3V (typically)</a:t>
            </a:r>
          </a:p>
          <a:p>
            <a:pPr marL="1371600" lvl="3" indent="0">
              <a:buNone/>
            </a:pPr>
            <a:r>
              <a:rPr lang="en-IN" sz="2200" b="0" i="0" dirty="0">
                <a:solidFill>
                  <a:srgbClr val="374151"/>
                </a:solidFill>
                <a:effectLst/>
                <a:latin typeface="Söhne"/>
              </a:rPr>
              <a:t>.</a:t>
            </a:r>
            <a:endParaRPr lang="en-IN" sz="1800" dirty="0">
              <a:latin typeface="Söhne"/>
            </a:endParaRPr>
          </a:p>
        </p:txBody>
      </p:sp>
      <p:pic>
        <p:nvPicPr>
          <p:cNvPr id="4" name="Picture 3">
            <a:extLst>
              <a:ext uri="{FF2B5EF4-FFF2-40B4-BE49-F238E27FC236}">
                <a16:creationId xmlns:a16="http://schemas.microsoft.com/office/drawing/2014/main" id="{B637AE15-87EA-64D8-36CA-D720AB105DC0}"/>
              </a:ext>
            </a:extLst>
          </p:cNvPr>
          <p:cNvPicPr>
            <a:picLocks noChangeAspect="1"/>
          </p:cNvPicPr>
          <p:nvPr/>
        </p:nvPicPr>
        <p:blipFill>
          <a:blip r:embed="rId2"/>
          <a:stretch>
            <a:fillRect/>
          </a:stretch>
        </p:blipFill>
        <p:spPr>
          <a:xfrm>
            <a:off x="8027470" y="4197105"/>
            <a:ext cx="2341578" cy="2304761"/>
          </a:xfrm>
          <a:prstGeom prst="rect">
            <a:avLst/>
          </a:prstGeom>
        </p:spPr>
      </p:pic>
    </p:spTree>
    <p:extLst>
      <p:ext uri="{BB962C8B-B14F-4D97-AF65-F5344CB8AC3E}">
        <p14:creationId xmlns:p14="http://schemas.microsoft.com/office/powerpoint/2010/main" val="204899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3600" b="1" i="0" dirty="0" err="1">
                <a:solidFill>
                  <a:schemeClr val="tx1"/>
                </a:solidFill>
                <a:effectLst/>
                <a:latin typeface="Söhne"/>
              </a:rPr>
              <a:t>MaxAdafruit</a:t>
            </a:r>
            <a:r>
              <a:rPr lang="en-IN" sz="3600" b="1" i="0" dirty="0">
                <a:solidFill>
                  <a:schemeClr val="tx1"/>
                </a:solidFill>
                <a:effectLst/>
                <a:latin typeface="Söhne"/>
              </a:rPr>
              <a:t> IO (MQTT Server):</a:t>
            </a:r>
          </a:p>
          <a:p>
            <a:pPr marL="0" indent="0">
              <a:buNone/>
            </a:pPr>
            <a:endParaRPr lang="en-IN" sz="3600" b="0" i="0" dirty="0">
              <a:solidFill>
                <a:srgbClr val="374151"/>
              </a:solidFill>
              <a:effectLst/>
              <a:latin typeface="Söhne"/>
            </a:endParaRPr>
          </a:p>
          <a:p>
            <a:pPr algn="l">
              <a:buFont typeface="Arial" panose="020B0604020202020204" pitchFamily="34" charset="0"/>
              <a:buChar char="•"/>
            </a:pPr>
            <a:r>
              <a:rPr lang="en-IN" sz="2900" b="0" i="0" dirty="0">
                <a:solidFill>
                  <a:schemeClr val="tx1">
                    <a:lumMod val="65000"/>
                    <a:lumOff val="35000"/>
                  </a:schemeClr>
                </a:solidFill>
                <a:effectLst/>
                <a:latin typeface="Söhne"/>
              </a:rPr>
              <a:t>Adafruit IO is a cloud-based IoT platform.</a:t>
            </a:r>
          </a:p>
          <a:p>
            <a:pPr algn="l">
              <a:buFont typeface="Arial" panose="020B0604020202020204" pitchFamily="34" charset="0"/>
              <a:buChar char="•"/>
            </a:pPr>
            <a:r>
              <a:rPr lang="en-IN" sz="2900" b="0" i="0" dirty="0">
                <a:solidFill>
                  <a:schemeClr val="tx1">
                    <a:lumMod val="65000"/>
                    <a:lumOff val="35000"/>
                  </a:schemeClr>
                </a:solidFill>
                <a:effectLst/>
                <a:latin typeface="Söhne"/>
              </a:rPr>
              <a:t>Supports MQTT (Message Queuing Telemetry Transport) for communication.</a:t>
            </a:r>
          </a:p>
          <a:p>
            <a:pPr algn="l">
              <a:buFont typeface="Arial" panose="020B0604020202020204" pitchFamily="34" charset="0"/>
              <a:buChar char="•"/>
            </a:pPr>
            <a:r>
              <a:rPr lang="en-IN" sz="2900" b="0" i="0" dirty="0">
                <a:solidFill>
                  <a:schemeClr val="tx1">
                    <a:lumMod val="65000"/>
                    <a:lumOff val="35000"/>
                  </a:schemeClr>
                </a:solidFill>
                <a:effectLst/>
                <a:latin typeface="Söhne"/>
              </a:rPr>
              <a:t>Provides easy integration with various IoT devices.</a:t>
            </a:r>
          </a:p>
          <a:p>
            <a:pPr algn="l">
              <a:buFont typeface="Arial" panose="020B0604020202020204" pitchFamily="34" charset="0"/>
              <a:buChar char="•"/>
            </a:pPr>
            <a:r>
              <a:rPr lang="en-IN" sz="2900" b="0" i="0" dirty="0">
                <a:solidFill>
                  <a:schemeClr val="tx1">
                    <a:lumMod val="65000"/>
                    <a:lumOff val="35000"/>
                  </a:schemeClr>
                </a:solidFill>
                <a:effectLst/>
                <a:latin typeface="Söhne"/>
              </a:rPr>
              <a:t>Features data visualization, storage, and control capabilities.</a:t>
            </a:r>
          </a:p>
          <a:p>
            <a:pPr algn="l">
              <a:buFont typeface="Arial" panose="020B0604020202020204" pitchFamily="34" charset="0"/>
              <a:buChar char="•"/>
            </a:pPr>
            <a:r>
              <a:rPr lang="en-IN" sz="2900" b="0" i="0" dirty="0">
                <a:solidFill>
                  <a:schemeClr val="tx1">
                    <a:lumMod val="65000"/>
                    <a:lumOff val="35000"/>
                  </a:schemeClr>
                </a:solidFill>
                <a:effectLst/>
                <a:latin typeface="Söhne"/>
              </a:rPr>
              <a:t>Allows you to create dashboards for monitoring and controlling connected devices.</a:t>
            </a:r>
          </a:p>
        </p:txBody>
      </p:sp>
      <p:pic>
        <p:nvPicPr>
          <p:cNvPr id="4" name="Picture 3">
            <a:extLst>
              <a:ext uri="{FF2B5EF4-FFF2-40B4-BE49-F238E27FC236}">
                <a16:creationId xmlns:a16="http://schemas.microsoft.com/office/drawing/2014/main" id="{23D80E46-9E25-20FC-2B22-023E32C21F90}"/>
              </a:ext>
            </a:extLst>
          </p:cNvPr>
          <p:cNvPicPr>
            <a:picLocks noChangeAspect="1"/>
          </p:cNvPicPr>
          <p:nvPr/>
        </p:nvPicPr>
        <p:blipFill>
          <a:blip r:embed="rId2"/>
          <a:stretch>
            <a:fillRect/>
          </a:stretch>
        </p:blipFill>
        <p:spPr>
          <a:xfrm>
            <a:off x="8616164" y="689660"/>
            <a:ext cx="2428875" cy="1647825"/>
          </a:xfrm>
          <a:prstGeom prst="rect">
            <a:avLst/>
          </a:prstGeom>
        </p:spPr>
      </p:pic>
    </p:spTree>
    <p:extLst>
      <p:ext uri="{BB962C8B-B14F-4D97-AF65-F5344CB8AC3E}">
        <p14:creationId xmlns:p14="http://schemas.microsoft.com/office/powerpoint/2010/main" val="403421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8C79-EAC0-F596-4A12-C175C1C5E4D7}"/>
              </a:ext>
            </a:extLst>
          </p:cNvPr>
          <p:cNvSpPr>
            <a:spLocks noGrp="1"/>
          </p:cNvSpPr>
          <p:nvPr>
            <p:ph type="title"/>
          </p:nvPr>
        </p:nvSpPr>
        <p:spPr>
          <a:xfrm>
            <a:off x="1520792" y="624110"/>
            <a:ext cx="9983819" cy="1280890"/>
          </a:xfrm>
        </p:spPr>
        <p:txBody>
          <a:bodyPr/>
          <a:lstStyle/>
          <a:p>
            <a:r>
              <a:rPr lang="en-IN" dirty="0">
                <a:solidFill>
                  <a:schemeClr val="tx1"/>
                </a:solidFill>
              </a:rPr>
              <a:t>Circuit Diagram -</a:t>
            </a:r>
          </a:p>
        </p:txBody>
      </p:sp>
      <p:pic>
        <p:nvPicPr>
          <p:cNvPr id="4" name="Picture 3">
            <a:extLst>
              <a:ext uri="{FF2B5EF4-FFF2-40B4-BE49-F238E27FC236}">
                <a16:creationId xmlns:a16="http://schemas.microsoft.com/office/drawing/2014/main" id="{8A0273BC-FFA0-B6FE-AD91-063E2BCB8A07}"/>
              </a:ext>
            </a:extLst>
          </p:cNvPr>
          <p:cNvPicPr>
            <a:picLocks noChangeAspect="1"/>
          </p:cNvPicPr>
          <p:nvPr/>
        </p:nvPicPr>
        <p:blipFill>
          <a:blip r:embed="rId2"/>
          <a:stretch>
            <a:fillRect/>
          </a:stretch>
        </p:blipFill>
        <p:spPr>
          <a:xfrm>
            <a:off x="5684746" y="778115"/>
            <a:ext cx="5819865" cy="5998071"/>
          </a:xfrm>
          <a:prstGeom prst="rect">
            <a:avLst/>
          </a:prstGeom>
        </p:spPr>
      </p:pic>
      <p:cxnSp>
        <p:nvCxnSpPr>
          <p:cNvPr id="6" name="Straight Connector 5">
            <a:extLst>
              <a:ext uri="{FF2B5EF4-FFF2-40B4-BE49-F238E27FC236}">
                <a16:creationId xmlns:a16="http://schemas.microsoft.com/office/drawing/2014/main" id="{B3ABEEFC-02AA-BD13-F4E0-6174A8FB2290}"/>
              </a:ext>
            </a:extLst>
          </p:cNvPr>
          <p:cNvCxnSpPr/>
          <p:nvPr/>
        </p:nvCxnSpPr>
        <p:spPr>
          <a:xfrm>
            <a:off x="4350619" y="4129238"/>
            <a:ext cx="1655545"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A7CB1A1-51F7-DC3C-ACD7-CF5491CA39A6}"/>
              </a:ext>
            </a:extLst>
          </p:cNvPr>
          <p:cNvCxnSpPr>
            <a:cxnSpLocks/>
          </p:cNvCxnSpPr>
          <p:nvPr/>
        </p:nvCxnSpPr>
        <p:spPr>
          <a:xfrm>
            <a:off x="9113521" y="1028299"/>
            <a:ext cx="1474269"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A503ABCD-47A8-D1EF-E323-3CE23A87816A}"/>
              </a:ext>
            </a:extLst>
          </p:cNvPr>
          <p:cNvCxnSpPr/>
          <p:nvPr/>
        </p:nvCxnSpPr>
        <p:spPr>
          <a:xfrm>
            <a:off x="4742046" y="1777465"/>
            <a:ext cx="1655545"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5C8EA76E-F06F-BED6-B550-FB1F5B89B4EA}"/>
              </a:ext>
            </a:extLst>
          </p:cNvPr>
          <p:cNvCxnSpPr>
            <a:cxnSpLocks/>
          </p:cNvCxnSpPr>
          <p:nvPr/>
        </p:nvCxnSpPr>
        <p:spPr>
          <a:xfrm>
            <a:off x="9022882" y="6081563"/>
            <a:ext cx="17085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64E93C02-E3FC-5788-425C-F8920AEF208B}"/>
              </a:ext>
            </a:extLst>
          </p:cNvPr>
          <p:cNvCxnSpPr>
            <a:cxnSpLocks/>
          </p:cNvCxnSpPr>
          <p:nvPr/>
        </p:nvCxnSpPr>
        <p:spPr>
          <a:xfrm>
            <a:off x="10731382" y="3745066"/>
            <a:ext cx="1021064"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9064A73C-52B7-85A5-BA1D-F8BAE71B3595}"/>
              </a:ext>
            </a:extLst>
          </p:cNvPr>
          <p:cNvCxnSpPr>
            <a:cxnSpLocks/>
          </p:cNvCxnSpPr>
          <p:nvPr/>
        </p:nvCxnSpPr>
        <p:spPr>
          <a:xfrm>
            <a:off x="10731382" y="1795111"/>
            <a:ext cx="953687"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36262845-D6A0-7B15-B57D-F4A72F4A6992}"/>
              </a:ext>
            </a:extLst>
          </p:cNvPr>
          <p:cNvSpPr txBox="1"/>
          <p:nvPr/>
        </p:nvSpPr>
        <p:spPr>
          <a:xfrm>
            <a:off x="2973631" y="1581834"/>
            <a:ext cx="2463280" cy="646331"/>
          </a:xfrm>
          <a:prstGeom prst="rect">
            <a:avLst/>
          </a:prstGeom>
          <a:noFill/>
        </p:spPr>
        <p:txBody>
          <a:bodyPr wrap="square" rtlCol="0">
            <a:spAutoFit/>
          </a:bodyPr>
          <a:lstStyle/>
          <a:p>
            <a:r>
              <a:rPr lang="en-IN" dirty="0"/>
              <a:t>Push button</a:t>
            </a:r>
          </a:p>
          <a:p>
            <a:endParaRPr lang="en-IN" dirty="0"/>
          </a:p>
        </p:txBody>
      </p:sp>
      <p:sp>
        <p:nvSpPr>
          <p:cNvPr id="18" name="TextBox 17">
            <a:extLst>
              <a:ext uri="{FF2B5EF4-FFF2-40B4-BE49-F238E27FC236}">
                <a16:creationId xmlns:a16="http://schemas.microsoft.com/office/drawing/2014/main" id="{A117D299-206E-CDDD-219B-8ADAFC81A3FD}"/>
              </a:ext>
            </a:extLst>
          </p:cNvPr>
          <p:cNvSpPr txBox="1"/>
          <p:nvPr/>
        </p:nvSpPr>
        <p:spPr>
          <a:xfrm>
            <a:off x="10162098" y="618224"/>
            <a:ext cx="2463280" cy="646331"/>
          </a:xfrm>
          <a:prstGeom prst="rect">
            <a:avLst/>
          </a:prstGeom>
          <a:noFill/>
        </p:spPr>
        <p:txBody>
          <a:bodyPr wrap="square" rtlCol="0">
            <a:spAutoFit/>
          </a:bodyPr>
          <a:lstStyle/>
          <a:p>
            <a:r>
              <a:rPr lang="en-IN" dirty="0"/>
              <a:t>MAX30100</a:t>
            </a:r>
          </a:p>
          <a:p>
            <a:endParaRPr lang="en-IN" dirty="0"/>
          </a:p>
        </p:txBody>
      </p:sp>
      <p:sp>
        <p:nvSpPr>
          <p:cNvPr id="19" name="TextBox 18">
            <a:extLst>
              <a:ext uri="{FF2B5EF4-FFF2-40B4-BE49-F238E27FC236}">
                <a16:creationId xmlns:a16="http://schemas.microsoft.com/office/drawing/2014/main" id="{C6EF836A-CAD7-CCE4-CE1F-4E6F7811C335}"/>
              </a:ext>
            </a:extLst>
          </p:cNvPr>
          <p:cNvSpPr txBox="1"/>
          <p:nvPr/>
        </p:nvSpPr>
        <p:spPr>
          <a:xfrm>
            <a:off x="3221466" y="4017427"/>
            <a:ext cx="2463280" cy="646331"/>
          </a:xfrm>
          <a:prstGeom prst="rect">
            <a:avLst/>
          </a:prstGeom>
          <a:noFill/>
        </p:spPr>
        <p:txBody>
          <a:bodyPr wrap="square" rtlCol="0">
            <a:spAutoFit/>
          </a:bodyPr>
          <a:lstStyle/>
          <a:p>
            <a:r>
              <a:rPr lang="en-IN" dirty="0"/>
              <a:t>ESP 32</a:t>
            </a:r>
          </a:p>
          <a:p>
            <a:endParaRPr lang="en-IN" dirty="0"/>
          </a:p>
        </p:txBody>
      </p:sp>
      <p:sp>
        <p:nvSpPr>
          <p:cNvPr id="20" name="TextBox 19">
            <a:extLst>
              <a:ext uri="{FF2B5EF4-FFF2-40B4-BE49-F238E27FC236}">
                <a16:creationId xmlns:a16="http://schemas.microsoft.com/office/drawing/2014/main" id="{CBD19439-DBE5-7C93-3221-DB6A37F95CE0}"/>
              </a:ext>
            </a:extLst>
          </p:cNvPr>
          <p:cNvSpPr txBox="1"/>
          <p:nvPr/>
        </p:nvSpPr>
        <p:spPr>
          <a:xfrm>
            <a:off x="11393738" y="3777150"/>
            <a:ext cx="2463280" cy="646331"/>
          </a:xfrm>
          <a:prstGeom prst="rect">
            <a:avLst/>
          </a:prstGeom>
          <a:noFill/>
        </p:spPr>
        <p:txBody>
          <a:bodyPr wrap="square" rtlCol="0">
            <a:spAutoFit/>
          </a:bodyPr>
          <a:lstStyle/>
          <a:p>
            <a:r>
              <a:rPr lang="en-IN" dirty="0"/>
              <a:t>DHT11</a:t>
            </a:r>
          </a:p>
          <a:p>
            <a:endParaRPr lang="en-IN" dirty="0"/>
          </a:p>
        </p:txBody>
      </p:sp>
      <p:sp>
        <p:nvSpPr>
          <p:cNvPr id="21" name="TextBox 20">
            <a:extLst>
              <a:ext uri="{FF2B5EF4-FFF2-40B4-BE49-F238E27FC236}">
                <a16:creationId xmlns:a16="http://schemas.microsoft.com/office/drawing/2014/main" id="{33C29E0A-25BB-E777-C29E-E16595556BBC}"/>
              </a:ext>
            </a:extLst>
          </p:cNvPr>
          <p:cNvSpPr txBox="1"/>
          <p:nvPr/>
        </p:nvSpPr>
        <p:spPr>
          <a:xfrm>
            <a:off x="11300059" y="1843597"/>
            <a:ext cx="1996576" cy="646331"/>
          </a:xfrm>
          <a:prstGeom prst="rect">
            <a:avLst/>
          </a:prstGeom>
          <a:noFill/>
        </p:spPr>
        <p:txBody>
          <a:bodyPr wrap="square" rtlCol="0">
            <a:spAutoFit/>
          </a:bodyPr>
          <a:lstStyle/>
          <a:p>
            <a:r>
              <a:rPr lang="en-IN" dirty="0"/>
              <a:t>OLED</a:t>
            </a:r>
          </a:p>
          <a:p>
            <a:endParaRPr lang="en-IN" dirty="0"/>
          </a:p>
        </p:txBody>
      </p:sp>
      <p:sp>
        <p:nvSpPr>
          <p:cNvPr id="22" name="TextBox 21">
            <a:extLst>
              <a:ext uri="{FF2B5EF4-FFF2-40B4-BE49-F238E27FC236}">
                <a16:creationId xmlns:a16="http://schemas.microsoft.com/office/drawing/2014/main" id="{FD81981A-A79B-92E6-1E60-F4F31651C13B}"/>
              </a:ext>
            </a:extLst>
          </p:cNvPr>
          <p:cNvSpPr txBox="1"/>
          <p:nvPr/>
        </p:nvSpPr>
        <p:spPr>
          <a:xfrm>
            <a:off x="10453429" y="6090551"/>
            <a:ext cx="2463280" cy="646331"/>
          </a:xfrm>
          <a:prstGeom prst="rect">
            <a:avLst/>
          </a:prstGeom>
          <a:noFill/>
        </p:spPr>
        <p:txBody>
          <a:bodyPr wrap="square" rtlCol="0">
            <a:spAutoFit/>
          </a:bodyPr>
          <a:lstStyle/>
          <a:p>
            <a:r>
              <a:rPr lang="en-IN" dirty="0"/>
              <a:t>NEO 6M GPS</a:t>
            </a:r>
          </a:p>
          <a:p>
            <a:endParaRPr lang="en-IN" dirty="0"/>
          </a:p>
        </p:txBody>
      </p:sp>
      <p:sp>
        <p:nvSpPr>
          <p:cNvPr id="23" name="Thought Bubble: Cloud 22">
            <a:extLst>
              <a:ext uri="{FF2B5EF4-FFF2-40B4-BE49-F238E27FC236}">
                <a16:creationId xmlns:a16="http://schemas.microsoft.com/office/drawing/2014/main" id="{E8F05299-9BD2-6D3F-7C67-29FFD53D5EBB}"/>
              </a:ext>
            </a:extLst>
          </p:cNvPr>
          <p:cNvSpPr/>
          <p:nvPr/>
        </p:nvSpPr>
        <p:spPr>
          <a:xfrm>
            <a:off x="1217776" y="4558281"/>
            <a:ext cx="3364544" cy="2054910"/>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575B0655-BB11-5A71-CE52-90A04E6ED50B}"/>
              </a:ext>
            </a:extLst>
          </p:cNvPr>
          <p:cNvPicPr>
            <a:picLocks noChangeAspect="1"/>
          </p:cNvPicPr>
          <p:nvPr/>
        </p:nvPicPr>
        <p:blipFill>
          <a:blip r:embed="rId3"/>
          <a:stretch>
            <a:fillRect/>
          </a:stretch>
        </p:blipFill>
        <p:spPr>
          <a:xfrm>
            <a:off x="2346895" y="5092800"/>
            <a:ext cx="1253472" cy="850395"/>
          </a:xfrm>
          <a:prstGeom prst="rect">
            <a:avLst/>
          </a:prstGeom>
        </p:spPr>
      </p:pic>
      <p:cxnSp>
        <p:nvCxnSpPr>
          <p:cNvPr id="27" name="Straight Connector 26">
            <a:extLst>
              <a:ext uri="{FF2B5EF4-FFF2-40B4-BE49-F238E27FC236}">
                <a16:creationId xmlns:a16="http://schemas.microsoft.com/office/drawing/2014/main" id="{38B88F1C-9B04-27A3-7D59-B4037C2DA9A6}"/>
              </a:ext>
            </a:extLst>
          </p:cNvPr>
          <p:cNvCxnSpPr/>
          <p:nvPr/>
        </p:nvCxnSpPr>
        <p:spPr>
          <a:xfrm>
            <a:off x="4453106" y="5390147"/>
            <a:ext cx="155305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737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6FA3-8E00-BBAD-C498-68A5D1D05401}"/>
              </a:ext>
            </a:extLst>
          </p:cNvPr>
          <p:cNvSpPr>
            <a:spLocks noGrp="1"/>
          </p:cNvSpPr>
          <p:nvPr>
            <p:ph type="title"/>
          </p:nvPr>
        </p:nvSpPr>
        <p:spPr>
          <a:xfrm>
            <a:off x="1890281" y="652986"/>
            <a:ext cx="8911687" cy="1280890"/>
          </a:xfrm>
        </p:spPr>
        <p:txBody>
          <a:bodyPr/>
          <a:lstStyle/>
          <a:p>
            <a:r>
              <a:rPr lang="en-IN" dirty="0">
                <a:solidFill>
                  <a:schemeClr val="tx1"/>
                </a:solidFill>
              </a:rPr>
              <a:t>Monitoring Window - </a:t>
            </a:r>
          </a:p>
        </p:txBody>
      </p:sp>
      <p:sp>
        <p:nvSpPr>
          <p:cNvPr id="3" name="Content Placeholder 2">
            <a:extLst>
              <a:ext uri="{FF2B5EF4-FFF2-40B4-BE49-F238E27FC236}">
                <a16:creationId xmlns:a16="http://schemas.microsoft.com/office/drawing/2014/main" id="{59A2258F-7D5C-D136-2A36-11D29C2F780E}"/>
              </a:ext>
            </a:extLst>
          </p:cNvPr>
          <p:cNvSpPr>
            <a:spLocks noGrp="1"/>
          </p:cNvSpPr>
          <p:nvPr>
            <p:ph idx="1"/>
          </p:nvPr>
        </p:nvSpPr>
        <p:spPr>
          <a:xfrm>
            <a:off x="316037" y="1584958"/>
            <a:ext cx="11559925" cy="4883217"/>
          </a:xfrm>
        </p:spPr>
        <p:txBody>
          <a:bodyPr/>
          <a:lstStyle/>
          <a:p>
            <a:r>
              <a:rPr lang="en-IN" sz="2900" dirty="0"/>
              <a:t>The measured data will be shown on </a:t>
            </a:r>
            <a:r>
              <a:rPr lang="en-IN" sz="2900" dirty="0" err="1"/>
              <a:t>adafruit</a:t>
            </a:r>
            <a:r>
              <a:rPr lang="en-IN" sz="2900" dirty="0"/>
              <a:t> server </a:t>
            </a:r>
            <a:r>
              <a:rPr lang="en-IN" dirty="0"/>
              <a:t>.</a:t>
            </a:r>
          </a:p>
        </p:txBody>
      </p:sp>
      <p:pic>
        <p:nvPicPr>
          <p:cNvPr id="5" name="Picture 4">
            <a:extLst>
              <a:ext uri="{FF2B5EF4-FFF2-40B4-BE49-F238E27FC236}">
                <a16:creationId xmlns:a16="http://schemas.microsoft.com/office/drawing/2014/main" id="{1B92C521-2549-5988-DFF4-B8BC6A7A41CD}"/>
              </a:ext>
            </a:extLst>
          </p:cNvPr>
          <p:cNvPicPr>
            <a:picLocks noChangeAspect="1"/>
          </p:cNvPicPr>
          <p:nvPr/>
        </p:nvPicPr>
        <p:blipFill>
          <a:blip r:embed="rId2"/>
          <a:stretch>
            <a:fillRect/>
          </a:stretch>
        </p:blipFill>
        <p:spPr>
          <a:xfrm>
            <a:off x="2541069" y="2300325"/>
            <a:ext cx="7932984" cy="4273728"/>
          </a:xfrm>
          <a:prstGeom prst="rect">
            <a:avLst/>
          </a:prstGeom>
        </p:spPr>
      </p:pic>
    </p:spTree>
    <p:extLst>
      <p:ext uri="{BB962C8B-B14F-4D97-AF65-F5344CB8AC3E}">
        <p14:creationId xmlns:p14="http://schemas.microsoft.com/office/powerpoint/2010/main" val="62983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FF32-0F74-38FE-B051-F6E17AAE5A82}"/>
              </a:ext>
            </a:extLst>
          </p:cNvPr>
          <p:cNvSpPr>
            <a:spLocks noGrp="1"/>
          </p:cNvSpPr>
          <p:nvPr>
            <p:ph type="title"/>
          </p:nvPr>
        </p:nvSpPr>
        <p:spPr>
          <a:xfrm>
            <a:off x="1674797" y="624110"/>
            <a:ext cx="9829816" cy="1280890"/>
          </a:xfrm>
        </p:spPr>
        <p:txBody>
          <a:bodyPr/>
          <a:lstStyle/>
          <a:p>
            <a:r>
              <a:rPr lang="en-IN" dirty="0">
                <a:solidFill>
                  <a:schemeClr val="tx1"/>
                </a:solidFill>
              </a:rPr>
              <a:t>References -</a:t>
            </a:r>
          </a:p>
        </p:txBody>
      </p:sp>
      <p:sp>
        <p:nvSpPr>
          <p:cNvPr id="3" name="Content Placeholder 2">
            <a:extLst>
              <a:ext uri="{FF2B5EF4-FFF2-40B4-BE49-F238E27FC236}">
                <a16:creationId xmlns:a16="http://schemas.microsoft.com/office/drawing/2014/main" id="{AA36F60A-A768-3055-00E0-C84A7C15CE11}"/>
              </a:ext>
            </a:extLst>
          </p:cNvPr>
          <p:cNvSpPr>
            <a:spLocks noGrp="1"/>
          </p:cNvSpPr>
          <p:nvPr>
            <p:ph idx="1"/>
          </p:nvPr>
        </p:nvSpPr>
        <p:spPr>
          <a:xfrm>
            <a:off x="231006" y="1645919"/>
            <a:ext cx="11273606" cy="4851133"/>
          </a:xfrm>
        </p:spPr>
        <p:txBody>
          <a:bodyPr/>
          <a:lstStyle/>
          <a:p>
            <a:r>
              <a:rPr lang="en-IN" dirty="0">
                <a:hlinkClick r:id="rId2"/>
              </a:rPr>
              <a:t>https://lastminuteengineers.com/getting-started-with-esp32/</a:t>
            </a:r>
            <a:endParaRPr lang="en-IN" dirty="0"/>
          </a:p>
          <a:p>
            <a:r>
              <a:rPr lang="en-IN" dirty="0">
                <a:hlinkClick r:id="rId3"/>
              </a:rPr>
              <a:t>https://lastminuteengineers.com/esp32-dht11-dht22-web-server-tutorial/</a:t>
            </a:r>
            <a:endParaRPr lang="en-IN" dirty="0"/>
          </a:p>
          <a:p>
            <a:r>
              <a:rPr lang="en-IN" dirty="0">
                <a:hlinkClick r:id="rId4"/>
              </a:rPr>
              <a:t>https://lastminuteengineers.com/max30100-pulse-oximeter-heart-rate-sensor-arduino-tutorial/</a:t>
            </a:r>
            <a:endParaRPr lang="en-IN" dirty="0"/>
          </a:p>
          <a:p>
            <a:r>
              <a:rPr lang="en-IN" dirty="0">
                <a:hlinkClick r:id="rId5"/>
              </a:rPr>
              <a:t>https://lastminuteengineers.com/neo6m-gps-arduino-tutorial/</a:t>
            </a:r>
            <a:endParaRPr lang="en-IN" dirty="0"/>
          </a:p>
          <a:p>
            <a:r>
              <a:rPr lang="en-IN" dirty="0">
                <a:hlinkClick r:id="rId6"/>
              </a:rPr>
              <a:t>https://lastminuteengineers.com/oled-display-esp32-tutorial/</a:t>
            </a:r>
            <a:endParaRPr lang="en-IN" dirty="0"/>
          </a:p>
          <a:p>
            <a:r>
              <a:rPr lang="en-IN" dirty="0">
                <a:hlinkClick r:id="rId7"/>
              </a:rPr>
              <a:t>https://learn.adafruit.com/welcome-to-adafruit-io/getting-started-with-adafruit-io</a:t>
            </a:r>
            <a:endParaRPr lang="en-IN" dirty="0"/>
          </a:p>
          <a:p>
            <a:r>
              <a:rPr lang="en-IN" dirty="0">
                <a:hlinkClick r:id="rId8"/>
              </a:rPr>
              <a:t>https://learn.adafruit.com/adafruit-io-basics-dashboards/overview</a:t>
            </a:r>
            <a:endParaRPr lang="en-IN" dirty="0"/>
          </a:p>
          <a:p>
            <a:r>
              <a:rPr lang="en-IN" dirty="0">
                <a:hlinkClick r:id="rId9"/>
              </a:rPr>
              <a:t>https://cdn-learn.adafruit.com/downloads/pdf/adafruit-io-basics-gps.pdf</a:t>
            </a:r>
            <a:endParaRPr lang="en-IN" dirty="0"/>
          </a:p>
          <a:p>
            <a:r>
              <a:rPr lang="en-IN" dirty="0">
                <a:hlinkClick r:id="rId10"/>
              </a:rPr>
              <a:t>https://www.researchgate.net/publication/342956539_Cattle_Activity_and_Health_Monitoring_System_Using_Accelerometer_Sensor</a:t>
            </a:r>
            <a:r>
              <a:rPr lang="en-IN" dirty="0"/>
              <a:t>      ( for MAX 30100 )</a:t>
            </a:r>
          </a:p>
          <a:p>
            <a:r>
              <a:rPr lang="en-IN" dirty="0">
                <a:hlinkClick r:id="rId11"/>
              </a:rPr>
              <a:t>https://www.irjet.net/archives/V4/i3/IRJET-V4I3431.pdf</a:t>
            </a:r>
            <a:r>
              <a:rPr lang="en-IN" dirty="0"/>
              <a:t>  ( for DHT11 sensor )</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40743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08AA-1C84-D81B-8415-436B96C02B0F}"/>
              </a:ext>
            </a:extLst>
          </p:cNvPr>
          <p:cNvSpPr>
            <a:spLocks noGrp="1"/>
          </p:cNvSpPr>
          <p:nvPr>
            <p:ph type="title"/>
          </p:nvPr>
        </p:nvSpPr>
        <p:spPr>
          <a:xfrm>
            <a:off x="1617045" y="624110"/>
            <a:ext cx="9887568" cy="1280890"/>
          </a:xfrm>
        </p:spPr>
        <p:txBody>
          <a:bodyPr/>
          <a:lstStyle/>
          <a:p>
            <a:r>
              <a:rPr lang="en-IN" dirty="0">
                <a:solidFill>
                  <a:schemeClr val="tx1"/>
                </a:solidFill>
              </a:rPr>
              <a:t>About -</a:t>
            </a:r>
            <a:endParaRPr lang="en-IN" dirty="0"/>
          </a:p>
        </p:txBody>
      </p:sp>
      <p:sp>
        <p:nvSpPr>
          <p:cNvPr id="3" name="Content Placeholder 2">
            <a:extLst>
              <a:ext uri="{FF2B5EF4-FFF2-40B4-BE49-F238E27FC236}">
                <a16:creationId xmlns:a16="http://schemas.microsoft.com/office/drawing/2014/main" id="{59541C98-D826-2612-0827-31E10B5F0058}"/>
              </a:ext>
            </a:extLst>
          </p:cNvPr>
          <p:cNvSpPr>
            <a:spLocks noGrp="1"/>
          </p:cNvSpPr>
          <p:nvPr>
            <p:ph idx="1"/>
          </p:nvPr>
        </p:nvSpPr>
        <p:spPr>
          <a:xfrm>
            <a:off x="789272" y="1814361"/>
            <a:ext cx="11254356" cy="5255395"/>
          </a:xfrm>
        </p:spPr>
        <p:txBody>
          <a:bodyPr>
            <a:normAutofit/>
          </a:bodyPr>
          <a:lstStyle/>
          <a:p>
            <a:r>
              <a:rPr lang="en-US" sz="2900" b="0" i="0" dirty="0">
                <a:solidFill>
                  <a:schemeClr val="tx1">
                    <a:lumMod val="65000"/>
                    <a:lumOff val="35000"/>
                  </a:schemeClr>
                </a:solidFill>
                <a:effectLst/>
                <a:latin typeface="Söhne"/>
              </a:rPr>
              <a:t>Pet health tracking bands can be an innovative and valuable endeavor. Such a project aims to develop wearable devices specifically designed for </a:t>
            </a:r>
            <a:r>
              <a:rPr lang="en-US" sz="2900" dirty="0">
                <a:solidFill>
                  <a:schemeClr val="tx1">
                    <a:lumMod val="65000"/>
                    <a:lumOff val="35000"/>
                  </a:schemeClr>
                </a:solidFill>
                <a:latin typeface="Söhne"/>
              </a:rPr>
              <a:t>pets</a:t>
            </a:r>
            <a:r>
              <a:rPr lang="en-US" sz="2900" b="0" i="0" dirty="0">
                <a:solidFill>
                  <a:schemeClr val="tx1">
                    <a:lumMod val="65000"/>
                    <a:lumOff val="35000"/>
                  </a:schemeClr>
                </a:solidFill>
                <a:effectLst/>
                <a:latin typeface="Söhne"/>
              </a:rPr>
              <a:t> to monitor their health and well-being. </a:t>
            </a:r>
          </a:p>
          <a:p>
            <a:r>
              <a:rPr lang="en-US" sz="2900" b="0" i="0" dirty="0">
                <a:solidFill>
                  <a:schemeClr val="tx1">
                    <a:lumMod val="65000"/>
                    <a:lumOff val="35000"/>
                  </a:schemeClr>
                </a:solidFill>
                <a:effectLst/>
                <a:latin typeface="Söhne"/>
              </a:rPr>
              <a:t>This tracking bands can provide real-time data on various vital signs and behaviors, allowing owners, veterinarians, and researchers to closely monitor and manage animal health.</a:t>
            </a:r>
          </a:p>
          <a:p>
            <a:r>
              <a:rPr lang="en-US" sz="2900" b="0" i="0" dirty="0">
                <a:solidFill>
                  <a:schemeClr val="tx1">
                    <a:lumMod val="65000"/>
                    <a:lumOff val="35000"/>
                  </a:schemeClr>
                </a:solidFill>
                <a:effectLst/>
                <a:latin typeface="Söhne"/>
              </a:rPr>
              <a:t>At least 15,000 cattle have been infected with the lumpy skin disease virus and 115 cattle deaths have been reported in Uttar Pradesh so far. As many as 1,414 villages in UP are under the grip of the virus.</a:t>
            </a:r>
          </a:p>
          <a:p>
            <a:endParaRPr lang="en-US" sz="3200" b="0" i="0" dirty="0">
              <a:solidFill>
                <a:schemeClr val="tx1">
                  <a:lumMod val="65000"/>
                  <a:lumOff val="35000"/>
                </a:schemeClr>
              </a:solidFill>
              <a:effectLst/>
              <a:latin typeface="Söhne"/>
            </a:endParaRPr>
          </a:p>
          <a:p>
            <a:endParaRPr lang="en-IN" dirty="0"/>
          </a:p>
        </p:txBody>
      </p:sp>
    </p:spTree>
    <p:extLst>
      <p:ext uri="{BB962C8B-B14F-4D97-AF65-F5344CB8AC3E}">
        <p14:creationId xmlns:p14="http://schemas.microsoft.com/office/powerpoint/2010/main" val="16001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416C3-2E5A-E88F-9006-1A55C05845F6}"/>
              </a:ext>
            </a:extLst>
          </p:cNvPr>
          <p:cNvSpPr>
            <a:spLocks noGrp="1"/>
          </p:cNvSpPr>
          <p:nvPr>
            <p:ph idx="1"/>
          </p:nvPr>
        </p:nvSpPr>
        <p:spPr>
          <a:xfrm>
            <a:off x="907983" y="1126155"/>
            <a:ext cx="11762072" cy="8200723"/>
          </a:xfrm>
        </p:spPr>
        <p:txBody>
          <a:bodyPr/>
          <a:lstStyle/>
          <a:p>
            <a:pPr marL="0" indent="0">
              <a:buNone/>
            </a:pPr>
            <a:r>
              <a:rPr lang="en-US" sz="2800" b="0" i="0" dirty="0">
                <a:solidFill>
                  <a:schemeClr val="tx1">
                    <a:lumMod val="65000"/>
                    <a:lumOff val="35000"/>
                  </a:schemeClr>
                </a:solidFill>
                <a:latin typeface="Söhne"/>
              </a:rPr>
              <a:t>                </a:t>
            </a:r>
            <a:r>
              <a:rPr lang="en-US" sz="3600" b="0" i="0" dirty="0">
                <a:solidFill>
                  <a:schemeClr val="tx1">
                    <a:lumMod val="65000"/>
                    <a:lumOff val="35000"/>
                  </a:schemeClr>
                </a:solidFill>
                <a:latin typeface="Söhne"/>
              </a:rPr>
              <a:t> </a:t>
            </a:r>
            <a:endParaRPr lang="en-IN" sz="4800" dirty="0">
              <a:solidFill>
                <a:schemeClr val="tx1"/>
              </a:solidFill>
            </a:endParaRPr>
          </a:p>
          <a:p>
            <a:r>
              <a:rPr lang="en-IN" sz="2900" dirty="0">
                <a:solidFill>
                  <a:schemeClr val="tx1">
                    <a:lumMod val="65000"/>
                    <a:lumOff val="35000"/>
                  </a:schemeClr>
                </a:solidFill>
                <a:latin typeface="Söhne"/>
              </a:rPr>
              <a:t>Every owner must have the record of their pets health it can help in the tracking of its health .</a:t>
            </a:r>
          </a:p>
          <a:p>
            <a:r>
              <a:rPr lang="en-IN" sz="2900" dirty="0">
                <a:solidFill>
                  <a:schemeClr val="tx1">
                    <a:lumMod val="65000"/>
                    <a:lumOff val="35000"/>
                  </a:schemeClr>
                </a:solidFill>
                <a:latin typeface="Söhne"/>
              </a:rPr>
              <a:t>Regular tracking can make less chances of sickness  of their pets.</a:t>
            </a:r>
          </a:p>
          <a:p>
            <a:r>
              <a:rPr lang="en-IN" sz="2900" dirty="0">
                <a:solidFill>
                  <a:schemeClr val="tx1">
                    <a:lumMod val="65000"/>
                    <a:lumOff val="35000"/>
                  </a:schemeClr>
                </a:solidFill>
                <a:latin typeface="Söhne"/>
              </a:rPr>
              <a:t>Or if they are infected by any disease than it also helps in its tracking as well as to make sure that those are not coming in the contact of non infected one’s that can cause the spread of disease .</a:t>
            </a:r>
          </a:p>
          <a:p>
            <a:r>
              <a:rPr lang="en-IN" sz="2900" dirty="0">
                <a:solidFill>
                  <a:schemeClr val="tx1">
                    <a:lumMod val="65000"/>
                    <a:lumOff val="35000"/>
                  </a:schemeClr>
                </a:solidFill>
                <a:latin typeface="Söhne"/>
              </a:rPr>
              <a:t>I think its our responsibility to make a check on our pets health because they also play an important role in our life .</a:t>
            </a:r>
          </a:p>
          <a:p>
            <a:pPr marL="0" indent="0">
              <a:buNone/>
            </a:pPr>
            <a:endParaRPr lang="en-IN" sz="2900" dirty="0">
              <a:solidFill>
                <a:schemeClr val="tx1">
                  <a:lumMod val="65000"/>
                  <a:lumOff val="35000"/>
                </a:schemeClr>
              </a:solidFill>
              <a:latin typeface="Söhne"/>
            </a:endParaRPr>
          </a:p>
          <a:p>
            <a:pPr marL="0" indent="0">
              <a:buNone/>
            </a:pPr>
            <a:endParaRPr lang="en-IN" sz="2800" dirty="0">
              <a:solidFill>
                <a:schemeClr val="accent2">
                  <a:lumMod val="50000"/>
                </a:schemeClr>
              </a:solidFill>
              <a:latin typeface="Söhne"/>
            </a:endParaRPr>
          </a:p>
          <a:p>
            <a:endParaRPr lang="en-US" sz="2800" b="0" i="0" dirty="0">
              <a:solidFill>
                <a:schemeClr val="accent2">
                  <a:lumMod val="50000"/>
                </a:schemeClr>
              </a:solidFill>
              <a:effectLst/>
              <a:latin typeface="Söhne"/>
            </a:endParaRPr>
          </a:p>
          <a:p>
            <a:endParaRPr lang="en-IN" dirty="0"/>
          </a:p>
        </p:txBody>
      </p:sp>
      <p:sp>
        <p:nvSpPr>
          <p:cNvPr id="2" name="Title 1">
            <a:extLst>
              <a:ext uri="{FF2B5EF4-FFF2-40B4-BE49-F238E27FC236}">
                <a16:creationId xmlns:a16="http://schemas.microsoft.com/office/drawing/2014/main" id="{0B317558-20CA-8894-333E-86BF2772D5DD}"/>
              </a:ext>
            </a:extLst>
          </p:cNvPr>
          <p:cNvSpPr>
            <a:spLocks noGrp="1"/>
          </p:cNvSpPr>
          <p:nvPr>
            <p:ph type="title"/>
          </p:nvPr>
        </p:nvSpPr>
        <p:spPr>
          <a:xfrm>
            <a:off x="1617045" y="624110"/>
            <a:ext cx="9887568" cy="1280890"/>
          </a:xfrm>
        </p:spPr>
        <p:txBody>
          <a:bodyPr/>
          <a:lstStyle/>
          <a:p>
            <a:r>
              <a:rPr lang="en-IN" dirty="0">
                <a:solidFill>
                  <a:schemeClr val="tx1"/>
                </a:solidFill>
              </a:rPr>
              <a:t>USES -</a:t>
            </a:r>
            <a:endParaRPr lang="en-IN" dirty="0"/>
          </a:p>
        </p:txBody>
      </p:sp>
    </p:spTree>
    <p:extLst>
      <p:ext uri="{BB962C8B-B14F-4D97-AF65-F5344CB8AC3E}">
        <p14:creationId xmlns:p14="http://schemas.microsoft.com/office/powerpoint/2010/main" val="254862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2FFDE-C951-28F2-B1EA-63D18792A336}"/>
              </a:ext>
            </a:extLst>
          </p:cNvPr>
          <p:cNvSpPr>
            <a:spLocks noGrp="1"/>
          </p:cNvSpPr>
          <p:nvPr>
            <p:ph idx="1"/>
          </p:nvPr>
        </p:nvSpPr>
        <p:spPr>
          <a:xfrm>
            <a:off x="869482" y="-818147"/>
            <a:ext cx="11322518" cy="5818472"/>
          </a:xfrm>
        </p:spPr>
        <p:txBody>
          <a:bodyPr>
            <a:noAutofit/>
          </a:bodyPr>
          <a:lstStyle/>
          <a:p>
            <a:pPr marL="0" indent="0">
              <a:buNone/>
            </a:pPr>
            <a:r>
              <a:rPr lang="en-IN" sz="2800" dirty="0">
                <a:solidFill>
                  <a:schemeClr val="tx1">
                    <a:lumMod val="65000"/>
                    <a:lumOff val="35000"/>
                  </a:schemeClr>
                </a:solidFill>
                <a:latin typeface="Söhne"/>
              </a:rPr>
              <a:t>      				</a:t>
            </a:r>
          </a:p>
          <a:p>
            <a:pPr marL="0" indent="0">
              <a:buNone/>
            </a:pPr>
            <a:r>
              <a:rPr lang="en-IN" sz="2800" dirty="0">
                <a:solidFill>
                  <a:schemeClr val="tx1">
                    <a:lumMod val="65000"/>
                    <a:lumOff val="35000"/>
                  </a:schemeClr>
                </a:solidFill>
                <a:latin typeface="Söhne"/>
              </a:rPr>
              <a:t>				</a:t>
            </a:r>
          </a:p>
          <a:p>
            <a:pPr marL="0" indent="0">
              <a:buNone/>
            </a:pPr>
            <a:r>
              <a:rPr lang="en-IN" sz="2800" dirty="0">
                <a:solidFill>
                  <a:schemeClr val="tx1">
                    <a:lumMod val="65000"/>
                    <a:lumOff val="35000"/>
                  </a:schemeClr>
                </a:solidFill>
                <a:latin typeface="Söhne"/>
              </a:rPr>
              <a:t>				</a:t>
            </a:r>
          </a:p>
          <a:p>
            <a:pPr marL="0" indent="0">
              <a:buNone/>
            </a:pPr>
            <a:r>
              <a:rPr lang="en-IN" sz="2800" dirty="0">
                <a:solidFill>
                  <a:schemeClr val="tx1">
                    <a:lumMod val="65000"/>
                    <a:lumOff val="35000"/>
                  </a:schemeClr>
                </a:solidFill>
                <a:latin typeface="Söhne"/>
              </a:rPr>
              <a:t>			</a:t>
            </a:r>
          </a:p>
          <a:p>
            <a:r>
              <a:rPr lang="en-IN" sz="2900" dirty="0">
                <a:solidFill>
                  <a:schemeClr val="tx1">
                    <a:lumMod val="65000"/>
                    <a:lumOff val="35000"/>
                  </a:schemeClr>
                </a:solidFill>
                <a:latin typeface="Söhne"/>
              </a:rPr>
              <a:t> The device also contains the </a:t>
            </a:r>
            <a:r>
              <a:rPr lang="en-IN" sz="2900" b="1" dirty="0">
                <a:solidFill>
                  <a:schemeClr val="tx1">
                    <a:lumMod val="65000"/>
                    <a:lumOff val="35000"/>
                  </a:schemeClr>
                </a:solidFill>
                <a:latin typeface="Söhne"/>
              </a:rPr>
              <a:t>Alert button </a:t>
            </a:r>
            <a:r>
              <a:rPr lang="en-IN" sz="2900" dirty="0">
                <a:solidFill>
                  <a:schemeClr val="tx1">
                    <a:lumMod val="65000"/>
                    <a:lumOff val="35000"/>
                  </a:schemeClr>
                </a:solidFill>
                <a:latin typeface="Söhne"/>
              </a:rPr>
              <a:t>if any how your pet is lost and anyone push that button then the location of your pet is send to owner’s telegram or what’s app account </a:t>
            </a:r>
          </a:p>
          <a:p>
            <a:r>
              <a:rPr lang="en-US" sz="2900" b="0" i="0" dirty="0">
                <a:solidFill>
                  <a:schemeClr val="tx1">
                    <a:lumMod val="65000"/>
                    <a:lumOff val="35000"/>
                  </a:schemeClr>
                </a:solidFill>
                <a:effectLst/>
                <a:latin typeface="Söhne"/>
              </a:rPr>
              <a:t>Integrate additional sensors, such as GPS or accelerometers, to track an animal's location, movement patterns, and behavior. This information can help monitor activity levels, identify potential injuries or distress, and prevent accidents or escapes.</a:t>
            </a:r>
          </a:p>
          <a:p>
            <a:pPr marL="0" indent="0">
              <a:buNone/>
            </a:pPr>
            <a:endParaRPr lang="en-IN" sz="2800" dirty="0">
              <a:solidFill>
                <a:schemeClr val="accent2">
                  <a:lumMod val="50000"/>
                </a:schemeClr>
              </a:solidFill>
              <a:latin typeface="Söhne"/>
            </a:endParaRPr>
          </a:p>
        </p:txBody>
      </p:sp>
    </p:spTree>
    <p:extLst>
      <p:ext uri="{BB962C8B-B14F-4D97-AF65-F5344CB8AC3E}">
        <p14:creationId xmlns:p14="http://schemas.microsoft.com/office/powerpoint/2010/main" val="422093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6CBC-0D73-BD16-A3A5-07A6FAB01678}"/>
              </a:ext>
            </a:extLst>
          </p:cNvPr>
          <p:cNvSpPr>
            <a:spLocks noGrp="1"/>
          </p:cNvSpPr>
          <p:nvPr>
            <p:ph type="title"/>
          </p:nvPr>
        </p:nvSpPr>
        <p:spPr>
          <a:xfrm>
            <a:off x="1540043" y="624110"/>
            <a:ext cx="9964570" cy="1280890"/>
          </a:xfrm>
        </p:spPr>
        <p:txBody>
          <a:bodyPr>
            <a:normAutofit/>
          </a:bodyPr>
          <a:lstStyle/>
          <a:p>
            <a:r>
              <a:rPr lang="en-IN" sz="3600" dirty="0">
                <a:solidFill>
                  <a:schemeClr val="tx1"/>
                </a:solidFill>
              </a:rPr>
              <a:t>Components used  </a:t>
            </a:r>
            <a:r>
              <a:rPr lang="en-IN" sz="3600" dirty="0">
                <a:solidFill>
                  <a:schemeClr val="tx1">
                    <a:lumMod val="65000"/>
                    <a:lumOff val="35000"/>
                  </a:schemeClr>
                </a:solidFill>
              </a:rPr>
              <a:t>-</a:t>
            </a:r>
            <a:endParaRPr lang="en-IN" dirty="0"/>
          </a:p>
        </p:txBody>
      </p:sp>
      <p:sp>
        <p:nvSpPr>
          <p:cNvPr id="3" name="Content Placeholder 2">
            <a:extLst>
              <a:ext uri="{FF2B5EF4-FFF2-40B4-BE49-F238E27FC236}">
                <a16:creationId xmlns:a16="http://schemas.microsoft.com/office/drawing/2014/main" id="{7B10DA4B-881B-A591-CF90-56B1943804E6}"/>
              </a:ext>
            </a:extLst>
          </p:cNvPr>
          <p:cNvSpPr>
            <a:spLocks noGrp="1"/>
          </p:cNvSpPr>
          <p:nvPr>
            <p:ph idx="1"/>
          </p:nvPr>
        </p:nvSpPr>
        <p:spPr>
          <a:xfrm>
            <a:off x="1848050" y="972152"/>
            <a:ext cx="12763099" cy="7016817"/>
          </a:xfrm>
        </p:spPr>
        <p:txBody>
          <a:bodyPr>
            <a:normAutofit lnSpcReduction="10000"/>
          </a:bodyPr>
          <a:lstStyle/>
          <a:p>
            <a:pPr marL="0" indent="0">
              <a:lnSpc>
                <a:spcPct val="200000"/>
              </a:lnSpc>
              <a:buNone/>
            </a:pPr>
            <a:r>
              <a:rPr lang="en-IN" sz="1800" dirty="0">
                <a:solidFill>
                  <a:schemeClr val="tx1">
                    <a:lumMod val="65000"/>
                    <a:lumOff val="35000"/>
                  </a:schemeClr>
                </a:solidFill>
                <a:latin typeface="Söhne"/>
              </a:rPr>
              <a:t>					</a:t>
            </a:r>
            <a:r>
              <a:rPr lang="en-IN" sz="2800" dirty="0">
                <a:solidFill>
                  <a:schemeClr val="tx1">
                    <a:lumMod val="65000"/>
                    <a:lumOff val="35000"/>
                  </a:schemeClr>
                </a:solidFill>
                <a:latin typeface="Söhne"/>
              </a:rPr>
              <a:t>				  1) ESP-32(DEVKIT V1)</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2) Neo 6M GPS module</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3) DHT 11 Temperature &amp; Humidity </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4) Max30100 Heart-rate &amp;sp02</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5) SSD1306 OLED display (128x64)</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a:t>
            </a:r>
            <a:r>
              <a:rPr lang="en-IN" sz="2900" dirty="0">
                <a:solidFill>
                  <a:schemeClr val="tx1">
                    <a:lumMod val="65000"/>
                    <a:lumOff val="35000"/>
                  </a:schemeClr>
                </a:solidFill>
                <a:latin typeface="Söhne"/>
              </a:rPr>
              <a:t>6) Adafruit IO (MQTT Server)</a:t>
            </a:r>
          </a:p>
          <a:p>
            <a:pPr marL="0" indent="0">
              <a:lnSpc>
                <a:spcPct val="200000"/>
              </a:lnSpc>
              <a:buNone/>
            </a:pPr>
            <a:r>
              <a:rPr lang="en-IN" sz="2400" dirty="0">
                <a:solidFill>
                  <a:schemeClr val="tx1">
                    <a:lumMod val="65000"/>
                    <a:lumOff val="35000"/>
                  </a:schemeClr>
                </a:solidFill>
                <a:latin typeface="Söhne"/>
              </a:rPr>
              <a:t>									  7) </a:t>
            </a:r>
            <a:r>
              <a:rPr lang="en-IN" sz="2900" dirty="0">
                <a:solidFill>
                  <a:schemeClr val="tx1">
                    <a:lumMod val="65000"/>
                    <a:lumOff val="35000"/>
                  </a:schemeClr>
                </a:solidFill>
                <a:latin typeface="Söhne"/>
              </a:rPr>
              <a:t>Push Button (telegram alert )</a:t>
            </a:r>
          </a:p>
          <a:p>
            <a:pPr marL="0" indent="0">
              <a:buNone/>
            </a:pPr>
            <a:r>
              <a:rPr lang="en-IN" sz="2800" dirty="0">
                <a:solidFill>
                  <a:schemeClr val="tx1">
                    <a:lumMod val="65000"/>
                    <a:lumOff val="35000"/>
                  </a:schemeClr>
                </a:solidFill>
                <a:latin typeface="Söhne"/>
              </a:rPr>
              <a:t>									</a:t>
            </a:r>
            <a:br>
              <a:rPr lang="en-IN" sz="2800" dirty="0">
                <a:solidFill>
                  <a:schemeClr val="tx1">
                    <a:lumMod val="65000"/>
                    <a:lumOff val="35000"/>
                  </a:schemeClr>
                </a:solidFill>
                <a:latin typeface="Söhne"/>
              </a:rPr>
            </a:br>
            <a:endParaRPr lang="en-IN" sz="2800" dirty="0"/>
          </a:p>
        </p:txBody>
      </p:sp>
      <p:pic>
        <p:nvPicPr>
          <p:cNvPr id="4" name="Picture 3">
            <a:extLst>
              <a:ext uri="{FF2B5EF4-FFF2-40B4-BE49-F238E27FC236}">
                <a16:creationId xmlns:a16="http://schemas.microsoft.com/office/drawing/2014/main" id="{489D51DB-96BA-DBA3-B6EB-A0271A27CC74}"/>
              </a:ext>
            </a:extLst>
          </p:cNvPr>
          <p:cNvPicPr>
            <a:picLocks noChangeAspect="1"/>
          </p:cNvPicPr>
          <p:nvPr/>
        </p:nvPicPr>
        <p:blipFill>
          <a:blip r:embed="rId2"/>
          <a:stretch>
            <a:fillRect/>
          </a:stretch>
        </p:blipFill>
        <p:spPr>
          <a:xfrm>
            <a:off x="1049154" y="2522549"/>
            <a:ext cx="3927108" cy="2820202"/>
          </a:xfrm>
          <a:prstGeom prst="rect">
            <a:avLst/>
          </a:prstGeom>
        </p:spPr>
      </p:pic>
    </p:spTree>
    <p:extLst>
      <p:ext uri="{BB962C8B-B14F-4D97-AF65-F5344CB8AC3E}">
        <p14:creationId xmlns:p14="http://schemas.microsoft.com/office/powerpoint/2010/main" val="28524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45F5-4036-8EB2-AC24-F6E70C53C43B}"/>
              </a:ext>
            </a:extLst>
          </p:cNvPr>
          <p:cNvSpPr>
            <a:spLocks noGrp="1"/>
          </p:cNvSpPr>
          <p:nvPr>
            <p:ph type="title"/>
          </p:nvPr>
        </p:nvSpPr>
        <p:spPr>
          <a:xfrm>
            <a:off x="1655545" y="539015"/>
            <a:ext cx="10366409" cy="750770"/>
          </a:xfrm>
        </p:spPr>
        <p:txBody>
          <a:bodyPr/>
          <a:lstStyle/>
          <a:p>
            <a:r>
              <a:rPr lang="en-IN" dirty="0">
                <a:solidFill>
                  <a:schemeClr val="tx1"/>
                </a:solidFill>
              </a:rPr>
              <a:t>Components Specifications -</a:t>
            </a:r>
          </a:p>
        </p:txBody>
      </p:sp>
      <p:sp>
        <p:nvSpPr>
          <p:cNvPr id="3" name="Content Placeholder 2">
            <a:extLst>
              <a:ext uri="{FF2B5EF4-FFF2-40B4-BE49-F238E27FC236}">
                <a16:creationId xmlns:a16="http://schemas.microsoft.com/office/drawing/2014/main" id="{5213F268-94CD-EEE5-1F02-5E011099CC89}"/>
              </a:ext>
            </a:extLst>
          </p:cNvPr>
          <p:cNvSpPr>
            <a:spLocks noGrp="1"/>
          </p:cNvSpPr>
          <p:nvPr>
            <p:ph idx="1"/>
          </p:nvPr>
        </p:nvSpPr>
        <p:spPr>
          <a:xfrm>
            <a:off x="173255" y="1549668"/>
            <a:ext cx="11848699" cy="5154328"/>
          </a:xfrm>
        </p:spPr>
        <p:txBody>
          <a:bodyPr>
            <a:normAutofit/>
          </a:bodyPr>
          <a:lstStyle/>
          <a:p>
            <a:pPr algn="l"/>
            <a:r>
              <a:rPr lang="en-IN" sz="2800" b="1" i="0" dirty="0">
                <a:solidFill>
                  <a:schemeClr val="tx1"/>
                </a:solidFill>
                <a:effectLst/>
                <a:latin typeface="Söhne"/>
              </a:rPr>
              <a:t>ESP-32 (DEVKIT V1):</a:t>
            </a:r>
            <a:endParaRPr lang="en-IN" sz="2800" b="0" i="0" dirty="0">
              <a:solidFill>
                <a:schemeClr val="tx1"/>
              </a:solidFill>
              <a:effectLst/>
              <a:latin typeface="Söhne"/>
            </a:endParaRPr>
          </a:p>
          <a:p>
            <a:pPr algn="l">
              <a:buFont typeface="Arial" panose="020B0604020202020204" pitchFamily="34" charset="0"/>
              <a:buChar char="•"/>
            </a:pPr>
            <a:r>
              <a:rPr lang="en-IN" sz="2900" b="0" i="0" dirty="0">
                <a:solidFill>
                  <a:schemeClr val="tx1">
                    <a:lumMod val="65000"/>
                    <a:lumOff val="35000"/>
                  </a:schemeClr>
                </a:solidFill>
                <a:effectLst/>
                <a:latin typeface="Söhne"/>
              </a:rPr>
              <a:t>Microcontroller: </a:t>
            </a:r>
            <a:r>
              <a:rPr lang="en-IN" sz="2900" b="0" i="0" dirty="0" err="1">
                <a:solidFill>
                  <a:schemeClr val="tx1">
                    <a:lumMod val="65000"/>
                    <a:lumOff val="35000"/>
                  </a:schemeClr>
                </a:solidFill>
                <a:effectLst/>
                <a:latin typeface="Söhne"/>
              </a:rPr>
              <a:t>Tensilica</a:t>
            </a:r>
            <a:r>
              <a:rPr lang="en-IN" sz="2900" b="0" i="0" dirty="0">
                <a:solidFill>
                  <a:schemeClr val="tx1">
                    <a:lumMod val="65000"/>
                    <a:lumOff val="35000"/>
                  </a:schemeClr>
                </a:solidFill>
                <a:effectLst/>
                <a:latin typeface="Söhne"/>
              </a:rPr>
              <a:t> </a:t>
            </a:r>
            <a:r>
              <a:rPr lang="en-IN" sz="2900" b="0" i="0" dirty="0" err="1">
                <a:solidFill>
                  <a:schemeClr val="tx1">
                    <a:lumMod val="65000"/>
                    <a:lumOff val="35000"/>
                  </a:schemeClr>
                </a:solidFill>
                <a:effectLst/>
                <a:latin typeface="Söhne"/>
              </a:rPr>
              <a:t>Xtensa</a:t>
            </a:r>
            <a:r>
              <a:rPr lang="en-IN" sz="2900" b="0" i="0" dirty="0">
                <a:solidFill>
                  <a:schemeClr val="tx1">
                    <a:lumMod val="65000"/>
                    <a:lumOff val="35000"/>
                  </a:schemeClr>
                </a:solidFill>
                <a:effectLst/>
                <a:latin typeface="Söhne"/>
              </a:rPr>
              <a:t> LX6 dual-core processor</a:t>
            </a:r>
          </a:p>
          <a:p>
            <a:pPr algn="l">
              <a:buFont typeface="Arial" panose="020B0604020202020204" pitchFamily="34" charset="0"/>
              <a:buChar char="•"/>
            </a:pPr>
            <a:r>
              <a:rPr lang="en-IN" sz="2900" b="0" i="0" dirty="0">
                <a:solidFill>
                  <a:schemeClr val="tx1">
                    <a:lumMod val="65000"/>
                    <a:lumOff val="35000"/>
                  </a:schemeClr>
                </a:solidFill>
                <a:effectLst/>
                <a:latin typeface="Söhne"/>
              </a:rPr>
              <a:t>Wi-Fi: 802.11 b/g/n</a:t>
            </a:r>
          </a:p>
          <a:p>
            <a:pPr algn="l">
              <a:buFont typeface="Arial" panose="020B0604020202020204" pitchFamily="34" charset="0"/>
              <a:buChar char="•"/>
            </a:pPr>
            <a:r>
              <a:rPr lang="en-IN" sz="2900" b="0" i="0" dirty="0">
                <a:solidFill>
                  <a:schemeClr val="tx1">
                    <a:lumMod val="65000"/>
                    <a:lumOff val="35000"/>
                  </a:schemeClr>
                </a:solidFill>
                <a:effectLst/>
                <a:latin typeface="Söhne"/>
              </a:rPr>
              <a:t>Bluetooth: v4.2 BR/EDR and BLE</a:t>
            </a:r>
          </a:p>
          <a:p>
            <a:pPr algn="l">
              <a:buFont typeface="Arial" panose="020B0604020202020204" pitchFamily="34" charset="0"/>
              <a:buChar char="•"/>
            </a:pPr>
            <a:r>
              <a:rPr lang="en-IN" sz="2900" b="0" i="0" dirty="0">
                <a:solidFill>
                  <a:schemeClr val="tx1">
                    <a:lumMod val="65000"/>
                    <a:lumOff val="35000"/>
                  </a:schemeClr>
                </a:solidFill>
                <a:effectLst/>
                <a:latin typeface="Söhne"/>
              </a:rPr>
              <a:t>Flash: 4 MB</a:t>
            </a:r>
          </a:p>
          <a:p>
            <a:pPr algn="l">
              <a:buFont typeface="Arial" panose="020B0604020202020204" pitchFamily="34" charset="0"/>
              <a:buChar char="•"/>
            </a:pPr>
            <a:r>
              <a:rPr lang="en-IN" sz="2900" b="0" i="0" dirty="0">
                <a:solidFill>
                  <a:schemeClr val="tx1">
                    <a:lumMod val="65000"/>
                    <a:lumOff val="35000"/>
                  </a:schemeClr>
                </a:solidFill>
                <a:effectLst/>
                <a:latin typeface="Söhne"/>
              </a:rPr>
              <a:t>RAM: 520 KB</a:t>
            </a:r>
          </a:p>
          <a:p>
            <a:pPr marL="0" indent="0">
              <a:buNone/>
            </a:pPr>
            <a:endParaRPr lang="en-US" sz="2800" b="0" i="0" dirty="0">
              <a:solidFill>
                <a:schemeClr val="accent2">
                  <a:lumMod val="50000"/>
                </a:schemeClr>
              </a:solidFill>
              <a:effectLst/>
              <a:latin typeface="Söhne"/>
            </a:endParaRPr>
          </a:p>
        </p:txBody>
      </p:sp>
      <p:pic>
        <p:nvPicPr>
          <p:cNvPr id="7" name="Picture 6">
            <a:extLst>
              <a:ext uri="{FF2B5EF4-FFF2-40B4-BE49-F238E27FC236}">
                <a16:creationId xmlns:a16="http://schemas.microsoft.com/office/drawing/2014/main" id="{3FB749DE-32D4-0712-30C8-DB934687477B}"/>
              </a:ext>
            </a:extLst>
          </p:cNvPr>
          <p:cNvPicPr>
            <a:picLocks noChangeAspect="1"/>
          </p:cNvPicPr>
          <p:nvPr/>
        </p:nvPicPr>
        <p:blipFill>
          <a:blip r:embed="rId2"/>
          <a:stretch>
            <a:fillRect/>
          </a:stretch>
        </p:blipFill>
        <p:spPr>
          <a:xfrm>
            <a:off x="7757962" y="2800837"/>
            <a:ext cx="2396691" cy="3749155"/>
          </a:xfrm>
          <a:prstGeom prst="rect">
            <a:avLst/>
          </a:prstGeom>
        </p:spPr>
      </p:pic>
    </p:spTree>
    <p:extLst>
      <p:ext uri="{BB962C8B-B14F-4D97-AF65-F5344CB8AC3E}">
        <p14:creationId xmlns:p14="http://schemas.microsoft.com/office/powerpoint/2010/main" val="411746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2200" b="1" i="0" dirty="0">
                <a:solidFill>
                  <a:schemeClr val="tx1"/>
                </a:solidFill>
                <a:effectLst/>
                <a:latin typeface="Söhne"/>
              </a:rPr>
              <a:t>	</a:t>
            </a:r>
            <a:r>
              <a:rPr lang="en-IN" sz="3600" b="1" i="0" dirty="0">
                <a:solidFill>
                  <a:schemeClr val="tx1"/>
                </a:solidFill>
                <a:effectLst/>
                <a:latin typeface="Söhne"/>
              </a:rPr>
              <a:t>Neo 6M GPS Module:</a:t>
            </a:r>
          </a:p>
          <a:p>
            <a:pPr marL="0" indent="0">
              <a:buNone/>
            </a:pPr>
            <a:endParaRPr lang="en-IN" sz="3600" b="0" i="0" dirty="0">
              <a:solidFill>
                <a:srgbClr val="374151"/>
              </a:solidFill>
              <a:effectLst/>
              <a:latin typeface="Söhne"/>
            </a:endParaRPr>
          </a:p>
          <a:p>
            <a:pPr algn="l">
              <a:buFont typeface="Arial" panose="020B0604020202020204" pitchFamily="34" charset="0"/>
              <a:buChar char="•"/>
            </a:pPr>
            <a:r>
              <a:rPr lang="en-IN" sz="2900" b="0" i="0" dirty="0">
                <a:solidFill>
                  <a:schemeClr val="tx1">
                    <a:lumMod val="65000"/>
                    <a:lumOff val="35000"/>
                  </a:schemeClr>
                </a:solidFill>
                <a:effectLst/>
                <a:latin typeface="Söhne"/>
              </a:rPr>
              <a:t>Receiver Type: 22 tracking / 66 acquisition channels</a:t>
            </a:r>
          </a:p>
          <a:p>
            <a:pPr algn="l">
              <a:buFont typeface="Arial" panose="020B0604020202020204" pitchFamily="34" charset="0"/>
              <a:buChar char="•"/>
            </a:pPr>
            <a:r>
              <a:rPr lang="en-IN" sz="2900" b="0" i="0" dirty="0">
                <a:solidFill>
                  <a:schemeClr val="tx1">
                    <a:lumMod val="65000"/>
                    <a:lumOff val="35000"/>
                  </a:schemeClr>
                </a:solidFill>
                <a:effectLst/>
                <a:latin typeface="Söhne"/>
              </a:rPr>
              <a:t>C/A code, 1.023MHz chip rate</a:t>
            </a:r>
          </a:p>
          <a:p>
            <a:pPr algn="l">
              <a:buFont typeface="Arial" panose="020B0604020202020204" pitchFamily="34" charset="0"/>
              <a:buChar char="•"/>
            </a:pPr>
            <a:r>
              <a:rPr lang="en-IN" sz="2900" b="0" i="0" dirty="0">
                <a:solidFill>
                  <a:schemeClr val="tx1">
                    <a:lumMod val="65000"/>
                    <a:lumOff val="35000"/>
                  </a:schemeClr>
                </a:solidFill>
                <a:effectLst/>
                <a:latin typeface="Söhne"/>
              </a:rPr>
              <a:t>Sensitivity: -161 dBm tracking, -147 dBm acquisition</a:t>
            </a:r>
          </a:p>
          <a:p>
            <a:pPr algn="l">
              <a:buFont typeface="Arial" panose="020B0604020202020204" pitchFamily="34" charset="0"/>
              <a:buChar char="•"/>
            </a:pPr>
            <a:r>
              <a:rPr lang="en-IN" sz="2900" b="0" i="0" dirty="0">
                <a:solidFill>
                  <a:schemeClr val="tx1">
                    <a:lumMod val="65000"/>
                    <a:lumOff val="35000"/>
                  </a:schemeClr>
                </a:solidFill>
                <a:effectLst/>
                <a:latin typeface="Söhne"/>
              </a:rPr>
              <a:t>Update Rate: 1Hz</a:t>
            </a:r>
          </a:p>
          <a:p>
            <a:pPr algn="l">
              <a:buFont typeface="Arial" panose="020B0604020202020204" pitchFamily="34" charset="0"/>
              <a:buChar char="•"/>
            </a:pPr>
            <a:r>
              <a:rPr lang="en-IN" sz="2900" b="0" i="0" dirty="0">
                <a:solidFill>
                  <a:schemeClr val="tx1">
                    <a:lumMod val="65000"/>
                    <a:lumOff val="35000"/>
                  </a:schemeClr>
                </a:solidFill>
                <a:effectLst/>
                <a:latin typeface="Söhne"/>
              </a:rPr>
              <a:t>Accuracy: approx. 2.5 meters</a:t>
            </a:r>
          </a:p>
          <a:p>
            <a:pPr marL="1371600" lvl="3" indent="0">
              <a:buNone/>
            </a:pPr>
            <a:r>
              <a:rPr lang="en-IN" sz="2200" b="0" i="0" dirty="0">
                <a:solidFill>
                  <a:schemeClr val="tx1">
                    <a:lumMod val="65000"/>
                    <a:lumOff val="35000"/>
                  </a:schemeClr>
                </a:solidFill>
                <a:effectLst/>
                <a:latin typeface="Söhne"/>
              </a:rPr>
              <a:t>.</a:t>
            </a:r>
            <a:endParaRPr lang="en-IN" sz="1800" dirty="0">
              <a:solidFill>
                <a:schemeClr val="tx1">
                  <a:lumMod val="65000"/>
                  <a:lumOff val="35000"/>
                </a:schemeClr>
              </a:solidFill>
              <a:latin typeface="Söhne"/>
            </a:endParaRPr>
          </a:p>
        </p:txBody>
      </p:sp>
      <p:pic>
        <p:nvPicPr>
          <p:cNvPr id="4" name="Picture 3">
            <a:extLst>
              <a:ext uri="{FF2B5EF4-FFF2-40B4-BE49-F238E27FC236}">
                <a16:creationId xmlns:a16="http://schemas.microsoft.com/office/drawing/2014/main" id="{3676DEC5-DB12-82D2-8D02-DC84F7392889}"/>
              </a:ext>
            </a:extLst>
          </p:cNvPr>
          <p:cNvPicPr>
            <a:picLocks noChangeAspect="1"/>
          </p:cNvPicPr>
          <p:nvPr/>
        </p:nvPicPr>
        <p:blipFill>
          <a:blip r:embed="rId2"/>
          <a:stretch>
            <a:fillRect/>
          </a:stretch>
        </p:blipFill>
        <p:spPr>
          <a:xfrm>
            <a:off x="8335476" y="4039549"/>
            <a:ext cx="2167623" cy="2635571"/>
          </a:xfrm>
          <a:prstGeom prst="rect">
            <a:avLst/>
          </a:prstGeom>
        </p:spPr>
      </p:pic>
    </p:spTree>
    <p:extLst>
      <p:ext uri="{BB962C8B-B14F-4D97-AF65-F5344CB8AC3E}">
        <p14:creationId xmlns:p14="http://schemas.microsoft.com/office/powerpoint/2010/main" val="83190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3600" b="1" i="0" dirty="0">
                <a:solidFill>
                  <a:schemeClr val="tx1"/>
                </a:solidFill>
                <a:effectLst/>
                <a:latin typeface="Söhne"/>
              </a:rPr>
              <a:t>DHT11 Temperature &amp; Humidity Sensor:</a:t>
            </a:r>
          </a:p>
          <a:p>
            <a:pPr marL="0" indent="0">
              <a:buNone/>
            </a:pPr>
            <a:endParaRPr lang="en-IN" sz="3600" b="0" i="0" dirty="0">
              <a:solidFill>
                <a:schemeClr val="tx1"/>
              </a:solidFill>
              <a:effectLst/>
              <a:latin typeface="Söhne"/>
            </a:endParaRPr>
          </a:p>
          <a:p>
            <a:pPr algn="l">
              <a:buFont typeface="Arial" panose="020B0604020202020204" pitchFamily="34" charset="0"/>
              <a:buChar char="•"/>
            </a:pPr>
            <a:r>
              <a:rPr lang="en-US" sz="2900" b="0" i="0" dirty="0">
                <a:solidFill>
                  <a:schemeClr val="tx1">
                    <a:lumMod val="65000"/>
                    <a:lumOff val="35000"/>
                  </a:schemeClr>
                </a:solidFill>
                <a:effectLst/>
                <a:latin typeface="Söhne"/>
              </a:rPr>
              <a:t>Temperature Range: 0 to 50°C</a:t>
            </a:r>
          </a:p>
          <a:p>
            <a:pPr algn="l">
              <a:buFont typeface="Arial" panose="020B0604020202020204" pitchFamily="34" charset="0"/>
              <a:buChar char="•"/>
            </a:pPr>
            <a:r>
              <a:rPr lang="en-US" sz="2900" b="0" i="0" dirty="0">
                <a:solidFill>
                  <a:schemeClr val="tx1">
                    <a:lumMod val="65000"/>
                    <a:lumOff val="35000"/>
                  </a:schemeClr>
                </a:solidFill>
                <a:effectLst/>
                <a:latin typeface="Söhne"/>
              </a:rPr>
              <a:t>Humidity Range: 20% to 90%</a:t>
            </a:r>
          </a:p>
          <a:p>
            <a:pPr algn="l">
              <a:buFont typeface="Arial" panose="020B0604020202020204" pitchFamily="34" charset="0"/>
              <a:buChar char="•"/>
            </a:pPr>
            <a:r>
              <a:rPr lang="en-US" sz="2900" b="0" i="0" dirty="0">
                <a:solidFill>
                  <a:schemeClr val="tx1">
                    <a:lumMod val="65000"/>
                    <a:lumOff val="35000"/>
                  </a:schemeClr>
                </a:solidFill>
                <a:effectLst/>
                <a:latin typeface="Söhne"/>
              </a:rPr>
              <a:t>Accuracy: ±2°C, ±5%</a:t>
            </a:r>
          </a:p>
          <a:p>
            <a:pPr algn="l">
              <a:buFont typeface="Arial" panose="020B0604020202020204" pitchFamily="34" charset="0"/>
              <a:buChar char="•"/>
            </a:pPr>
            <a:r>
              <a:rPr lang="en-US" sz="2900" b="0" i="0" dirty="0">
                <a:solidFill>
                  <a:schemeClr val="tx1">
                    <a:lumMod val="65000"/>
                    <a:lumOff val="35000"/>
                  </a:schemeClr>
                </a:solidFill>
                <a:effectLst/>
                <a:latin typeface="Söhne"/>
              </a:rPr>
              <a:t>Response Time: 1-2 seconds</a:t>
            </a:r>
          </a:p>
          <a:p>
            <a:pPr algn="l">
              <a:buFont typeface="Arial" panose="020B0604020202020204" pitchFamily="34" charset="0"/>
              <a:buChar char="•"/>
            </a:pPr>
            <a:r>
              <a:rPr lang="en-US" sz="2900" b="0" i="0" dirty="0">
                <a:solidFill>
                  <a:schemeClr val="tx1">
                    <a:lumMod val="65000"/>
                    <a:lumOff val="35000"/>
                  </a:schemeClr>
                </a:solidFill>
                <a:effectLst/>
                <a:latin typeface="Söhne"/>
              </a:rPr>
              <a:t>Operating Voltage: 3.5V to 5.5V</a:t>
            </a:r>
          </a:p>
          <a:p>
            <a:pPr marL="1371600" lvl="3" indent="0">
              <a:buNone/>
            </a:pPr>
            <a:r>
              <a:rPr lang="en-IN" sz="2200" b="0" i="0" dirty="0">
                <a:solidFill>
                  <a:srgbClr val="374151"/>
                </a:solidFill>
                <a:effectLst/>
                <a:latin typeface="Söhne"/>
              </a:rPr>
              <a:t>.</a:t>
            </a:r>
            <a:endParaRPr lang="en-IN" sz="1800" dirty="0">
              <a:latin typeface="Söhne"/>
            </a:endParaRPr>
          </a:p>
        </p:txBody>
      </p:sp>
      <p:pic>
        <p:nvPicPr>
          <p:cNvPr id="7" name="Picture 6">
            <a:extLst>
              <a:ext uri="{FF2B5EF4-FFF2-40B4-BE49-F238E27FC236}">
                <a16:creationId xmlns:a16="http://schemas.microsoft.com/office/drawing/2014/main" id="{6C23D604-C827-5FAC-8138-D852896965B3}"/>
              </a:ext>
            </a:extLst>
          </p:cNvPr>
          <p:cNvPicPr>
            <a:picLocks noChangeAspect="1"/>
          </p:cNvPicPr>
          <p:nvPr/>
        </p:nvPicPr>
        <p:blipFill>
          <a:blip r:embed="rId2"/>
          <a:stretch>
            <a:fillRect/>
          </a:stretch>
        </p:blipFill>
        <p:spPr>
          <a:xfrm>
            <a:off x="8104470" y="1967052"/>
            <a:ext cx="2266951" cy="3682710"/>
          </a:xfrm>
          <a:prstGeom prst="rect">
            <a:avLst/>
          </a:prstGeom>
        </p:spPr>
      </p:pic>
    </p:spTree>
    <p:extLst>
      <p:ext uri="{BB962C8B-B14F-4D97-AF65-F5344CB8AC3E}">
        <p14:creationId xmlns:p14="http://schemas.microsoft.com/office/powerpoint/2010/main" val="180612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3600" b="1" i="0" dirty="0">
                <a:solidFill>
                  <a:schemeClr val="tx1"/>
                </a:solidFill>
                <a:effectLst/>
                <a:latin typeface="Söhne"/>
              </a:rPr>
              <a:t>Max30100 Heart-rate &amp; SpO2 Sensor:</a:t>
            </a:r>
          </a:p>
          <a:p>
            <a:pPr marL="0" indent="0">
              <a:buNone/>
            </a:pPr>
            <a:endParaRPr lang="en-IN" sz="3600" b="0" i="0" dirty="0">
              <a:solidFill>
                <a:srgbClr val="374151"/>
              </a:solidFill>
              <a:effectLst/>
              <a:latin typeface="Söhne"/>
            </a:endParaRPr>
          </a:p>
          <a:p>
            <a:pPr algn="l">
              <a:buFont typeface="Arial" panose="020B0604020202020204" pitchFamily="34" charset="0"/>
              <a:buChar char="•"/>
            </a:pPr>
            <a:r>
              <a:rPr lang="en-US" sz="2900" b="0" i="0" dirty="0">
                <a:solidFill>
                  <a:schemeClr val="tx1">
                    <a:lumMod val="65000"/>
                    <a:lumOff val="35000"/>
                  </a:schemeClr>
                </a:solidFill>
                <a:effectLst/>
                <a:latin typeface="Söhne"/>
              </a:rPr>
              <a:t>LED Wavelengths: Red: 660nm, Infrared: 880nm</a:t>
            </a:r>
          </a:p>
          <a:p>
            <a:pPr algn="l">
              <a:buFont typeface="Arial" panose="020B0604020202020204" pitchFamily="34" charset="0"/>
              <a:buChar char="•"/>
            </a:pPr>
            <a:r>
              <a:rPr lang="en-US" sz="2900" b="0" i="0" dirty="0">
                <a:solidFill>
                  <a:schemeClr val="tx1">
                    <a:lumMod val="65000"/>
                    <a:lumOff val="35000"/>
                  </a:schemeClr>
                </a:solidFill>
                <a:effectLst/>
                <a:latin typeface="Söhne"/>
              </a:rPr>
              <a:t>Sampling Rate: Adjustable (up to 3200 samples per second)</a:t>
            </a:r>
          </a:p>
          <a:p>
            <a:pPr algn="l">
              <a:buFont typeface="Arial" panose="020B0604020202020204" pitchFamily="34" charset="0"/>
              <a:buChar char="•"/>
            </a:pPr>
            <a:r>
              <a:rPr lang="en-US" sz="2900" b="0" i="0" dirty="0">
                <a:solidFill>
                  <a:schemeClr val="tx1">
                    <a:lumMod val="65000"/>
                    <a:lumOff val="35000"/>
                  </a:schemeClr>
                </a:solidFill>
                <a:effectLst/>
                <a:latin typeface="Söhne"/>
              </a:rPr>
              <a:t>Heart Rate Range: 30 bpm to 220 bpm</a:t>
            </a:r>
          </a:p>
          <a:p>
            <a:pPr algn="l">
              <a:buFont typeface="Arial" panose="020B0604020202020204" pitchFamily="34" charset="0"/>
              <a:buChar char="•"/>
            </a:pPr>
            <a:r>
              <a:rPr lang="en-US" sz="2900" b="0" i="0" dirty="0">
                <a:solidFill>
                  <a:schemeClr val="tx1">
                    <a:lumMod val="65000"/>
                    <a:lumOff val="35000"/>
                  </a:schemeClr>
                </a:solidFill>
                <a:effectLst/>
                <a:latin typeface="Söhne"/>
              </a:rPr>
              <a:t>SpO2 Range: 0% to 100%</a:t>
            </a:r>
          </a:p>
          <a:p>
            <a:pPr algn="l">
              <a:buFont typeface="Arial" panose="020B0604020202020204" pitchFamily="34" charset="0"/>
              <a:buChar char="•"/>
            </a:pPr>
            <a:r>
              <a:rPr lang="en-US" sz="2900" b="0" i="0" dirty="0">
                <a:solidFill>
                  <a:schemeClr val="tx1">
                    <a:lumMod val="65000"/>
                    <a:lumOff val="35000"/>
                  </a:schemeClr>
                </a:solidFill>
                <a:effectLst/>
                <a:latin typeface="Söhne"/>
              </a:rPr>
              <a:t>Operating Voltage: 1.8V to 3.3V</a:t>
            </a:r>
          </a:p>
          <a:p>
            <a:pPr marL="1371600" lvl="3" indent="0">
              <a:buNone/>
            </a:pPr>
            <a:r>
              <a:rPr lang="en-IN" sz="2200" b="0" i="0" dirty="0">
                <a:solidFill>
                  <a:srgbClr val="374151"/>
                </a:solidFill>
                <a:effectLst/>
                <a:latin typeface="Söhne"/>
              </a:rPr>
              <a:t>.</a:t>
            </a:r>
            <a:endParaRPr lang="en-IN" sz="1800" dirty="0">
              <a:latin typeface="Söhne"/>
            </a:endParaRPr>
          </a:p>
        </p:txBody>
      </p:sp>
      <p:pic>
        <p:nvPicPr>
          <p:cNvPr id="7" name="Picture 6">
            <a:extLst>
              <a:ext uri="{FF2B5EF4-FFF2-40B4-BE49-F238E27FC236}">
                <a16:creationId xmlns:a16="http://schemas.microsoft.com/office/drawing/2014/main" id="{5399063C-EB0B-60FC-0C17-7A6080827D5F}"/>
              </a:ext>
            </a:extLst>
          </p:cNvPr>
          <p:cNvPicPr>
            <a:picLocks noChangeAspect="1"/>
          </p:cNvPicPr>
          <p:nvPr/>
        </p:nvPicPr>
        <p:blipFill>
          <a:blip r:embed="rId2"/>
          <a:stretch>
            <a:fillRect/>
          </a:stretch>
        </p:blipFill>
        <p:spPr>
          <a:xfrm>
            <a:off x="8159334" y="3835584"/>
            <a:ext cx="2774965" cy="2237956"/>
          </a:xfrm>
          <a:prstGeom prst="rect">
            <a:avLst/>
          </a:prstGeom>
        </p:spPr>
      </p:pic>
    </p:spTree>
    <p:extLst>
      <p:ext uri="{BB962C8B-B14F-4D97-AF65-F5344CB8AC3E}">
        <p14:creationId xmlns:p14="http://schemas.microsoft.com/office/powerpoint/2010/main" val="16194352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824</TotalTime>
  <Words>880</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Söhne</vt:lpstr>
      <vt:lpstr>Wingdings 3</vt:lpstr>
      <vt:lpstr>Wisp</vt:lpstr>
      <vt:lpstr>PowerPoint Presentation</vt:lpstr>
      <vt:lpstr>About -</vt:lpstr>
      <vt:lpstr>USES -</vt:lpstr>
      <vt:lpstr>PowerPoint Presentation</vt:lpstr>
      <vt:lpstr>Components used  -</vt:lpstr>
      <vt:lpstr>Components Specifications -</vt:lpstr>
      <vt:lpstr>PowerPoint Presentation</vt:lpstr>
      <vt:lpstr>PowerPoint Presentation</vt:lpstr>
      <vt:lpstr>PowerPoint Presentation</vt:lpstr>
      <vt:lpstr>PowerPoint Presentation</vt:lpstr>
      <vt:lpstr>PowerPoint Presentation</vt:lpstr>
      <vt:lpstr>Circuit Diagram -</vt:lpstr>
      <vt:lpstr>Monitoring Window -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band (the health racking device for animals)</dc:title>
  <dc:creator>devashish mishra</dc:creator>
  <cp:lastModifiedBy>devashish mishra</cp:lastModifiedBy>
  <cp:revision>14</cp:revision>
  <dcterms:created xsi:type="dcterms:W3CDTF">2023-07-01T18:49:17Z</dcterms:created>
  <dcterms:modified xsi:type="dcterms:W3CDTF">2023-12-15T17:39:00Z</dcterms:modified>
</cp:coreProperties>
</file>