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9" r:id="rId4"/>
  </p:sldMasterIdLst>
  <p:sldIdLst>
    <p:sldId id="265" r:id="rId5"/>
    <p:sldId id="287" r:id="rId6"/>
    <p:sldId id="307" r:id="rId7"/>
    <p:sldId id="293" r:id="rId8"/>
    <p:sldId id="289" r:id="rId9"/>
    <p:sldId id="295" r:id="rId10"/>
    <p:sldId id="296" r:id="rId11"/>
    <p:sldId id="297" r:id="rId12"/>
    <p:sldId id="298" r:id="rId13"/>
    <p:sldId id="299" r:id="rId14"/>
    <p:sldId id="300" r:id="rId15"/>
    <p:sldId id="301" r:id="rId16"/>
    <p:sldId id="303" r:id="rId17"/>
    <p:sldId id="304" r:id="rId18"/>
    <p:sldId id="294" r:id="rId19"/>
    <p:sldId id="288" r:id="rId20"/>
    <p:sldId id="292" r:id="rId21"/>
    <p:sldId id="305" r:id="rId22"/>
    <p:sldId id="306" r:id="rId23"/>
    <p:sldId id="29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057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6" d="100"/>
          <a:sy n="66" d="100"/>
        </p:scale>
        <p:origin x="668" y="3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9326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478871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5950253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1649195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278514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064042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46665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3135001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0667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31161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1185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31087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39662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370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8938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1/20/2023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2204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1/20/2023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573623593"/>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open-electronics.org/arduino-jumps-into-the-next-generation-iot-boards-mkr-vidor-4000-and-uno-wi-fi-rev-2/" TargetMode="External"/><Relationship Id="rId2" Type="http://schemas.openxmlformats.org/officeDocument/2006/relationships/image" Target="../media/image8.jp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mbaskool.com/business-concepts/marketing-and-strategy-terms/6814-steeple.html"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completebusinessnews.com/bluetooth-based-home-automation-system/" TargetMode="External"/><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1.jpeg"/><Relationship Id="rId4" Type="http://schemas.openxmlformats.org/officeDocument/2006/relationships/hyperlink" Target="https://creativecommons.org/licenses/by/3.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pxhere.com/en/photo/1564111" TargetMode="External"/><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86DB11-A80D-3215-646B-218073427A22}"/>
              </a:ext>
            </a:extLst>
          </p:cNvPr>
          <p:cNvSpPr/>
          <p:nvPr/>
        </p:nvSpPr>
        <p:spPr>
          <a:xfrm>
            <a:off x="3189156" y="1648326"/>
            <a:ext cx="4860758" cy="3561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04AE9876-2BFE-3FAA-EAA6-02AF7754D9D2}"/>
              </a:ext>
            </a:extLst>
          </p:cNvPr>
          <p:cNvCxnSpPr>
            <a:cxnSpLocks/>
            <a:stCxn id="2" idx="1"/>
            <a:endCxn id="2" idx="3"/>
          </p:cNvCxnSpPr>
          <p:nvPr/>
        </p:nvCxnSpPr>
        <p:spPr>
          <a:xfrm>
            <a:off x="3189156" y="3429000"/>
            <a:ext cx="4860758" cy="0"/>
          </a:xfrm>
          <a:prstGeom prst="line">
            <a:avLst/>
          </a:prstGeom>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9E27EFF7-8C0B-2F6C-410B-718FCAF5C326}"/>
              </a:ext>
            </a:extLst>
          </p:cNvPr>
          <p:cNvSpPr txBox="1"/>
          <p:nvPr/>
        </p:nvSpPr>
        <p:spPr>
          <a:xfrm>
            <a:off x="3189156" y="2382558"/>
            <a:ext cx="4860758" cy="2092881"/>
          </a:xfrm>
          <a:prstGeom prst="rect">
            <a:avLst/>
          </a:prstGeom>
          <a:noFill/>
        </p:spPr>
        <p:txBody>
          <a:bodyPr wrap="square" rtlCol="0">
            <a:spAutoFit/>
          </a:bodyPr>
          <a:lstStyle/>
          <a:p>
            <a:pPr algn="ctr"/>
            <a:r>
              <a:rPr lang="en-US" sz="2800" b="0" i="0" dirty="0">
                <a:solidFill>
                  <a:schemeClr val="tx1"/>
                </a:solidFill>
                <a:effectLst/>
                <a:latin typeface="Roboto" panose="02000000000000000000" pitchFamily="2" charset="0"/>
              </a:rPr>
              <a:t>A PROPOSAL OF SMART  AUTOMATION </a:t>
            </a:r>
            <a:r>
              <a:rPr lang="en-US" sz="2800" dirty="0">
                <a:solidFill>
                  <a:schemeClr val="tx1"/>
                </a:solidFill>
                <a:latin typeface="Roboto" panose="02000000000000000000" pitchFamily="2" charset="0"/>
              </a:rPr>
              <a:t>SYSTEM </a:t>
            </a:r>
            <a:br>
              <a:rPr lang="en-US" sz="2800" b="0" i="0" dirty="0">
                <a:solidFill>
                  <a:srgbClr val="111111"/>
                </a:solidFill>
                <a:effectLst/>
                <a:latin typeface="Roboto" panose="02000000000000000000" pitchFamily="2" charset="0"/>
              </a:rPr>
            </a:br>
            <a:endParaRPr lang="en-US" sz="2800" b="0" i="0" dirty="0">
              <a:solidFill>
                <a:srgbClr val="111111"/>
              </a:solidFill>
              <a:effectLst/>
              <a:latin typeface="Roboto" panose="02000000000000000000" pitchFamily="2" charset="0"/>
            </a:endParaRPr>
          </a:p>
          <a:p>
            <a:pPr algn="ctr"/>
            <a:r>
              <a:rPr lang="en-US" sz="2800" dirty="0"/>
              <a:t>Mini project 2022</a:t>
            </a:r>
          </a:p>
          <a:p>
            <a:endParaRPr lang="en-IN" dirty="0"/>
          </a:p>
        </p:txBody>
      </p:sp>
      <p:pic>
        <p:nvPicPr>
          <p:cNvPr id="13" name="Picture 12">
            <a:extLst>
              <a:ext uri="{FF2B5EF4-FFF2-40B4-BE49-F238E27FC236}">
                <a16:creationId xmlns:a16="http://schemas.microsoft.com/office/drawing/2014/main" id="{D54876A8-D117-6091-34BF-F36912F6B6E0}"/>
              </a:ext>
            </a:extLst>
          </p:cNvPr>
          <p:cNvPicPr>
            <a:picLocks noChangeAspect="1"/>
          </p:cNvPicPr>
          <p:nvPr/>
        </p:nvPicPr>
        <p:blipFill>
          <a:blip r:embed="rId2"/>
          <a:stretch>
            <a:fillRect/>
          </a:stretch>
        </p:blipFill>
        <p:spPr>
          <a:xfrm>
            <a:off x="10636570" y="0"/>
            <a:ext cx="1555430" cy="1257300"/>
          </a:xfrm>
          <a:prstGeom prst="rect">
            <a:avLst/>
          </a:prstGeom>
        </p:spPr>
      </p:pic>
      <p:sp>
        <p:nvSpPr>
          <p:cNvPr id="14" name="Rectangle 13">
            <a:extLst>
              <a:ext uri="{FF2B5EF4-FFF2-40B4-BE49-F238E27FC236}">
                <a16:creationId xmlns:a16="http://schemas.microsoft.com/office/drawing/2014/main" id="{D1F9C6BC-E5C8-6A01-84FB-A2B6C794A2C8}"/>
              </a:ext>
            </a:extLst>
          </p:cNvPr>
          <p:cNvSpPr/>
          <p:nvPr/>
        </p:nvSpPr>
        <p:spPr>
          <a:xfrm>
            <a:off x="0" y="6273225"/>
            <a:ext cx="4389120" cy="584775"/>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3200" dirty="0">
                <a:ln w="0"/>
                <a:effectLst>
                  <a:outerShdw blurRad="38100" dist="19050" dir="2700000" algn="tl" rotWithShape="0">
                    <a:schemeClr val="dk1">
                      <a:alpha val="40000"/>
                    </a:schemeClr>
                  </a:outerShdw>
                </a:effectLst>
                <a:latin typeface="inherit"/>
              </a:rPr>
              <a:t>Team Id-</a:t>
            </a:r>
            <a:r>
              <a:rPr lang="en-US" sz="3200" dirty="0">
                <a:ln w="0"/>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rPr>
              <a:t> 22_IOT_2A_03</a:t>
            </a:r>
            <a:endParaRPr lang="en-IN" sz="32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503387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6B21DE-9FE2-B0F6-80D5-9FCD9AB85B27}"/>
              </a:ext>
            </a:extLst>
          </p:cNvPr>
          <p:cNvSpPr txBox="1"/>
          <p:nvPr/>
        </p:nvSpPr>
        <p:spPr>
          <a:xfrm>
            <a:off x="0" y="0"/>
            <a:ext cx="12192000" cy="4919616"/>
          </a:xfrm>
          <a:prstGeom prst="rect">
            <a:avLst/>
          </a:prstGeom>
          <a:noFill/>
        </p:spPr>
        <p:txBody>
          <a:bodyPr wrap="square">
            <a:spAutoFit/>
          </a:bodyPr>
          <a:lstStyle/>
          <a:p>
            <a:pPr>
              <a:lnSpc>
                <a:spcPct val="150000"/>
              </a:lnSpc>
            </a:pPr>
            <a:r>
              <a:rPr lang="en-US" sz="4400" b="1" dirty="0">
                <a:solidFill>
                  <a:srgbClr val="92D050"/>
                </a:solidFill>
                <a:latin typeface="Times New Roman" panose="02020603050405020304" pitchFamily="18" charset="0"/>
                <a:cs typeface="Times New Roman" panose="02020603050405020304" pitchFamily="18" charset="0"/>
              </a:rPr>
              <a:t>4.</a:t>
            </a:r>
            <a:r>
              <a:rPr lang="en-US" sz="4400" b="1" u="sng" dirty="0">
                <a:solidFill>
                  <a:srgbClr val="92D050"/>
                </a:solidFill>
                <a:latin typeface="Times New Roman" panose="02020603050405020304" pitchFamily="18" charset="0"/>
                <a:cs typeface="Times New Roman" panose="02020603050405020304" pitchFamily="18" charset="0"/>
              </a:rPr>
              <a:t>Methodology/ Planning of work-</a:t>
            </a:r>
          </a:p>
          <a:p>
            <a:pPr>
              <a:lnSpc>
                <a:spcPct val="150000"/>
              </a:lnSpc>
            </a:pPr>
            <a:r>
              <a:rPr lang="en-US" sz="2400" dirty="0">
                <a:latin typeface="Times New Roman" panose="02020603050405020304" pitchFamily="18" charset="0"/>
                <a:cs typeface="Times New Roman" panose="02020603050405020304" pitchFamily="18" charset="0"/>
              </a:rPr>
              <a:t>Internet of Things comprises of a collection of sensors and actuators which gathers </a:t>
            </a:r>
          </a:p>
          <a:p>
            <a:pPr>
              <a:lnSpc>
                <a:spcPct val="150000"/>
              </a:lnSpc>
            </a:pPr>
            <a:r>
              <a:rPr lang="en-US" sz="2400" dirty="0">
                <a:latin typeface="Times New Roman" panose="02020603050405020304" pitchFamily="18" charset="0"/>
                <a:cs typeface="Times New Roman" panose="02020603050405020304" pitchFamily="18" charset="0"/>
              </a:rPr>
              <a:t>the data from the environment. The data gathered can be further processed to generate information. This system allows the users to remotely control the appliances in their</a:t>
            </a:r>
          </a:p>
          <a:p>
            <a:pPr>
              <a:lnSpc>
                <a:spcPct val="150000"/>
              </a:lnSpc>
            </a:pPr>
            <a:r>
              <a:rPr lang="en-US" sz="2400" dirty="0">
                <a:latin typeface="Times New Roman" panose="02020603050405020304" pitchFamily="18" charset="0"/>
                <a:cs typeface="Times New Roman" panose="02020603050405020304" pitchFamily="18" charset="0"/>
              </a:rPr>
              <a:t>absentia at the home. IoT based Home Automation system was implemented. </a:t>
            </a:r>
          </a:p>
          <a:p>
            <a:pPr>
              <a:lnSpc>
                <a:spcPct val="150000"/>
              </a:lnSpc>
            </a:pP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The Main components of the system are Node MCU(ESP8266), Relay Board. </a:t>
            </a:r>
          </a:p>
          <a:p>
            <a:pPr>
              <a:lnSpc>
                <a:spcPct val="150000"/>
              </a:lnSpc>
            </a:pPr>
            <a:r>
              <a:rPr lang="en-US" sz="2400" dirty="0">
                <a:latin typeface="Times New Roman" panose="02020603050405020304" pitchFamily="18" charset="0"/>
                <a:cs typeface="Times New Roman" panose="02020603050405020304" pitchFamily="18" charset="0"/>
              </a:rPr>
              <a:t>Many sensors and </a:t>
            </a:r>
            <a:r>
              <a:rPr lang="en-US" sz="2400" dirty="0" err="1">
                <a:latin typeface="Times New Roman" panose="02020603050405020304" pitchFamily="18" charset="0"/>
                <a:cs typeface="Times New Roman" panose="02020603050405020304" pitchFamily="18" charset="0"/>
              </a:rPr>
              <a:t>equipments</a:t>
            </a:r>
            <a:r>
              <a:rPr lang="en-US" sz="2400" dirty="0">
                <a:latin typeface="Times New Roman" panose="02020603050405020304" pitchFamily="18" charset="0"/>
                <a:cs typeface="Times New Roman" panose="02020603050405020304" pitchFamily="18" charset="0"/>
              </a:rPr>
              <a:t> are used to monitor or supervise the home appliance.</a:t>
            </a:r>
            <a:endParaRPr lang="en-IN" sz="2400" dirty="0">
              <a:latin typeface="Times New Roman" panose="02020603050405020304" pitchFamily="18" charset="0"/>
              <a:cs typeface="Times New Roman" panose="02020603050405020304" pitchFamily="18" charset="0"/>
            </a:endParaRPr>
          </a:p>
        </p:txBody>
      </p:sp>
      <p:sp>
        <p:nvSpPr>
          <p:cNvPr id="4" name="AutoShape 2">
            <a:extLst>
              <a:ext uri="{FF2B5EF4-FFF2-40B4-BE49-F238E27FC236}">
                <a16:creationId xmlns:a16="http://schemas.microsoft.com/office/drawing/2014/main" id="{348241BA-01CB-EFE8-84DB-9B0EFAD59FC6}"/>
              </a:ext>
            </a:extLst>
          </p:cNvPr>
          <p:cNvSpPr>
            <a:spLocks noChangeAspect="1" noChangeArrowheads="1"/>
          </p:cNvSpPr>
          <p:nvPr/>
        </p:nvSpPr>
        <p:spPr bwMode="auto">
          <a:xfrm>
            <a:off x="2262188" y="719138"/>
            <a:ext cx="7667625" cy="5419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25B08E10-EDFF-8191-08B2-9B3FFFA2F3EF}"/>
              </a:ext>
            </a:extLst>
          </p:cNvPr>
          <p:cNvPicPr>
            <a:picLocks noChangeAspect="1"/>
          </p:cNvPicPr>
          <p:nvPr/>
        </p:nvPicPr>
        <p:blipFill>
          <a:blip r:embed="rId2"/>
          <a:stretch>
            <a:fillRect/>
          </a:stretch>
        </p:blipFill>
        <p:spPr>
          <a:xfrm>
            <a:off x="10828421" y="0"/>
            <a:ext cx="1363579" cy="1257300"/>
          </a:xfrm>
          <a:prstGeom prst="rect">
            <a:avLst/>
          </a:prstGeom>
        </p:spPr>
      </p:pic>
      <p:sp>
        <p:nvSpPr>
          <p:cNvPr id="2" name="TextBox 1">
            <a:extLst>
              <a:ext uri="{FF2B5EF4-FFF2-40B4-BE49-F238E27FC236}">
                <a16:creationId xmlns:a16="http://schemas.microsoft.com/office/drawing/2014/main" id="{B28ECB37-6E9E-9235-54D9-7AEA16835843}"/>
              </a:ext>
            </a:extLst>
          </p:cNvPr>
          <p:cNvSpPr txBox="1"/>
          <p:nvPr/>
        </p:nvSpPr>
        <p:spPr>
          <a:xfrm>
            <a:off x="10785152" y="6444328"/>
            <a:ext cx="2813695" cy="369332"/>
          </a:xfrm>
          <a:prstGeom prst="rect">
            <a:avLst/>
          </a:prstGeom>
          <a:noFill/>
        </p:spPr>
        <p:txBody>
          <a:bodyPr wrap="square" rtlCol="0">
            <a:spAutoFit/>
          </a:bodyPr>
          <a:lstStyle/>
          <a:p>
            <a:r>
              <a:rPr lang="en-US" dirty="0"/>
              <a:t>              08</a:t>
            </a:r>
            <a:endParaRPr lang="en-IN" dirty="0"/>
          </a:p>
        </p:txBody>
      </p:sp>
      <p:sp>
        <p:nvSpPr>
          <p:cNvPr id="7" name="TextBox 6">
            <a:extLst>
              <a:ext uri="{FF2B5EF4-FFF2-40B4-BE49-F238E27FC236}">
                <a16:creationId xmlns:a16="http://schemas.microsoft.com/office/drawing/2014/main" id="{428BFFFF-B4C5-A1A0-B864-389E828FC3D7}"/>
              </a:ext>
            </a:extLst>
          </p:cNvPr>
          <p:cNvSpPr txBox="1"/>
          <p:nvPr/>
        </p:nvSpPr>
        <p:spPr>
          <a:xfrm>
            <a:off x="0" y="6488668"/>
            <a:ext cx="6925376" cy="369332"/>
          </a:xfrm>
          <a:prstGeom prst="rect">
            <a:avLst/>
          </a:prstGeom>
          <a:noFill/>
        </p:spPr>
        <p:txBody>
          <a:bodyPr wrap="square">
            <a:spAutoFit/>
          </a:bodyPr>
          <a:lstStyle/>
          <a:p>
            <a:r>
              <a:rPr lang="en-US" b="1" dirty="0"/>
              <a:t>Team ID- </a:t>
            </a:r>
            <a:r>
              <a:rPr lang="en-US" sz="1800" b="1" dirty="0">
                <a:solidFill>
                  <a:srgbClr val="000000"/>
                </a:solidFill>
                <a:effectLst/>
                <a:latin typeface="Times New Roman" panose="02020603050405020304" pitchFamily="18" charset="0"/>
                <a:ea typeface="Times New Roman" panose="02020603050405020304" pitchFamily="18" charset="0"/>
              </a:rPr>
              <a:t>22_IOT_2A_03</a:t>
            </a:r>
            <a:endParaRPr lang="en-IN" b="1" dirty="0"/>
          </a:p>
        </p:txBody>
      </p:sp>
    </p:spTree>
    <p:extLst>
      <p:ext uri="{BB962C8B-B14F-4D97-AF65-F5344CB8AC3E}">
        <p14:creationId xmlns:p14="http://schemas.microsoft.com/office/powerpoint/2010/main" val="331408870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A34C30-16D5-F6D3-E177-869499875C26}"/>
              </a:ext>
            </a:extLst>
          </p:cNvPr>
          <p:cNvPicPr>
            <a:picLocks noChangeAspect="1"/>
          </p:cNvPicPr>
          <p:nvPr/>
        </p:nvPicPr>
        <p:blipFill>
          <a:blip r:embed="rId2"/>
          <a:stretch>
            <a:fillRect/>
          </a:stretch>
        </p:blipFill>
        <p:spPr>
          <a:xfrm>
            <a:off x="564713" y="177633"/>
            <a:ext cx="8718283" cy="6165415"/>
          </a:xfrm>
          <a:prstGeom prst="rect">
            <a:avLst/>
          </a:prstGeom>
        </p:spPr>
      </p:pic>
      <p:sp>
        <p:nvSpPr>
          <p:cNvPr id="5" name="TextBox 4">
            <a:extLst>
              <a:ext uri="{FF2B5EF4-FFF2-40B4-BE49-F238E27FC236}">
                <a16:creationId xmlns:a16="http://schemas.microsoft.com/office/drawing/2014/main" id="{37B22DC6-FF8B-EFB8-A361-70446FB3FBE7}"/>
              </a:ext>
            </a:extLst>
          </p:cNvPr>
          <p:cNvSpPr txBox="1"/>
          <p:nvPr/>
        </p:nvSpPr>
        <p:spPr>
          <a:xfrm>
            <a:off x="2964581" y="6488668"/>
            <a:ext cx="7055318" cy="400110"/>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Figure.1: Architecture of Home Automation</a:t>
            </a:r>
            <a:endParaRPr lang="en-IN" sz="2000"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457D3FB-BE71-B003-186A-2691E01B5693}"/>
              </a:ext>
            </a:extLst>
          </p:cNvPr>
          <p:cNvPicPr>
            <a:picLocks noChangeAspect="1"/>
          </p:cNvPicPr>
          <p:nvPr/>
        </p:nvPicPr>
        <p:blipFill>
          <a:blip r:embed="rId3"/>
          <a:stretch>
            <a:fillRect/>
          </a:stretch>
        </p:blipFill>
        <p:spPr>
          <a:xfrm>
            <a:off x="10751419" y="0"/>
            <a:ext cx="1440581" cy="1257300"/>
          </a:xfrm>
          <a:prstGeom prst="rect">
            <a:avLst/>
          </a:prstGeom>
        </p:spPr>
      </p:pic>
      <p:sp>
        <p:nvSpPr>
          <p:cNvPr id="2" name="TextBox 1">
            <a:extLst>
              <a:ext uri="{FF2B5EF4-FFF2-40B4-BE49-F238E27FC236}">
                <a16:creationId xmlns:a16="http://schemas.microsoft.com/office/drawing/2014/main" id="{FD948747-6479-13C6-BB93-5F40DB222A9E}"/>
              </a:ext>
            </a:extLst>
          </p:cNvPr>
          <p:cNvSpPr txBox="1"/>
          <p:nvPr/>
        </p:nvSpPr>
        <p:spPr>
          <a:xfrm>
            <a:off x="10785152" y="6444328"/>
            <a:ext cx="2813695" cy="369332"/>
          </a:xfrm>
          <a:prstGeom prst="rect">
            <a:avLst/>
          </a:prstGeom>
          <a:noFill/>
        </p:spPr>
        <p:txBody>
          <a:bodyPr wrap="square" rtlCol="0">
            <a:spAutoFit/>
          </a:bodyPr>
          <a:lstStyle/>
          <a:p>
            <a:r>
              <a:rPr lang="en-US" dirty="0"/>
              <a:t>              09</a:t>
            </a:r>
            <a:endParaRPr lang="en-IN" dirty="0"/>
          </a:p>
        </p:txBody>
      </p:sp>
      <p:sp>
        <p:nvSpPr>
          <p:cNvPr id="7" name="TextBox 6">
            <a:extLst>
              <a:ext uri="{FF2B5EF4-FFF2-40B4-BE49-F238E27FC236}">
                <a16:creationId xmlns:a16="http://schemas.microsoft.com/office/drawing/2014/main" id="{3B483F93-9A30-FEF3-B58B-AA525F44BCAE}"/>
              </a:ext>
            </a:extLst>
          </p:cNvPr>
          <p:cNvSpPr txBox="1"/>
          <p:nvPr/>
        </p:nvSpPr>
        <p:spPr>
          <a:xfrm>
            <a:off x="0" y="6519446"/>
            <a:ext cx="6800248" cy="369332"/>
          </a:xfrm>
          <a:prstGeom prst="rect">
            <a:avLst/>
          </a:prstGeom>
          <a:noFill/>
        </p:spPr>
        <p:txBody>
          <a:bodyPr wrap="square">
            <a:spAutoFit/>
          </a:bodyPr>
          <a:lstStyle/>
          <a:p>
            <a:r>
              <a:rPr lang="en-US" b="1" dirty="0"/>
              <a:t>Team ID- </a:t>
            </a:r>
            <a:r>
              <a:rPr lang="en-US" sz="1800" b="1" dirty="0">
                <a:solidFill>
                  <a:srgbClr val="000000"/>
                </a:solidFill>
                <a:effectLst/>
                <a:latin typeface="Times New Roman" panose="02020603050405020304" pitchFamily="18" charset="0"/>
                <a:ea typeface="Times New Roman" panose="02020603050405020304" pitchFamily="18" charset="0"/>
              </a:rPr>
              <a:t>22_IOT_2A_03</a:t>
            </a:r>
            <a:endParaRPr lang="en-IN" b="1" dirty="0"/>
          </a:p>
        </p:txBody>
      </p:sp>
    </p:spTree>
    <p:extLst>
      <p:ext uri="{BB962C8B-B14F-4D97-AF65-F5344CB8AC3E}">
        <p14:creationId xmlns:p14="http://schemas.microsoft.com/office/powerpoint/2010/main" val="41910342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75958C-6E99-ABFE-C599-E723278AA129}"/>
              </a:ext>
            </a:extLst>
          </p:cNvPr>
          <p:cNvPicPr>
            <a:picLocks noChangeAspect="1"/>
          </p:cNvPicPr>
          <p:nvPr/>
        </p:nvPicPr>
        <p:blipFill>
          <a:blip r:embed="rId2"/>
          <a:stretch>
            <a:fillRect/>
          </a:stretch>
        </p:blipFill>
        <p:spPr>
          <a:xfrm>
            <a:off x="1353279" y="0"/>
            <a:ext cx="6625617" cy="6025415"/>
          </a:xfrm>
          <a:prstGeom prst="rect">
            <a:avLst/>
          </a:prstGeom>
        </p:spPr>
      </p:pic>
      <p:sp>
        <p:nvSpPr>
          <p:cNvPr id="5" name="TextBox 4">
            <a:extLst>
              <a:ext uri="{FF2B5EF4-FFF2-40B4-BE49-F238E27FC236}">
                <a16:creationId xmlns:a16="http://schemas.microsoft.com/office/drawing/2014/main" id="{5EDD1D52-D20E-6F59-112E-46D7EA13DD81}"/>
              </a:ext>
            </a:extLst>
          </p:cNvPr>
          <p:cNvSpPr txBox="1"/>
          <p:nvPr/>
        </p:nvSpPr>
        <p:spPr>
          <a:xfrm>
            <a:off x="3214391" y="6294922"/>
            <a:ext cx="4764505" cy="400110"/>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Figure.2:  DFD Diagram </a:t>
            </a:r>
            <a:endParaRPr lang="en-IN" sz="2000"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EBB65C4-C4FD-E298-2ACF-397759CC992D}"/>
              </a:ext>
            </a:extLst>
          </p:cNvPr>
          <p:cNvPicPr>
            <a:picLocks noChangeAspect="1"/>
          </p:cNvPicPr>
          <p:nvPr/>
        </p:nvPicPr>
        <p:blipFill>
          <a:blip r:embed="rId3"/>
          <a:stretch>
            <a:fillRect/>
          </a:stretch>
        </p:blipFill>
        <p:spPr>
          <a:xfrm>
            <a:off x="10838721" y="0"/>
            <a:ext cx="1353279" cy="1257300"/>
          </a:xfrm>
          <a:prstGeom prst="rect">
            <a:avLst/>
          </a:prstGeom>
        </p:spPr>
      </p:pic>
      <p:sp>
        <p:nvSpPr>
          <p:cNvPr id="2" name="TextBox 1">
            <a:extLst>
              <a:ext uri="{FF2B5EF4-FFF2-40B4-BE49-F238E27FC236}">
                <a16:creationId xmlns:a16="http://schemas.microsoft.com/office/drawing/2014/main" id="{2A15747A-D382-480A-3789-3770243AA2B7}"/>
              </a:ext>
            </a:extLst>
          </p:cNvPr>
          <p:cNvSpPr txBox="1"/>
          <p:nvPr/>
        </p:nvSpPr>
        <p:spPr>
          <a:xfrm>
            <a:off x="10785152" y="6444328"/>
            <a:ext cx="2813695" cy="369332"/>
          </a:xfrm>
          <a:prstGeom prst="rect">
            <a:avLst/>
          </a:prstGeom>
          <a:noFill/>
        </p:spPr>
        <p:txBody>
          <a:bodyPr wrap="square" rtlCol="0">
            <a:spAutoFit/>
          </a:bodyPr>
          <a:lstStyle/>
          <a:p>
            <a:r>
              <a:rPr lang="en-US" dirty="0"/>
              <a:t>              10</a:t>
            </a:r>
            <a:endParaRPr lang="en-IN" dirty="0"/>
          </a:p>
        </p:txBody>
      </p:sp>
      <p:sp>
        <p:nvSpPr>
          <p:cNvPr id="7" name="TextBox 6">
            <a:extLst>
              <a:ext uri="{FF2B5EF4-FFF2-40B4-BE49-F238E27FC236}">
                <a16:creationId xmlns:a16="http://schemas.microsoft.com/office/drawing/2014/main" id="{48E47462-3259-DDE5-1ED3-A4F442CCDFD3}"/>
              </a:ext>
            </a:extLst>
          </p:cNvPr>
          <p:cNvSpPr txBox="1"/>
          <p:nvPr/>
        </p:nvSpPr>
        <p:spPr>
          <a:xfrm>
            <a:off x="0" y="6510366"/>
            <a:ext cx="6800248" cy="369332"/>
          </a:xfrm>
          <a:prstGeom prst="rect">
            <a:avLst/>
          </a:prstGeom>
          <a:noFill/>
        </p:spPr>
        <p:txBody>
          <a:bodyPr wrap="square">
            <a:spAutoFit/>
          </a:bodyPr>
          <a:lstStyle/>
          <a:p>
            <a:r>
              <a:rPr lang="en-US" b="1" dirty="0"/>
              <a:t>Team ID- </a:t>
            </a:r>
            <a:r>
              <a:rPr lang="en-US" sz="1800" b="1" dirty="0">
                <a:solidFill>
                  <a:srgbClr val="000000"/>
                </a:solidFill>
                <a:effectLst/>
                <a:latin typeface="Times New Roman" panose="02020603050405020304" pitchFamily="18" charset="0"/>
                <a:ea typeface="Times New Roman" panose="02020603050405020304" pitchFamily="18" charset="0"/>
              </a:rPr>
              <a:t>22_IOT_2A_03</a:t>
            </a:r>
            <a:endParaRPr lang="en-IN" b="1" dirty="0"/>
          </a:p>
        </p:txBody>
      </p:sp>
    </p:spTree>
    <p:extLst>
      <p:ext uri="{BB962C8B-B14F-4D97-AF65-F5344CB8AC3E}">
        <p14:creationId xmlns:p14="http://schemas.microsoft.com/office/powerpoint/2010/main" val="38659014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EF854C-E84E-2310-6CC2-D901CBFF7A54}"/>
              </a:ext>
            </a:extLst>
          </p:cNvPr>
          <p:cNvSpPr txBox="1"/>
          <p:nvPr/>
        </p:nvSpPr>
        <p:spPr>
          <a:xfrm>
            <a:off x="3609473" y="6217920"/>
            <a:ext cx="6035040" cy="400110"/>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Figure.4:  Class Diagram</a:t>
            </a:r>
            <a:endParaRPr lang="en-IN" sz="2000" b="1" u="sng"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38DF051-62A5-4F5D-B08A-92A3E8A9AE6E}"/>
              </a:ext>
            </a:extLst>
          </p:cNvPr>
          <p:cNvPicPr>
            <a:picLocks noChangeAspect="1"/>
          </p:cNvPicPr>
          <p:nvPr/>
        </p:nvPicPr>
        <p:blipFill>
          <a:blip r:embed="rId2"/>
          <a:stretch>
            <a:fillRect/>
          </a:stretch>
        </p:blipFill>
        <p:spPr>
          <a:xfrm>
            <a:off x="10645541" y="0"/>
            <a:ext cx="1546459" cy="1257300"/>
          </a:xfrm>
          <a:prstGeom prst="rect">
            <a:avLst/>
          </a:prstGeom>
        </p:spPr>
      </p:pic>
      <p:sp>
        <p:nvSpPr>
          <p:cNvPr id="2" name="TextBox 1">
            <a:extLst>
              <a:ext uri="{FF2B5EF4-FFF2-40B4-BE49-F238E27FC236}">
                <a16:creationId xmlns:a16="http://schemas.microsoft.com/office/drawing/2014/main" id="{39CB3DDD-4042-141B-5BD8-922959E5D47F}"/>
              </a:ext>
            </a:extLst>
          </p:cNvPr>
          <p:cNvSpPr txBox="1"/>
          <p:nvPr/>
        </p:nvSpPr>
        <p:spPr>
          <a:xfrm>
            <a:off x="10785152" y="6444328"/>
            <a:ext cx="2813695" cy="369332"/>
          </a:xfrm>
          <a:prstGeom prst="rect">
            <a:avLst/>
          </a:prstGeom>
          <a:noFill/>
        </p:spPr>
        <p:txBody>
          <a:bodyPr wrap="square" rtlCol="0">
            <a:spAutoFit/>
          </a:bodyPr>
          <a:lstStyle/>
          <a:p>
            <a:r>
              <a:rPr lang="en-US" dirty="0"/>
              <a:t>              11</a:t>
            </a:r>
            <a:endParaRPr lang="en-IN" dirty="0"/>
          </a:p>
        </p:txBody>
      </p:sp>
      <p:sp>
        <p:nvSpPr>
          <p:cNvPr id="7" name="TextBox 6">
            <a:extLst>
              <a:ext uri="{FF2B5EF4-FFF2-40B4-BE49-F238E27FC236}">
                <a16:creationId xmlns:a16="http://schemas.microsoft.com/office/drawing/2014/main" id="{26597F11-E1EC-F37C-9B21-21F40E21ACE8}"/>
              </a:ext>
            </a:extLst>
          </p:cNvPr>
          <p:cNvSpPr txBox="1"/>
          <p:nvPr/>
        </p:nvSpPr>
        <p:spPr>
          <a:xfrm>
            <a:off x="0" y="6488668"/>
            <a:ext cx="6800248" cy="369332"/>
          </a:xfrm>
          <a:prstGeom prst="rect">
            <a:avLst/>
          </a:prstGeom>
          <a:noFill/>
        </p:spPr>
        <p:txBody>
          <a:bodyPr wrap="square">
            <a:spAutoFit/>
          </a:bodyPr>
          <a:lstStyle/>
          <a:p>
            <a:r>
              <a:rPr lang="en-US" b="1" dirty="0"/>
              <a:t>Team ID- </a:t>
            </a:r>
            <a:r>
              <a:rPr lang="en-US" sz="1800" b="1" dirty="0">
                <a:solidFill>
                  <a:srgbClr val="000000"/>
                </a:solidFill>
                <a:effectLst/>
                <a:latin typeface="Times New Roman" panose="02020603050405020304" pitchFamily="18" charset="0"/>
                <a:ea typeface="Times New Roman" panose="02020603050405020304" pitchFamily="18" charset="0"/>
              </a:rPr>
              <a:t>22_IOT_2A_03</a:t>
            </a:r>
            <a:endParaRPr lang="en-IN" b="1" dirty="0"/>
          </a:p>
        </p:txBody>
      </p:sp>
      <p:pic>
        <p:nvPicPr>
          <p:cNvPr id="6" name="Picture 5">
            <a:extLst>
              <a:ext uri="{FF2B5EF4-FFF2-40B4-BE49-F238E27FC236}">
                <a16:creationId xmlns:a16="http://schemas.microsoft.com/office/drawing/2014/main" id="{A95C5149-0F34-7589-82D9-FCC248C24024}"/>
              </a:ext>
            </a:extLst>
          </p:cNvPr>
          <p:cNvPicPr>
            <a:picLocks noChangeAspect="1"/>
          </p:cNvPicPr>
          <p:nvPr/>
        </p:nvPicPr>
        <p:blipFill>
          <a:blip r:embed="rId3"/>
          <a:stretch>
            <a:fillRect/>
          </a:stretch>
        </p:blipFill>
        <p:spPr>
          <a:xfrm>
            <a:off x="1750508" y="0"/>
            <a:ext cx="5831875" cy="5996539"/>
          </a:xfrm>
          <a:prstGeom prst="rect">
            <a:avLst/>
          </a:prstGeom>
        </p:spPr>
      </p:pic>
    </p:spTree>
    <p:extLst>
      <p:ext uri="{BB962C8B-B14F-4D97-AF65-F5344CB8AC3E}">
        <p14:creationId xmlns:p14="http://schemas.microsoft.com/office/powerpoint/2010/main" val="1925909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1DA3A5-25E8-C73A-2F69-9F3D6DA13BEB}"/>
              </a:ext>
            </a:extLst>
          </p:cNvPr>
          <p:cNvPicPr>
            <a:picLocks noChangeAspect="1"/>
          </p:cNvPicPr>
          <p:nvPr/>
        </p:nvPicPr>
        <p:blipFill>
          <a:blip r:embed="rId2"/>
          <a:stretch>
            <a:fillRect/>
          </a:stretch>
        </p:blipFill>
        <p:spPr>
          <a:xfrm>
            <a:off x="1380999" y="96253"/>
            <a:ext cx="6551369" cy="6112042"/>
          </a:xfrm>
          <a:prstGeom prst="rect">
            <a:avLst/>
          </a:prstGeom>
        </p:spPr>
      </p:pic>
      <p:sp>
        <p:nvSpPr>
          <p:cNvPr id="4" name="TextBox 3">
            <a:extLst>
              <a:ext uri="{FF2B5EF4-FFF2-40B4-BE49-F238E27FC236}">
                <a16:creationId xmlns:a16="http://schemas.microsoft.com/office/drawing/2014/main" id="{9E64394E-0240-EF23-645D-BDF79C2A8D50}"/>
              </a:ext>
            </a:extLst>
          </p:cNvPr>
          <p:cNvSpPr txBox="1"/>
          <p:nvPr/>
        </p:nvSpPr>
        <p:spPr>
          <a:xfrm>
            <a:off x="2736783" y="6318984"/>
            <a:ext cx="5871410" cy="400110"/>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Figure.5: Flow Chart of Home Automation</a:t>
            </a:r>
            <a:endParaRPr lang="en-IN" sz="2000" b="1" u="sng"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CD2A902-4CA0-101C-FB92-C209C342CAFD}"/>
              </a:ext>
            </a:extLst>
          </p:cNvPr>
          <p:cNvPicPr>
            <a:picLocks noChangeAspect="1"/>
          </p:cNvPicPr>
          <p:nvPr/>
        </p:nvPicPr>
        <p:blipFill>
          <a:blip r:embed="rId3"/>
          <a:stretch>
            <a:fillRect/>
          </a:stretch>
        </p:blipFill>
        <p:spPr>
          <a:xfrm>
            <a:off x="10811001" y="0"/>
            <a:ext cx="1380999" cy="1257300"/>
          </a:xfrm>
          <a:prstGeom prst="rect">
            <a:avLst/>
          </a:prstGeom>
        </p:spPr>
      </p:pic>
      <p:sp>
        <p:nvSpPr>
          <p:cNvPr id="2" name="TextBox 1">
            <a:extLst>
              <a:ext uri="{FF2B5EF4-FFF2-40B4-BE49-F238E27FC236}">
                <a16:creationId xmlns:a16="http://schemas.microsoft.com/office/drawing/2014/main" id="{76C52195-BA2B-977B-5154-7BB51C841694}"/>
              </a:ext>
            </a:extLst>
          </p:cNvPr>
          <p:cNvSpPr txBox="1"/>
          <p:nvPr/>
        </p:nvSpPr>
        <p:spPr>
          <a:xfrm>
            <a:off x="10785152" y="6444328"/>
            <a:ext cx="2813695" cy="369332"/>
          </a:xfrm>
          <a:prstGeom prst="rect">
            <a:avLst/>
          </a:prstGeom>
          <a:noFill/>
        </p:spPr>
        <p:txBody>
          <a:bodyPr wrap="square" rtlCol="0">
            <a:spAutoFit/>
          </a:bodyPr>
          <a:lstStyle/>
          <a:p>
            <a:r>
              <a:rPr lang="en-US" dirty="0"/>
              <a:t>              12</a:t>
            </a:r>
            <a:endParaRPr lang="en-IN" dirty="0"/>
          </a:p>
        </p:txBody>
      </p:sp>
      <p:sp>
        <p:nvSpPr>
          <p:cNvPr id="7" name="TextBox 6">
            <a:extLst>
              <a:ext uri="{FF2B5EF4-FFF2-40B4-BE49-F238E27FC236}">
                <a16:creationId xmlns:a16="http://schemas.microsoft.com/office/drawing/2014/main" id="{F08D0745-516E-D6AC-CD99-AFA0A2BD4F4C}"/>
              </a:ext>
            </a:extLst>
          </p:cNvPr>
          <p:cNvSpPr txBox="1"/>
          <p:nvPr/>
        </p:nvSpPr>
        <p:spPr>
          <a:xfrm>
            <a:off x="0" y="6534428"/>
            <a:ext cx="6800248" cy="369332"/>
          </a:xfrm>
          <a:prstGeom prst="rect">
            <a:avLst/>
          </a:prstGeom>
          <a:noFill/>
        </p:spPr>
        <p:txBody>
          <a:bodyPr wrap="square">
            <a:spAutoFit/>
          </a:bodyPr>
          <a:lstStyle/>
          <a:p>
            <a:r>
              <a:rPr lang="en-US" b="1" dirty="0"/>
              <a:t>Team ID- </a:t>
            </a:r>
            <a:r>
              <a:rPr lang="en-US" sz="1800" b="1" dirty="0">
                <a:solidFill>
                  <a:srgbClr val="000000"/>
                </a:solidFill>
                <a:effectLst/>
                <a:latin typeface="Times New Roman" panose="02020603050405020304" pitchFamily="18" charset="0"/>
                <a:ea typeface="Times New Roman" panose="02020603050405020304" pitchFamily="18" charset="0"/>
              </a:rPr>
              <a:t>22_IOT_2A_03</a:t>
            </a:r>
            <a:endParaRPr lang="en-IN" b="1" dirty="0"/>
          </a:p>
        </p:txBody>
      </p:sp>
    </p:spTree>
    <p:extLst>
      <p:ext uri="{BB962C8B-B14F-4D97-AF65-F5344CB8AC3E}">
        <p14:creationId xmlns:p14="http://schemas.microsoft.com/office/powerpoint/2010/main" val="15242680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3B74E8-49F7-53AF-23EE-E6A6A23C9816}"/>
              </a:ext>
            </a:extLst>
          </p:cNvPr>
          <p:cNvSpPr txBox="1"/>
          <p:nvPr/>
        </p:nvSpPr>
        <p:spPr>
          <a:xfrm>
            <a:off x="297950" y="297950"/>
            <a:ext cx="8835774" cy="2189895"/>
          </a:xfrm>
          <a:prstGeom prst="rect">
            <a:avLst/>
          </a:prstGeom>
          <a:noFill/>
        </p:spPr>
        <p:txBody>
          <a:bodyPr wrap="square">
            <a:spAutoFit/>
          </a:bodyPr>
          <a:lstStyle/>
          <a:p>
            <a:pPr>
              <a:lnSpc>
                <a:spcPct val="150000"/>
              </a:lnSpc>
            </a:pPr>
            <a:r>
              <a:rPr lang="en-US" sz="4800" b="1" dirty="0">
                <a:solidFill>
                  <a:srgbClr val="92D050"/>
                </a:solidFill>
                <a:latin typeface="Times New Roman" panose="02020603050405020304" pitchFamily="18" charset="0"/>
                <a:cs typeface="Times New Roman" panose="02020603050405020304" pitchFamily="18" charset="0"/>
              </a:rPr>
              <a:t> </a:t>
            </a:r>
            <a:r>
              <a:rPr lang="en-US" sz="4800" b="1" u="sng" dirty="0">
                <a:solidFill>
                  <a:srgbClr val="92D050"/>
                </a:solidFill>
                <a:latin typeface="Times New Roman" panose="02020603050405020304" pitchFamily="18" charset="0"/>
                <a:cs typeface="Times New Roman" panose="02020603050405020304" pitchFamily="18" charset="0"/>
              </a:rPr>
              <a:t>Tools/Technology</a:t>
            </a:r>
            <a:r>
              <a:rPr lang="en-US" sz="4800" dirty="0">
                <a:solidFill>
                  <a:srgbClr val="92D050"/>
                </a:solidFill>
                <a:latin typeface="Times New Roman" panose="02020603050405020304" pitchFamily="18" charset="0"/>
                <a:cs typeface="Times New Roman" panose="02020603050405020304" pitchFamily="18" charset="0"/>
              </a:rPr>
              <a:t> </a:t>
            </a:r>
            <a:r>
              <a:rPr lang="en-US" sz="4800" b="1" u="sng" dirty="0">
                <a:solidFill>
                  <a:srgbClr val="92D050"/>
                </a:solidFill>
                <a:latin typeface="Times New Roman" panose="02020603050405020304" pitchFamily="18" charset="0"/>
                <a:cs typeface="Times New Roman" panose="02020603050405020304" pitchFamily="18" charset="0"/>
              </a:rPr>
              <a:t>used</a:t>
            </a:r>
            <a:r>
              <a:rPr lang="en-US" sz="4800" dirty="0">
                <a:solidFill>
                  <a:srgbClr val="92D050"/>
                </a:solidFill>
                <a:latin typeface="Times New Roman" panose="02020603050405020304" pitchFamily="18" charset="0"/>
                <a:cs typeface="Times New Roman" panose="02020603050405020304" pitchFamily="18" charset="0"/>
              </a:rPr>
              <a:t> -</a:t>
            </a:r>
          </a:p>
          <a:p>
            <a:pPr>
              <a:lnSpc>
                <a:spcPct val="150000"/>
              </a:lnSpc>
            </a:pPr>
            <a:r>
              <a:rPr lang="en-US" sz="4800" b="1" dirty="0">
                <a:solidFill>
                  <a:srgbClr val="92D050"/>
                </a:solidFill>
                <a:latin typeface="Times New Roman" panose="02020603050405020304" pitchFamily="18" charset="0"/>
                <a:cs typeface="Times New Roman" panose="02020603050405020304" pitchFamily="18" charset="0"/>
              </a:rPr>
              <a:t> </a:t>
            </a:r>
            <a:r>
              <a:rPr lang="en-US" sz="4800" b="1" u="sng" dirty="0">
                <a:solidFill>
                  <a:srgbClr val="92D050"/>
                </a:solidFill>
                <a:latin typeface="Times New Roman" panose="02020603050405020304" pitchFamily="18" charset="0"/>
                <a:cs typeface="Times New Roman" panose="02020603050405020304" pitchFamily="18" charset="0"/>
              </a:rPr>
              <a:t>Hardware Requirements</a:t>
            </a:r>
            <a:r>
              <a:rPr lang="en-US" sz="4800" b="1" dirty="0">
                <a:solidFill>
                  <a:srgbClr val="92D050"/>
                </a:solidFill>
                <a:latin typeface="Times New Roman" panose="02020603050405020304" pitchFamily="18" charset="0"/>
                <a:cs typeface="Times New Roman" panose="02020603050405020304" pitchFamily="18" charset="0"/>
              </a:rPr>
              <a:t> -</a:t>
            </a:r>
            <a:endParaRPr lang="en-US" sz="1800" b="1" dirty="0">
              <a:latin typeface="inherit"/>
            </a:endParaRPr>
          </a:p>
        </p:txBody>
      </p:sp>
      <p:sp>
        <p:nvSpPr>
          <p:cNvPr id="9" name="TextBox 8">
            <a:extLst>
              <a:ext uri="{FF2B5EF4-FFF2-40B4-BE49-F238E27FC236}">
                <a16:creationId xmlns:a16="http://schemas.microsoft.com/office/drawing/2014/main" id="{90CF390D-6462-78F4-FCF8-491E5B33589B}"/>
              </a:ext>
            </a:extLst>
          </p:cNvPr>
          <p:cNvSpPr txBox="1"/>
          <p:nvPr/>
        </p:nvSpPr>
        <p:spPr>
          <a:xfrm>
            <a:off x="578588" y="1452112"/>
            <a:ext cx="10206564" cy="5011949"/>
          </a:xfrm>
          <a:prstGeom prst="rect">
            <a:avLst/>
          </a:prstGeom>
          <a:noFill/>
        </p:spPr>
        <p:txBody>
          <a:bodyPr wrap="square">
            <a:spAutoFit/>
          </a:bodyPr>
          <a:lstStyle/>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b="1" dirty="0">
                <a:latin typeface="Times New Roman" panose="02020603050405020304" pitchFamily="18" charset="0"/>
                <a:cs typeface="Times New Roman" panose="02020603050405020304" pitchFamily="18" charset="0"/>
              </a:rPr>
              <a:t>1) </a:t>
            </a:r>
            <a:r>
              <a:rPr lang="en-US" sz="2400" dirty="0">
                <a:latin typeface="Times New Roman" panose="02020603050405020304" pitchFamily="18" charset="0"/>
                <a:cs typeface="Times New Roman" panose="02020603050405020304" pitchFamily="18" charset="0"/>
              </a:rPr>
              <a:t>Node MCU</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US" sz="2400" b="1" dirty="0">
                <a:latin typeface="Times New Roman" panose="02020603050405020304" pitchFamily="18" charset="0"/>
                <a:cs typeface="Times New Roman" panose="02020603050405020304" pitchFamily="18" charset="0"/>
              </a:rPr>
              <a:t>2) </a:t>
            </a:r>
            <a:r>
              <a:rPr lang="en-US" sz="2400" dirty="0">
                <a:latin typeface="Times New Roman" panose="02020603050405020304" pitchFamily="18" charset="0"/>
                <a:cs typeface="Times New Roman" panose="02020603050405020304" pitchFamily="18" charset="0"/>
              </a:rPr>
              <a:t>Bread Board</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b="1" dirty="0">
                <a:latin typeface="Times New Roman" panose="02020603050405020304" pitchFamily="18" charset="0"/>
                <a:cs typeface="Times New Roman" panose="02020603050405020304" pitchFamily="18" charset="0"/>
              </a:rPr>
              <a:t>3) </a:t>
            </a:r>
            <a:r>
              <a:rPr lang="en-IN" sz="2400" dirty="0">
                <a:latin typeface="Times New Roman" panose="02020603050405020304" pitchFamily="18" charset="0"/>
                <a:cs typeface="Times New Roman" panose="02020603050405020304" pitchFamily="18" charset="0"/>
              </a:rPr>
              <a:t>jumper wire</a:t>
            </a:r>
          </a:p>
          <a:p>
            <a:pPr algn="just">
              <a:lnSpc>
                <a:spcPct val="150000"/>
              </a:lnSpc>
            </a:pPr>
            <a:r>
              <a:rPr lang="en-IN" sz="2400" b="1" dirty="0">
                <a:latin typeface="Times New Roman" panose="02020603050405020304" pitchFamily="18" charset="0"/>
                <a:cs typeface="Times New Roman" panose="02020603050405020304" pitchFamily="18" charset="0"/>
              </a:rPr>
              <a:t>4) </a:t>
            </a:r>
            <a:r>
              <a:rPr lang="en-IN" sz="2400" dirty="0">
                <a:latin typeface="Times New Roman" panose="02020603050405020304" pitchFamily="18" charset="0"/>
                <a:cs typeface="Times New Roman" panose="02020603050405020304" pitchFamily="18" charset="0"/>
              </a:rPr>
              <a:t>Relay board 5-v </a:t>
            </a:r>
          </a:p>
          <a:p>
            <a:pPr algn="just">
              <a:lnSpc>
                <a:spcPct val="150000"/>
              </a:lnSpc>
            </a:pPr>
            <a:r>
              <a:rPr lang="en-IN" sz="2400" b="1" dirty="0">
                <a:latin typeface="Times New Roman" panose="02020603050405020304" pitchFamily="18" charset="0"/>
                <a:cs typeface="Times New Roman" panose="02020603050405020304" pitchFamily="18" charset="0"/>
              </a:rPr>
              <a:t>5) </a:t>
            </a:r>
            <a:r>
              <a:rPr lang="en-IN" sz="2400" dirty="0">
                <a:latin typeface="Times New Roman" panose="02020603050405020304" pitchFamily="18" charset="0"/>
                <a:cs typeface="Times New Roman" panose="02020603050405020304" pitchFamily="18" charset="0"/>
              </a:rPr>
              <a:t>Bulb</a:t>
            </a:r>
          </a:p>
          <a:p>
            <a:pPr algn="just">
              <a:lnSpc>
                <a:spcPct val="150000"/>
              </a:lnSpc>
            </a:pPr>
            <a:r>
              <a:rPr lang="en-IN" sz="2400" b="1" dirty="0">
                <a:latin typeface="Times New Roman" panose="02020603050405020304" pitchFamily="18" charset="0"/>
                <a:cs typeface="Times New Roman" panose="02020603050405020304" pitchFamily="18" charset="0"/>
              </a:rPr>
              <a:t>6) </a:t>
            </a:r>
            <a:r>
              <a:rPr lang="en-IN" sz="2400" dirty="0">
                <a:latin typeface="Times New Roman" panose="02020603050405020304" pitchFamily="18" charset="0"/>
                <a:cs typeface="Times New Roman" panose="02020603050405020304" pitchFamily="18" charset="0"/>
              </a:rPr>
              <a:t>Holders</a:t>
            </a:r>
          </a:p>
          <a:p>
            <a:pPr algn="just">
              <a:lnSpc>
                <a:spcPct val="150000"/>
              </a:lnSpc>
            </a:pPr>
            <a:r>
              <a:rPr lang="en-IN" sz="2400" b="1" dirty="0">
                <a:latin typeface="Times New Roman" panose="02020603050405020304" pitchFamily="18" charset="0"/>
                <a:cs typeface="Times New Roman" panose="02020603050405020304" pitchFamily="18" charset="0"/>
              </a:rPr>
              <a:t>7) </a:t>
            </a:r>
            <a:r>
              <a:rPr lang="en-IN" sz="2400" dirty="0">
                <a:latin typeface="Times New Roman" panose="02020603050405020304" pitchFamily="18" charset="0"/>
                <a:cs typeface="Times New Roman" panose="02020603050405020304" pitchFamily="18" charset="0"/>
              </a:rPr>
              <a:t>Plug</a:t>
            </a:r>
          </a:p>
        </p:txBody>
      </p:sp>
      <p:pic>
        <p:nvPicPr>
          <p:cNvPr id="4" name="Picture 3">
            <a:extLst>
              <a:ext uri="{FF2B5EF4-FFF2-40B4-BE49-F238E27FC236}">
                <a16:creationId xmlns:a16="http://schemas.microsoft.com/office/drawing/2014/main" id="{3236DEA8-B197-E9D7-6E67-D514FC31C2F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953225" y="2583834"/>
            <a:ext cx="3323853" cy="24928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732A95B5-4F31-3F5E-B0F5-E76A3FB918FD}"/>
              </a:ext>
            </a:extLst>
          </p:cNvPr>
          <p:cNvPicPr>
            <a:picLocks noChangeAspect="1"/>
          </p:cNvPicPr>
          <p:nvPr/>
        </p:nvPicPr>
        <p:blipFill>
          <a:blip r:embed="rId4"/>
          <a:stretch>
            <a:fillRect/>
          </a:stretch>
        </p:blipFill>
        <p:spPr>
          <a:xfrm>
            <a:off x="10789920" y="7407"/>
            <a:ext cx="1402080" cy="1257300"/>
          </a:xfrm>
          <a:prstGeom prst="rect">
            <a:avLst/>
          </a:prstGeom>
        </p:spPr>
      </p:pic>
      <p:sp>
        <p:nvSpPr>
          <p:cNvPr id="2" name="TextBox 1">
            <a:extLst>
              <a:ext uri="{FF2B5EF4-FFF2-40B4-BE49-F238E27FC236}">
                <a16:creationId xmlns:a16="http://schemas.microsoft.com/office/drawing/2014/main" id="{CDD279E8-8FFC-3DE0-9D0D-D85CE074A777}"/>
              </a:ext>
            </a:extLst>
          </p:cNvPr>
          <p:cNvSpPr txBox="1"/>
          <p:nvPr/>
        </p:nvSpPr>
        <p:spPr>
          <a:xfrm>
            <a:off x="10785152" y="6444328"/>
            <a:ext cx="2813695" cy="369332"/>
          </a:xfrm>
          <a:prstGeom prst="rect">
            <a:avLst/>
          </a:prstGeom>
          <a:noFill/>
        </p:spPr>
        <p:txBody>
          <a:bodyPr wrap="square" rtlCol="0">
            <a:spAutoFit/>
          </a:bodyPr>
          <a:lstStyle/>
          <a:p>
            <a:r>
              <a:rPr lang="en-US" dirty="0"/>
              <a:t>              13</a:t>
            </a:r>
            <a:endParaRPr lang="en-IN" dirty="0"/>
          </a:p>
        </p:txBody>
      </p:sp>
      <p:sp>
        <p:nvSpPr>
          <p:cNvPr id="8" name="TextBox 7">
            <a:extLst>
              <a:ext uri="{FF2B5EF4-FFF2-40B4-BE49-F238E27FC236}">
                <a16:creationId xmlns:a16="http://schemas.microsoft.com/office/drawing/2014/main" id="{6785AFCB-F4EA-F6EE-D2EB-8EA0008DE606}"/>
              </a:ext>
            </a:extLst>
          </p:cNvPr>
          <p:cNvSpPr txBox="1"/>
          <p:nvPr/>
        </p:nvSpPr>
        <p:spPr>
          <a:xfrm>
            <a:off x="0" y="6560050"/>
            <a:ext cx="6800248" cy="369332"/>
          </a:xfrm>
          <a:prstGeom prst="rect">
            <a:avLst/>
          </a:prstGeom>
          <a:noFill/>
        </p:spPr>
        <p:txBody>
          <a:bodyPr wrap="square">
            <a:spAutoFit/>
          </a:bodyPr>
          <a:lstStyle/>
          <a:p>
            <a:r>
              <a:rPr lang="en-US" b="1" dirty="0"/>
              <a:t>Team ID- </a:t>
            </a:r>
            <a:r>
              <a:rPr lang="en-US" sz="1800" b="1" dirty="0">
                <a:solidFill>
                  <a:srgbClr val="000000"/>
                </a:solidFill>
                <a:effectLst/>
                <a:latin typeface="Times New Roman" panose="02020603050405020304" pitchFamily="18" charset="0"/>
                <a:ea typeface="Times New Roman" panose="02020603050405020304" pitchFamily="18" charset="0"/>
              </a:rPr>
              <a:t>22_IOT_2A_03</a:t>
            </a:r>
            <a:endParaRPr lang="en-IN" b="1" dirty="0"/>
          </a:p>
        </p:txBody>
      </p:sp>
    </p:spTree>
    <p:extLst>
      <p:ext uri="{BB962C8B-B14F-4D97-AF65-F5344CB8AC3E}">
        <p14:creationId xmlns:p14="http://schemas.microsoft.com/office/powerpoint/2010/main" val="11004378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444391-8FEA-00EA-0635-0A42546AE71D}"/>
              </a:ext>
            </a:extLst>
          </p:cNvPr>
          <p:cNvSpPr txBox="1"/>
          <p:nvPr/>
        </p:nvSpPr>
        <p:spPr>
          <a:xfrm flipV="1">
            <a:off x="499864" y="34312"/>
            <a:ext cx="45719" cy="646331"/>
          </a:xfrm>
          <a:prstGeom prst="rect">
            <a:avLst/>
          </a:prstGeom>
          <a:noFill/>
        </p:spPr>
        <p:txBody>
          <a:bodyPr wrap="square" rtlCol="0">
            <a:spAutoFit/>
          </a:bodyPr>
          <a:lstStyle/>
          <a:p>
            <a:r>
              <a:rPr lang="en-IN" sz="3600" dirty="0">
                <a:latin typeface="Goudy Old Style" panose="02020502050305020303" pitchFamily="18" charset="0"/>
              </a:rPr>
              <a:t>                                        </a:t>
            </a:r>
          </a:p>
        </p:txBody>
      </p:sp>
      <p:pic>
        <p:nvPicPr>
          <p:cNvPr id="4" name="Picture 3">
            <a:extLst>
              <a:ext uri="{FF2B5EF4-FFF2-40B4-BE49-F238E27FC236}">
                <a16:creationId xmlns:a16="http://schemas.microsoft.com/office/drawing/2014/main" id="{1604BE0F-895B-DAA4-81AA-594A9A36825E}"/>
              </a:ext>
            </a:extLst>
          </p:cNvPr>
          <p:cNvPicPr>
            <a:picLocks noChangeAspect="1"/>
          </p:cNvPicPr>
          <p:nvPr/>
        </p:nvPicPr>
        <p:blipFill>
          <a:blip r:embed="rId2"/>
          <a:stretch>
            <a:fillRect/>
          </a:stretch>
        </p:blipFill>
        <p:spPr>
          <a:xfrm>
            <a:off x="10741794" y="0"/>
            <a:ext cx="1443789" cy="1257300"/>
          </a:xfrm>
          <a:prstGeom prst="rect">
            <a:avLst/>
          </a:prstGeom>
        </p:spPr>
      </p:pic>
      <p:sp>
        <p:nvSpPr>
          <p:cNvPr id="3" name="TextBox 2">
            <a:extLst>
              <a:ext uri="{FF2B5EF4-FFF2-40B4-BE49-F238E27FC236}">
                <a16:creationId xmlns:a16="http://schemas.microsoft.com/office/drawing/2014/main" id="{FF245B72-7EF4-985F-4001-B34DB7EFFD5E}"/>
              </a:ext>
            </a:extLst>
          </p:cNvPr>
          <p:cNvSpPr txBox="1"/>
          <p:nvPr/>
        </p:nvSpPr>
        <p:spPr>
          <a:xfrm>
            <a:off x="10756277" y="6463578"/>
            <a:ext cx="2813695" cy="369332"/>
          </a:xfrm>
          <a:prstGeom prst="rect">
            <a:avLst/>
          </a:prstGeom>
          <a:noFill/>
        </p:spPr>
        <p:txBody>
          <a:bodyPr wrap="square" rtlCol="0">
            <a:spAutoFit/>
          </a:bodyPr>
          <a:lstStyle/>
          <a:p>
            <a:r>
              <a:rPr lang="en-US" dirty="0"/>
              <a:t>              14</a:t>
            </a:r>
            <a:endParaRPr lang="en-IN" dirty="0"/>
          </a:p>
        </p:txBody>
      </p:sp>
      <p:sp>
        <p:nvSpPr>
          <p:cNvPr id="6" name="TextBox 5">
            <a:extLst>
              <a:ext uri="{FF2B5EF4-FFF2-40B4-BE49-F238E27FC236}">
                <a16:creationId xmlns:a16="http://schemas.microsoft.com/office/drawing/2014/main" id="{A00815E6-D35C-83D2-CC5E-453E1B15DCE6}"/>
              </a:ext>
            </a:extLst>
          </p:cNvPr>
          <p:cNvSpPr txBox="1"/>
          <p:nvPr/>
        </p:nvSpPr>
        <p:spPr>
          <a:xfrm>
            <a:off x="-81816" y="6533981"/>
            <a:ext cx="6785810" cy="369332"/>
          </a:xfrm>
          <a:prstGeom prst="rect">
            <a:avLst/>
          </a:prstGeom>
          <a:noFill/>
        </p:spPr>
        <p:txBody>
          <a:bodyPr wrap="square">
            <a:spAutoFit/>
          </a:bodyPr>
          <a:lstStyle/>
          <a:p>
            <a:r>
              <a:rPr lang="en-US" b="1" dirty="0"/>
              <a:t>Team ID- </a:t>
            </a:r>
            <a:r>
              <a:rPr lang="en-US" sz="1800" b="1" dirty="0">
                <a:solidFill>
                  <a:srgbClr val="000000"/>
                </a:solidFill>
                <a:effectLst/>
                <a:latin typeface="Times New Roman" panose="02020603050405020304" pitchFamily="18" charset="0"/>
                <a:ea typeface="Times New Roman" panose="02020603050405020304" pitchFamily="18" charset="0"/>
              </a:rPr>
              <a:t>22_IOT_2A_03</a:t>
            </a:r>
            <a:endParaRPr lang="en-IN" b="1" dirty="0"/>
          </a:p>
        </p:txBody>
      </p:sp>
      <p:sp>
        <p:nvSpPr>
          <p:cNvPr id="7" name="TextBox 6">
            <a:extLst>
              <a:ext uri="{FF2B5EF4-FFF2-40B4-BE49-F238E27FC236}">
                <a16:creationId xmlns:a16="http://schemas.microsoft.com/office/drawing/2014/main" id="{88403D9A-818E-FF92-7AE5-B897EF92C76E}"/>
              </a:ext>
            </a:extLst>
          </p:cNvPr>
          <p:cNvSpPr txBox="1"/>
          <p:nvPr/>
        </p:nvSpPr>
        <p:spPr>
          <a:xfrm>
            <a:off x="-81815" y="2050180"/>
            <a:ext cx="12267398" cy="4273286"/>
          </a:xfrm>
          <a:prstGeom prst="rect">
            <a:avLst/>
          </a:prstGeom>
          <a:noFill/>
        </p:spPr>
        <p:txBody>
          <a:bodyPr wrap="square">
            <a:spAutoFit/>
          </a:bodyPr>
          <a:lstStyle/>
          <a:p>
            <a:pPr>
              <a:lnSpc>
                <a:spcPct val="150000"/>
              </a:lnSpc>
            </a:pPr>
            <a:r>
              <a:rPr lang="en-US" sz="4400" b="1" dirty="0">
                <a:solidFill>
                  <a:srgbClr val="92D050"/>
                </a:solidFill>
                <a:latin typeface="Times New Roman" panose="02020603050405020304" pitchFamily="18" charset="0"/>
                <a:cs typeface="Times New Roman" panose="02020603050405020304" pitchFamily="18" charset="0"/>
              </a:rPr>
              <a:t> </a:t>
            </a:r>
            <a:r>
              <a:rPr lang="en-US" sz="4400" b="1" u="sng" dirty="0">
                <a:solidFill>
                  <a:srgbClr val="92D050"/>
                </a:solidFill>
                <a:latin typeface="Times New Roman" panose="02020603050405020304" pitchFamily="18" charset="0"/>
                <a:cs typeface="Times New Roman" panose="02020603050405020304" pitchFamily="18" charset="0"/>
              </a:rPr>
              <a:t>Introduction of Components</a:t>
            </a:r>
            <a:r>
              <a:rPr lang="en-US" sz="4400" u="sng" dirty="0">
                <a:solidFill>
                  <a:srgbClr val="92D050"/>
                </a:solidFill>
                <a:latin typeface="Times New Roman" panose="02020603050405020304" pitchFamily="18" charset="0"/>
                <a:cs typeface="Times New Roman" panose="02020603050405020304" pitchFamily="18" charset="0"/>
              </a:rPr>
              <a:t> </a:t>
            </a:r>
            <a:r>
              <a:rPr lang="en-US" sz="4400" dirty="0">
                <a:solidFill>
                  <a:srgbClr val="92D050"/>
                </a:solidFill>
                <a:latin typeface="Times New Roman" panose="02020603050405020304" pitchFamily="18" charset="0"/>
                <a:cs typeface="Times New Roman" panose="02020603050405020304" pitchFamily="18" charset="0"/>
              </a:rPr>
              <a:t>-</a:t>
            </a:r>
          </a:p>
          <a:p>
            <a:pPr algn="just">
              <a:lnSpc>
                <a:spcPct val="150000"/>
              </a:lnSpc>
            </a:pPr>
            <a:r>
              <a:rPr lang="en-US" sz="4400" b="1" dirty="0">
                <a:solidFill>
                  <a:srgbClr val="92D050"/>
                </a:solidFill>
                <a:latin typeface="Times New Roman" panose="02020603050405020304" pitchFamily="18" charset="0"/>
                <a:cs typeface="Times New Roman" panose="02020603050405020304" pitchFamily="18" charset="0"/>
              </a:rPr>
              <a:t> 1). </a:t>
            </a:r>
            <a:r>
              <a:rPr lang="en-US" sz="4400" b="1" u="sng" dirty="0">
                <a:solidFill>
                  <a:srgbClr val="92D050"/>
                </a:solidFill>
                <a:latin typeface="Times New Roman" panose="02020603050405020304" pitchFamily="18" charset="0"/>
                <a:cs typeface="Times New Roman" panose="02020603050405020304" pitchFamily="18" charset="0"/>
              </a:rPr>
              <a:t>Node MCU </a:t>
            </a:r>
            <a:r>
              <a:rPr lang="en-US" sz="4400" b="1" dirty="0">
                <a:solidFill>
                  <a:srgbClr val="92D050"/>
                </a:solidFill>
                <a:latin typeface="Times New Roman" panose="02020603050405020304" pitchFamily="18" charset="0"/>
                <a:cs typeface="Times New Roman" panose="02020603050405020304" pitchFamily="18" charset="0"/>
              </a:rPr>
              <a:t>-</a:t>
            </a:r>
          </a:p>
          <a:p>
            <a:pPr algn="just">
              <a:lnSpc>
                <a:spcPct val="150000"/>
              </a:lnSpc>
            </a:pPr>
            <a:r>
              <a:rPr lang="en-US" sz="2400" b="0" i="0" dirty="0">
                <a:solidFill>
                  <a:srgbClr val="202124"/>
                </a:solidFill>
                <a:effectLst/>
                <a:latin typeface="Times New Roman" panose="02020603050405020304" pitchFamily="18" charset="0"/>
                <a:cs typeface="Times New Roman" panose="02020603050405020304" pitchFamily="18" charset="0"/>
              </a:rPr>
              <a:t> The NodeMCU (</a:t>
            </a:r>
            <a:r>
              <a:rPr lang="en-US" sz="2400" b="1" i="0" dirty="0">
                <a:solidFill>
                  <a:srgbClr val="202124"/>
                </a:solidFill>
                <a:effectLst/>
                <a:latin typeface="Times New Roman" panose="02020603050405020304" pitchFamily="18" charset="0"/>
                <a:cs typeface="Times New Roman" panose="02020603050405020304" pitchFamily="18" charset="0"/>
              </a:rPr>
              <a:t>Node MicroController Unit</a:t>
            </a:r>
            <a:r>
              <a:rPr lang="en-US" sz="2400" b="0" i="0" dirty="0">
                <a:solidFill>
                  <a:srgbClr val="202124"/>
                </a:solidFill>
                <a:effectLst/>
                <a:latin typeface="Times New Roman" panose="02020603050405020304" pitchFamily="18" charset="0"/>
                <a:cs typeface="Times New Roman" panose="02020603050405020304" pitchFamily="18" charset="0"/>
              </a:rPr>
              <a:t>) is an open source software and hardware     development environment that is built around a very inexpensive System-on-a-Chip (SoC) called the ESP8266.</a:t>
            </a:r>
            <a:r>
              <a:rPr lang="en-US" sz="2400" dirty="0">
                <a:solidFill>
                  <a:srgbClr val="202122"/>
                </a:solidFill>
                <a:latin typeface="Times New Roman" panose="02020603050405020304" pitchFamily="18" charset="0"/>
                <a:cs typeface="Times New Roman" panose="02020603050405020304" pitchFamily="18" charset="0"/>
              </a:rPr>
              <a:t> </a:t>
            </a:r>
            <a:r>
              <a:rPr lang="en-US" sz="2400" b="0" i="0" dirty="0">
                <a:solidFill>
                  <a:srgbClr val="202124"/>
                </a:solidFill>
                <a:effectLst/>
                <a:latin typeface="Times New Roman" panose="02020603050405020304" pitchFamily="18" charset="0"/>
                <a:cs typeface="Times New Roman" panose="02020603050405020304" pitchFamily="18" charset="0"/>
              </a:rPr>
              <a:t>The Wifi Module Node MCU (ESP8266) will Receive commands from the </a:t>
            </a:r>
          </a:p>
          <a:p>
            <a:pPr algn="just">
              <a:lnSpc>
                <a:spcPct val="150000"/>
              </a:lnSpc>
            </a:pPr>
            <a:r>
              <a:rPr lang="en-US" sz="2400" b="0" i="0" dirty="0">
                <a:solidFill>
                  <a:srgbClr val="202124"/>
                </a:solidFill>
                <a:effectLst/>
                <a:latin typeface="Times New Roman" panose="02020603050405020304" pitchFamily="18" charset="0"/>
                <a:cs typeface="Times New Roman" panose="02020603050405020304" pitchFamily="18" charset="0"/>
              </a:rPr>
              <a:t>smartphone wirelessly through the internet.</a:t>
            </a:r>
            <a:endParaRPr lang="en-US" sz="2400" b="1" dirty="0">
              <a:latin typeface="Times New Roman" panose="02020603050405020304" pitchFamily="18" charset="0"/>
              <a:ea typeface="Nirmala UI" panose="020B0502040204020203"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B4B252F2-A57E-84F7-38A6-F5E7609EEA5E}"/>
              </a:ext>
            </a:extLst>
          </p:cNvPr>
          <p:cNvSpPr txBox="1"/>
          <p:nvPr/>
        </p:nvSpPr>
        <p:spPr>
          <a:xfrm>
            <a:off x="163630" y="0"/>
            <a:ext cx="6949440" cy="2149627"/>
          </a:xfrm>
          <a:prstGeom prst="rect">
            <a:avLst/>
          </a:prstGeom>
          <a:noFill/>
        </p:spPr>
        <p:txBody>
          <a:bodyPr wrap="square">
            <a:spAutoFit/>
          </a:bodyPr>
          <a:lstStyle/>
          <a:p>
            <a:pPr>
              <a:lnSpc>
                <a:spcPct val="150000"/>
              </a:lnSpc>
            </a:pPr>
            <a:r>
              <a:rPr lang="en-US" sz="4400" b="1" u="sng" dirty="0">
                <a:solidFill>
                  <a:srgbClr val="92D050"/>
                </a:solidFill>
                <a:latin typeface="Times New Roman" panose="02020603050405020304" pitchFamily="18" charset="0"/>
                <a:cs typeface="Times New Roman" panose="02020603050405020304" pitchFamily="18" charset="0"/>
              </a:rPr>
              <a:t>Software Requirements</a:t>
            </a:r>
            <a:r>
              <a:rPr lang="en-US" sz="4400" b="1" dirty="0">
                <a:solidFill>
                  <a:srgbClr val="92D050"/>
                </a:solidFill>
                <a:latin typeface="Times New Roman" panose="02020603050405020304" pitchFamily="18" charset="0"/>
                <a:cs typeface="Times New Roman" panose="02020603050405020304" pitchFamily="18" charset="0"/>
              </a:rPr>
              <a:t>-</a:t>
            </a:r>
          </a:p>
          <a:p>
            <a:pPr>
              <a:lnSpc>
                <a:spcPct val="150000"/>
              </a:lnSpc>
            </a:pPr>
            <a:r>
              <a:rPr lang="en-US" sz="2400" b="1" dirty="0">
                <a:latin typeface="Times New Roman" panose="02020603050405020304" pitchFamily="18" charset="0"/>
                <a:cs typeface="Times New Roman" panose="02020603050405020304" pitchFamily="18" charset="0"/>
              </a:rPr>
              <a:t>1) </a:t>
            </a:r>
            <a:r>
              <a:rPr lang="en-US" sz="2400" dirty="0">
                <a:latin typeface="Times New Roman" panose="02020603050405020304" pitchFamily="18" charset="0"/>
                <a:cs typeface="Times New Roman" panose="02020603050405020304" pitchFamily="18" charset="0"/>
              </a:rPr>
              <a:t>Arduino IDE</a:t>
            </a:r>
          </a:p>
          <a:p>
            <a:pPr>
              <a:lnSpc>
                <a:spcPct val="150000"/>
              </a:lnSpc>
            </a:pPr>
            <a:r>
              <a:rPr lang="en-US" sz="2400" b="1" dirty="0">
                <a:latin typeface="Times New Roman" panose="02020603050405020304" pitchFamily="18" charset="0"/>
                <a:cs typeface="Times New Roman" panose="02020603050405020304" pitchFamily="18" charset="0"/>
              </a:rPr>
              <a:t>2) </a:t>
            </a:r>
            <a:r>
              <a:rPr lang="en-US" sz="2400" dirty="0">
                <a:latin typeface="Times New Roman" panose="02020603050405020304" pitchFamily="18" charset="0"/>
                <a:cs typeface="Times New Roman" panose="02020603050405020304" pitchFamily="18" charset="0"/>
              </a:rPr>
              <a:t>Sinric Pro</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70494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A56B98-521D-DB2E-AD90-E3B3B260F6DC}"/>
              </a:ext>
            </a:extLst>
          </p:cNvPr>
          <p:cNvSpPr txBox="1"/>
          <p:nvPr/>
        </p:nvSpPr>
        <p:spPr>
          <a:xfrm>
            <a:off x="236306" y="184935"/>
            <a:ext cx="11743361" cy="5970865"/>
          </a:xfrm>
          <a:prstGeom prst="rect">
            <a:avLst/>
          </a:prstGeom>
          <a:noFill/>
        </p:spPr>
        <p:txBody>
          <a:bodyPr wrap="square">
            <a:spAutoFit/>
          </a:bodyPr>
          <a:lstStyle/>
          <a:p>
            <a:pPr algn="just">
              <a:lnSpc>
                <a:spcPct val="150000"/>
              </a:lnSpc>
            </a:pPr>
            <a:r>
              <a:rPr lang="en-IN" sz="4400" b="1" dirty="0">
                <a:solidFill>
                  <a:srgbClr val="92D050"/>
                </a:solidFill>
                <a:latin typeface="Times New Roman" panose="02020603050405020304" pitchFamily="18" charset="0"/>
                <a:cs typeface="Times New Roman" panose="02020603050405020304" pitchFamily="18" charset="0"/>
              </a:rPr>
              <a:t>2).</a:t>
            </a:r>
            <a:r>
              <a:rPr lang="en-IN" sz="4400" b="1" u="sng" dirty="0">
                <a:solidFill>
                  <a:srgbClr val="92D050"/>
                </a:solidFill>
                <a:latin typeface="Times New Roman" panose="02020603050405020304" pitchFamily="18" charset="0"/>
                <a:cs typeface="Times New Roman" panose="02020603050405020304" pitchFamily="18" charset="0"/>
              </a:rPr>
              <a:t>Relay board </a:t>
            </a:r>
            <a:r>
              <a:rPr lang="en-IN" sz="4400" b="1" u="sng" dirty="0">
                <a:solidFill>
                  <a:srgbClr val="92D050"/>
                </a:solidFill>
                <a:latin typeface="Goudy Old Style" panose="02020502050305020303" pitchFamily="18" charset="0"/>
              </a:rPr>
              <a:t>5</a:t>
            </a:r>
            <a:r>
              <a:rPr lang="en-IN" sz="4400" b="1" u="sng" dirty="0">
                <a:solidFill>
                  <a:srgbClr val="92D050"/>
                </a:solidFill>
                <a:latin typeface="Times New Roman" panose="02020603050405020304" pitchFamily="18" charset="0"/>
                <a:cs typeface="Times New Roman" panose="02020603050405020304" pitchFamily="18" charset="0"/>
              </a:rPr>
              <a:t>v</a:t>
            </a:r>
            <a:r>
              <a:rPr lang="en-IN" sz="4400" b="1" dirty="0">
                <a:solidFill>
                  <a:srgbClr val="92D050"/>
                </a:solidFill>
                <a:latin typeface="Times New Roman" panose="02020603050405020304" pitchFamily="18" charset="0"/>
                <a:cs typeface="Times New Roman" panose="02020603050405020304" pitchFamily="18" charset="0"/>
              </a:rPr>
              <a:t>- </a:t>
            </a:r>
            <a:r>
              <a:rPr lang="en-US" sz="2400" b="0" i="0" dirty="0">
                <a:solidFill>
                  <a:srgbClr val="202124"/>
                </a:solidFill>
                <a:effectLst/>
                <a:latin typeface="Times New Roman" panose="02020603050405020304" pitchFamily="18" charset="0"/>
                <a:cs typeface="Times New Roman" panose="02020603050405020304" pitchFamily="18" charset="0"/>
              </a:rPr>
              <a:t>Relay boards are </a:t>
            </a:r>
            <a:r>
              <a:rPr lang="en-US" sz="2400" b="1" i="0" dirty="0">
                <a:solidFill>
                  <a:srgbClr val="202124"/>
                </a:solidFill>
                <a:effectLst/>
                <a:latin typeface="Times New Roman" panose="02020603050405020304" pitchFamily="18" charset="0"/>
                <a:cs typeface="Times New Roman" panose="02020603050405020304" pitchFamily="18" charset="0"/>
              </a:rPr>
              <a:t>computer boards with</a:t>
            </a:r>
          </a:p>
          <a:p>
            <a:pPr algn="just">
              <a:lnSpc>
                <a:spcPct val="150000"/>
              </a:lnSpc>
            </a:pPr>
            <a:r>
              <a:rPr lang="en-US" sz="2400" b="1" i="0" dirty="0">
                <a:solidFill>
                  <a:srgbClr val="202124"/>
                </a:solidFill>
                <a:effectLst/>
                <a:latin typeface="Times New Roman" panose="02020603050405020304" pitchFamily="18" charset="0"/>
                <a:cs typeface="Times New Roman" panose="02020603050405020304" pitchFamily="18" charset="0"/>
              </a:rPr>
              <a:t>an array of relays and switches</a:t>
            </a:r>
            <a:r>
              <a:rPr lang="en-US" sz="2400" b="0" i="0" dirty="0">
                <a:solidFill>
                  <a:srgbClr val="202124"/>
                </a:solidFill>
                <a:effectLst/>
                <a:latin typeface="Times New Roman" panose="02020603050405020304" pitchFamily="18" charset="0"/>
                <a:cs typeface="Times New Roman" panose="02020603050405020304" pitchFamily="18" charset="0"/>
              </a:rPr>
              <a:t>. They have input and output terminals and are designed to control the voltage supply. Relay boards provide independently programmable, real-time control for each of several onboard relay channels.</a:t>
            </a:r>
            <a:endParaRPr lang="en-IN" sz="3600" b="1" u="sng" dirty="0">
              <a:solidFill>
                <a:srgbClr val="92D050"/>
              </a:solidFill>
              <a:latin typeface="Times New Roman" panose="02020603050405020304" pitchFamily="18" charset="0"/>
              <a:cs typeface="Times New Roman" panose="02020603050405020304" pitchFamily="18" charset="0"/>
            </a:endParaRPr>
          </a:p>
          <a:p>
            <a:pPr algn="just"/>
            <a:r>
              <a:rPr lang="en-IN" sz="4400" b="1" dirty="0">
                <a:solidFill>
                  <a:srgbClr val="92D050"/>
                </a:solidFill>
                <a:latin typeface="Times New Roman" panose="02020603050405020304" pitchFamily="18" charset="0"/>
                <a:cs typeface="Times New Roman" panose="02020603050405020304" pitchFamily="18" charset="0"/>
              </a:rPr>
              <a:t>3).</a:t>
            </a:r>
            <a:r>
              <a:rPr lang="en-IN" sz="4400" b="1" u="sng" dirty="0">
                <a:solidFill>
                  <a:srgbClr val="92D050"/>
                </a:solidFill>
                <a:latin typeface="Times New Roman" panose="02020603050405020304" pitchFamily="18" charset="0"/>
                <a:cs typeface="Times New Roman" panose="02020603050405020304" pitchFamily="18" charset="0"/>
              </a:rPr>
              <a:t>jumper wire</a:t>
            </a:r>
            <a:r>
              <a:rPr lang="en-IN" sz="4400" b="1" dirty="0">
                <a:solidFill>
                  <a:srgbClr val="92D050"/>
                </a:solidFill>
                <a:latin typeface="Times New Roman" panose="02020603050405020304" pitchFamily="18" charset="0"/>
                <a:cs typeface="Times New Roman" panose="02020603050405020304" pitchFamily="18" charset="0"/>
              </a:rPr>
              <a:t> - </a:t>
            </a:r>
            <a:r>
              <a:rPr lang="en-US" sz="2400" b="0" i="0" dirty="0">
                <a:solidFill>
                  <a:srgbClr val="000000"/>
                </a:solidFill>
                <a:effectLst/>
                <a:latin typeface="Times New Roman" panose="02020603050405020304" pitchFamily="18" charset="0"/>
                <a:cs typeface="Times New Roman" panose="02020603050405020304" pitchFamily="18" charset="0"/>
              </a:rPr>
              <a:t>Jumper wires are simply wires that have connector pins at each end, allowing them to be used to connect two points to each other without soldering</a:t>
            </a:r>
            <a:r>
              <a:rPr lang="en-US" sz="3600" b="0" i="0" dirty="0">
                <a:solidFill>
                  <a:srgbClr val="000000"/>
                </a:solidFill>
                <a:effectLst/>
                <a:latin typeface="Times New Roman" panose="02020603050405020304" pitchFamily="18" charset="0"/>
                <a:cs typeface="Times New Roman" panose="02020603050405020304" pitchFamily="18" charset="0"/>
              </a:rPr>
              <a:t>. </a:t>
            </a:r>
            <a:br>
              <a:rPr lang="en-IN" sz="3600" b="1" i="0" dirty="0">
                <a:solidFill>
                  <a:srgbClr val="000000"/>
                </a:solidFill>
                <a:effectLst/>
                <a:latin typeface="Aparajita" panose="02020603050405020304" pitchFamily="18" charset="0"/>
                <a:cs typeface="Aparajita" panose="02020603050405020304" pitchFamily="18" charset="0"/>
              </a:rPr>
            </a:br>
            <a:endParaRPr lang="en-IN" sz="3600" b="1" i="0" dirty="0">
              <a:solidFill>
                <a:srgbClr val="000000"/>
              </a:solidFill>
              <a:effectLst/>
              <a:latin typeface="Aparajita" panose="02020603050405020304" pitchFamily="18" charset="0"/>
              <a:cs typeface="Aparajita" panose="02020603050405020304" pitchFamily="18" charset="0"/>
            </a:endParaRPr>
          </a:p>
          <a:p>
            <a:pPr algn="just"/>
            <a:r>
              <a:rPr lang="en-IN" sz="4400" b="1" dirty="0">
                <a:solidFill>
                  <a:srgbClr val="92D050"/>
                </a:solidFill>
                <a:latin typeface="Times New Roman" panose="02020603050405020304" pitchFamily="18" charset="0"/>
                <a:cs typeface="Times New Roman" panose="02020603050405020304" pitchFamily="18" charset="0"/>
              </a:rPr>
              <a:t>4).</a:t>
            </a:r>
            <a:r>
              <a:rPr lang="en-IN" sz="4400" b="1" u="sng" dirty="0">
                <a:solidFill>
                  <a:srgbClr val="92D050"/>
                </a:solidFill>
                <a:latin typeface="Times New Roman" panose="02020603050405020304" pitchFamily="18" charset="0"/>
                <a:cs typeface="Times New Roman" panose="02020603050405020304" pitchFamily="18" charset="0"/>
              </a:rPr>
              <a:t>Bread Board</a:t>
            </a:r>
            <a:r>
              <a:rPr lang="en-IN" sz="4400" b="1" dirty="0">
                <a:solidFill>
                  <a:srgbClr val="92D05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breadboard (sometimes called a </a:t>
            </a:r>
            <a:r>
              <a:rPr lang="en-US" sz="2400" dirty="0" err="1">
                <a:latin typeface="Times New Roman" panose="02020603050405020304" pitchFamily="18" charset="0"/>
                <a:cs typeface="Times New Roman" panose="02020603050405020304" pitchFamily="18" charset="0"/>
              </a:rPr>
              <a:t>plugblock</a:t>
            </a:r>
            <a:r>
              <a:rPr lang="en-US" sz="2400" dirty="0">
                <a:latin typeface="Times New Roman" panose="02020603050405020304" pitchFamily="18" charset="0"/>
                <a:cs typeface="Times New Roman" panose="02020603050405020304" pitchFamily="18" charset="0"/>
              </a:rPr>
              <a:t>) is used for </a:t>
            </a:r>
            <a:r>
              <a:rPr lang="en-US" sz="2400" b="1" dirty="0">
                <a:latin typeface="Times New Roman" panose="02020603050405020304" pitchFamily="18" charset="0"/>
                <a:cs typeface="Times New Roman" panose="02020603050405020304" pitchFamily="18" charset="0"/>
              </a:rPr>
              <a:t>building temporary circuits</a:t>
            </a:r>
            <a:r>
              <a:rPr lang="en-US" sz="2400" dirty="0">
                <a:latin typeface="Times New Roman" panose="02020603050405020304" pitchFamily="18" charset="0"/>
                <a:cs typeface="Times New Roman" panose="02020603050405020304" pitchFamily="18" charset="0"/>
              </a:rPr>
              <a:t>. It allows you to place components and connections on the board to make circuits without soldering</a:t>
            </a:r>
            <a:endParaRPr lang="en-IN" sz="2400"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EB7B86B-4192-19E6-8004-14391336B9FB}"/>
              </a:ext>
            </a:extLst>
          </p:cNvPr>
          <p:cNvPicPr>
            <a:picLocks noChangeAspect="1"/>
          </p:cNvPicPr>
          <p:nvPr/>
        </p:nvPicPr>
        <p:blipFill>
          <a:blip r:embed="rId2"/>
          <a:stretch>
            <a:fillRect/>
          </a:stretch>
        </p:blipFill>
        <p:spPr>
          <a:xfrm>
            <a:off x="10520413" y="0"/>
            <a:ext cx="1671587" cy="1029903"/>
          </a:xfrm>
          <a:prstGeom prst="rect">
            <a:avLst/>
          </a:prstGeom>
        </p:spPr>
      </p:pic>
      <p:sp>
        <p:nvSpPr>
          <p:cNvPr id="2" name="TextBox 1">
            <a:extLst>
              <a:ext uri="{FF2B5EF4-FFF2-40B4-BE49-F238E27FC236}">
                <a16:creationId xmlns:a16="http://schemas.microsoft.com/office/drawing/2014/main" id="{0900BF80-DFAB-115C-C0DC-B5A1144F5455}"/>
              </a:ext>
            </a:extLst>
          </p:cNvPr>
          <p:cNvSpPr txBox="1"/>
          <p:nvPr/>
        </p:nvSpPr>
        <p:spPr>
          <a:xfrm>
            <a:off x="10785152" y="6473203"/>
            <a:ext cx="2813695" cy="369332"/>
          </a:xfrm>
          <a:prstGeom prst="rect">
            <a:avLst/>
          </a:prstGeom>
          <a:noFill/>
        </p:spPr>
        <p:txBody>
          <a:bodyPr wrap="square" rtlCol="0">
            <a:spAutoFit/>
          </a:bodyPr>
          <a:lstStyle/>
          <a:p>
            <a:r>
              <a:rPr lang="en-US" dirty="0"/>
              <a:t>              15</a:t>
            </a:r>
            <a:endParaRPr lang="en-IN" dirty="0"/>
          </a:p>
        </p:txBody>
      </p:sp>
      <p:sp>
        <p:nvSpPr>
          <p:cNvPr id="6" name="TextBox 5">
            <a:extLst>
              <a:ext uri="{FF2B5EF4-FFF2-40B4-BE49-F238E27FC236}">
                <a16:creationId xmlns:a16="http://schemas.microsoft.com/office/drawing/2014/main" id="{FA911E03-A7A9-EE88-1EDA-3ADD658CAB6F}"/>
              </a:ext>
            </a:extLst>
          </p:cNvPr>
          <p:cNvSpPr txBox="1"/>
          <p:nvPr/>
        </p:nvSpPr>
        <p:spPr>
          <a:xfrm>
            <a:off x="0" y="6489815"/>
            <a:ext cx="6805060" cy="369332"/>
          </a:xfrm>
          <a:prstGeom prst="rect">
            <a:avLst/>
          </a:prstGeom>
          <a:noFill/>
        </p:spPr>
        <p:txBody>
          <a:bodyPr wrap="square">
            <a:spAutoFit/>
          </a:bodyPr>
          <a:lstStyle/>
          <a:p>
            <a:r>
              <a:rPr lang="en-US" b="1" dirty="0"/>
              <a:t>Team ID- </a:t>
            </a:r>
            <a:r>
              <a:rPr lang="en-US" sz="1800" b="1" dirty="0">
                <a:solidFill>
                  <a:srgbClr val="000000"/>
                </a:solidFill>
                <a:effectLst/>
                <a:latin typeface="Times New Roman" panose="02020603050405020304" pitchFamily="18" charset="0"/>
                <a:ea typeface="Times New Roman" panose="02020603050405020304" pitchFamily="18" charset="0"/>
              </a:rPr>
              <a:t>22_IOT_2A_03</a:t>
            </a:r>
            <a:endParaRPr lang="en-IN" b="1" dirty="0"/>
          </a:p>
        </p:txBody>
      </p:sp>
    </p:spTree>
    <p:extLst>
      <p:ext uri="{BB962C8B-B14F-4D97-AF65-F5344CB8AC3E}">
        <p14:creationId xmlns:p14="http://schemas.microsoft.com/office/powerpoint/2010/main" val="42935480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F2E5EF-DD66-2264-DC32-092EC3952900}"/>
              </a:ext>
            </a:extLst>
          </p:cNvPr>
          <p:cNvSpPr txBox="1"/>
          <p:nvPr/>
        </p:nvSpPr>
        <p:spPr>
          <a:xfrm>
            <a:off x="-1" y="0"/>
            <a:ext cx="12108581" cy="6581610"/>
          </a:xfrm>
          <a:prstGeom prst="rect">
            <a:avLst/>
          </a:prstGeom>
          <a:noFill/>
        </p:spPr>
        <p:txBody>
          <a:bodyPr wrap="square">
            <a:spAutoFit/>
          </a:bodyPr>
          <a:lstStyle/>
          <a:p>
            <a:pPr>
              <a:lnSpc>
                <a:spcPct val="150000"/>
              </a:lnSpc>
            </a:pPr>
            <a:r>
              <a:rPr lang="en-IN" sz="4400" b="1" dirty="0">
                <a:solidFill>
                  <a:srgbClr val="92D050"/>
                </a:solidFill>
                <a:latin typeface="Times New Roman" panose="02020603050405020304" pitchFamily="18" charset="0"/>
                <a:cs typeface="Times New Roman" panose="02020603050405020304" pitchFamily="18" charset="0"/>
              </a:rPr>
              <a:t> </a:t>
            </a:r>
            <a:r>
              <a:rPr lang="en-IN" sz="4400" b="1" u="sng" dirty="0">
                <a:solidFill>
                  <a:srgbClr val="92D050"/>
                </a:solidFill>
                <a:latin typeface="Times New Roman" panose="02020603050405020304" pitchFamily="18" charset="0"/>
                <a:cs typeface="Times New Roman" panose="02020603050405020304" pitchFamily="18" charset="0"/>
              </a:rPr>
              <a:t>References</a:t>
            </a:r>
            <a:r>
              <a:rPr lang="en-IN" sz="4400" b="1" dirty="0">
                <a:solidFill>
                  <a:srgbClr val="92D050"/>
                </a:solidFill>
                <a:latin typeface="Times New Roman" panose="02020603050405020304" pitchFamily="18" charset="0"/>
                <a:cs typeface="Times New Roman" panose="02020603050405020304" pitchFamily="18" charset="0"/>
              </a:rPr>
              <a:t>-</a:t>
            </a:r>
          </a:p>
          <a:p>
            <a:pPr algn="just">
              <a:lnSpc>
                <a:spcPct val="150000"/>
              </a:lnSpc>
            </a:pPr>
            <a:r>
              <a:rPr lang="en-IN" sz="2400" b="1" dirty="0">
                <a:latin typeface="Times New Roman" panose="02020603050405020304" pitchFamily="18" charset="0"/>
                <a:cs typeface="Times New Roman" panose="02020603050405020304" pitchFamily="18" charset="0"/>
              </a:rPr>
              <a:t>1). </a:t>
            </a:r>
            <a:r>
              <a:rPr lang="en-IN" sz="2400" dirty="0" err="1">
                <a:latin typeface="Times New Roman" panose="02020603050405020304" pitchFamily="18" charset="0"/>
                <a:cs typeface="Times New Roman" panose="02020603050405020304" pitchFamily="18" charset="0"/>
              </a:rPr>
              <a:t>Bouali</a:t>
            </a:r>
            <a:r>
              <a:rPr lang="en-IN" sz="2400" dirty="0">
                <a:latin typeface="Times New Roman" panose="02020603050405020304" pitchFamily="18" charset="0"/>
                <a:cs typeface="Times New Roman" panose="02020603050405020304" pitchFamily="18" charset="0"/>
              </a:rPr>
              <a:t>, K. (2017, January 30). Specifications [Scholarly project]. Retrieved March 2, 2017.Bouali, K. (2017, February 3). </a:t>
            </a:r>
            <a:r>
              <a:rPr lang="en-IN" sz="2400" dirty="0" err="1">
                <a:latin typeface="Times New Roman" panose="02020603050405020304" pitchFamily="18" charset="0"/>
                <a:cs typeface="Times New Roman" panose="02020603050405020304" pitchFamily="18" charset="0"/>
              </a:rPr>
              <a:t>BrainyHAB</a:t>
            </a:r>
            <a:r>
              <a:rPr lang="en-IN" sz="2400" dirty="0">
                <a:latin typeface="Times New Roman" panose="02020603050405020304" pitchFamily="18" charset="0"/>
                <a:cs typeface="Times New Roman" panose="02020603050405020304" pitchFamily="18" charset="0"/>
              </a:rPr>
              <a:t> - Feasibility Study [Scholarly project]. Retrieved March 2, 2017. </a:t>
            </a:r>
          </a:p>
          <a:p>
            <a:pPr algn="just">
              <a:lnSpc>
                <a:spcPct val="150000"/>
              </a:lnSpc>
            </a:pPr>
            <a:r>
              <a:rPr lang="en-IN" sz="2400" b="1" dirty="0">
                <a:latin typeface="Times New Roman" panose="02020603050405020304" pitchFamily="18" charset="0"/>
                <a:cs typeface="Times New Roman" panose="02020603050405020304" pitchFamily="18" charset="0"/>
              </a:rPr>
              <a:t>2). </a:t>
            </a:r>
            <a:r>
              <a:rPr lang="en-IN" sz="2400" dirty="0">
                <a:latin typeface="Times New Roman" panose="02020603050405020304" pitchFamily="18" charset="0"/>
                <a:cs typeface="Times New Roman" panose="02020603050405020304" pitchFamily="18" charset="0"/>
              </a:rPr>
              <a:t>Z. (n.d.). STEEPLE Definition | Marketing Dictionary. Retrieved February 25, 2017,from        </a:t>
            </a:r>
            <a:r>
              <a:rPr lang="en-IN" sz="2400" dirty="0">
                <a:latin typeface="Times New Roman" panose="02020603050405020304" pitchFamily="18" charset="0"/>
                <a:cs typeface="Times New Roman" panose="02020603050405020304" pitchFamily="18" charset="0"/>
                <a:hlinkClick r:id="rId2"/>
              </a:rPr>
              <a:t>http://www.mbaskool.com/business-concepts/marketing-and-strategy-terms/6814-steeple.html</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(2016, July 15). </a:t>
            </a:r>
          </a:p>
          <a:p>
            <a:pPr algn="just">
              <a:lnSpc>
                <a:spcPct val="150000"/>
              </a:lnSpc>
            </a:pPr>
            <a:r>
              <a:rPr lang="en-IN" sz="2400" b="1" dirty="0">
                <a:latin typeface="Times New Roman" panose="02020603050405020304" pitchFamily="18" charset="0"/>
                <a:cs typeface="Times New Roman" panose="02020603050405020304" pitchFamily="18" charset="0"/>
              </a:rPr>
              <a:t>3). </a:t>
            </a:r>
            <a:r>
              <a:rPr lang="en-IN" sz="2400" dirty="0" err="1">
                <a:latin typeface="Times New Roman" panose="02020603050405020304" pitchFamily="18" charset="0"/>
                <a:cs typeface="Times New Roman" panose="02020603050405020304" pitchFamily="18" charset="0"/>
              </a:rPr>
              <a:t>Espressif</a:t>
            </a:r>
            <a:r>
              <a:rPr lang="en-IN" sz="2400" dirty="0">
                <a:latin typeface="Times New Roman" panose="02020603050405020304" pitchFamily="18" charset="0"/>
                <a:cs typeface="Times New Roman" panose="02020603050405020304" pitchFamily="18" charset="0"/>
              </a:rPr>
              <a:t> Systems Instruction Set [E-Book]. Retrieved April 2, 2017. MQTT Essentials Part 3: Client, Broker and Connection Establishment. (2015, December 20).</a:t>
            </a:r>
          </a:p>
          <a:p>
            <a:pPr algn="just">
              <a:lnSpc>
                <a:spcPct val="150000"/>
              </a:lnSpc>
            </a:pPr>
            <a:r>
              <a:rPr lang="en-US" sz="2400" b="1" dirty="0">
                <a:latin typeface="Times New Roman" panose="02020603050405020304" pitchFamily="18" charset="0"/>
                <a:cs typeface="Times New Roman" panose="02020603050405020304" pitchFamily="18" charset="0"/>
              </a:rPr>
              <a:t>4). </a:t>
            </a:r>
            <a:r>
              <a:rPr lang="en-US" sz="2400" dirty="0">
                <a:latin typeface="Times New Roman" panose="02020603050405020304" pitchFamily="18" charset="0"/>
                <a:cs typeface="Times New Roman" panose="02020603050405020304" pitchFamily="18" charset="0"/>
              </a:rPr>
              <a:t>Retrieved April 22, 2017, from http://www.hivemq.com/blog/mqtt-essentials-part-3- </a:t>
            </a:r>
            <a:r>
              <a:rPr lang="en-US" sz="2400" dirty="0" err="1">
                <a:latin typeface="Times New Roman" panose="02020603050405020304" pitchFamily="18" charset="0"/>
                <a:cs typeface="Times New Roman" panose="02020603050405020304" pitchFamily="18" charset="0"/>
              </a:rPr>
              <a:t>clientbroker</a:t>
            </a:r>
            <a:r>
              <a:rPr lang="en-US" sz="2400" dirty="0">
                <a:latin typeface="Times New Roman" panose="02020603050405020304" pitchFamily="18" charset="0"/>
                <a:cs typeface="Times New Roman" panose="02020603050405020304" pitchFamily="18" charset="0"/>
              </a:rPr>
              <a:t>-connection-establishment</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407E437-79E3-06B0-6966-B13098453095}"/>
              </a:ext>
            </a:extLst>
          </p:cNvPr>
          <p:cNvPicPr>
            <a:picLocks noChangeAspect="1"/>
          </p:cNvPicPr>
          <p:nvPr/>
        </p:nvPicPr>
        <p:blipFill>
          <a:blip r:embed="rId3"/>
          <a:stretch>
            <a:fillRect/>
          </a:stretch>
        </p:blipFill>
        <p:spPr>
          <a:xfrm>
            <a:off x="10761045" y="0"/>
            <a:ext cx="1430956" cy="1106905"/>
          </a:xfrm>
          <a:prstGeom prst="rect">
            <a:avLst/>
          </a:prstGeom>
        </p:spPr>
      </p:pic>
      <p:sp>
        <p:nvSpPr>
          <p:cNvPr id="2" name="TextBox 1">
            <a:extLst>
              <a:ext uri="{FF2B5EF4-FFF2-40B4-BE49-F238E27FC236}">
                <a16:creationId xmlns:a16="http://schemas.microsoft.com/office/drawing/2014/main" id="{CE4E2121-7B6C-5029-E87C-BB7C30536F39}"/>
              </a:ext>
            </a:extLst>
          </p:cNvPr>
          <p:cNvSpPr txBox="1"/>
          <p:nvPr/>
        </p:nvSpPr>
        <p:spPr>
          <a:xfrm>
            <a:off x="10785152" y="6444328"/>
            <a:ext cx="2813695" cy="369332"/>
          </a:xfrm>
          <a:prstGeom prst="rect">
            <a:avLst/>
          </a:prstGeom>
          <a:noFill/>
        </p:spPr>
        <p:txBody>
          <a:bodyPr wrap="square" rtlCol="0">
            <a:spAutoFit/>
          </a:bodyPr>
          <a:lstStyle/>
          <a:p>
            <a:r>
              <a:rPr lang="en-US" dirty="0"/>
              <a:t>              16</a:t>
            </a:r>
            <a:endParaRPr lang="en-IN" dirty="0"/>
          </a:p>
        </p:txBody>
      </p:sp>
      <p:sp>
        <p:nvSpPr>
          <p:cNvPr id="6" name="TextBox 5">
            <a:extLst>
              <a:ext uri="{FF2B5EF4-FFF2-40B4-BE49-F238E27FC236}">
                <a16:creationId xmlns:a16="http://schemas.microsoft.com/office/drawing/2014/main" id="{4FD113FE-92F1-89D5-253A-CF607ADBE610}"/>
              </a:ext>
            </a:extLst>
          </p:cNvPr>
          <p:cNvSpPr txBox="1"/>
          <p:nvPr/>
        </p:nvSpPr>
        <p:spPr>
          <a:xfrm>
            <a:off x="-1" y="6509635"/>
            <a:ext cx="6925376" cy="369332"/>
          </a:xfrm>
          <a:prstGeom prst="rect">
            <a:avLst/>
          </a:prstGeom>
          <a:noFill/>
        </p:spPr>
        <p:txBody>
          <a:bodyPr wrap="square">
            <a:spAutoFit/>
          </a:bodyPr>
          <a:lstStyle/>
          <a:p>
            <a:r>
              <a:rPr lang="en-US" b="1" dirty="0"/>
              <a:t>Team ID- </a:t>
            </a:r>
            <a:r>
              <a:rPr lang="en-US" sz="1800" b="1" dirty="0">
                <a:solidFill>
                  <a:srgbClr val="000000"/>
                </a:solidFill>
                <a:effectLst/>
                <a:latin typeface="Times New Roman" panose="02020603050405020304" pitchFamily="18" charset="0"/>
                <a:ea typeface="Times New Roman" panose="02020603050405020304" pitchFamily="18" charset="0"/>
              </a:rPr>
              <a:t>22_IOT_2A_03</a:t>
            </a:r>
            <a:endParaRPr lang="en-IN" b="1" dirty="0"/>
          </a:p>
        </p:txBody>
      </p:sp>
    </p:spTree>
    <p:extLst>
      <p:ext uri="{BB962C8B-B14F-4D97-AF65-F5344CB8AC3E}">
        <p14:creationId xmlns:p14="http://schemas.microsoft.com/office/powerpoint/2010/main" val="397545467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3BE616-BB62-06D6-101F-B9079104E05F}"/>
              </a:ext>
            </a:extLst>
          </p:cNvPr>
          <p:cNvSpPr txBox="1"/>
          <p:nvPr/>
        </p:nvSpPr>
        <p:spPr>
          <a:xfrm>
            <a:off x="-1" y="0"/>
            <a:ext cx="12060455" cy="3349956"/>
          </a:xfrm>
          <a:prstGeom prst="rect">
            <a:avLst/>
          </a:prstGeom>
          <a:noFill/>
        </p:spPr>
        <p:txBody>
          <a:bodyPr wrap="square">
            <a:spAutoFit/>
          </a:bodyPr>
          <a:lstStyle/>
          <a:p>
            <a:pPr>
              <a:lnSpc>
                <a:spcPct val="150000"/>
              </a:lnSpc>
            </a:pPr>
            <a:endParaRPr lang="en-US" sz="2400" dirty="0">
              <a:latin typeface="Times New Roman" panose="02020603050405020304" pitchFamily="18" charset="0"/>
              <a:cs typeface="Times New Roman" panose="02020603050405020304" pitchFamily="18" charset="0"/>
            </a:endParaRPr>
          </a:p>
          <a:p>
            <a:pPr>
              <a:lnSpc>
                <a:spcPct val="150000"/>
              </a:lnSpc>
            </a:pP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5).</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Mosquitto</a:t>
            </a:r>
            <a:r>
              <a:rPr lang="en-US" sz="2400" dirty="0">
                <a:latin typeface="Times New Roman" panose="02020603050405020304" pitchFamily="18" charset="0"/>
                <a:cs typeface="Times New Roman" panose="02020603050405020304" pitchFamily="18" charset="0"/>
              </a:rPr>
              <a:t>. (n.d.). Retrieved April 22, 2017, from http://www.mosquitto.org/ Z. (n.d.). STEEPLE Definition | Marketing Dictionary. Retrieved February 25, 2017, from http://www.mbaskool.com/business-concepts/marketing-and-strategy-terms/6814-steeple.html https://home-assistant.io/developers/architecture/</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A162F9B-2A75-24EC-5359-757B0352C178}"/>
              </a:ext>
            </a:extLst>
          </p:cNvPr>
          <p:cNvPicPr>
            <a:picLocks noChangeAspect="1"/>
          </p:cNvPicPr>
          <p:nvPr/>
        </p:nvPicPr>
        <p:blipFill>
          <a:blip r:embed="rId2"/>
          <a:stretch>
            <a:fillRect/>
          </a:stretch>
        </p:blipFill>
        <p:spPr>
          <a:xfrm>
            <a:off x="10732168" y="0"/>
            <a:ext cx="1459832" cy="1257300"/>
          </a:xfrm>
          <a:prstGeom prst="rect">
            <a:avLst/>
          </a:prstGeom>
        </p:spPr>
      </p:pic>
      <p:sp>
        <p:nvSpPr>
          <p:cNvPr id="2" name="TextBox 1">
            <a:extLst>
              <a:ext uri="{FF2B5EF4-FFF2-40B4-BE49-F238E27FC236}">
                <a16:creationId xmlns:a16="http://schemas.microsoft.com/office/drawing/2014/main" id="{CA927990-3F10-9911-108D-E2527EE6E40B}"/>
              </a:ext>
            </a:extLst>
          </p:cNvPr>
          <p:cNvSpPr txBox="1"/>
          <p:nvPr/>
        </p:nvSpPr>
        <p:spPr>
          <a:xfrm>
            <a:off x="10785152" y="6444328"/>
            <a:ext cx="2813695" cy="369332"/>
          </a:xfrm>
          <a:prstGeom prst="rect">
            <a:avLst/>
          </a:prstGeom>
          <a:noFill/>
        </p:spPr>
        <p:txBody>
          <a:bodyPr wrap="square" rtlCol="0">
            <a:spAutoFit/>
          </a:bodyPr>
          <a:lstStyle/>
          <a:p>
            <a:r>
              <a:rPr lang="en-US" dirty="0"/>
              <a:t>              17</a:t>
            </a:r>
            <a:endParaRPr lang="en-IN" dirty="0"/>
          </a:p>
        </p:txBody>
      </p:sp>
      <p:sp>
        <p:nvSpPr>
          <p:cNvPr id="6" name="TextBox 5">
            <a:extLst>
              <a:ext uri="{FF2B5EF4-FFF2-40B4-BE49-F238E27FC236}">
                <a16:creationId xmlns:a16="http://schemas.microsoft.com/office/drawing/2014/main" id="{2259B304-088A-0DA6-DEE8-E65B58D38A10}"/>
              </a:ext>
            </a:extLst>
          </p:cNvPr>
          <p:cNvSpPr txBox="1"/>
          <p:nvPr/>
        </p:nvSpPr>
        <p:spPr>
          <a:xfrm>
            <a:off x="-1" y="6488668"/>
            <a:ext cx="6848374" cy="369332"/>
          </a:xfrm>
          <a:prstGeom prst="rect">
            <a:avLst/>
          </a:prstGeom>
          <a:noFill/>
        </p:spPr>
        <p:txBody>
          <a:bodyPr wrap="square">
            <a:spAutoFit/>
          </a:bodyPr>
          <a:lstStyle/>
          <a:p>
            <a:r>
              <a:rPr lang="en-US" b="1" dirty="0"/>
              <a:t>Team ID- </a:t>
            </a:r>
            <a:r>
              <a:rPr lang="en-US" sz="1800" b="1" dirty="0">
                <a:solidFill>
                  <a:srgbClr val="000000"/>
                </a:solidFill>
                <a:effectLst/>
                <a:latin typeface="Times New Roman" panose="02020603050405020304" pitchFamily="18" charset="0"/>
                <a:ea typeface="Times New Roman" panose="02020603050405020304" pitchFamily="18" charset="0"/>
              </a:rPr>
              <a:t>22_IOT_2A_03</a:t>
            </a:r>
            <a:endParaRPr lang="en-IN" b="1" dirty="0"/>
          </a:p>
        </p:txBody>
      </p:sp>
    </p:spTree>
    <p:extLst>
      <p:ext uri="{BB962C8B-B14F-4D97-AF65-F5344CB8AC3E}">
        <p14:creationId xmlns:p14="http://schemas.microsoft.com/office/powerpoint/2010/main" val="20238898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ED0AC7-D3AC-C2F5-C884-E764262A8295}"/>
              </a:ext>
            </a:extLst>
          </p:cNvPr>
          <p:cNvSpPr txBox="1"/>
          <p:nvPr/>
        </p:nvSpPr>
        <p:spPr>
          <a:xfrm>
            <a:off x="-406013" y="373581"/>
            <a:ext cx="10513194" cy="1200329"/>
          </a:xfrm>
          <a:prstGeom prst="rect">
            <a:avLst/>
          </a:prstGeom>
          <a:noFill/>
        </p:spPr>
        <p:txBody>
          <a:bodyPr wrap="square">
            <a:spAutoFit/>
          </a:bodyPr>
          <a:lstStyle/>
          <a:p>
            <a:pPr algn="ctr"/>
            <a:r>
              <a:rPr lang="en-US" sz="3600" u="sng" dirty="0">
                <a:latin typeface="Roboto" panose="02000000000000000000" pitchFamily="2" charset="0"/>
              </a:rPr>
              <a:t>SMART HOME AUTOMATION SYSTEM </a:t>
            </a:r>
            <a:br>
              <a:rPr lang="en-US" sz="3600" dirty="0">
                <a:solidFill>
                  <a:srgbClr val="111111"/>
                </a:solidFill>
                <a:latin typeface="Roboto" panose="02000000000000000000" pitchFamily="2" charset="0"/>
              </a:rPr>
            </a:br>
            <a:endParaRPr lang="en-US" sz="3600" dirty="0">
              <a:solidFill>
                <a:srgbClr val="111111"/>
              </a:solidFill>
              <a:latin typeface="Roboto" panose="02000000000000000000" pitchFamily="2" charset="0"/>
            </a:endParaRPr>
          </a:p>
        </p:txBody>
      </p:sp>
      <p:graphicFrame>
        <p:nvGraphicFramePr>
          <p:cNvPr id="7" name="Table 6">
            <a:extLst>
              <a:ext uri="{FF2B5EF4-FFF2-40B4-BE49-F238E27FC236}">
                <a16:creationId xmlns:a16="http://schemas.microsoft.com/office/drawing/2014/main" id="{A2DB3F18-A4FB-8AC7-B754-5B9A41E8AE19}"/>
              </a:ext>
            </a:extLst>
          </p:cNvPr>
          <p:cNvGraphicFramePr>
            <a:graphicFrameLocks noGrp="1"/>
          </p:cNvGraphicFramePr>
          <p:nvPr>
            <p:extLst>
              <p:ext uri="{D42A27DB-BD31-4B8C-83A1-F6EECF244321}">
                <p14:modId xmlns:p14="http://schemas.microsoft.com/office/powerpoint/2010/main" val="1949319029"/>
              </p:ext>
            </p:extLst>
          </p:nvPr>
        </p:nvGraphicFramePr>
        <p:xfrm>
          <a:off x="0" y="3071850"/>
          <a:ext cx="12192000" cy="3415577"/>
        </p:xfrm>
        <a:graphic>
          <a:graphicData uri="http://schemas.openxmlformats.org/drawingml/2006/table">
            <a:tbl>
              <a:tblPr/>
              <a:tblGrid>
                <a:gridCol w="1022394">
                  <a:extLst>
                    <a:ext uri="{9D8B030D-6E8A-4147-A177-3AD203B41FA5}">
                      <a16:colId xmlns:a16="http://schemas.microsoft.com/office/drawing/2014/main" val="1280137556"/>
                    </a:ext>
                  </a:extLst>
                </a:gridCol>
                <a:gridCol w="2476747">
                  <a:extLst>
                    <a:ext uri="{9D8B030D-6E8A-4147-A177-3AD203B41FA5}">
                      <a16:colId xmlns:a16="http://schemas.microsoft.com/office/drawing/2014/main" val="672949040"/>
                    </a:ext>
                  </a:extLst>
                </a:gridCol>
                <a:gridCol w="4440851">
                  <a:extLst>
                    <a:ext uri="{9D8B030D-6E8A-4147-A177-3AD203B41FA5}">
                      <a16:colId xmlns:a16="http://schemas.microsoft.com/office/drawing/2014/main" val="1011158069"/>
                    </a:ext>
                  </a:extLst>
                </a:gridCol>
                <a:gridCol w="4252008">
                  <a:extLst>
                    <a:ext uri="{9D8B030D-6E8A-4147-A177-3AD203B41FA5}">
                      <a16:colId xmlns:a16="http://schemas.microsoft.com/office/drawing/2014/main" val="4277387065"/>
                    </a:ext>
                  </a:extLst>
                </a:gridCol>
              </a:tblGrid>
              <a:tr h="570141">
                <a:tc>
                  <a:txBody>
                    <a:bodyPr/>
                    <a:lstStyle/>
                    <a:p>
                      <a:pPr>
                        <a:lnSpc>
                          <a:spcPct val="107000"/>
                        </a:lnSpc>
                      </a:pPr>
                      <a:r>
                        <a:rPr lang="en-IN"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 No</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7000"/>
                        </a:lnSpc>
                      </a:pPr>
                      <a:r>
                        <a:rPr lang="en-IN" sz="2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Full Name</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7000"/>
                        </a:lnSpc>
                      </a:pPr>
                      <a:r>
                        <a:rPr lang="en-IN"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Roll No</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7000"/>
                        </a:lnSpc>
                      </a:pPr>
                      <a:r>
                        <a:rPr lang="en-IN"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Branch &amp; Section</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1207221"/>
                  </a:ext>
                </a:extLst>
              </a:tr>
              <a:tr h="635070">
                <a:tc>
                  <a:txBody>
                    <a:bodyPr/>
                    <a:lstStyle/>
                    <a:p>
                      <a:pPr>
                        <a:lnSpc>
                          <a:spcPct val="107000"/>
                        </a:lnSpc>
                      </a:pPr>
                      <a:r>
                        <a:rPr lang="en-IN"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a:t>
                      </a:r>
                      <a:endPar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7000"/>
                        </a:lnSpc>
                      </a:pPr>
                      <a:r>
                        <a:rPr lang="en-IN"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Devashish Mishra</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07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2101641550035</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07000"/>
                        </a:lnSpc>
                      </a:pPr>
                      <a:r>
                        <a:rPr lang="en-IN"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CS-IoT-2(A)</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7411425"/>
                  </a:ext>
                </a:extLst>
              </a:tr>
              <a:tr h="641780">
                <a:tc>
                  <a:txBody>
                    <a:bodyPr/>
                    <a:lstStyle/>
                    <a:p>
                      <a:pPr>
                        <a:lnSpc>
                          <a:spcPct val="107000"/>
                        </a:lnSpc>
                      </a:pPr>
                      <a:r>
                        <a:rPr lang="en-IN"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2.</a:t>
                      </a:r>
                      <a:endPar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7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Harsh Verma</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07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2101641550041</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07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CS-IoT-2(A)</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1153538"/>
                  </a:ext>
                </a:extLst>
              </a:tr>
              <a:tr h="523510">
                <a:tc>
                  <a:txBody>
                    <a:bodyPr/>
                    <a:lstStyle/>
                    <a:p>
                      <a:pPr>
                        <a:lnSpc>
                          <a:spcPct val="107000"/>
                        </a:lnSpc>
                      </a:pPr>
                      <a:r>
                        <a:rPr lang="en-IN"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3.</a:t>
                      </a:r>
                      <a:endPar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7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Anuj Agnihotri</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07000"/>
                        </a:lnSpc>
                      </a:pPr>
                      <a:r>
                        <a:rPr lang="en-IN"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2101641550021</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07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CS-IoT-2(A)</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0024409"/>
                  </a:ext>
                </a:extLst>
              </a:tr>
              <a:tr h="599082">
                <a:tc>
                  <a:txBody>
                    <a:bodyPr/>
                    <a:lstStyle/>
                    <a:p>
                      <a:pPr>
                        <a:lnSpc>
                          <a:spcPct val="107000"/>
                        </a:lnSpc>
                      </a:pPr>
                      <a:r>
                        <a:rPr lang="en-IN"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4.</a:t>
                      </a:r>
                      <a:endPar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7000"/>
                        </a:lnSpc>
                      </a:pPr>
                      <a:r>
                        <a:rPr lang="en-IN"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Adarsh Nigam</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07000"/>
                        </a:lnSpc>
                      </a:pPr>
                      <a:r>
                        <a:rPr lang="en-IN"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2101641550010</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07000"/>
                        </a:lnSpc>
                      </a:pPr>
                      <a:r>
                        <a:rPr lang="en-IN"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CS-IoT-2(A)</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0317901"/>
                  </a:ext>
                </a:extLst>
              </a:tr>
              <a:tr h="445994">
                <a:tc>
                  <a:txBody>
                    <a:bodyPr/>
                    <a:lstStyle/>
                    <a:p>
                      <a:pPr>
                        <a:lnSpc>
                          <a:spcPct val="107000"/>
                        </a:lnSpc>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 5.</a:t>
                      </a:r>
                    </a:p>
                  </a:txBody>
                  <a:tcPr marL="68580" marR="6858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7000"/>
                        </a:lnSpc>
                      </a:pPr>
                      <a:r>
                        <a:rPr lang="en-IN"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Bhavi katiyar</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7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2101641550032</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7000"/>
                        </a:lnSpc>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CS-IoT-2(A)</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1775771"/>
                  </a:ext>
                </a:extLst>
              </a:tr>
            </a:tbl>
          </a:graphicData>
        </a:graphic>
      </p:graphicFrame>
      <p:pic>
        <p:nvPicPr>
          <p:cNvPr id="5" name="Picture 4">
            <a:extLst>
              <a:ext uri="{FF2B5EF4-FFF2-40B4-BE49-F238E27FC236}">
                <a16:creationId xmlns:a16="http://schemas.microsoft.com/office/drawing/2014/main" id="{069917AB-1AEC-4403-D6AA-3CC8E9D323E6}"/>
              </a:ext>
            </a:extLst>
          </p:cNvPr>
          <p:cNvPicPr>
            <a:picLocks noChangeAspect="1"/>
          </p:cNvPicPr>
          <p:nvPr/>
        </p:nvPicPr>
        <p:blipFill>
          <a:blip r:embed="rId2"/>
          <a:stretch>
            <a:fillRect/>
          </a:stretch>
        </p:blipFill>
        <p:spPr>
          <a:xfrm>
            <a:off x="10636570" y="0"/>
            <a:ext cx="1555430" cy="1257300"/>
          </a:xfrm>
          <a:prstGeom prst="rect">
            <a:avLst/>
          </a:prstGeom>
        </p:spPr>
      </p:pic>
      <p:sp>
        <p:nvSpPr>
          <p:cNvPr id="2" name="Rectangle 1">
            <a:extLst>
              <a:ext uri="{FF2B5EF4-FFF2-40B4-BE49-F238E27FC236}">
                <a16:creationId xmlns:a16="http://schemas.microsoft.com/office/drawing/2014/main" id="{04CEB862-B228-A654-227A-8FBF6A72482E}"/>
              </a:ext>
            </a:extLst>
          </p:cNvPr>
          <p:cNvSpPr/>
          <p:nvPr/>
        </p:nvSpPr>
        <p:spPr>
          <a:xfrm>
            <a:off x="0" y="1835283"/>
            <a:ext cx="4389120" cy="584775"/>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3200" dirty="0">
                <a:ln w="0"/>
                <a:effectLst>
                  <a:outerShdw blurRad="38100" dist="19050" dir="2700000" algn="tl" rotWithShape="0">
                    <a:schemeClr val="dk1">
                      <a:alpha val="40000"/>
                    </a:schemeClr>
                  </a:outerShdw>
                </a:effectLst>
                <a:latin typeface="inherit"/>
              </a:rPr>
              <a:t>Team Id-</a:t>
            </a:r>
            <a:r>
              <a:rPr lang="en-US" sz="3200" dirty="0">
                <a:ln w="0"/>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rPr>
              <a:t> 22_IOT_2A_03</a:t>
            </a:r>
            <a:endParaRPr lang="en-IN" sz="3200" dirty="0">
              <a:ln w="0"/>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9C6536C1-B096-977F-48D9-2147AA29A9D4}"/>
              </a:ext>
            </a:extLst>
          </p:cNvPr>
          <p:cNvSpPr txBox="1"/>
          <p:nvPr/>
        </p:nvSpPr>
        <p:spPr>
          <a:xfrm>
            <a:off x="10785152" y="6487427"/>
            <a:ext cx="2813695" cy="369332"/>
          </a:xfrm>
          <a:prstGeom prst="rect">
            <a:avLst/>
          </a:prstGeom>
          <a:noFill/>
        </p:spPr>
        <p:txBody>
          <a:bodyPr wrap="square" rtlCol="0">
            <a:spAutoFit/>
          </a:bodyPr>
          <a:lstStyle/>
          <a:p>
            <a:r>
              <a:rPr lang="en-US" dirty="0"/>
              <a:t>              </a:t>
            </a:r>
            <a:endParaRPr lang="en-IN" dirty="0"/>
          </a:p>
        </p:txBody>
      </p:sp>
    </p:spTree>
    <p:extLst>
      <p:ext uri="{BB962C8B-B14F-4D97-AF65-F5344CB8AC3E}">
        <p14:creationId xmlns:p14="http://schemas.microsoft.com/office/powerpoint/2010/main" val="374125791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7225BB4-360E-62FD-5F22-54BF506822AB}"/>
              </a:ext>
            </a:extLst>
          </p:cNvPr>
          <p:cNvSpPr/>
          <p:nvPr/>
        </p:nvSpPr>
        <p:spPr>
          <a:xfrm>
            <a:off x="3958398" y="2967335"/>
            <a:ext cx="4275209"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THANK YOU….</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3" name="Picture 2">
            <a:extLst>
              <a:ext uri="{FF2B5EF4-FFF2-40B4-BE49-F238E27FC236}">
                <a16:creationId xmlns:a16="http://schemas.microsoft.com/office/drawing/2014/main" id="{D73A2A20-DAB0-4950-98D2-D5F7D9828ECB}"/>
              </a:ext>
            </a:extLst>
          </p:cNvPr>
          <p:cNvPicPr>
            <a:picLocks noChangeAspect="1"/>
          </p:cNvPicPr>
          <p:nvPr/>
        </p:nvPicPr>
        <p:blipFill>
          <a:blip r:embed="rId2"/>
          <a:stretch>
            <a:fillRect/>
          </a:stretch>
        </p:blipFill>
        <p:spPr>
          <a:xfrm>
            <a:off x="10664792" y="0"/>
            <a:ext cx="1540042" cy="1257300"/>
          </a:xfrm>
          <a:prstGeom prst="rect">
            <a:avLst/>
          </a:prstGeom>
        </p:spPr>
      </p:pic>
    </p:spTree>
    <p:extLst>
      <p:ext uri="{BB962C8B-B14F-4D97-AF65-F5344CB8AC3E}">
        <p14:creationId xmlns:p14="http://schemas.microsoft.com/office/powerpoint/2010/main" val="3157601783"/>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E679F0-5B1A-B754-BB35-D4801402B5A6}"/>
              </a:ext>
            </a:extLst>
          </p:cNvPr>
          <p:cNvSpPr txBox="1"/>
          <p:nvPr/>
        </p:nvSpPr>
        <p:spPr>
          <a:xfrm>
            <a:off x="2618072" y="2743200"/>
            <a:ext cx="8239225" cy="1107996"/>
          </a:xfrm>
          <a:prstGeom prst="rect">
            <a:avLst/>
          </a:prstGeom>
          <a:noFill/>
        </p:spPr>
        <p:txBody>
          <a:bodyPr wrap="square" rtlCol="0">
            <a:spAutoFit/>
          </a:bodyPr>
          <a:lstStyle/>
          <a:p>
            <a:r>
              <a:rPr lang="en-US" sz="6600" i="1" u="sng" dirty="0">
                <a:solidFill>
                  <a:schemeClr val="accent1"/>
                </a:solidFill>
                <a:latin typeface="Times New Roman" panose="02020603050405020304" pitchFamily="18" charset="0"/>
                <a:cs typeface="Times New Roman" panose="02020603050405020304" pitchFamily="18" charset="0"/>
              </a:rPr>
              <a:t>To make life easy</a:t>
            </a:r>
            <a:endParaRPr lang="en-IN" sz="6600" i="1" u="sng" dirty="0">
              <a:solidFill>
                <a:schemeClr val="accent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2148BFC-E1BD-66AD-BBC5-2AB424EB7B20}"/>
              </a:ext>
            </a:extLst>
          </p:cNvPr>
          <p:cNvSpPr txBox="1"/>
          <p:nvPr/>
        </p:nvSpPr>
        <p:spPr>
          <a:xfrm>
            <a:off x="991402" y="587141"/>
            <a:ext cx="3320716" cy="923330"/>
          </a:xfrm>
          <a:prstGeom prst="rect">
            <a:avLst/>
          </a:prstGeom>
          <a:noFill/>
        </p:spPr>
        <p:txBody>
          <a:bodyPr wrap="square" rtlCol="0">
            <a:spAutoFit/>
          </a:bodyPr>
          <a:lstStyle/>
          <a:p>
            <a:r>
              <a:rPr lang="en-US" sz="5400" b="1" i="1" u="sng">
                <a:latin typeface="Times New Roman" panose="02020603050405020304" pitchFamily="18" charset="0"/>
                <a:cs typeface="Times New Roman" panose="02020603050405020304" pitchFamily="18" charset="0"/>
              </a:rPr>
              <a:t>Objective-</a:t>
            </a:r>
            <a:endParaRPr lang="en-IN" sz="5400" b="1" i="1" u="sng"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9B12FCA-5135-8FD6-6961-1330EF007166}"/>
              </a:ext>
            </a:extLst>
          </p:cNvPr>
          <p:cNvSpPr txBox="1"/>
          <p:nvPr/>
        </p:nvSpPr>
        <p:spPr>
          <a:xfrm>
            <a:off x="10857296" y="6350888"/>
            <a:ext cx="1334703" cy="369332"/>
          </a:xfrm>
          <a:prstGeom prst="rect">
            <a:avLst/>
          </a:prstGeom>
          <a:noFill/>
        </p:spPr>
        <p:txBody>
          <a:bodyPr wrap="square" rtlCol="0">
            <a:spAutoFit/>
          </a:bodyPr>
          <a:lstStyle/>
          <a:p>
            <a:r>
              <a:rPr lang="en-IN" dirty="0"/>
              <a:t>      </a:t>
            </a:r>
          </a:p>
        </p:txBody>
      </p:sp>
      <p:sp>
        <p:nvSpPr>
          <p:cNvPr id="12" name="TextBox 11">
            <a:extLst>
              <a:ext uri="{FF2B5EF4-FFF2-40B4-BE49-F238E27FC236}">
                <a16:creationId xmlns:a16="http://schemas.microsoft.com/office/drawing/2014/main" id="{3AE8D147-A998-164D-B0F6-0944EB964A21}"/>
              </a:ext>
            </a:extLst>
          </p:cNvPr>
          <p:cNvSpPr txBox="1"/>
          <p:nvPr/>
        </p:nvSpPr>
        <p:spPr>
          <a:xfrm>
            <a:off x="11190972" y="6488668"/>
            <a:ext cx="1001027" cy="369332"/>
          </a:xfrm>
          <a:prstGeom prst="rect">
            <a:avLst/>
          </a:prstGeom>
          <a:noFill/>
        </p:spPr>
        <p:txBody>
          <a:bodyPr wrap="square" rtlCol="0">
            <a:spAutoFit/>
          </a:bodyPr>
          <a:lstStyle/>
          <a:p>
            <a:r>
              <a:rPr lang="en-IN" dirty="0"/>
              <a:t>        01</a:t>
            </a:r>
          </a:p>
        </p:txBody>
      </p:sp>
    </p:spTree>
    <p:extLst>
      <p:ext uri="{BB962C8B-B14F-4D97-AF65-F5344CB8AC3E}">
        <p14:creationId xmlns:p14="http://schemas.microsoft.com/office/powerpoint/2010/main" val="237998684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FCFB27-C196-9414-FE6D-4139F37B7D67}"/>
              </a:ext>
            </a:extLst>
          </p:cNvPr>
          <p:cNvSpPr txBox="1"/>
          <p:nvPr/>
        </p:nvSpPr>
        <p:spPr>
          <a:xfrm>
            <a:off x="0" y="0"/>
            <a:ext cx="12192000" cy="6675161"/>
          </a:xfrm>
          <a:prstGeom prst="rect">
            <a:avLst/>
          </a:prstGeom>
          <a:noFill/>
        </p:spPr>
        <p:txBody>
          <a:bodyPr wrap="square" rtlCol="0">
            <a:spAutoFit/>
          </a:bodyPr>
          <a:lstStyle/>
          <a:p>
            <a:r>
              <a:rPr lang="en-IN" sz="4400" b="1" u="sng" dirty="0">
                <a:solidFill>
                  <a:srgbClr val="92D050"/>
                </a:solidFill>
                <a:latin typeface="Times New Roman" panose="02020603050405020304" pitchFamily="18" charset="0"/>
                <a:ea typeface="Nirmala UI" panose="020B0502040204020203" pitchFamily="34" charset="0"/>
                <a:cs typeface="Times New Roman" panose="02020603050405020304" pitchFamily="18" charset="0"/>
              </a:rPr>
              <a:t>About project</a:t>
            </a:r>
            <a:r>
              <a:rPr lang="en-IN" sz="4400" b="1" dirty="0">
                <a:solidFill>
                  <a:srgbClr val="92D050"/>
                </a:solidFill>
                <a:latin typeface="Times New Roman" panose="02020603050405020304" pitchFamily="18" charset="0"/>
                <a:ea typeface="Nirmala UI" panose="020B0502040204020203" pitchFamily="34" charset="0"/>
                <a:cs typeface="Times New Roman" panose="02020603050405020304" pitchFamily="18" charset="0"/>
              </a:rPr>
              <a:t>-</a:t>
            </a:r>
            <a:r>
              <a:rPr lang="en-IN" sz="4400" b="1" u="sng" dirty="0">
                <a:solidFill>
                  <a:srgbClr val="92D050"/>
                </a:solidFill>
                <a:latin typeface="Times New Roman" panose="02020603050405020304" pitchFamily="18" charset="0"/>
                <a:ea typeface="Nirmala UI" panose="020B0502040204020203" pitchFamily="34" charset="0"/>
                <a:cs typeface="Times New Roman" panose="02020603050405020304" pitchFamily="18" charset="0"/>
              </a:rPr>
              <a:t> </a:t>
            </a:r>
          </a:p>
          <a:p>
            <a:endParaRPr lang="en-IN" sz="3600" b="1" i="1" u="sng" strike="noStrike" dirty="0">
              <a:solidFill>
                <a:srgbClr val="202124"/>
              </a:solidFill>
              <a:effectLst/>
              <a:latin typeface="Nirmala UI" panose="020B0502040204020203" pitchFamily="34" charset="0"/>
              <a:ea typeface="Nirmala UI" panose="020B0502040204020203" pitchFamily="34" charset="0"/>
              <a:cs typeface="Nirmala UI" panose="020B0502040204020203" pitchFamily="34" charset="0"/>
            </a:endParaRPr>
          </a:p>
          <a:p>
            <a:endParaRPr lang="en-IN" sz="3600" b="1" i="1" u="sng" dirty="0">
              <a:solidFill>
                <a:srgbClr val="202124"/>
              </a:solidFill>
              <a:latin typeface="Nirmala UI" panose="020B0502040204020203" pitchFamily="34" charset="0"/>
              <a:ea typeface="Nirmala UI" panose="020B0502040204020203" pitchFamily="34" charset="0"/>
              <a:cs typeface="Nirmala UI" panose="020B0502040204020203" pitchFamily="34" charset="0"/>
            </a:endParaRPr>
          </a:p>
          <a:p>
            <a:endParaRPr lang="en-IN" sz="3600" b="1" i="1" u="sng" strike="noStrike" dirty="0">
              <a:solidFill>
                <a:srgbClr val="202124"/>
              </a:solidFill>
              <a:effectLst/>
              <a:latin typeface="Nirmala UI" panose="020B0502040204020203" pitchFamily="34" charset="0"/>
              <a:ea typeface="Nirmala UI" panose="020B0502040204020203" pitchFamily="34" charset="0"/>
              <a:cs typeface="Nirmala UI" panose="020B0502040204020203" pitchFamily="34" charset="0"/>
            </a:endParaRPr>
          </a:p>
          <a:p>
            <a:endParaRPr lang="en-IN" sz="3600" b="1" i="1" u="sng" dirty="0">
              <a:solidFill>
                <a:srgbClr val="202124"/>
              </a:solidFill>
              <a:latin typeface="Nirmala UI" panose="020B0502040204020203" pitchFamily="34" charset="0"/>
              <a:ea typeface="Nirmala UI" panose="020B0502040204020203" pitchFamily="34" charset="0"/>
              <a:cs typeface="Nirmala UI" panose="020B0502040204020203" pitchFamily="34" charset="0"/>
            </a:endParaRPr>
          </a:p>
          <a:p>
            <a:endParaRPr lang="en-IN" sz="3600" b="1" i="1" u="sng" strike="noStrike" dirty="0">
              <a:solidFill>
                <a:srgbClr val="202124"/>
              </a:solidFill>
              <a:effectLst/>
              <a:latin typeface="Nirmala UI" panose="020B0502040204020203" pitchFamily="34" charset="0"/>
              <a:ea typeface="Nirmala UI" panose="020B0502040204020203" pitchFamily="34" charset="0"/>
              <a:cs typeface="Nirmala UI" panose="020B0502040204020203" pitchFamily="34" charset="0"/>
            </a:endParaRPr>
          </a:p>
          <a:p>
            <a:pPr algn="just">
              <a:lnSpc>
                <a:spcPct val="150000"/>
              </a:lnSpc>
            </a:pPr>
            <a:endParaRPr lang="en-US" sz="2400" i="0" u="none" strike="noStrike" dirty="0">
              <a:solidFill>
                <a:srgbClr val="202124"/>
              </a:solidFill>
              <a:effectLst/>
              <a:latin typeface="Times New Roman" panose="02020603050405020304" pitchFamily="18" charset="0"/>
              <a:cs typeface="Times New Roman" panose="02020603050405020304" pitchFamily="18" charset="0"/>
            </a:endParaRPr>
          </a:p>
          <a:p>
            <a:pPr algn="just">
              <a:lnSpc>
                <a:spcPct val="150000"/>
              </a:lnSpc>
            </a:pPr>
            <a:r>
              <a:rPr lang="en-US" sz="2400" i="0" u="none" strike="noStrike" dirty="0">
                <a:solidFill>
                  <a:srgbClr val="202124"/>
                </a:solidFill>
                <a:effectLst/>
                <a:latin typeface="Times New Roman" panose="02020603050405020304" pitchFamily="18" charset="0"/>
                <a:cs typeface="Times New Roman" panose="02020603050405020304" pitchFamily="18" charset="0"/>
              </a:rPr>
              <a:t>The last decade has seen fast improvement in the field of automation. </a:t>
            </a:r>
          </a:p>
          <a:p>
            <a:pPr algn="just">
              <a:lnSpc>
                <a:spcPct val="150000"/>
              </a:lnSpc>
            </a:pPr>
            <a:r>
              <a:rPr lang="en-US" sz="2400" i="0" u="none" strike="noStrike" dirty="0">
                <a:solidFill>
                  <a:srgbClr val="202124"/>
                </a:solidFill>
                <a:effectLst/>
                <a:latin typeface="Times New Roman" panose="02020603050405020304" pitchFamily="18" charset="0"/>
                <a:cs typeface="Times New Roman" panose="02020603050405020304" pitchFamily="18" charset="0"/>
              </a:rPr>
              <a:t>The main idea here is to build a smart home device which can be </a:t>
            </a:r>
          </a:p>
          <a:p>
            <a:pPr algn="just">
              <a:lnSpc>
                <a:spcPct val="150000"/>
              </a:lnSpc>
            </a:pPr>
            <a:r>
              <a:rPr lang="en-US" sz="2400" i="0" u="none" strike="noStrike" dirty="0">
                <a:solidFill>
                  <a:srgbClr val="202124"/>
                </a:solidFill>
                <a:effectLst/>
                <a:latin typeface="Times New Roman" panose="02020603050405020304" pitchFamily="18" charset="0"/>
                <a:cs typeface="Times New Roman" panose="02020603050405020304" pitchFamily="18" charset="0"/>
              </a:rPr>
              <a:t>used to control the home appliances such as lights, fans, room heaters,</a:t>
            </a:r>
          </a:p>
          <a:p>
            <a:pPr algn="just">
              <a:lnSpc>
                <a:spcPct val="150000"/>
              </a:lnSpc>
            </a:pPr>
            <a:r>
              <a:rPr lang="en-US" sz="2400" i="0" u="none" strike="noStrike" dirty="0">
                <a:solidFill>
                  <a:srgbClr val="202124"/>
                </a:solidFill>
                <a:effectLst/>
                <a:latin typeface="Times New Roman" panose="02020603050405020304" pitchFamily="18" charset="0"/>
                <a:cs typeface="Times New Roman" panose="02020603050405020304" pitchFamily="18" charset="0"/>
              </a:rPr>
              <a:t>television,  dish washer, etc. via Bluetooth.</a:t>
            </a:r>
          </a:p>
          <a:p>
            <a:pPr algn="just">
              <a:lnSpc>
                <a:spcPct val="150000"/>
              </a:lnSpc>
            </a:pPr>
            <a:r>
              <a:rPr lang="en-US" b="1" dirty="0">
                <a:latin typeface="Times New Roman" panose="02020603050405020304" pitchFamily="18" charset="0"/>
                <a:cs typeface="Times New Roman" panose="02020603050405020304" pitchFamily="18" charset="0"/>
              </a:rPr>
              <a:t>                                                                                                                     </a:t>
            </a:r>
            <a:endParaRPr lang="en-IN" i="1" u="sng" dirty="0">
              <a:latin typeface="Times New Roman" panose="02020603050405020304" pitchFamily="18" charset="0"/>
              <a:ea typeface="Nirmala UI" panose="020B0502040204020203"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427484B0-EC92-FD73-9572-33181DE0D89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849420" y="344418"/>
            <a:ext cx="4397340" cy="3456057"/>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DAEE3E4A-B7BC-1940-30B7-7973A3817D30}"/>
              </a:ext>
            </a:extLst>
          </p:cNvPr>
          <p:cNvSpPr txBox="1"/>
          <p:nvPr/>
        </p:nvSpPr>
        <p:spPr>
          <a:xfrm>
            <a:off x="1850954" y="8530264"/>
            <a:ext cx="5962650" cy="230832"/>
          </a:xfrm>
          <a:prstGeom prst="rect">
            <a:avLst/>
          </a:prstGeom>
          <a:noFill/>
        </p:spPr>
        <p:txBody>
          <a:bodyPr wrap="square" rtlCol="0">
            <a:spAutoFit/>
          </a:bodyPr>
          <a:lstStyle/>
          <a:p>
            <a:r>
              <a:rPr lang="en-IN" sz="900">
                <a:hlinkClick r:id="rId3" tooltip="https://www.completebusinessnews.com/bluetooth-based-home-automation-system/"/>
              </a:rPr>
              <a:t>This Photo</a:t>
            </a:r>
            <a:r>
              <a:rPr lang="en-IN" sz="900"/>
              <a:t> by Unknown Author is licensed under </a:t>
            </a:r>
            <a:r>
              <a:rPr lang="en-IN" sz="900">
                <a:hlinkClick r:id="rId4" tooltip="https://creativecommons.org/licenses/by/3.0/"/>
              </a:rPr>
              <a:t>CC BY</a:t>
            </a:r>
            <a:endParaRPr lang="en-IN" sz="900"/>
          </a:p>
        </p:txBody>
      </p:sp>
      <p:pic>
        <p:nvPicPr>
          <p:cNvPr id="4" name="Picture 3">
            <a:extLst>
              <a:ext uri="{FF2B5EF4-FFF2-40B4-BE49-F238E27FC236}">
                <a16:creationId xmlns:a16="http://schemas.microsoft.com/office/drawing/2014/main" id="{C0E24DFB-4367-6470-F49D-832DAA3FECD5}"/>
              </a:ext>
            </a:extLst>
          </p:cNvPr>
          <p:cNvPicPr>
            <a:picLocks noChangeAspect="1"/>
          </p:cNvPicPr>
          <p:nvPr/>
        </p:nvPicPr>
        <p:blipFill>
          <a:blip r:embed="rId5"/>
          <a:stretch>
            <a:fillRect/>
          </a:stretch>
        </p:blipFill>
        <p:spPr>
          <a:xfrm>
            <a:off x="10761044" y="0"/>
            <a:ext cx="1430956" cy="1257300"/>
          </a:xfrm>
          <a:prstGeom prst="rect">
            <a:avLst/>
          </a:prstGeom>
        </p:spPr>
      </p:pic>
      <p:sp>
        <p:nvSpPr>
          <p:cNvPr id="7" name="TextBox 6">
            <a:extLst>
              <a:ext uri="{FF2B5EF4-FFF2-40B4-BE49-F238E27FC236}">
                <a16:creationId xmlns:a16="http://schemas.microsoft.com/office/drawing/2014/main" id="{E89A912C-5EF2-B22C-95A9-F237172CFC16}"/>
              </a:ext>
            </a:extLst>
          </p:cNvPr>
          <p:cNvSpPr txBox="1"/>
          <p:nvPr/>
        </p:nvSpPr>
        <p:spPr>
          <a:xfrm>
            <a:off x="0" y="6444328"/>
            <a:ext cx="2733575" cy="369332"/>
          </a:xfrm>
          <a:prstGeom prst="rect">
            <a:avLst/>
          </a:prstGeom>
          <a:noFill/>
        </p:spPr>
        <p:txBody>
          <a:bodyPr wrap="square" rtlCol="0">
            <a:spAutoFit/>
          </a:bodyPr>
          <a:lstStyle/>
          <a:p>
            <a:r>
              <a:rPr lang="en-US" b="1" dirty="0"/>
              <a:t>Team ID- </a:t>
            </a:r>
            <a:r>
              <a:rPr lang="en-US" sz="1800" b="1" dirty="0">
                <a:solidFill>
                  <a:srgbClr val="000000"/>
                </a:solidFill>
                <a:effectLst/>
                <a:latin typeface="Times New Roman" panose="02020603050405020304" pitchFamily="18" charset="0"/>
                <a:ea typeface="Times New Roman" panose="02020603050405020304" pitchFamily="18" charset="0"/>
              </a:rPr>
              <a:t>22_IOT_2A_03</a:t>
            </a:r>
            <a:endParaRPr lang="en-IN" b="1" dirty="0"/>
          </a:p>
        </p:txBody>
      </p:sp>
      <p:sp>
        <p:nvSpPr>
          <p:cNvPr id="8" name="TextBox 7">
            <a:extLst>
              <a:ext uri="{FF2B5EF4-FFF2-40B4-BE49-F238E27FC236}">
                <a16:creationId xmlns:a16="http://schemas.microsoft.com/office/drawing/2014/main" id="{73576147-68B8-B78A-5949-28453BF2BCD9}"/>
              </a:ext>
            </a:extLst>
          </p:cNvPr>
          <p:cNvSpPr txBox="1"/>
          <p:nvPr/>
        </p:nvSpPr>
        <p:spPr>
          <a:xfrm>
            <a:off x="10785152" y="6444328"/>
            <a:ext cx="2813695" cy="369332"/>
          </a:xfrm>
          <a:prstGeom prst="rect">
            <a:avLst/>
          </a:prstGeom>
          <a:noFill/>
        </p:spPr>
        <p:txBody>
          <a:bodyPr wrap="square" rtlCol="0">
            <a:spAutoFit/>
          </a:bodyPr>
          <a:lstStyle/>
          <a:p>
            <a:r>
              <a:rPr lang="en-US" dirty="0"/>
              <a:t>              02</a:t>
            </a:r>
            <a:endParaRPr lang="en-IN" dirty="0"/>
          </a:p>
        </p:txBody>
      </p:sp>
    </p:spTree>
    <p:extLst>
      <p:ext uri="{BB962C8B-B14F-4D97-AF65-F5344CB8AC3E}">
        <p14:creationId xmlns:p14="http://schemas.microsoft.com/office/powerpoint/2010/main" val="5533569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anim calcmode="lin" valueType="num">
                                      <p:cBhvr additive="base">
                                        <p:cTn id="11"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anim calcmode="lin" valueType="num">
                                      <p:cBhvr additive="base">
                                        <p:cTn id="15"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anim calcmode="lin" valueType="num">
                                      <p:cBhvr additive="base">
                                        <p:cTn id="19"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9" end="9"/>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anim calcmode="lin" valueType="num">
                                      <p:cBhvr additive="base">
                                        <p:cTn id="23"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anim calcmode="lin" valueType="num">
                                      <p:cBhvr additive="base">
                                        <p:cTn id="27"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1000"/>
                                        <p:tgtEl>
                                          <p:spTgt spid="5"/>
                                        </p:tgtEl>
                                      </p:cBhvr>
                                    </p:animEffect>
                                    <p:anim calcmode="lin" valueType="num">
                                      <p:cBhvr>
                                        <p:cTn id="34" dur="1000" fill="hold"/>
                                        <p:tgtEl>
                                          <p:spTgt spid="5"/>
                                        </p:tgtEl>
                                        <p:attrNameLst>
                                          <p:attrName>ppt_x</p:attrName>
                                        </p:attrNameLst>
                                      </p:cBhvr>
                                      <p:tavLst>
                                        <p:tav tm="0">
                                          <p:val>
                                            <p:strVal val="#ppt_x"/>
                                          </p:val>
                                        </p:tav>
                                        <p:tav tm="100000">
                                          <p:val>
                                            <p:strVal val="#ppt_x"/>
                                          </p:val>
                                        </p:tav>
                                      </p:tavLst>
                                    </p:anim>
                                    <p:anim calcmode="lin" valueType="num">
                                      <p:cBhvr>
                                        <p:cTn id="3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75239E-6BF7-D22C-94BE-D79D10DFF91B}"/>
              </a:ext>
            </a:extLst>
          </p:cNvPr>
          <p:cNvSpPr txBox="1"/>
          <p:nvPr/>
        </p:nvSpPr>
        <p:spPr>
          <a:xfrm>
            <a:off x="362624" y="3570380"/>
            <a:ext cx="11668955" cy="2241960"/>
          </a:xfrm>
          <a:prstGeom prst="rect">
            <a:avLst/>
          </a:prstGeom>
          <a:noFill/>
        </p:spPr>
        <p:txBody>
          <a:bodyPr wrap="square" rtlCol="0">
            <a:spAutoFit/>
          </a:bodyPr>
          <a:lstStyle/>
          <a:p>
            <a:pPr>
              <a:lnSpc>
                <a:spcPct val="150000"/>
              </a:lnSpc>
            </a:pPr>
            <a:r>
              <a:rPr lang="en-US" sz="2400" b="0" i="0" dirty="0">
                <a:solidFill>
                  <a:srgbClr val="202124"/>
                </a:solidFill>
                <a:effectLst/>
                <a:latin typeface="Times New Roman" panose="02020603050405020304" pitchFamily="18" charset="0"/>
                <a:cs typeface="Times New Roman" panose="02020603050405020304" pitchFamily="18" charset="0"/>
              </a:rPr>
              <a:t>Smart lighting is </a:t>
            </a:r>
            <a:r>
              <a:rPr lang="en-US" sz="2400" b="1" i="0" dirty="0">
                <a:solidFill>
                  <a:srgbClr val="202124"/>
                </a:solidFill>
                <a:effectLst/>
                <a:latin typeface="Times New Roman" panose="02020603050405020304" pitchFamily="18" charset="0"/>
                <a:cs typeface="Times New Roman" panose="02020603050405020304" pitchFamily="18" charset="0"/>
              </a:rPr>
              <a:t>an integrated system that involves segments such as light</a:t>
            </a:r>
          </a:p>
          <a:p>
            <a:pPr>
              <a:lnSpc>
                <a:spcPct val="150000"/>
              </a:lnSpc>
            </a:pPr>
            <a:r>
              <a:rPr lang="en-US" sz="2400" b="1" i="0" dirty="0">
                <a:solidFill>
                  <a:srgbClr val="202124"/>
                </a:solidFill>
                <a:effectLst/>
                <a:latin typeface="Times New Roman" panose="02020603050405020304" pitchFamily="18" charset="0"/>
                <a:cs typeface="Times New Roman" panose="02020603050405020304" pitchFamily="18" charset="0"/>
              </a:rPr>
              <a:t> sources, luminaries, sensors &amp; control units, connectivity, and analytics</a:t>
            </a:r>
            <a:r>
              <a:rPr lang="en-US" sz="2400" b="0" i="0" dirty="0">
                <a:solidFill>
                  <a:srgbClr val="202124"/>
                </a:solidFill>
                <a:effectLst/>
                <a:latin typeface="Times New Roman" panose="02020603050405020304" pitchFamily="18" charset="0"/>
                <a:cs typeface="Times New Roman" panose="02020603050405020304" pitchFamily="18" charset="0"/>
              </a:rPr>
              <a:t>.</a:t>
            </a:r>
          </a:p>
          <a:p>
            <a:pPr>
              <a:lnSpc>
                <a:spcPct val="150000"/>
              </a:lnSpc>
            </a:pPr>
            <a:r>
              <a:rPr lang="en-US" sz="2400" b="0" i="0" dirty="0">
                <a:solidFill>
                  <a:srgbClr val="202124"/>
                </a:solidFill>
                <a:effectLst/>
                <a:latin typeface="Times New Roman" panose="02020603050405020304" pitchFamily="18" charset="0"/>
                <a:cs typeface="Times New Roman" panose="02020603050405020304" pitchFamily="18" charset="0"/>
              </a:rPr>
              <a:t> Implementation involves combining these elements that offer lighting solutions</a:t>
            </a:r>
          </a:p>
          <a:p>
            <a:pPr>
              <a:lnSpc>
                <a:spcPct val="150000"/>
              </a:lnSpc>
            </a:pPr>
            <a:r>
              <a:rPr lang="en-US" sz="2400" b="0" i="0" dirty="0">
                <a:solidFill>
                  <a:srgbClr val="202124"/>
                </a:solidFill>
                <a:effectLst/>
                <a:latin typeface="Times New Roman" panose="02020603050405020304" pitchFamily="18" charset="0"/>
                <a:cs typeface="Times New Roman" panose="02020603050405020304" pitchFamily="18" charset="0"/>
              </a:rPr>
              <a:t> that can be monitored, controlled and automated using a centralized system.</a:t>
            </a:r>
            <a:endParaRPr lang="en-IN" sz="2400" b="1" i="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6AA5C8B-170C-3E6C-7C20-4764CAD4DE2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558085" y="70151"/>
            <a:ext cx="5541196" cy="3217469"/>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D08F0F61-EE3C-6B44-C0FB-963B1FE04CA0}"/>
              </a:ext>
            </a:extLst>
          </p:cNvPr>
          <p:cNvPicPr>
            <a:picLocks noChangeAspect="1"/>
          </p:cNvPicPr>
          <p:nvPr/>
        </p:nvPicPr>
        <p:blipFill>
          <a:blip r:embed="rId4"/>
          <a:stretch>
            <a:fillRect/>
          </a:stretch>
        </p:blipFill>
        <p:spPr>
          <a:xfrm>
            <a:off x="10789920" y="0"/>
            <a:ext cx="1402080" cy="1257300"/>
          </a:xfrm>
          <a:prstGeom prst="rect">
            <a:avLst/>
          </a:prstGeom>
        </p:spPr>
      </p:pic>
      <p:sp>
        <p:nvSpPr>
          <p:cNvPr id="3" name="TextBox 2">
            <a:extLst>
              <a:ext uri="{FF2B5EF4-FFF2-40B4-BE49-F238E27FC236}">
                <a16:creationId xmlns:a16="http://schemas.microsoft.com/office/drawing/2014/main" id="{656E3AF6-BECA-F6B8-D5DC-8B3D79C61FBB}"/>
              </a:ext>
            </a:extLst>
          </p:cNvPr>
          <p:cNvSpPr txBox="1"/>
          <p:nvPr/>
        </p:nvSpPr>
        <p:spPr>
          <a:xfrm>
            <a:off x="10785152" y="6444328"/>
            <a:ext cx="2813695" cy="369332"/>
          </a:xfrm>
          <a:prstGeom prst="rect">
            <a:avLst/>
          </a:prstGeom>
          <a:noFill/>
        </p:spPr>
        <p:txBody>
          <a:bodyPr wrap="square" rtlCol="0">
            <a:spAutoFit/>
          </a:bodyPr>
          <a:lstStyle/>
          <a:p>
            <a:r>
              <a:rPr lang="en-US" dirty="0"/>
              <a:t>              03</a:t>
            </a:r>
            <a:endParaRPr lang="en-IN" dirty="0"/>
          </a:p>
        </p:txBody>
      </p:sp>
      <p:sp>
        <p:nvSpPr>
          <p:cNvPr id="7" name="TextBox 6">
            <a:extLst>
              <a:ext uri="{FF2B5EF4-FFF2-40B4-BE49-F238E27FC236}">
                <a16:creationId xmlns:a16="http://schemas.microsoft.com/office/drawing/2014/main" id="{8403129A-1B79-A405-E805-C9F3075943D8}"/>
              </a:ext>
            </a:extLst>
          </p:cNvPr>
          <p:cNvSpPr txBox="1"/>
          <p:nvPr/>
        </p:nvSpPr>
        <p:spPr>
          <a:xfrm>
            <a:off x="0" y="6444328"/>
            <a:ext cx="6800248" cy="369332"/>
          </a:xfrm>
          <a:prstGeom prst="rect">
            <a:avLst/>
          </a:prstGeom>
          <a:noFill/>
        </p:spPr>
        <p:txBody>
          <a:bodyPr wrap="square">
            <a:spAutoFit/>
          </a:bodyPr>
          <a:lstStyle/>
          <a:p>
            <a:r>
              <a:rPr lang="en-US" b="1" dirty="0"/>
              <a:t>Team ID- </a:t>
            </a:r>
            <a:r>
              <a:rPr lang="en-US" sz="1800" b="1" dirty="0">
                <a:solidFill>
                  <a:srgbClr val="000000"/>
                </a:solidFill>
                <a:effectLst/>
                <a:latin typeface="Times New Roman" panose="02020603050405020304" pitchFamily="18" charset="0"/>
                <a:ea typeface="Times New Roman" panose="02020603050405020304" pitchFamily="18" charset="0"/>
              </a:rPr>
              <a:t>22_IOT_2A_03</a:t>
            </a:r>
            <a:endParaRPr lang="en-IN" b="1" dirty="0"/>
          </a:p>
        </p:txBody>
      </p:sp>
    </p:spTree>
    <p:extLst>
      <p:ext uri="{BB962C8B-B14F-4D97-AF65-F5344CB8AC3E}">
        <p14:creationId xmlns:p14="http://schemas.microsoft.com/office/powerpoint/2010/main" val="389220695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anim calcmode="lin" valueType="num">
                                      <p:cBhvr>
                                        <p:cTn id="32" dur="1000" fill="hold"/>
                                        <p:tgtEl>
                                          <p:spTgt spid="5"/>
                                        </p:tgtEl>
                                        <p:attrNameLst>
                                          <p:attrName>ppt_x</p:attrName>
                                        </p:attrNameLst>
                                      </p:cBhvr>
                                      <p:tavLst>
                                        <p:tav tm="0">
                                          <p:val>
                                            <p:strVal val="#ppt_x"/>
                                          </p:val>
                                        </p:tav>
                                        <p:tav tm="100000">
                                          <p:val>
                                            <p:strVal val="#ppt_x"/>
                                          </p:val>
                                        </p:tav>
                                      </p:tavLst>
                                    </p:anim>
                                    <p:anim calcmode="lin" valueType="num">
                                      <p:cBhvr>
                                        <p:cTn id="3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D5E7D8-99E4-ED81-4357-3C43E95AE244}"/>
              </a:ext>
            </a:extLst>
          </p:cNvPr>
          <p:cNvSpPr txBox="1"/>
          <p:nvPr/>
        </p:nvSpPr>
        <p:spPr>
          <a:xfrm>
            <a:off x="96253" y="1"/>
            <a:ext cx="12095747" cy="6396944"/>
          </a:xfrm>
          <a:prstGeom prst="rect">
            <a:avLst/>
          </a:prstGeom>
          <a:noFill/>
        </p:spPr>
        <p:txBody>
          <a:bodyPr wrap="square">
            <a:spAutoFit/>
          </a:bodyPr>
          <a:lstStyle/>
          <a:p>
            <a:pPr algn="just">
              <a:lnSpc>
                <a:spcPct val="150000"/>
              </a:lnSpc>
            </a:pPr>
            <a:r>
              <a:rPr lang="en-US" sz="4400" b="1" dirty="0">
                <a:solidFill>
                  <a:srgbClr val="92D050"/>
                </a:solidFill>
                <a:latin typeface="Times New Roman" panose="02020603050405020304" pitchFamily="18" charset="0"/>
                <a:cs typeface="Times New Roman" panose="02020603050405020304" pitchFamily="18" charset="0"/>
              </a:rPr>
              <a:t>3. </a:t>
            </a:r>
            <a:r>
              <a:rPr lang="en-US" sz="4400" b="1" u="sng" dirty="0">
                <a:solidFill>
                  <a:srgbClr val="92D050"/>
                </a:solidFill>
                <a:latin typeface="Times New Roman" panose="02020603050405020304" pitchFamily="18" charset="0"/>
                <a:cs typeface="Times New Roman" panose="02020603050405020304" pitchFamily="18" charset="0"/>
              </a:rPr>
              <a:t>Feasibility Study</a:t>
            </a:r>
            <a:r>
              <a:rPr lang="en-US" sz="4400" b="1" dirty="0">
                <a:solidFill>
                  <a:srgbClr val="92D050"/>
                </a:solidFill>
                <a:latin typeface="Times New Roman" panose="02020603050405020304" pitchFamily="18" charset="0"/>
                <a:cs typeface="Times New Roman" panose="02020603050405020304" pitchFamily="18" charset="0"/>
              </a:rPr>
              <a:t>-</a:t>
            </a:r>
          </a:p>
          <a:p>
            <a:pPr algn="just">
              <a:lnSpc>
                <a:spcPct val="150000"/>
              </a:lnSpc>
            </a:pPr>
            <a:r>
              <a:rPr lang="en-US" sz="4000" b="1" dirty="0" err="1">
                <a:solidFill>
                  <a:srgbClr val="92D050"/>
                </a:solidFill>
              </a:rPr>
              <a:t>i</a:t>
            </a:r>
            <a:r>
              <a:rPr lang="en-US" sz="4000" b="1" dirty="0">
                <a:solidFill>
                  <a:srgbClr val="92D050"/>
                </a:solidFill>
              </a:rPr>
              <a:t>). </a:t>
            </a:r>
            <a:r>
              <a:rPr lang="en-US" sz="4000" b="1" u="sng" dirty="0">
                <a:solidFill>
                  <a:srgbClr val="92D050"/>
                </a:solidFill>
              </a:rPr>
              <a:t>Analysis</a:t>
            </a:r>
            <a:r>
              <a:rPr lang="en-US" sz="4000" b="1" dirty="0">
                <a:solidFill>
                  <a:srgbClr val="92D050"/>
                </a:solidFill>
              </a:rPr>
              <a:t>-</a:t>
            </a:r>
          </a:p>
          <a:p>
            <a:pPr algn="just">
              <a:lnSpc>
                <a:spcPct val="150000"/>
              </a:lnSpc>
            </a:pPr>
            <a:r>
              <a:rPr lang="en-US" sz="2400" dirty="0">
                <a:latin typeface="Times New Roman" panose="02020603050405020304" pitchFamily="18" charset="0"/>
                <a:cs typeface="Times New Roman" panose="02020603050405020304" pitchFamily="18" charset="0"/>
              </a:rPr>
              <a:t>smart home system composed of multiple devices that are hereby referred to as “nodes” that are independently connected to a cloud based server, hereby referred to as “dashboard”. For the software part, the node is connected to the server and exchanges data using the MQTT protocol (Message Queuing Telemetry Transport) which is a protocol that is based on the TCP/IP protocol stack and uses the subscribe/publish method. The dashboard will be implemented using C++ (HomeAssistant.io) and will include a simple login form to a simple member area where we will have a pairing function that pairs a particular device with a particular user. This will allow the user to monitor and control his or her house from any computer or mobile phone remotely. </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EE1EE7D-B63A-BFF6-CDE1-284F5FFF3383}"/>
              </a:ext>
            </a:extLst>
          </p:cNvPr>
          <p:cNvPicPr>
            <a:picLocks noChangeAspect="1"/>
          </p:cNvPicPr>
          <p:nvPr/>
        </p:nvPicPr>
        <p:blipFill>
          <a:blip r:embed="rId2"/>
          <a:stretch>
            <a:fillRect/>
          </a:stretch>
        </p:blipFill>
        <p:spPr>
          <a:xfrm>
            <a:off x="10809171" y="0"/>
            <a:ext cx="1382829" cy="1257300"/>
          </a:xfrm>
          <a:prstGeom prst="rect">
            <a:avLst/>
          </a:prstGeom>
        </p:spPr>
      </p:pic>
      <p:sp>
        <p:nvSpPr>
          <p:cNvPr id="2" name="TextBox 1">
            <a:extLst>
              <a:ext uri="{FF2B5EF4-FFF2-40B4-BE49-F238E27FC236}">
                <a16:creationId xmlns:a16="http://schemas.microsoft.com/office/drawing/2014/main" id="{66DDAC7E-B6A0-6295-75AB-C0F4A00192D0}"/>
              </a:ext>
            </a:extLst>
          </p:cNvPr>
          <p:cNvSpPr txBox="1"/>
          <p:nvPr/>
        </p:nvSpPr>
        <p:spPr>
          <a:xfrm>
            <a:off x="10785152" y="6444328"/>
            <a:ext cx="2813695" cy="369332"/>
          </a:xfrm>
          <a:prstGeom prst="rect">
            <a:avLst/>
          </a:prstGeom>
          <a:noFill/>
        </p:spPr>
        <p:txBody>
          <a:bodyPr wrap="square" rtlCol="0">
            <a:spAutoFit/>
          </a:bodyPr>
          <a:lstStyle/>
          <a:p>
            <a:r>
              <a:rPr lang="en-US" dirty="0"/>
              <a:t>              04</a:t>
            </a:r>
          </a:p>
        </p:txBody>
      </p:sp>
      <p:sp>
        <p:nvSpPr>
          <p:cNvPr id="6" name="TextBox 5">
            <a:extLst>
              <a:ext uri="{FF2B5EF4-FFF2-40B4-BE49-F238E27FC236}">
                <a16:creationId xmlns:a16="http://schemas.microsoft.com/office/drawing/2014/main" id="{63EBECD7-598B-CA26-ABC9-4B8E4E51D3A2}"/>
              </a:ext>
            </a:extLst>
          </p:cNvPr>
          <p:cNvSpPr txBox="1"/>
          <p:nvPr/>
        </p:nvSpPr>
        <p:spPr>
          <a:xfrm>
            <a:off x="0" y="6488668"/>
            <a:ext cx="6877250" cy="369332"/>
          </a:xfrm>
          <a:prstGeom prst="rect">
            <a:avLst/>
          </a:prstGeom>
          <a:noFill/>
        </p:spPr>
        <p:txBody>
          <a:bodyPr wrap="square">
            <a:spAutoFit/>
          </a:bodyPr>
          <a:lstStyle/>
          <a:p>
            <a:r>
              <a:rPr lang="en-US" b="1" dirty="0"/>
              <a:t>Team ID- </a:t>
            </a:r>
            <a:r>
              <a:rPr lang="en-US" sz="1800" b="1" dirty="0">
                <a:solidFill>
                  <a:srgbClr val="000000"/>
                </a:solidFill>
                <a:effectLst/>
                <a:latin typeface="Times New Roman" panose="02020603050405020304" pitchFamily="18" charset="0"/>
                <a:ea typeface="Times New Roman" panose="02020603050405020304" pitchFamily="18" charset="0"/>
              </a:rPr>
              <a:t>22_IOT_2A_03</a:t>
            </a:r>
            <a:endParaRPr lang="en-IN" b="1" dirty="0"/>
          </a:p>
        </p:txBody>
      </p:sp>
    </p:spTree>
    <p:extLst>
      <p:ext uri="{BB962C8B-B14F-4D97-AF65-F5344CB8AC3E}">
        <p14:creationId xmlns:p14="http://schemas.microsoft.com/office/powerpoint/2010/main" val="153574708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920EA3-E2E2-E645-4B97-356F2795A327}"/>
              </a:ext>
            </a:extLst>
          </p:cNvPr>
          <p:cNvSpPr txBox="1"/>
          <p:nvPr/>
        </p:nvSpPr>
        <p:spPr>
          <a:xfrm>
            <a:off x="0" y="-1"/>
            <a:ext cx="12192000" cy="4734951"/>
          </a:xfrm>
          <a:prstGeom prst="rect">
            <a:avLst/>
          </a:prstGeom>
          <a:noFill/>
        </p:spPr>
        <p:txBody>
          <a:bodyPr wrap="square">
            <a:spAutoFit/>
          </a:bodyPr>
          <a:lstStyle/>
          <a:p>
            <a:pPr algn="just">
              <a:lnSpc>
                <a:spcPct val="150000"/>
              </a:lnSpc>
            </a:pPr>
            <a:r>
              <a:rPr lang="en-US" sz="4400" b="1" dirty="0">
                <a:solidFill>
                  <a:srgbClr val="92D050"/>
                </a:solidFill>
                <a:latin typeface="Times New Roman" panose="02020603050405020304" pitchFamily="18" charset="0"/>
                <a:cs typeface="Times New Roman" panose="02020603050405020304" pitchFamily="18" charset="0"/>
              </a:rPr>
              <a:t>ii). </a:t>
            </a:r>
            <a:r>
              <a:rPr lang="en-US" sz="4400" b="1" u="sng" dirty="0">
                <a:solidFill>
                  <a:srgbClr val="92D050"/>
                </a:solidFill>
                <a:latin typeface="Times New Roman" panose="02020603050405020304" pitchFamily="18" charset="0"/>
                <a:cs typeface="Times New Roman" panose="02020603050405020304" pitchFamily="18" charset="0"/>
              </a:rPr>
              <a:t>Technical Feasibility</a:t>
            </a:r>
            <a:r>
              <a:rPr lang="en-US" sz="4400" b="1" dirty="0">
                <a:solidFill>
                  <a:srgbClr val="92D050"/>
                </a:solidFill>
                <a:latin typeface="Times New Roman" panose="02020603050405020304" pitchFamily="18" charset="0"/>
                <a:cs typeface="Times New Roman" panose="02020603050405020304" pitchFamily="18" charset="0"/>
              </a:rPr>
              <a:t>-</a:t>
            </a:r>
          </a:p>
          <a:p>
            <a:pPr algn="just">
              <a:lnSpc>
                <a:spcPct val="150000"/>
              </a:lnSpc>
            </a:pPr>
            <a:r>
              <a:rPr lang="en-US" sz="4000" b="1" dirty="0">
                <a:solidFill>
                  <a:srgbClr val="92D050"/>
                </a:solidFill>
                <a:latin typeface="Times New Roman" panose="02020603050405020304" pitchFamily="18" charset="0"/>
                <a:cs typeface="Times New Roman" panose="02020603050405020304" pitchFamily="18" charset="0"/>
              </a:rPr>
              <a:t>a. </a:t>
            </a:r>
            <a:r>
              <a:rPr lang="en-US" sz="4000" b="1" u="sng" dirty="0">
                <a:solidFill>
                  <a:srgbClr val="92D050"/>
                </a:solidFill>
                <a:latin typeface="Times New Roman" panose="02020603050405020304" pitchFamily="18" charset="0"/>
                <a:cs typeface="Times New Roman" panose="02020603050405020304" pitchFamily="18" charset="0"/>
              </a:rPr>
              <a:t>Power Consumption</a:t>
            </a:r>
            <a:r>
              <a:rPr lang="en-US" sz="4000" b="1" dirty="0">
                <a:solidFill>
                  <a:srgbClr val="92D050"/>
                </a:solidFill>
                <a:latin typeface="Times New Roman" panose="02020603050405020304" pitchFamily="18" charset="0"/>
                <a:cs typeface="Times New Roman" panose="02020603050405020304" pitchFamily="18" charset="0"/>
              </a:rPr>
              <a:t>-</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The ESP8266 uses between 2.5V and 3.6V. But the recommended maximum for </a:t>
            </a:r>
          </a:p>
          <a:p>
            <a:pPr algn="just">
              <a:lnSpc>
                <a:spcPct val="150000"/>
              </a:lnSpc>
            </a:pPr>
            <a:r>
              <a:rPr lang="en-US" sz="2400" dirty="0">
                <a:latin typeface="Times New Roman" panose="02020603050405020304" pitchFamily="18" charset="0"/>
                <a:cs typeface="Times New Roman" panose="02020603050405020304" pitchFamily="18" charset="0"/>
              </a:rPr>
              <a:t>the input voltage is 3.3V. Most of the sensors run on 3.3V as well but in case we </a:t>
            </a:r>
          </a:p>
          <a:p>
            <a:pPr algn="just">
              <a:lnSpc>
                <a:spcPct val="150000"/>
              </a:lnSpc>
            </a:pPr>
            <a:r>
              <a:rPr lang="en-US" sz="2400" dirty="0">
                <a:latin typeface="Times New Roman" panose="02020603050405020304" pitchFamily="18" charset="0"/>
                <a:cs typeface="Times New Roman" panose="02020603050405020304" pitchFamily="18" charset="0"/>
              </a:rPr>
              <a:t>use 5V sensors, we will then need to add a voltage regulator. When implementing </a:t>
            </a:r>
          </a:p>
          <a:p>
            <a:pPr algn="just">
              <a:lnSpc>
                <a:spcPct val="150000"/>
              </a:lnSpc>
            </a:pPr>
            <a:r>
              <a:rPr lang="en-US" sz="2400" dirty="0">
                <a:latin typeface="Times New Roman" panose="02020603050405020304" pitchFamily="18" charset="0"/>
                <a:cs typeface="Times New Roman" panose="02020603050405020304" pitchFamily="18" charset="0"/>
              </a:rPr>
              <a:t>a sleep-mode, it could last for days, or even months without charging. </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E552029-F90B-EEC8-89C1-6B6DED786818}"/>
              </a:ext>
            </a:extLst>
          </p:cNvPr>
          <p:cNvPicPr>
            <a:picLocks noChangeAspect="1"/>
          </p:cNvPicPr>
          <p:nvPr/>
        </p:nvPicPr>
        <p:blipFill>
          <a:blip r:embed="rId2"/>
          <a:stretch>
            <a:fillRect/>
          </a:stretch>
        </p:blipFill>
        <p:spPr>
          <a:xfrm>
            <a:off x="10751419" y="-1"/>
            <a:ext cx="1440581" cy="1257300"/>
          </a:xfrm>
          <a:prstGeom prst="rect">
            <a:avLst/>
          </a:prstGeom>
        </p:spPr>
      </p:pic>
      <p:sp>
        <p:nvSpPr>
          <p:cNvPr id="2" name="TextBox 1">
            <a:extLst>
              <a:ext uri="{FF2B5EF4-FFF2-40B4-BE49-F238E27FC236}">
                <a16:creationId xmlns:a16="http://schemas.microsoft.com/office/drawing/2014/main" id="{A89CE8FF-421D-0AEC-D8C0-E8985BDF4A08}"/>
              </a:ext>
            </a:extLst>
          </p:cNvPr>
          <p:cNvSpPr txBox="1"/>
          <p:nvPr/>
        </p:nvSpPr>
        <p:spPr>
          <a:xfrm>
            <a:off x="10785152" y="6444328"/>
            <a:ext cx="2813695" cy="369332"/>
          </a:xfrm>
          <a:prstGeom prst="rect">
            <a:avLst/>
          </a:prstGeom>
          <a:noFill/>
        </p:spPr>
        <p:txBody>
          <a:bodyPr wrap="square" rtlCol="0">
            <a:spAutoFit/>
          </a:bodyPr>
          <a:lstStyle/>
          <a:p>
            <a:r>
              <a:rPr lang="en-US" dirty="0"/>
              <a:t>              05</a:t>
            </a:r>
            <a:endParaRPr lang="en-IN" dirty="0"/>
          </a:p>
        </p:txBody>
      </p:sp>
      <p:sp>
        <p:nvSpPr>
          <p:cNvPr id="6" name="TextBox 5">
            <a:extLst>
              <a:ext uri="{FF2B5EF4-FFF2-40B4-BE49-F238E27FC236}">
                <a16:creationId xmlns:a16="http://schemas.microsoft.com/office/drawing/2014/main" id="{06FD7511-6633-ACCC-D68A-7003AFD60E4E}"/>
              </a:ext>
            </a:extLst>
          </p:cNvPr>
          <p:cNvSpPr txBox="1"/>
          <p:nvPr/>
        </p:nvSpPr>
        <p:spPr>
          <a:xfrm>
            <a:off x="0" y="6488668"/>
            <a:ext cx="6925376" cy="369332"/>
          </a:xfrm>
          <a:prstGeom prst="rect">
            <a:avLst/>
          </a:prstGeom>
          <a:noFill/>
        </p:spPr>
        <p:txBody>
          <a:bodyPr wrap="square">
            <a:spAutoFit/>
          </a:bodyPr>
          <a:lstStyle/>
          <a:p>
            <a:r>
              <a:rPr lang="en-US" b="1" dirty="0"/>
              <a:t>Team ID- </a:t>
            </a:r>
            <a:r>
              <a:rPr lang="en-US" sz="1800" b="1" dirty="0">
                <a:solidFill>
                  <a:srgbClr val="000000"/>
                </a:solidFill>
                <a:effectLst/>
                <a:latin typeface="Times New Roman" panose="02020603050405020304" pitchFamily="18" charset="0"/>
                <a:ea typeface="Times New Roman" panose="02020603050405020304" pitchFamily="18" charset="0"/>
              </a:rPr>
              <a:t>22_IOT_2A_03</a:t>
            </a:r>
            <a:endParaRPr lang="en-IN" b="1" dirty="0"/>
          </a:p>
        </p:txBody>
      </p:sp>
    </p:spTree>
    <p:extLst>
      <p:ext uri="{BB962C8B-B14F-4D97-AF65-F5344CB8AC3E}">
        <p14:creationId xmlns:p14="http://schemas.microsoft.com/office/powerpoint/2010/main" val="4172270635"/>
      </p:ext>
    </p:extLst>
  </p:cSld>
  <p:clrMapOvr>
    <a:masterClrMapping/>
  </p:clrMapOvr>
  <p:transition spd="slow">
    <p:wheel spokes="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BEAA6D-E8E7-ADDB-3B92-7FB7DA5EDBA6}"/>
              </a:ext>
            </a:extLst>
          </p:cNvPr>
          <p:cNvSpPr txBox="1"/>
          <p:nvPr/>
        </p:nvSpPr>
        <p:spPr>
          <a:xfrm>
            <a:off x="0" y="0"/>
            <a:ext cx="12192000" cy="2703625"/>
          </a:xfrm>
          <a:prstGeom prst="rect">
            <a:avLst/>
          </a:prstGeom>
          <a:noFill/>
        </p:spPr>
        <p:txBody>
          <a:bodyPr wrap="square">
            <a:spAutoFit/>
          </a:bodyPr>
          <a:lstStyle/>
          <a:p>
            <a:pPr algn="just">
              <a:lnSpc>
                <a:spcPct val="150000"/>
              </a:lnSpc>
            </a:pPr>
            <a:r>
              <a:rPr lang="en-US" sz="4400" b="1" dirty="0">
                <a:solidFill>
                  <a:srgbClr val="92D050"/>
                </a:solidFill>
                <a:latin typeface="Times New Roman" panose="02020603050405020304" pitchFamily="18" charset="0"/>
                <a:cs typeface="Times New Roman" panose="02020603050405020304" pitchFamily="18" charset="0"/>
              </a:rPr>
              <a:t>b. </a:t>
            </a:r>
            <a:r>
              <a:rPr lang="en-US" sz="4400" b="1" u="sng" dirty="0">
                <a:solidFill>
                  <a:srgbClr val="92D050"/>
                </a:solidFill>
                <a:latin typeface="Times New Roman" panose="02020603050405020304" pitchFamily="18" charset="0"/>
                <a:cs typeface="Times New Roman" panose="02020603050405020304" pitchFamily="18" charset="0"/>
              </a:rPr>
              <a:t>communication capacity</a:t>
            </a:r>
            <a:r>
              <a:rPr lang="en-US" sz="4400" b="1" dirty="0">
                <a:solidFill>
                  <a:srgbClr val="92D050"/>
                </a:solidFill>
                <a:latin typeface="Times New Roman" panose="02020603050405020304" pitchFamily="18" charset="0"/>
                <a:cs typeface="Times New Roman" panose="02020603050405020304" pitchFamily="18" charset="0"/>
              </a:rPr>
              <a:t>-</a:t>
            </a:r>
          </a:p>
          <a:p>
            <a:pPr algn="just">
              <a:lnSpc>
                <a:spcPct val="150000"/>
              </a:lnSpc>
            </a:pPr>
            <a:r>
              <a:rPr lang="en-US" sz="2400" dirty="0">
                <a:latin typeface="Times New Roman" panose="02020603050405020304" pitchFamily="18" charset="0"/>
                <a:cs typeface="Times New Roman" panose="02020603050405020304" pitchFamily="18" charset="0"/>
              </a:rPr>
              <a:t>The ESP8266 uses standard Wi-Fi capabilities (802.11 b/g/n/e/</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with security </a:t>
            </a:r>
          </a:p>
          <a:p>
            <a:pPr algn="just">
              <a:lnSpc>
                <a:spcPct val="150000"/>
              </a:lnSpc>
            </a:pPr>
            <a:r>
              <a:rPr lang="en-US" sz="2400" dirty="0">
                <a:latin typeface="Times New Roman" panose="02020603050405020304" pitchFamily="18" charset="0"/>
                <a:cs typeface="Times New Roman" panose="02020603050405020304" pitchFamily="18" charset="0"/>
              </a:rPr>
              <a:t>capabilities of WPA/WPA2 and encryption capabilities of WEP/TKIP/AES.</a:t>
            </a:r>
          </a:p>
          <a:p>
            <a:pPr algn="just">
              <a:lnSpc>
                <a:spcPct val="150000"/>
              </a:lnSpc>
            </a:pPr>
            <a:r>
              <a:rPr lang="en-US" sz="2400" dirty="0">
                <a:latin typeface="Times New Roman" panose="02020603050405020304" pitchFamily="18" charset="0"/>
                <a:cs typeface="Times New Roman" panose="02020603050405020304" pitchFamily="18" charset="0"/>
              </a:rPr>
              <a:t>The ESP uses AT commands in order to be communicated to or from using serial (TX/RX). </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261D24B-3BC0-CF85-E5AD-82171C56E198}"/>
              </a:ext>
            </a:extLst>
          </p:cNvPr>
          <p:cNvSpPr txBox="1"/>
          <p:nvPr/>
        </p:nvSpPr>
        <p:spPr>
          <a:xfrm>
            <a:off x="0" y="2772076"/>
            <a:ext cx="12070080" cy="3257623"/>
          </a:xfrm>
          <a:prstGeom prst="rect">
            <a:avLst/>
          </a:prstGeom>
          <a:noFill/>
        </p:spPr>
        <p:txBody>
          <a:bodyPr wrap="square">
            <a:spAutoFit/>
          </a:bodyPr>
          <a:lstStyle/>
          <a:p>
            <a:pPr algn="just">
              <a:lnSpc>
                <a:spcPct val="150000"/>
              </a:lnSpc>
            </a:pPr>
            <a:r>
              <a:rPr lang="en-US" sz="4400" b="1" dirty="0">
                <a:solidFill>
                  <a:srgbClr val="92D050"/>
                </a:solidFill>
                <a:latin typeface="Times New Roman" panose="02020603050405020304" pitchFamily="18" charset="0"/>
                <a:cs typeface="Times New Roman" panose="02020603050405020304" pitchFamily="18" charset="0"/>
              </a:rPr>
              <a:t>c. </a:t>
            </a:r>
            <a:r>
              <a:rPr lang="en-US" sz="4400" b="1" u="sng" dirty="0">
                <a:solidFill>
                  <a:srgbClr val="92D050"/>
                </a:solidFill>
                <a:latin typeface="Times New Roman" panose="02020603050405020304" pitchFamily="18" charset="0"/>
                <a:cs typeface="Times New Roman" panose="02020603050405020304" pitchFamily="18" charset="0"/>
              </a:rPr>
              <a:t>Economic Feasibility</a:t>
            </a:r>
            <a:r>
              <a:rPr lang="en-US" sz="4400" b="1" dirty="0">
                <a:solidFill>
                  <a:srgbClr val="92D050"/>
                </a:solidFill>
                <a:latin typeface="Times New Roman" panose="02020603050405020304" pitchFamily="18" charset="0"/>
                <a:cs typeface="Times New Roman" panose="02020603050405020304" pitchFamily="18" charset="0"/>
              </a:rPr>
              <a:t>-</a:t>
            </a:r>
          </a:p>
          <a:p>
            <a:pPr algn="just">
              <a:lnSpc>
                <a:spcPct val="150000"/>
              </a:lnSpc>
            </a:pPr>
            <a:r>
              <a:rPr lang="en-US" sz="2400" dirty="0">
                <a:latin typeface="Times New Roman" panose="02020603050405020304" pitchFamily="18" charset="0"/>
                <a:cs typeface="Times New Roman" panose="02020603050405020304" pitchFamily="18" charset="0"/>
              </a:rPr>
              <a:t> The ESP8266 boards cost 2.46 USD at minimum, and 8 USD in Morocco.</a:t>
            </a:r>
          </a:p>
          <a:p>
            <a:pPr algn="just">
              <a:lnSpc>
                <a:spcPct val="150000"/>
              </a:lnSpc>
            </a:pPr>
            <a:r>
              <a:rPr lang="en-US" sz="2400" dirty="0">
                <a:latin typeface="Times New Roman" panose="02020603050405020304" pitchFamily="18" charset="0"/>
                <a:cs typeface="Times New Roman" panose="02020603050405020304" pitchFamily="18" charset="0"/>
              </a:rPr>
              <a:t> The cheapest device or node that could be manufactured will cost no more than </a:t>
            </a:r>
          </a:p>
          <a:p>
            <a:pPr algn="just">
              <a:lnSpc>
                <a:spcPct val="150000"/>
              </a:lnSpc>
            </a:pPr>
            <a:r>
              <a:rPr lang="en-US" sz="2400" dirty="0">
                <a:latin typeface="Times New Roman" panose="02020603050405020304" pitchFamily="18" charset="0"/>
                <a:cs typeface="Times New Roman" panose="02020603050405020304" pitchFamily="18" charset="0"/>
              </a:rPr>
              <a:t> 20 USD (all included). The expected budget spent for this project is around 20-30 USD.</a:t>
            </a:r>
          </a:p>
          <a:p>
            <a:pPr algn="just">
              <a:lnSpc>
                <a:spcPct val="150000"/>
              </a:lnSpc>
            </a:pP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4E2B1F8-55EE-0D45-F8E4-E3E1720EB8B6}"/>
              </a:ext>
            </a:extLst>
          </p:cNvPr>
          <p:cNvPicPr>
            <a:picLocks noChangeAspect="1"/>
          </p:cNvPicPr>
          <p:nvPr/>
        </p:nvPicPr>
        <p:blipFill>
          <a:blip r:embed="rId2"/>
          <a:stretch>
            <a:fillRect/>
          </a:stretch>
        </p:blipFill>
        <p:spPr>
          <a:xfrm>
            <a:off x="10732168" y="0"/>
            <a:ext cx="1459832" cy="1257300"/>
          </a:xfrm>
          <a:prstGeom prst="rect">
            <a:avLst/>
          </a:prstGeom>
        </p:spPr>
      </p:pic>
      <p:sp>
        <p:nvSpPr>
          <p:cNvPr id="2" name="TextBox 1">
            <a:extLst>
              <a:ext uri="{FF2B5EF4-FFF2-40B4-BE49-F238E27FC236}">
                <a16:creationId xmlns:a16="http://schemas.microsoft.com/office/drawing/2014/main" id="{814402E4-F9A3-ACBB-39CD-7D22288061A4}"/>
              </a:ext>
            </a:extLst>
          </p:cNvPr>
          <p:cNvSpPr txBox="1"/>
          <p:nvPr/>
        </p:nvSpPr>
        <p:spPr>
          <a:xfrm>
            <a:off x="10746652" y="6444328"/>
            <a:ext cx="2813695" cy="369332"/>
          </a:xfrm>
          <a:prstGeom prst="rect">
            <a:avLst/>
          </a:prstGeom>
          <a:noFill/>
        </p:spPr>
        <p:txBody>
          <a:bodyPr wrap="square" rtlCol="0">
            <a:spAutoFit/>
          </a:bodyPr>
          <a:lstStyle/>
          <a:p>
            <a:r>
              <a:rPr lang="en-US" dirty="0"/>
              <a:t>              06</a:t>
            </a:r>
            <a:endParaRPr lang="en-IN" dirty="0"/>
          </a:p>
        </p:txBody>
      </p:sp>
      <p:sp>
        <p:nvSpPr>
          <p:cNvPr id="7" name="TextBox 6">
            <a:extLst>
              <a:ext uri="{FF2B5EF4-FFF2-40B4-BE49-F238E27FC236}">
                <a16:creationId xmlns:a16="http://schemas.microsoft.com/office/drawing/2014/main" id="{50D240BC-649A-97B3-DF26-0DF29EA68966}"/>
              </a:ext>
            </a:extLst>
          </p:cNvPr>
          <p:cNvSpPr txBox="1"/>
          <p:nvPr/>
        </p:nvSpPr>
        <p:spPr>
          <a:xfrm>
            <a:off x="0" y="6488668"/>
            <a:ext cx="6906126" cy="369332"/>
          </a:xfrm>
          <a:prstGeom prst="rect">
            <a:avLst/>
          </a:prstGeom>
          <a:noFill/>
        </p:spPr>
        <p:txBody>
          <a:bodyPr wrap="square">
            <a:spAutoFit/>
          </a:bodyPr>
          <a:lstStyle/>
          <a:p>
            <a:r>
              <a:rPr lang="en-US" b="1" dirty="0"/>
              <a:t>Team ID- </a:t>
            </a:r>
            <a:r>
              <a:rPr lang="en-US" sz="1800" b="1" dirty="0">
                <a:solidFill>
                  <a:srgbClr val="000000"/>
                </a:solidFill>
                <a:effectLst/>
                <a:latin typeface="Times New Roman" panose="02020603050405020304" pitchFamily="18" charset="0"/>
                <a:ea typeface="Times New Roman" panose="02020603050405020304" pitchFamily="18" charset="0"/>
              </a:rPr>
              <a:t>22_IOT_2A_03</a:t>
            </a:r>
            <a:endParaRPr lang="en-IN" b="1" dirty="0"/>
          </a:p>
        </p:txBody>
      </p:sp>
    </p:spTree>
    <p:extLst>
      <p:ext uri="{BB962C8B-B14F-4D97-AF65-F5344CB8AC3E}">
        <p14:creationId xmlns:p14="http://schemas.microsoft.com/office/powerpoint/2010/main" val="3715211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56062B-2853-4B70-870F-F0EA77CD6579}"/>
              </a:ext>
            </a:extLst>
          </p:cNvPr>
          <p:cNvSpPr txBox="1"/>
          <p:nvPr/>
        </p:nvSpPr>
        <p:spPr>
          <a:xfrm>
            <a:off x="0" y="-57752"/>
            <a:ext cx="12192000" cy="5935279"/>
          </a:xfrm>
          <a:prstGeom prst="rect">
            <a:avLst/>
          </a:prstGeom>
          <a:noFill/>
        </p:spPr>
        <p:txBody>
          <a:bodyPr wrap="square">
            <a:spAutoFit/>
          </a:bodyPr>
          <a:lstStyle/>
          <a:p>
            <a:pPr algn="just">
              <a:lnSpc>
                <a:spcPct val="150000"/>
              </a:lnSpc>
            </a:pPr>
            <a:r>
              <a:rPr lang="en-US" sz="4400" b="1" dirty="0">
                <a:solidFill>
                  <a:srgbClr val="92D050"/>
                </a:solidFill>
                <a:latin typeface="Times New Roman" panose="02020603050405020304" pitchFamily="18" charset="0"/>
                <a:cs typeface="Times New Roman" panose="02020603050405020304" pitchFamily="18" charset="0"/>
              </a:rPr>
              <a:t>d. </a:t>
            </a:r>
            <a:r>
              <a:rPr lang="en-US" sz="4400" b="1" u="sng" dirty="0">
                <a:solidFill>
                  <a:srgbClr val="92D050"/>
                </a:solidFill>
                <a:latin typeface="Times New Roman" panose="02020603050405020304" pitchFamily="18" charset="0"/>
                <a:cs typeface="Times New Roman" panose="02020603050405020304" pitchFamily="18" charset="0"/>
              </a:rPr>
              <a:t>Legal Feasibility</a:t>
            </a:r>
            <a:r>
              <a:rPr lang="en-US" sz="4400" b="1" dirty="0">
                <a:solidFill>
                  <a:srgbClr val="92D050"/>
                </a:solidFill>
                <a:latin typeface="Times New Roman" panose="02020603050405020304" pitchFamily="18" charset="0"/>
                <a:cs typeface="Times New Roman" panose="02020603050405020304" pitchFamily="18" charset="0"/>
              </a:rPr>
              <a:t>-</a:t>
            </a:r>
          </a:p>
          <a:p>
            <a:pPr algn="just">
              <a:lnSpc>
                <a:spcPct val="150000"/>
              </a:lnSpc>
            </a:pPr>
            <a:r>
              <a:rPr lang="en-US" sz="2400" dirty="0">
                <a:latin typeface="Times New Roman" panose="02020603050405020304" pitchFamily="18" charset="0"/>
                <a:cs typeface="Times New Roman" panose="02020603050405020304" pitchFamily="18" charset="0"/>
              </a:rPr>
              <a:t>All software and hardware used in this project are Open Source, some are under </a:t>
            </a:r>
          </a:p>
          <a:p>
            <a:pPr algn="just">
              <a:lnSpc>
                <a:spcPct val="150000"/>
              </a:lnSpc>
            </a:pPr>
            <a:r>
              <a:rPr lang="en-US" sz="2400" dirty="0">
                <a:latin typeface="Times New Roman" panose="02020603050405020304" pitchFamily="18" charset="0"/>
                <a:cs typeface="Times New Roman" panose="02020603050405020304" pitchFamily="18" charset="0"/>
              </a:rPr>
              <a:t>GPL License. Codes used are all taken from public </a:t>
            </a:r>
            <a:r>
              <a:rPr lang="en-US" sz="2400" dirty="0" err="1">
                <a:latin typeface="Times New Roman" panose="02020603050405020304" pitchFamily="18" charset="0"/>
                <a:cs typeface="Times New Roman" panose="02020603050405020304" pitchFamily="18" charset="0"/>
              </a:rPr>
              <a:t>Github</a:t>
            </a:r>
            <a:r>
              <a:rPr lang="en-US" sz="2400" dirty="0">
                <a:latin typeface="Times New Roman" panose="02020603050405020304" pitchFamily="18" charset="0"/>
                <a:cs typeface="Times New Roman" panose="02020603050405020304" pitchFamily="18" charset="0"/>
              </a:rPr>
              <a:t> repositories and open</a:t>
            </a:r>
          </a:p>
          <a:p>
            <a:pPr algn="just">
              <a:lnSpc>
                <a:spcPct val="150000"/>
              </a:lnSpc>
            </a:pPr>
            <a:r>
              <a:rPr lang="en-US" sz="2400" dirty="0">
                <a:latin typeface="Times New Roman" panose="02020603050405020304" pitchFamily="18" charset="0"/>
                <a:cs typeface="Times New Roman" panose="02020603050405020304" pitchFamily="18" charset="0"/>
              </a:rPr>
              <a:t>source solutions. </a:t>
            </a:r>
          </a:p>
          <a:p>
            <a:pPr algn="just">
              <a:lnSpc>
                <a:spcPct val="150000"/>
              </a:lnSpc>
            </a:pPr>
            <a:r>
              <a:rPr lang="en-US" sz="4400" b="1" dirty="0">
                <a:solidFill>
                  <a:srgbClr val="92D050"/>
                </a:solidFill>
                <a:latin typeface="Times New Roman" panose="02020603050405020304" pitchFamily="18" charset="0"/>
                <a:cs typeface="Times New Roman" panose="02020603050405020304" pitchFamily="18" charset="0"/>
              </a:rPr>
              <a:t>e. </a:t>
            </a:r>
            <a:r>
              <a:rPr lang="en-US" sz="4400" b="1" u="sng" dirty="0">
                <a:solidFill>
                  <a:srgbClr val="92D050"/>
                </a:solidFill>
                <a:latin typeface="Times New Roman" panose="02020603050405020304" pitchFamily="18" charset="0"/>
                <a:cs typeface="Times New Roman" panose="02020603050405020304" pitchFamily="18" charset="0"/>
              </a:rPr>
              <a:t>Operational Feasibility</a:t>
            </a:r>
            <a:r>
              <a:rPr lang="en-US" sz="4400" b="1" dirty="0">
                <a:solidFill>
                  <a:srgbClr val="92D050"/>
                </a:solidFill>
                <a:latin typeface="Times New Roman" panose="02020603050405020304" pitchFamily="18" charset="0"/>
                <a:cs typeface="Times New Roman" panose="02020603050405020304" pitchFamily="18" charset="0"/>
              </a:rPr>
              <a:t>-</a:t>
            </a:r>
          </a:p>
          <a:p>
            <a:pPr algn="just">
              <a:lnSpc>
                <a:spcPct val="150000"/>
              </a:lnSpc>
            </a:pPr>
            <a:r>
              <a:rPr lang="en-US" sz="2400" dirty="0">
                <a:latin typeface="Times New Roman" panose="02020603050405020304" pitchFamily="18" charset="0"/>
                <a:cs typeface="Times New Roman" panose="02020603050405020304" pitchFamily="18" charset="0"/>
              </a:rPr>
              <a:t>Some nodes may not be implemented within the final prototype manufacturing </a:t>
            </a:r>
          </a:p>
          <a:p>
            <a:pPr algn="just">
              <a:lnSpc>
                <a:spcPct val="150000"/>
              </a:lnSpc>
            </a:pPr>
            <a:r>
              <a:rPr lang="en-US" sz="2400" dirty="0">
                <a:latin typeface="Times New Roman" panose="02020603050405020304" pitchFamily="18" charset="0"/>
                <a:cs typeface="Times New Roman" panose="02020603050405020304" pitchFamily="18" charset="0"/>
              </a:rPr>
              <a:t>process for operational issues. For example, the keypad door locking system needs </a:t>
            </a:r>
          </a:p>
          <a:p>
            <a:pPr algn="just">
              <a:lnSpc>
                <a:spcPct val="150000"/>
              </a:lnSpc>
            </a:pPr>
            <a:r>
              <a:rPr lang="en-US" sz="2400" dirty="0">
                <a:latin typeface="Times New Roman" panose="02020603050405020304" pitchFamily="18" charset="0"/>
                <a:cs typeface="Times New Roman" panose="02020603050405020304" pitchFamily="18" charset="0"/>
              </a:rPr>
              <a:t>an actual door and a mechanical lock. The keypad is connected to an ESP8266 board </a:t>
            </a:r>
          </a:p>
          <a:p>
            <a:pPr algn="just">
              <a:lnSpc>
                <a:spcPct val="150000"/>
              </a:lnSpc>
            </a:pPr>
            <a:r>
              <a:rPr lang="en-US" sz="2400" dirty="0">
                <a:latin typeface="Times New Roman" panose="02020603050405020304" pitchFamily="18" charset="0"/>
                <a:cs typeface="Times New Roman" panose="02020603050405020304" pitchFamily="18" charset="0"/>
              </a:rPr>
              <a:t>that controls a stepper motor that turns the lock.</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6D9CE16-07A7-672F-8147-A6F41E791D28}"/>
              </a:ext>
            </a:extLst>
          </p:cNvPr>
          <p:cNvPicPr>
            <a:picLocks noChangeAspect="1"/>
          </p:cNvPicPr>
          <p:nvPr/>
        </p:nvPicPr>
        <p:blipFill>
          <a:blip r:embed="rId2"/>
          <a:stretch>
            <a:fillRect/>
          </a:stretch>
        </p:blipFill>
        <p:spPr>
          <a:xfrm>
            <a:off x="10770669" y="0"/>
            <a:ext cx="1421331" cy="1257300"/>
          </a:xfrm>
          <a:prstGeom prst="rect">
            <a:avLst/>
          </a:prstGeom>
        </p:spPr>
      </p:pic>
      <p:sp>
        <p:nvSpPr>
          <p:cNvPr id="2" name="TextBox 1">
            <a:extLst>
              <a:ext uri="{FF2B5EF4-FFF2-40B4-BE49-F238E27FC236}">
                <a16:creationId xmlns:a16="http://schemas.microsoft.com/office/drawing/2014/main" id="{7E762518-AFCD-A1FA-F5E0-E8AF503D5942}"/>
              </a:ext>
            </a:extLst>
          </p:cNvPr>
          <p:cNvSpPr txBox="1"/>
          <p:nvPr/>
        </p:nvSpPr>
        <p:spPr>
          <a:xfrm>
            <a:off x="10785152" y="6444328"/>
            <a:ext cx="2813695" cy="369332"/>
          </a:xfrm>
          <a:prstGeom prst="rect">
            <a:avLst/>
          </a:prstGeom>
          <a:noFill/>
        </p:spPr>
        <p:txBody>
          <a:bodyPr wrap="square" rtlCol="0">
            <a:spAutoFit/>
          </a:bodyPr>
          <a:lstStyle/>
          <a:p>
            <a:r>
              <a:rPr lang="en-US" dirty="0"/>
              <a:t>              07</a:t>
            </a:r>
            <a:endParaRPr lang="en-IN" dirty="0"/>
          </a:p>
        </p:txBody>
      </p:sp>
      <p:sp>
        <p:nvSpPr>
          <p:cNvPr id="6" name="TextBox 5">
            <a:extLst>
              <a:ext uri="{FF2B5EF4-FFF2-40B4-BE49-F238E27FC236}">
                <a16:creationId xmlns:a16="http://schemas.microsoft.com/office/drawing/2014/main" id="{3B491EF4-9344-BA17-2F94-66F9CAC5BDA7}"/>
              </a:ext>
            </a:extLst>
          </p:cNvPr>
          <p:cNvSpPr txBox="1"/>
          <p:nvPr/>
        </p:nvSpPr>
        <p:spPr>
          <a:xfrm>
            <a:off x="0" y="6488668"/>
            <a:ext cx="6925376" cy="369332"/>
          </a:xfrm>
          <a:prstGeom prst="rect">
            <a:avLst/>
          </a:prstGeom>
          <a:noFill/>
        </p:spPr>
        <p:txBody>
          <a:bodyPr wrap="square">
            <a:spAutoFit/>
          </a:bodyPr>
          <a:lstStyle/>
          <a:p>
            <a:r>
              <a:rPr lang="en-US" b="1" dirty="0"/>
              <a:t>Team ID- </a:t>
            </a:r>
            <a:r>
              <a:rPr lang="en-US" sz="1800" b="1" dirty="0">
                <a:solidFill>
                  <a:srgbClr val="000000"/>
                </a:solidFill>
                <a:effectLst/>
                <a:latin typeface="Times New Roman" panose="02020603050405020304" pitchFamily="18" charset="0"/>
                <a:ea typeface="Times New Roman" panose="02020603050405020304" pitchFamily="18" charset="0"/>
              </a:rPr>
              <a:t>22_IOT_2A_03</a:t>
            </a:r>
            <a:endParaRPr lang="en-IN" b="1" dirty="0"/>
          </a:p>
        </p:txBody>
      </p:sp>
    </p:spTree>
    <p:extLst>
      <p:ext uri="{BB962C8B-B14F-4D97-AF65-F5344CB8AC3E}">
        <p14:creationId xmlns:p14="http://schemas.microsoft.com/office/powerpoint/2010/main" val="156919783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3.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670</TotalTime>
  <Words>1388</Words>
  <Application>Microsoft Office PowerPoint</Application>
  <PresentationFormat>Widescreen</PresentationFormat>
  <Paragraphs>155</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Aparajita</vt:lpstr>
      <vt:lpstr>Arial</vt:lpstr>
      <vt:lpstr>Goudy Old Style</vt:lpstr>
      <vt:lpstr>inherit</vt:lpstr>
      <vt:lpstr>Nirmala UI</vt:lpstr>
      <vt:lpstr>Roboto</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PROPOSAL OF SMART HOME AUTOMATION SYSTEM BASED ON RENEWABLE ENERGY</dc:title>
  <dc:creator>devashish mishra</dc:creator>
  <cp:lastModifiedBy>Adarsh Nigam</cp:lastModifiedBy>
  <cp:revision>20</cp:revision>
  <dcterms:created xsi:type="dcterms:W3CDTF">2022-09-12T17:30:56Z</dcterms:created>
  <dcterms:modified xsi:type="dcterms:W3CDTF">2023-01-20T17:07:02Z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