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4630400" cy="8229600"/>
  <p:notesSz cx="8229600" cy="14630400"/>
  <p:embeddedFontLst>
    <p:embeddedFont>
      <p:font typeface="Gelasio Semi Bold"/>
      <p:regular r:id="rId18"/>
    </p:embeddedFont>
    <p:embeddedFont>
      <p:font typeface="Gelasio Semi Bold"/>
      <p:regular r:id="rId19"/>
    </p:embeddedFont>
    <p:embeddedFont>
      <p:font typeface="Gelasio Semi Bold"/>
      <p:regular r:id="rId20"/>
    </p:embeddedFont>
    <p:embeddedFont>
      <p:font typeface="Gelasio Semi Bold"/>
      <p:regular r:id="rId21"/>
    </p:embeddedFont>
    <p:embeddedFont>
      <p:font typeface="Gelasio"/>
      <p:regular r:id="rId22"/>
    </p:embeddedFont>
    <p:embeddedFont>
      <p:font typeface="Gelasio"/>
      <p:regular r:id="rId23"/>
    </p:embeddedFont>
    <p:embeddedFont>
      <p:font typeface="Gelasio"/>
      <p:regular r:id="rId24"/>
    </p:embeddedFont>
    <p:embeddedFont>
      <p:font typeface="Gelasio"/>
      <p:regular r:id="rId2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openxmlformats.org/officeDocument/2006/relationships/font" Target="fonts/font1.fntdata"/><Relationship Id="rId19" Type="http://schemas.openxmlformats.org/officeDocument/2006/relationships/font" Target="fonts/font2.fntdata"/><Relationship Id="rId20" Type="http://schemas.openxmlformats.org/officeDocument/2006/relationships/font" Target="fonts/font3.fntdata"/><Relationship Id="rId21" Type="http://schemas.openxmlformats.org/officeDocument/2006/relationships/font" Target="fonts/font4.fntdata"/><Relationship Id="rId22" Type="http://schemas.openxmlformats.org/officeDocument/2006/relationships/font" Target="fonts/font5.fntdata"/><Relationship Id="rId23" Type="http://schemas.openxmlformats.org/officeDocument/2006/relationships/font" Target="fonts/font6.fntdata"/><Relationship Id="rId24" Type="http://schemas.openxmlformats.org/officeDocument/2006/relationships/font" Target="fonts/font7.fntdata"/><Relationship Id="rId2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slideLayout" Target="../slideLayouts/slideLayout1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slideLayout" Target="../slideLayouts/slideLayout10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2596515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Guidance Hub </a:t>
            </a:r>
            <a:endParaRPr lang="en-US" sz="4850" dirty="0"/>
          </a:p>
        </p:txBody>
      </p:sp>
      <p:sp>
        <p:nvSpPr>
          <p:cNvPr id="4" name="Text 1"/>
          <p:cNvSpPr/>
          <p:nvPr/>
        </p:nvSpPr>
        <p:spPr>
          <a:xfrm>
            <a:off x="6350437" y="3738324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This presentation outlines the development of a comprehensive mentor-student matching website, designed to connect students with experienced professionals in their field of interest.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6350437" y="5219581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057" y="5227201"/>
            <a:ext cx="379690" cy="37969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868716" y="5201126"/>
            <a:ext cx="2556986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746558"/>
                </a:solidFill>
                <a:latin typeface="Gelasio Bold" pitchFamily="34" charset="0"/>
                <a:ea typeface="Gelasio Bold" pitchFamily="34" charset="-122"/>
                <a:cs typeface="Gelasio Bold" pitchFamily="34" charset="-120"/>
              </a:rPr>
              <a:t>by Surya Sanjan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0921" y="551378"/>
            <a:ext cx="5006697" cy="625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900"/>
              </a:lnSpc>
              <a:buNone/>
            </a:pPr>
            <a:r>
              <a:rPr lang="en-US" sz="39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UML Diagrams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00921" y="1577697"/>
            <a:ext cx="13228558" cy="640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 case Diagram</a:t>
            </a:r>
            <a:pPr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
</a:t>
            </a:r>
            <a:endParaRPr lang="en-US" sz="15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921" y="2443758"/>
            <a:ext cx="9612987" cy="157710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00921" y="4246126"/>
            <a:ext cx="13228558" cy="640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flow Diagram</a:t>
            </a:r>
            <a:pPr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
</a:t>
            </a:r>
            <a:endParaRPr lang="en-US" sz="15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21" y="5112187"/>
            <a:ext cx="9612987" cy="25659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0332" y="591383"/>
            <a:ext cx="6516172" cy="669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250"/>
              </a:lnSpc>
              <a:buNone/>
            </a:pPr>
            <a:r>
              <a:rPr lang="en-US" sz="4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Challenges &amp; Conclusion</a:t>
            </a:r>
            <a:endParaRPr lang="en-US" sz="4200" dirty="0"/>
          </a:p>
        </p:txBody>
      </p:sp>
      <p:sp>
        <p:nvSpPr>
          <p:cNvPr id="3" name="Shape 1"/>
          <p:cNvSpPr/>
          <p:nvPr/>
        </p:nvSpPr>
        <p:spPr>
          <a:xfrm>
            <a:off x="750332" y="1690092"/>
            <a:ext cx="1641158" cy="1235154"/>
          </a:xfrm>
          <a:prstGeom prst="roundRect">
            <a:avLst>
              <a:gd name="adj" fmla="val 2604"/>
            </a:avLst>
          </a:prstGeom>
          <a:solidFill>
            <a:srgbClr val="EEE8DD"/>
          </a:solidFill>
          <a:ln/>
        </p:spPr>
      </p:sp>
      <p:sp>
        <p:nvSpPr>
          <p:cNvPr id="4" name="Text 2"/>
          <p:cNvSpPr/>
          <p:nvPr/>
        </p:nvSpPr>
        <p:spPr>
          <a:xfrm>
            <a:off x="964644" y="2093238"/>
            <a:ext cx="126444" cy="428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35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2605802" y="1904405"/>
            <a:ext cx="2679978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Challenges Faced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2605802" y="2367915"/>
            <a:ext cx="6242566" cy="343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Integrating Calendly API, video call security, ML model efficiency.</a:t>
            </a:r>
            <a:endParaRPr lang="en-US" sz="1650" dirty="0"/>
          </a:p>
        </p:txBody>
      </p:sp>
      <p:sp>
        <p:nvSpPr>
          <p:cNvPr id="7" name="Shape 5"/>
          <p:cNvSpPr/>
          <p:nvPr/>
        </p:nvSpPr>
        <p:spPr>
          <a:xfrm>
            <a:off x="2498646" y="2910007"/>
            <a:ext cx="11274266" cy="15240"/>
          </a:xfrm>
          <a:prstGeom prst="roundRect">
            <a:avLst>
              <a:gd name="adj" fmla="val 211024"/>
            </a:avLst>
          </a:prstGeom>
          <a:solidFill>
            <a:srgbClr val="D4CEC3"/>
          </a:solidFill>
          <a:ln/>
        </p:spPr>
      </p:sp>
      <p:sp>
        <p:nvSpPr>
          <p:cNvPr id="8" name="Shape 6"/>
          <p:cNvSpPr/>
          <p:nvPr/>
        </p:nvSpPr>
        <p:spPr>
          <a:xfrm>
            <a:off x="750332" y="3032403"/>
            <a:ext cx="3282434" cy="1235154"/>
          </a:xfrm>
          <a:prstGeom prst="roundRect">
            <a:avLst>
              <a:gd name="adj" fmla="val 2604"/>
            </a:avLst>
          </a:prstGeom>
          <a:solidFill>
            <a:srgbClr val="EEE8DD"/>
          </a:solidFill>
          <a:ln/>
        </p:spPr>
      </p:sp>
      <p:sp>
        <p:nvSpPr>
          <p:cNvPr id="9" name="Text 7"/>
          <p:cNvSpPr/>
          <p:nvPr/>
        </p:nvSpPr>
        <p:spPr>
          <a:xfrm>
            <a:off x="964644" y="3435548"/>
            <a:ext cx="162401" cy="428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35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100" dirty="0"/>
          </a:p>
        </p:txBody>
      </p:sp>
      <p:sp>
        <p:nvSpPr>
          <p:cNvPr id="10" name="Text 8"/>
          <p:cNvSpPr/>
          <p:nvPr/>
        </p:nvSpPr>
        <p:spPr>
          <a:xfrm>
            <a:off x="4247078" y="3246715"/>
            <a:ext cx="3099554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Solutions Implemented</a:t>
            </a:r>
            <a:endParaRPr lang="en-US" sz="2100" dirty="0"/>
          </a:p>
        </p:txBody>
      </p:sp>
      <p:sp>
        <p:nvSpPr>
          <p:cNvPr id="11" name="Text 9"/>
          <p:cNvSpPr/>
          <p:nvPr/>
        </p:nvSpPr>
        <p:spPr>
          <a:xfrm>
            <a:off x="4247078" y="3710226"/>
            <a:ext cx="8583930" cy="343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Followed documentation, added ID &amp; password for restricted access, fine-tuned the model.</a:t>
            </a:r>
            <a:endParaRPr lang="en-US" sz="1650" dirty="0"/>
          </a:p>
        </p:txBody>
      </p:sp>
      <p:sp>
        <p:nvSpPr>
          <p:cNvPr id="12" name="Shape 10"/>
          <p:cNvSpPr/>
          <p:nvPr/>
        </p:nvSpPr>
        <p:spPr>
          <a:xfrm>
            <a:off x="4139922" y="4252317"/>
            <a:ext cx="9632990" cy="15240"/>
          </a:xfrm>
          <a:prstGeom prst="roundRect">
            <a:avLst>
              <a:gd name="adj" fmla="val 211024"/>
            </a:avLst>
          </a:prstGeom>
          <a:solidFill>
            <a:srgbClr val="D4CEC3"/>
          </a:solidFill>
          <a:ln/>
        </p:spPr>
      </p:sp>
      <p:sp>
        <p:nvSpPr>
          <p:cNvPr id="13" name="Shape 11"/>
          <p:cNvSpPr/>
          <p:nvPr/>
        </p:nvSpPr>
        <p:spPr>
          <a:xfrm>
            <a:off x="750332" y="4374713"/>
            <a:ext cx="4923592" cy="1578173"/>
          </a:xfrm>
          <a:prstGeom prst="roundRect">
            <a:avLst>
              <a:gd name="adj" fmla="val 2038"/>
            </a:avLst>
          </a:prstGeom>
          <a:solidFill>
            <a:srgbClr val="EEE8DD"/>
          </a:solidFill>
          <a:ln/>
        </p:spPr>
      </p:sp>
      <p:sp>
        <p:nvSpPr>
          <p:cNvPr id="14" name="Text 12"/>
          <p:cNvSpPr/>
          <p:nvPr/>
        </p:nvSpPr>
        <p:spPr>
          <a:xfrm>
            <a:off x="964644" y="4949428"/>
            <a:ext cx="161449" cy="428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35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100" dirty="0"/>
          </a:p>
        </p:txBody>
      </p:sp>
      <p:sp>
        <p:nvSpPr>
          <p:cNvPr id="15" name="Text 13"/>
          <p:cNvSpPr/>
          <p:nvPr/>
        </p:nvSpPr>
        <p:spPr>
          <a:xfrm>
            <a:off x="5888236" y="4589026"/>
            <a:ext cx="2679978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Conclusion</a:t>
            </a:r>
            <a:endParaRPr lang="en-US" sz="2100" dirty="0"/>
          </a:p>
        </p:txBody>
      </p:sp>
      <p:sp>
        <p:nvSpPr>
          <p:cNvPr id="16" name="Text 14"/>
          <p:cNvSpPr/>
          <p:nvPr/>
        </p:nvSpPr>
        <p:spPr>
          <a:xfrm>
            <a:off x="5888236" y="5052536"/>
            <a:ext cx="7777520" cy="686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Successfully built a mentor-student platform with search, scheduling, and video call features.</a:t>
            </a:r>
            <a:endParaRPr lang="en-US" sz="1650" dirty="0"/>
          </a:p>
        </p:txBody>
      </p:sp>
      <p:sp>
        <p:nvSpPr>
          <p:cNvPr id="17" name="Shape 15"/>
          <p:cNvSpPr/>
          <p:nvPr/>
        </p:nvSpPr>
        <p:spPr>
          <a:xfrm>
            <a:off x="5781080" y="5937647"/>
            <a:ext cx="7991832" cy="15240"/>
          </a:xfrm>
          <a:prstGeom prst="roundRect">
            <a:avLst>
              <a:gd name="adj" fmla="val 211024"/>
            </a:avLst>
          </a:prstGeom>
          <a:solidFill>
            <a:srgbClr val="D4CEC3"/>
          </a:solidFill>
          <a:ln/>
        </p:spPr>
      </p:sp>
      <p:sp>
        <p:nvSpPr>
          <p:cNvPr id="18" name="Shape 16"/>
          <p:cNvSpPr/>
          <p:nvPr/>
        </p:nvSpPr>
        <p:spPr>
          <a:xfrm>
            <a:off x="750332" y="6060043"/>
            <a:ext cx="6564868" cy="1578173"/>
          </a:xfrm>
          <a:prstGeom prst="roundRect">
            <a:avLst>
              <a:gd name="adj" fmla="val 2038"/>
            </a:avLst>
          </a:prstGeom>
          <a:solidFill>
            <a:srgbClr val="EEE8DD"/>
          </a:solidFill>
          <a:ln/>
        </p:spPr>
      </p:sp>
      <p:sp>
        <p:nvSpPr>
          <p:cNvPr id="19" name="Text 17"/>
          <p:cNvSpPr/>
          <p:nvPr/>
        </p:nvSpPr>
        <p:spPr>
          <a:xfrm>
            <a:off x="964644" y="6634758"/>
            <a:ext cx="167045" cy="428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35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4</a:t>
            </a:r>
            <a:endParaRPr lang="en-US" sz="2100" dirty="0"/>
          </a:p>
        </p:txBody>
      </p:sp>
      <p:sp>
        <p:nvSpPr>
          <p:cNvPr id="20" name="Text 18"/>
          <p:cNvSpPr/>
          <p:nvPr/>
        </p:nvSpPr>
        <p:spPr>
          <a:xfrm>
            <a:off x="7529513" y="6274356"/>
            <a:ext cx="2679978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Future Scope</a:t>
            </a:r>
            <a:endParaRPr lang="en-US" sz="2100" dirty="0"/>
          </a:p>
        </p:txBody>
      </p:sp>
      <p:sp>
        <p:nvSpPr>
          <p:cNvPr id="21" name="Text 19"/>
          <p:cNvSpPr/>
          <p:nvPr/>
        </p:nvSpPr>
        <p:spPr>
          <a:xfrm>
            <a:off x="7529513" y="6737866"/>
            <a:ext cx="6136243" cy="686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Add group sessions or webinars, implement feedback for recommendation improvement.</a:t>
            </a:r>
            <a:endParaRPr lang="en-US" sz="16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812607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Website Features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201233"/>
            <a:ext cx="277391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User Role Selection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219575"/>
            <a:ext cx="277391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Users choose their role as either a mentor or student during sign-up.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4247793" y="3201233"/>
            <a:ext cx="277391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Search for Mentors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247793" y="4219575"/>
            <a:ext cx="277391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Students can search for mentors based on their required skills.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631549" y="3201233"/>
            <a:ext cx="277391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Calendly Integration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7631549" y="4219575"/>
            <a:ext cx="2773918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View mentor availability and schedule appointments with automated email notifications.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11015305" y="3201233"/>
            <a:ext cx="277391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Secure Video Call System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11015305" y="4219575"/>
            <a:ext cx="277391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Mentors provide a unique ID and password for secure video calls with integrated chat.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92919" y="387429"/>
            <a:ext cx="3521273" cy="440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450"/>
              </a:lnSpc>
              <a:buNone/>
            </a:pPr>
            <a:r>
              <a:rPr lang="en-US" sz="27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Technology Stack</a:t>
            </a:r>
            <a:endParaRPr lang="en-US" sz="27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" y="1038820"/>
            <a:ext cx="352068" cy="35206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92919" y="1531739"/>
            <a:ext cx="1760577" cy="220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Front-end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492919" y="1836182"/>
            <a:ext cx="8158163" cy="2252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React.js </a:t>
            </a:r>
            <a:endParaRPr lang="en-US" sz="11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" y="2484001"/>
            <a:ext cx="352068" cy="35206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92919" y="2976920"/>
            <a:ext cx="1760577" cy="220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Backend</a:t>
            </a:r>
            <a:endParaRPr lang="en-US" sz="1350" dirty="0"/>
          </a:p>
        </p:txBody>
      </p:sp>
      <p:sp>
        <p:nvSpPr>
          <p:cNvPr id="9" name="Text 4"/>
          <p:cNvSpPr/>
          <p:nvPr/>
        </p:nvSpPr>
        <p:spPr>
          <a:xfrm>
            <a:off x="492919" y="3281363"/>
            <a:ext cx="8158163" cy="2252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Node.js / Express.js </a:t>
            </a:r>
            <a:endParaRPr lang="en-US" sz="11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19" y="3929182"/>
            <a:ext cx="352068" cy="35206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492919" y="4422100"/>
            <a:ext cx="1760577" cy="220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Database</a:t>
            </a:r>
            <a:endParaRPr lang="en-US" sz="1350" dirty="0"/>
          </a:p>
        </p:txBody>
      </p:sp>
      <p:sp>
        <p:nvSpPr>
          <p:cNvPr id="12" name="Text 6"/>
          <p:cNvSpPr/>
          <p:nvPr/>
        </p:nvSpPr>
        <p:spPr>
          <a:xfrm>
            <a:off x="492919" y="4726543"/>
            <a:ext cx="8158163" cy="2252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MongoDB / MySQL .</a:t>
            </a:r>
            <a:endParaRPr lang="en-US" sz="11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19" y="5374362"/>
            <a:ext cx="352068" cy="35206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92919" y="5867281"/>
            <a:ext cx="1760577" cy="220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Scheduling</a:t>
            </a:r>
            <a:endParaRPr lang="en-US" sz="1350" dirty="0"/>
          </a:p>
        </p:txBody>
      </p:sp>
      <p:sp>
        <p:nvSpPr>
          <p:cNvPr id="15" name="Text 8"/>
          <p:cNvSpPr/>
          <p:nvPr/>
        </p:nvSpPr>
        <p:spPr>
          <a:xfrm>
            <a:off x="492919" y="6171724"/>
            <a:ext cx="8158163" cy="2252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Calendly API </a:t>
            </a:r>
            <a:endParaRPr lang="en-US" sz="1100" dirty="0"/>
          </a:p>
        </p:txBody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19" y="6819543"/>
            <a:ext cx="352068" cy="352068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492919" y="7312462"/>
            <a:ext cx="1760577" cy="220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Searching</a:t>
            </a:r>
            <a:endParaRPr lang="en-US" sz="1350" dirty="0"/>
          </a:p>
        </p:txBody>
      </p:sp>
      <p:sp>
        <p:nvSpPr>
          <p:cNvPr id="18" name="Text 10"/>
          <p:cNvSpPr/>
          <p:nvPr/>
        </p:nvSpPr>
        <p:spPr>
          <a:xfrm>
            <a:off x="492919" y="7616904"/>
            <a:ext cx="8158163" cy="2252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Machine Learning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7135" y="2199203"/>
            <a:ext cx="6831211" cy="383119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7704" y="533400"/>
            <a:ext cx="5959793" cy="12101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750"/>
              </a:lnSpc>
              <a:buNone/>
            </a:pPr>
            <a:r>
              <a:rPr lang="en-US" sz="38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Iterative Development Model</a:t>
            </a:r>
            <a:endParaRPr lang="en-US" sz="3800" dirty="0"/>
          </a:p>
        </p:txBody>
      </p:sp>
      <p:sp>
        <p:nvSpPr>
          <p:cNvPr id="4" name="Shape 1"/>
          <p:cNvSpPr/>
          <p:nvPr/>
        </p:nvSpPr>
        <p:spPr>
          <a:xfrm>
            <a:off x="956667" y="2033945"/>
            <a:ext cx="22860" cy="5662136"/>
          </a:xfrm>
          <a:prstGeom prst="roundRect">
            <a:avLst>
              <a:gd name="adj" fmla="val 127059"/>
            </a:avLst>
          </a:prstGeom>
          <a:solidFill>
            <a:srgbClr val="D4CEC3"/>
          </a:solidFill>
          <a:ln/>
        </p:spPr>
      </p:sp>
      <p:sp>
        <p:nvSpPr>
          <p:cNvPr id="5" name="Shape 2"/>
          <p:cNvSpPr/>
          <p:nvPr/>
        </p:nvSpPr>
        <p:spPr>
          <a:xfrm>
            <a:off x="1163062" y="2458045"/>
            <a:ext cx="677704" cy="22860"/>
          </a:xfrm>
          <a:prstGeom prst="roundRect">
            <a:avLst>
              <a:gd name="adj" fmla="val 127059"/>
            </a:avLst>
          </a:prstGeom>
          <a:solidFill>
            <a:srgbClr val="D4CEC3"/>
          </a:solidFill>
          <a:ln/>
        </p:spPr>
      </p:sp>
      <p:sp>
        <p:nvSpPr>
          <p:cNvPr id="6" name="Shape 3"/>
          <p:cNvSpPr/>
          <p:nvPr/>
        </p:nvSpPr>
        <p:spPr>
          <a:xfrm>
            <a:off x="750272" y="2251710"/>
            <a:ext cx="435650" cy="435650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7" name="Text 4"/>
          <p:cNvSpPr/>
          <p:nvPr/>
        </p:nvSpPr>
        <p:spPr>
          <a:xfrm>
            <a:off x="899577" y="2324219"/>
            <a:ext cx="137041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22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250" dirty="0"/>
          </a:p>
        </p:txBody>
      </p:sp>
      <p:sp>
        <p:nvSpPr>
          <p:cNvPr id="8" name="Text 5"/>
          <p:cNvSpPr/>
          <p:nvPr/>
        </p:nvSpPr>
        <p:spPr>
          <a:xfrm>
            <a:off x="2032992" y="2227540"/>
            <a:ext cx="2420422" cy="302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Phase 1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2032992" y="2646164"/>
            <a:ext cx="4604504" cy="6193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Identify required attributes, such as skills and availability.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1163062" y="4076819"/>
            <a:ext cx="677704" cy="22860"/>
          </a:xfrm>
          <a:prstGeom prst="roundRect">
            <a:avLst>
              <a:gd name="adj" fmla="val 127059"/>
            </a:avLst>
          </a:prstGeom>
          <a:solidFill>
            <a:srgbClr val="D4CEC3"/>
          </a:solidFill>
          <a:ln/>
        </p:spPr>
      </p:sp>
      <p:sp>
        <p:nvSpPr>
          <p:cNvPr id="11" name="Shape 8"/>
          <p:cNvSpPr/>
          <p:nvPr/>
        </p:nvSpPr>
        <p:spPr>
          <a:xfrm>
            <a:off x="750272" y="3870484"/>
            <a:ext cx="435650" cy="435650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2" name="Text 9"/>
          <p:cNvSpPr/>
          <p:nvPr/>
        </p:nvSpPr>
        <p:spPr>
          <a:xfrm>
            <a:off x="880050" y="3942993"/>
            <a:ext cx="175974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22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250" dirty="0"/>
          </a:p>
        </p:txBody>
      </p:sp>
      <p:sp>
        <p:nvSpPr>
          <p:cNvPr id="13" name="Text 10"/>
          <p:cNvSpPr/>
          <p:nvPr/>
        </p:nvSpPr>
        <p:spPr>
          <a:xfrm>
            <a:off x="2032992" y="3846314"/>
            <a:ext cx="2420422" cy="302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Phase 2</a:t>
            </a:r>
            <a:endParaRPr lang="en-US" sz="1900" dirty="0"/>
          </a:p>
        </p:txBody>
      </p:sp>
      <p:sp>
        <p:nvSpPr>
          <p:cNvPr id="14" name="Text 11"/>
          <p:cNvSpPr/>
          <p:nvPr/>
        </p:nvSpPr>
        <p:spPr>
          <a:xfrm>
            <a:off x="2032992" y="4264938"/>
            <a:ext cx="4604504" cy="309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Plan and code the basic platform.</a:t>
            </a:r>
            <a:endParaRPr lang="en-US" sz="1500" dirty="0"/>
          </a:p>
        </p:txBody>
      </p:sp>
      <p:sp>
        <p:nvSpPr>
          <p:cNvPr id="15" name="Shape 12"/>
          <p:cNvSpPr/>
          <p:nvPr/>
        </p:nvSpPr>
        <p:spPr>
          <a:xfrm>
            <a:off x="1163062" y="5385911"/>
            <a:ext cx="677704" cy="22860"/>
          </a:xfrm>
          <a:prstGeom prst="roundRect">
            <a:avLst>
              <a:gd name="adj" fmla="val 127059"/>
            </a:avLst>
          </a:prstGeom>
          <a:solidFill>
            <a:srgbClr val="D4CEC3"/>
          </a:solidFill>
          <a:ln/>
        </p:spPr>
      </p:sp>
      <p:sp>
        <p:nvSpPr>
          <p:cNvPr id="16" name="Shape 13"/>
          <p:cNvSpPr/>
          <p:nvPr/>
        </p:nvSpPr>
        <p:spPr>
          <a:xfrm>
            <a:off x="750272" y="5179576"/>
            <a:ext cx="435650" cy="435650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7" name="Text 14"/>
          <p:cNvSpPr/>
          <p:nvPr/>
        </p:nvSpPr>
        <p:spPr>
          <a:xfrm>
            <a:off x="880527" y="5252085"/>
            <a:ext cx="175022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22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250" dirty="0"/>
          </a:p>
        </p:txBody>
      </p:sp>
      <p:sp>
        <p:nvSpPr>
          <p:cNvPr id="18" name="Text 15"/>
          <p:cNvSpPr/>
          <p:nvPr/>
        </p:nvSpPr>
        <p:spPr>
          <a:xfrm>
            <a:off x="2032992" y="5155406"/>
            <a:ext cx="2420422" cy="302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Phase 3</a:t>
            </a:r>
            <a:endParaRPr lang="en-US" sz="1900" dirty="0"/>
          </a:p>
        </p:txBody>
      </p:sp>
      <p:sp>
        <p:nvSpPr>
          <p:cNvPr id="19" name="Text 16"/>
          <p:cNvSpPr/>
          <p:nvPr/>
        </p:nvSpPr>
        <p:spPr>
          <a:xfrm>
            <a:off x="2032992" y="5574030"/>
            <a:ext cx="4604504" cy="6193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Integrate new functionalities, including Calendly and chat.</a:t>
            </a:r>
            <a:endParaRPr lang="en-US" sz="1500" dirty="0"/>
          </a:p>
        </p:txBody>
      </p:sp>
      <p:sp>
        <p:nvSpPr>
          <p:cNvPr id="20" name="Shape 17"/>
          <p:cNvSpPr/>
          <p:nvPr/>
        </p:nvSpPr>
        <p:spPr>
          <a:xfrm>
            <a:off x="1163062" y="7004685"/>
            <a:ext cx="677704" cy="22860"/>
          </a:xfrm>
          <a:prstGeom prst="roundRect">
            <a:avLst>
              <a:gd name="adj" fmla="val 127059"/>
            </a:avLst>
          </a:prstGeom>
          <a:solidFill>
            <a:srgbClr val="D4CEC3"/>
          </a:solidFill>
          <a:ln/>
        </p:spPr>
      </p:sp>
      <p:sp>
        <p:nvSpPr>
          <p:cNvPr id="21" name="Shape 18"/>
          <p:cNvSpPr/>
          <p:nvPr/>
        </p:nvSpPr>
        <p:spPr>
          <a:xfrm>
            <a:off x="750272" y="6798350"/>
            <a:ext cx="435650" cy="435650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22" name="Text 19"/>
          <p:cNvSpPr/>
          <p:nvPr/>
        </p:nvSpPr>
        <p:spPr>
          <a:xfrm>
            <a:off x="877550" y="6870859"/>
            <a:ext cx="181094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22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4</a:t>
            </a:r>
            <a:endParaRPr lang="en-US" sz="2250" dirty="0"/>
          </a:p>
        </p:txBody>
      </p:sp>
      <p:sp>
        <p:nvSpPr>
          <p:cNvPr id="23" name="Text 20"/>
          <p:cNvSpPr/>
          <p:nvPr/>
        </p:nvSpPr>
        <p:spPr>
          <a:xfrm>
            <a:off x="2032992" y="6774180"/>
            <a:ext cx="2420422" cy="302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Phase 4</a:t>
            </a:r>
            <a:endParaRPr lang="en-US" sz="1900" dirty="0"/>
          </a:p>
        </p:txBody>
      </p:sp>
      <p:sp>
        <p:nvSpPr>
          <p:cNvPr id="24" name="Text 21"/>
          <p:cNvSpPr/>
          <p:nvPr/>
        </p:nvSpPr>
        <p:spPr>
          <a:xfrm>
            <a:off x="2032992" y="7192804"/>
            <a:ext cx="4604504" cy="309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Test, improve, and iterate until the final version.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1680210"/>
            <a:ext cx="4869180" cy="486918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50437" y="1405295"/>
            <a:ext cx="7190661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User Sign-Up Processes</a:t>
            </a:r>
            <a:endParaRPr lang="en-US" sz="4850" dirty="0"/>
          </a:p>
        </p:txBody>
      </p:sp>
      <p:sp>
        <p:nvSpPr>
          <p:cNvPr id="5" name="Shape 1"/>
          <p:cNvSpPr/>
          <p:nvPr/>
        </p:nvSpPr>
        <p:spPr>
          <a:xfrm>
            <a:off x="6350437" y="2547104"/>
            <a:ext cx="7415927" cy="2212657"/>
          </a:xfrm>
          <a:prstGeom prst="roundRect">
            <a:avLst>
              <a:gd name="adj" fmla="val 1674"/>
            </a:avLst>
          </a:prstGeom>
          <a:solidFill>
            <a:srgbClr val="EEE8DD"/>
          </a:solidFill>
          <a:ln/>
        </p:spPr>
      </p:sp>
      <p:sp>
        <p:nvSpPr>
          <p:cNvPr id="6" name="Text 2"/>
          <p:cNvSpPr/>
          <p:nvPr/>
        </p:nvSpPr>
        <p:spPr>
          <a:xfrm>
            <a:off x="6597253" y="2793921"/>
            <a:ext cx="3691057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Mentor Sign-Up Process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6597253" y="3327797"/>
            <a:ext cx="692229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Details required: name, age, email, password, phone number, current position, location, skills, experience, resume, achievements.</a:t>
            </a:r>
            <a:endParaRPr lang="en-US" sz="1900" dirty="0"/>
          </a:p>
        </p:txBody>
      </p:sp>
      <p:sp>
        <p:nvSpPr>
          <p:cNvPr id="8" name="Shape 4"/>
          <p:cNvSpPr/>
          <p:nvPr/>
        </p:nvSpPr>
        <p:spPr>
          <a:xfrm>
            <a:off x="6350437" y="5006578"/>
            <a:ext cx="7415927" cy="1817608"/>
          </a:xfrm>
          <a:prstGeom prst="roundRect">
            <a:avLst>
              <a:gd name="adj" fmla="val 2037"/>
            </a:avLst>
          </a:prstGeom>
          <a:solidFill>
            <a:srgbClr val="EEE8DD"/>
          </a:solidFill>
          <a:ln/>
        </p:spPr>
      </p:sp>
      <p:sp>
        <p:nvSpPr>
          <p:cNvPr id="9" name="Text 5"/>
          <p:cNvSpPr/>
          <p:nvPr/>
        </p:nvSpPr>
        <p:spPr>
          <a:xfrm>
            <a:off x="6597253" y="5253395"/>
            <a:ext cx="3752374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Student Sign-Up Process</a:t>
            </a: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6597253" y="5787271"/>
            <a:ext cx="692229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Details required: name, age, email, password, phone number, qualification, college, period of education, goals/ambitions.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0057" y="537686"/>
            <a:ext cx="4883468" cy="610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800"/>
              </a:lnSpc>
              <a:buNone/>
            </a:pPr>
            <a:r>
              <a:rPr lang="en-US" sz="38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System Diagrams</a:t>
            </a:r>
            <a:endParaRPr lang="en-US" sz="38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057" y="1441013"/>
            <a:ext cx="976670" cy="156269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39620" y="1636276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User Input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7439620" y="2058591"/>
            <a:ext cx="6507123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Students enter their skills and preferences.</a:t>
            </a:r>
            <a:endParaRPr lang="en-US" sz="15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057" y="3003709"/>
            <a:ext cx="976670" cy="156269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39620" y="3198971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Search Query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7439620" y="3621286"/>
            <a:ext cx="6507123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system processes the search query.</a:t>
            </a:r>
            <a:endParaRPr lang="en-US" sz="15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057" y="4566404"/>
            <a:ext cx="976670" cy="156269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39620" y="4761667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Calendly API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7439620" y="5183981"/>
            <a:ext cx="6507123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Integrates with Calendly to manage availability.</a:t>
            </a:r>
            <a:endParaRPr lang="en-US" sz="15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057" y="6129099"/>
            <a:ext cx="976670" cy="156269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39620" y="6324362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Video Call Process</a:t>
            </a:r>
            <a:endParaRPr lang="en-US" sz="1900" dirty="0"/>
          </a:p>
        </p:txBody>
      </p:sp>
      <p:sp>
        <p:nvSpPr>
          <p:cNvPr id="15" name="Text 8"/>
          <p:cNvSpPr/>
          <p:nvPr/>
        </p:nvSpPr>
        <p:spPr>
          <a:xfrm>
            <a:off x="7439620" y="6746677"/>
            <a:ext cx="6507123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Facilitates secure video calls with chat.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286589"/>
            <a:ext cx="6820495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Recommender System</a:t>
            </a:r>
            <a:endParaRPr lang="en-US" sz="48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5140" y="2551867"/>
            <a:ext cx="2128838" cy="142255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16693" y="3192542"/>
            <a:ext cx="145613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85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5400794" y="2798683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Model Input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400794" y="3332559"/>
            <a:ext cx="33392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Student skills and preferences.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5215652" y="3990023"/>
            <a:ext cx="8489037" cy="15240"/>
          </a:xfrm>
          <a:prstGeom prst="roundRect">
            <a:avLst>
              <a:gd name="adj" fmla="val 243000"/>
            </a:avLst>
          </a:prstGeom>
          <a:solidFill>
            <a:srgbClr val="D4CEC3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721" y="4036100"/>
            <a:ext cx="4257675" cy="142255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95976" y="4500443"/>
            <a:ext cx="187047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85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6465213" y="4282916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Algorithm</a:t>
            </a:r>
            <a:endParaRPr lang="en-US" sz="2400" dirty="0"/>
          </a:p>
        </p:txBody>
      </p:sp>
      <p:sp>
        <p:nvSpPr>
          <p:cNvPr id="11" name="Text 7"/>
          <p:cNvSpPr/>
          <p:nvPr/>
        </p:nvSpPr>
        <p:spPr>
          <a:xfrm>
            <a:off x="6465213" y="4816793"/>
            <a:ext cx="537293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Collaborative Filtering / Content-Based Filtering.</a:t>
            </a:r>
            <a:endParaRPr lang="en-US" sz="1900" dirty="0"/>
          </a:p>
        </p:txBody>
      </p:sp>
      <p:sp>
        <p:nvSpPr>
          <p:cNvPr id="12" name="Shape 8"/>
          <p:cNvSpPr/>
          <p:nvPr/>
        </p:nvSpPr>
        <p:spPr>
          <a:xfrm>
            <a:off x="6280071" y="5474256"/>
            <a:ext cx="7424618" cy="15240"/>
          </a:xfrm>
          <a:prstGeom prst="roundRect">
            <a:avLst>
              <a:gd name="adj" fmla="val 243000"/>
            </a:avLst>
          </a:prstGeom>
          <a:solidFill>
            <a:srgbClr val="D4CEC3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83" y="5520333"/>
            <a:ext cx="6386632" cy="142255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96452" y="5984677"/>
            <a:ext cx="185976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85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400" dirty="0"/>
          </a:p>
        </p:txBody>
      </p:sp>
      <p:sp>
        <p:nvSpPr>
          <p:cNvPr id="15" name="Text 10"/>
          <p:cNvSpPr/>
          <p:nvPr/>
        </p:nvSpPr>
        <p:spPr>
          <a:xfrm>
            <a:off x="7529632" y="5767149"/>
            <a:ext cx="285238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Model Output</a:t>
            </a:r>
            <a:endParaRPr lang="en-US" sz="2400" dirty="0"/>
          </a:p>
        </p:txBody>
      </p:sp>
      <p:sp>
        <p:nvSpPr>
          <p:cNvPr id="16" name="Text 11"/>
          <p:cNvSpPr/>
          <p:nvPr/>
        </p:nvSpPr>
        <p:spPr>
          <a:xfrm>
            <a:off x="7529632" y="6301026"/>
            <a:ext cx="28523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List of suggested mentors.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3055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16228" y="416362"/>
            <a:ext cx="3841671" cy="4730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700"/>
              </a:lnSpc>
              <a:buNone/>
            </a:pPr>
            <a:r>
              <a:rPr lang="en-US" sz="29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Calendly Integration</a:t>
            </a:r>
            <a:endParaRPr lang="en-US" sz="2950" dirty="0"/>
          </a:p>
        </p:txBody>
      </p:sp>
      <p:sp>
        <p:nvSpPr>
          <p:cNvPr id="4" name="Text 1"/>
          <p:cNvSpPr/>
          <p:nvPr/>
        </p:nvSpPr>
        <p:spPr>
          <a:xfrm>
            <a:off x="6016228" y="1192054"/>
            <a:ext cx="8084344" cy="4995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900"/>
              </a:lnSpc>
              <a:buNone/>
            </a:pPr>
            <a:r>
              <a:rPr lang="en-US" sz="3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3900" dirty="0"/>
          </a:p>
        </p:txBody>
      </p:sp>
      <p:sp>
        <p:nvSpPr>
          <p:cNvPr id="5" name="Text 2"/>
          <p:cNvSpPr/>
          <p:nvPr/>
        </p:nvSpPr>
        <p:spPr>
          <a:xfrm>
            <a:off x="9112091" y="1880711"/>
            <a:ext cx="1892498" cy="2365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50"/>
              </a:lnSpc>
              <a:buNone/>
            </a:pPr>
            <a:r>
              <a:rPr lang="en-US" sz="14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Availability</a:t>
            </a:r>
            <a:endParaRPr lang="en-US" sz="1450" dirty="0"/>
          </a:p>
        </p:txBody>
      </p:sp>
      <p:sp>
        <p:nvSpPr>
          <p:cNvPr id="6" name="Text 3"/>
          <p:cNvSpPr/>
          <p:nvPr/>
        </p:nvSpPr>
        <p:spPr>
          <a:xfrm>
            <a:off x="6016228" y="2208014"/>
            <a:ext cx="8084344" cy="242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00"/>
              </a:lnSpc>
              <a:buNone/>
            </a:pPr>
            <a:r>
              <a:rPr lang="en-US" sz="11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Mentors update their availability, making it easy for students to schedule appointments.</a:t>
            </a:r>
            <a:endParaRPr lang="en-US" sz="1150" dirty="0"/>
          </a:p>
        </p:txBody>
      </p:sp>
      <p:sp>
        <p:nvSpPr>
          <p:cNvPr id="7" name="Text 4"/>
          <p:cNvSpPr/>
          <p:nvPr/>
        </p:nvSpPr>
        <p:spPr>
          <a:xfrm>
            <a:off x="6016228" y="2980015"/>
            <a:ext cx="8084344" cy="4995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900"/>
              </a:lnSpc>
              <a:buNone/>
            </a:pPr>
            <a:r>
              <a:rPr lang="en-US" sz="3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3900" dirty="0"/>
          </a:p>
        </p:txBody>
      </p:sp>
      <p:sp>
        <p:nvSpPr>
          <p:cNvPr id="8" name="Text 5"/>
          <p:cNvSpPr/>
          <p:nvPr/>
        </p:nvSpPr>
        <p:spPr>
          <a:xfrm>
            <a:off x="9112091" y="3668673"/>
            <a:ext cx="1892498" cy="2365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50"/>
              </a:lnSpc>
              <a:buNone/>
            </a:pPr>
            <a:r>
              <a:rPr lang="en-US" sz="14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Automated Emails</a:t>
            </a:r>
            <a:endParaRPr lang="en-US" sz="1450" dirty="0"/>
          </a:p>
        </p:txBody>
      </p:sp>
      <p:sp>
        <p:nvSpPr>
          <p:cNvPr id="9" name="Text 6"/>
          <p:cNvSpPr/>
          <p:nvPr/>
        </p:nvSpPr>
        <p:spPr>
          <a:xfrm>
            <a:off x="6016228" y="3995976"/>
            <a:ext cx="8084344" cy="242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00"/>
              </a:lnSpc>
              <a:buNone/>
            </a:pPr>
            <a:r>
              <a:rPr lang="en-US" sz="11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Appointment booking sends automated email notifications to both parties.</a:t>
            </a:r>
            <a:endParaRPr lang="en-US" sz="1150" dirty="0"/>
          </a:p>
        </p:txBody>
      </p:sp>
      <p:sp>
        <p:nvSpPr>
          <p:cNvPr id="10" name="Text 7"/>
          <p:cNvSpPr/>
          <p:nvPr/>
        </p:nvSpPr>
        <p:spPr>
          <a:xfrm>
            <a:off x="6016228" y="4767977"/>
            <a:ext cx="8084344" cy="4995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900"/>
              </a:lnSpc>
              <a:buNone/>
            </a:pPr>
            <a:r>
              <a:rPr lang="en-US" sz="3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3900" dirty="0"/>
          </a:p>
        </p:txBody>
      </p:sp>
      <p:sp>
        <p:nvSpPr>
          <p:cNvPr id="11" name="Text 8"/>
          <p:cNvSpPr/>
          <p:nvPr/>
        </p:nvSpPr>
        <p:spPr>
          <a:xfrm>
            <a:off x="9112091" y="5456634"/>
            <a:ext cx="1892498" cy="2365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50"/>
              </a:lnSpc>
              <a:buNone/>
            </a:pPr>
            <a:r>
              <a:rPr lang="en-US" sz="14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Conflict Prevention</a:t>
            </a:r>
            <a:endParaRPr lang="en-US" sz="1450" dirty="0"/>
          </a:p>
        </p:txBody>
      </p:sp>
      <p:sp>
        <p:nvSpPr>
          <p:cNvPr id="12" name="Text 9"/>
          <p:cNvSpPr/>
          <p:nvPr/>
        </p:nvSpPr>
        <p:spPr>
          <a:xfrm>
            <a:off x="6016228" y="5783937"/>
            <a:ext cx="8084344" cy="242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00"/>
              </a:lnSpc>
              <a:buNone/>
            </a:pPr>
            <a:r>
              <a:rPr lang="en-US" sz="11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Calendly prevents scheduling conflicts, ensuring efficient time management.</a:t>
            </a:r>
            <a:endParaRPr lang="en-US" sz="1150" dirty="0"/>
          </a:p>
        </p:txBody>
      </p:sp>
      <p:sp>
        <p:nvSpPr>
          <p:cNvPr id="13" name="Text 10"/>
          <p:cNvSpPr/>
          <p:nvPr/>
        </p:nvSpPr>
        <p:spPr>
          <a:xfrm>
            <a:off x="6016228" y="6555938"/>
            <a:ext cx="8084344" cy="4995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900"/>
              </a:lnSpc>
              <a:buNone/>
            </a:pPr>
            <a:r>
              <a:rPr lang="en-US" sz="3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4</a:t>
            </a:r>
            <a:endParaRPr lang="en-US" sz="3900" dirty="0"/>
          </a:p>
        </p:txBody>
      </p:sp>
      <p:sp>
        <p:nvSpPr>
          <p:cNvPr id="14" name="Text 11"/>
          <p:cNvSpPr/>
          <p:nvPr/>
        </p:nvSpPr>
        <p:spPr>
          <a:xfrm>
            <a:off x="9112091" y="7244596"/>
            <a:ext cx="1892498" cy="2365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50"/>
              </a:lnSpc>
              <a:buNone/>
            </a:pPr>
            <a:r>
              <a:rPr lang="en-US" sz="14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Rescheduling</a:t>
            </a:r>
            <a:endParaRPr lang="en-US" sz="1450" dirty="0"/>
          </a:p>
        </p:txBody>
      </p:sp>
      <p:sp>
        <p:nvSpPr>
          <p:cNvPr id="15" name="Text 12"/>
          <p:cNvSpPr/>
          <p:nvPr/>
        </p:nvSpPr>
        <p:spPr>
          <a:xfrm>
            <a:off x="6016228" y="7571899"/>
            <a:ext cx="8084344" cy="242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00"/>
              </a:lnSpc>
              <a:buNone/>
            </a:pPr>
            <a:r>
              <a:rPr lang="en-US" sz="11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Calendly allows us to be able to reschedule appointments with the mentors  </a:t>
            </a:r>
            <a:endParaRPr lang="en-US" sz="11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5900" y="598527"/>
            <a:ext cx="5425083" cy="678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300"/>
              </a:lnSpc>
              <a:buNone/>
            </a:pPr>
            <a:r>
              <a:rPr lang="en-US" sz="42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Video Call and Chat</a:t>
            </a:r>
            <a:endParaRPr lang="en-US" sz="42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900" y="1602105"/>
            <a:ext cx="542449" cy="54244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45900" y="2361486"/>
            <a:ext cx="2712482" cy="3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Platform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6245900" y="2830592"/>
            <a:ext cx="7625001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Integrated video call API (sockets,WebRTC).</a:t>
            </a:r>
            <a:endParaRPr lang="en-US" sz="1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900" y="3828693"/>
            <a:ext cx="542449" cy="54244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245900" y="4588073"/>
            <a:ext cx="2712482" cy="3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Access Control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6245900" y="5057180"/>
            <a:ext cx="7625001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Mentors provide a unique ID and password for secure access.</a:t>
            </a:r>
            <a:endParaRPr lang="en-US" sz="17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900" y="6055281"/>
            <a:ext cx="542449" cy="54244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45900" y="6814661"/>
            <a:ext cx="2712482" cy="3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Chat Feature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6245900" y="7283768"/>
            <a:ext cx="7625001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Real-time messaging during video calls.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2024-10-20T06:10:39Z</dcterms:created>
  <dcterms:modified xsi:type="dcterms:W3CDTF">2024-10-20T06:10:39Z</dcterms:modified>
</cp:coreProperties>
</file>