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35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6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62651-56A6-4E03-BAD3-E8E4DCC029C0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DF3F5-FC0F-4216-93B9-476C348C1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12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446D4-1038-44B4-933A-65DA8645A73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05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F426A-531C-6931-ACB0-F97A4D03B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CEFF79-CE4A-EC04-0AB4-68F72DED1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CC03CD-B719-543B-A7C7-D6AD3845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E34D-A17E-411C-8250-228EA55F465A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03F3B1-31FE-284B-D530-04BF9B70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DBE9AD-C53C-3928-F6EA-F7ABEB6A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2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9DC10-7882-F11B-8DC3-8D544082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B7268A-DCC3-3BB6-E06C-EAB3C1CEA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DFB69-FD62-84C9-20E9-FEAB2B8C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E34D-A17E-411C-8250-228EA55F465A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9BF98B-E2AA-E46E-D314-0B538201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A0D40-BD6F-5D44-F0D7-2A4F694E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75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614EDB-E623-0EBE-50F1-2236865FA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931EC2-BFA9-7464-0729-FCD881AE9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6C50B-2053-C5DF-1EB1-1AC78E65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E34D-A17E-411C-8250-228EA55F465A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87616-21C8-647D-F89B-C79ADD4D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29DCFA-8649-66C6-60D6-6CA816C5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674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7320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A151B-D235-9419-432D-48EEC4E0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E78069-07FE-C2BC-344B-E19F43592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38554-A8D4-941A-F571-5BDC19DF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E34D-A17E-411C-8250-228EA55F465A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DECD5-AD94-3C41-8C4E-C14F06A0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C1695-1992-4AFE-D7CE-0D3C3D64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47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99CDD-7FAF-7E06-16F6-16453282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22561E-86CD-E3CF-5644-5E6AC2B27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58D18-D2EF-9BF7-CF2B-FA9464F59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E34D-A17E-411C-8250-228EA55F465A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4E53D9-41E2-85C8-514E-B6013081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832A5A-3812-AABC-F5FA-4AD1B071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39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2D47B-87A4-0A7C-68A7-B65C66367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6F49F-2F13-066A-1CA9-FD754A8CC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2112C2-6BF0-2A2A-B338-A7800E1C8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072D7C-54CF-7719-6AD4-A160183B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E34D-A17E-411C-8250-228EA55F465A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605F9B-DAD2-0558-4A42-1A27F1034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D7F8F3-6514-2240-A974-F80FD917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25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22C9F-DDA6-97E2-CE87-CEC48452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357982-ECE7-5171-2638-C0F805B76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DCA06C-66F1-6155-94CE-F4949DE0C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17034B-49FF-3A3C-3190-7197E4988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680055-3B72-D0C9-D0B4-50C8115B7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5D1EA3-BA6F-B1A5-C4F5-CEF32675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E34D-A17E-411C-8250-228EA55F465A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5CEA1A-105C-B76E-894E-992CD986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2730D9-EFD3-AB38-C9FE-9D796142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13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DC4C3-3FD4-E304-50B3-5575F4BA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B1E2A7-9F5E-479E-677E-F82C5FD5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E34D-A17E-411C-8250-228EA55F465A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0BCC53-1D12-DA05-180D-37F902B9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18CFDE-8678-2F01-797D-5DB3E455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04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E78CBB-007E-EB5C-C13B-0921416D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E34D-A17E-411C-8250-228EA55F465A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A6B7B0-C1AC-A1AD-40F5-8B76E205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EED769-DC83-6BC6-309D-A74A16E8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48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1B8D6-6167-1C67-027B-7D26590F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72FC0B-B52B-56F4-5829-2A6513115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69986C-965D-1BE4-54EC-29B7634DB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662C3A-4804-7E4A-0E17-58B82AFA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E34D-A17E-411C-8250-228EA55F465A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1F7D13-190F-45E6-2E4B-1BC1D023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DB569C-E968-D58C-A2AF-F11D9D85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15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EA556-827A-C6AF-724E-A0A3DCCE4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F456B9-96DA-74D9-7230-16F4ACE9A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BFF292-AD75-9B2E-CFA8-FD146CE45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6A510-31C5-3AF6-51CD-DF72F325A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E34D-A17E-411C-8250-228EA55F465A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A5E906-5EDE-150A-5543-BDFA756C5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37D25-45E9-3ED6-10B5-48C5AEE0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91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33029A-7805-A323-FADC-435522EFB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3B04A0-FD7A-ACE1-F86E-08C1C3DA1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53819F-D2B9-C048-196B-F3BBE1380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0E34D-A17E-411C-8250-228EA55F465A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EEB014-88F9-E249-7756-215D2CA8E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26BE8-5FF8-5519-BE61-43C363A7D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73BDB-7AF6-483A-B367-1C718F422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93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0EFBF6-6E0E-9AFA-E26E-258519239E54}"/>
              </a:ext>
            </a:extLst>
          </p:cNvPr>
          <p:cNvSpPr txBox="1"/>
          <p:nvPr/>
        </p:nvSpPr>
        <p:spPr>
          <a:xfrm>
            <a:off x="615820" y="1443841"/>
            <a:ext cx="499207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서론 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제한된 경찰력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적소에 배치하는 것의 중요성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왜 교통인가</a:t>
            </a:r>
            <a:r>
              <a:rPr lang="en-US" altLang="ko-KR" dirty="0"/>
              <a:t>? </a:t>
            </a:r>
            <a:r>
              <a:rPr lang="ko-KR" altLang="en-US" dirty="0"/>
              <a:t>선정 이유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분석 과정</a:t>
            </a:r>
            <a:endParaRPr lang="en-US" altLang="ko-KR" dirty="0"/>
          </a:p>
          <a:p>
            <a:r>
              <a:rPr lang="ko-KR" altLang="en-US" dirty="0"/>
              <a:t>본론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교통범죄는 언제 어디서 발생할까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		- </a:t>
            </a:r>
            <a:r>
              <a:rPr lang="ko-KR" altLang="en-US" dirty="0"/>
              <a:t>가장 많이 발생한 교통범죄</a:t>
            </a:r>
            <a:endParaRPr lang="en-US" altLang="ko-KR" dirty="0"/>
          </a:p>
          <a:p>
            <a:r>
              <a:rPr lang="en-US" altLang="ko-KR" dirty="0"/>
              <a:t>		- </a:t>
            </a:r>
            <a:r>
              <a:rPr lang="ko-KR" altLang="en-US" dirty="0"/>
              <a:t>가장 많이 발생한 지역</a:t>
            </a:r>
            <a:endParaRPr lang="en-US" altLang="ko-KR" dirty="0"/>
          </a:p>
          <a:p>
            <a:r>
              <a:rPr lang="en-US" altLang="ko-KR" dirty="0"/>
              <a:t>		- </a:t>
            </a:r>
            <a:r>
              <a:rPr lang="ko-KR" altLang="en-US" dirty="0"/>
              <a:t>가장 많이 발생한 시간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결론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범죄발생 예측</a:t>
            </a:r>
            <a:r>
              <a:rPr lang="en-US" altLang="ko-KR" dirty="0"/>
              <a:t>(</a:t>
            </a:r>
            <a:r>
              <a:rPr lang="ko-KR" altLang="en-US" dirty="0"/>
              <a:t>종류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기대효과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738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FDFB8A-9C81-5BEE-C5D1-FD3BEDA8913D}"/>
              </a:ext>
            </a:extLst>
          </p:cNvPr>
          <p:cNvSpPr txBox="1"/>
          <p:nvPr/>
        </p:nvSpPr>
        <p:spPr>
          <a:xfrm>
            <a:off x="234686" y="2549128"/>
            <a:ext cx="10508601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제한된 경찰력</a:t>
            </a:r>
            <a:r>
              <a:rPr lang="ko-KR" altLang="en-US" dirty="0"/>
              <a:t> </a:t>
            </a:r>
            <a:r>
              <a:rPr lang="ko-KR" altLang="en-US" sz="1400" dirty="0"/>
              <a:t>기준 출처 </a:t>
            </a:r>
            <a:r>
              <a:rPr lang="en-US" altLang="ko-KR" sz="1400" dirty="0"/>
              <a:t>: </a:t>
            </a:r>
            <a:r>
              <a:rPr lang="ko-KR" altLang="en-US" sz="1400" dirty="0">
                <a:latin typeface="+mj-lt"/>
              </a:rPr>
              <a:t>통계청 </a:t>
            </a:r>
            <a:r>
              <a:rPr lang="ko-KR" altLang="en-US" sz="1400" i="0" u="none" strike="noStrike" dirty="0">
                <a:solidFill>
                  <a:srgbClr val="585858"/>
                </a:solidFill>
                <a:effectLst/>
                <a:latin typeface="+mj-lt"/>
              </a:rPr>
              <a:t>산업</a:t>
            </a:r>
            <a:r>
              <a:rPr lang="en-US" altLang="ko-KR" sz="1400" i="0" u="none" strike="noStrike" dirty="0">
                <a:solidFill>
                  <a:srgbClr val="585858"/>
                </a:solidFill>
                <a:effectLst/>
                <a:latin typeface="+mj-lt"/>
              </a:rPr>
              <a:t>·</a:t>
            </a:r>
            <a:r>
              <a:rPr lang="ko-KR" altLang="en-US" sz="1400" i="0" u="none" strike="noStrike" dirty="0">
                <a:solidFill>
                  <a:srgbClr val="585858"/>
                </a:solidFill>
                <a:effectLst/>
                <a:latin typeface="+mj-lt"/>
              </a:rPr>
              <a:t>조직형태별 </a:t>
            </a:r>
            <a:r>
              <a:rPr lang="ko-KR" altLang="en-US" sz="1400" i="0" u="none" strike="noStrike" dirty="0" err="1">
                <a:solidFill>
                  <a:srgbClr val="585858"/>
                </a:solidFill>
                <a:effectLst/>
                <a:latin typeface="+mj-lt"/>
              </a:rPr>
              <a:t>사업체수</a:t>
            </a:r>
            <a:r>
              <a:rPr lang="en-US" altLang="ko-KR" sz="1400" i="0" u="none" strike="noStrike" dirty="0">
                <a:solidFill>
                  <a:srgbClr val="585858"/>
                </a:solidFill>
                <a:effectLst/>
                <a:latin typeface="+mj-lt"/>
              </a:rPr>
              <a:t>, </a:t>
            </a:r>
            <a:r>
              <a:rPr lang="ko-KR" altLang="en-US" sz="1400" i="0" u="none" strike="noStrike" dirty="0">
                <a:solidFill>
                  <a:srgbClr val="585858"/>
                </a:solidFill>
                <a:effectLst/>
                <a:latin typeface="+mj-lt"/>
              </a:rPr>
              <a:t>종사자수</a:t>
            </a:r>
            <a:endParaRPr lang="en-US" altLang="ko-KR" sz="1400" i="0" u="none" strike="noStrike" dirty="0">
              <a:solidFill>
                <a:srgbClr val="585858"/>
              </a:solidFill>
              <a:effectLst/>
              <a:latin typeface="+mj-lt"/>
            </a:endParaRPr>
          </a:p>
          <a:p>
            <a:endParaRPr lang="en-US" altLang="ko-KR" sz="1400" dirty="0">
              <a:solidFill>
                <a:srgbClr val="585858"/>
              </a:solidFill>
              <a:latin typeface="+mj-lt"/>
            </a:endParaRPr>
          </a:p>
          <a:p>
            <a:r>
              <a:rPr lang="ko-KR" altLang="en-US" sz="1400" dirty="0"/>
              <a:t>대전 인구수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SansKR"/>
              </a:rPr>
              <a:t>1,493,979</a:t>
            </a:r>
            <a:endParaRPr lang="en-US" altLang="ko-KR" sz="1400" dirty="0"/>
          </a:p>
          <a:p>
            <a:r>
              <a:rPr lang="ko-KR" altLang="en-US" sz="1400" dirty="0"/>
              <a:t>대전 경찰관 수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SansKR"/>
              </a:rPr>
              <a:t>3,721</a:t>
            </a:r>
            <a:endParaRPr lang="en-US" altLang="ko-KR" sz="1400" dirty="0"/>
          </a:p>
          <a:p>
            <a:r>
              <a:rPr lang="ko-KR" altLang="en-US" sz="1400" dirty="0"/>
              <a:t>경찰관 </a:t>
            </a:r>
            <a:r>
              <a:rPr lang="en-US" altLang="ko-KR" sz="1400" dirty="0"/>
              <a:t>1</a:t>
            </a:r>
            <a:r>
              <a:rPr lang="ko-KR" altLang="en-US" sz="1400" dirty="0"/>
              <a:t>인당 담당해야 하는 민간인 수 </a:t>
            </a:r>
            <a:r>
              <a:rPr lang="en-US" altLang="ko-KR" sz="1400" dirty="0"/>
              <a:t>: </a:t>
            </a:r>
            <a:r>
              <a:rPr lang="ko-KR" altLang="en-US" sz="1400" dirty="0"/>
              <a:t>약 </a:t>
            </a:r>
            <a:r>
              <a:rPr lang="en-US" altLang="ko-KR" sz="1400" dirty="0"/>
              <a:t>401 </a:t>
            </a:r>
            <a:r>
              <a:rPr lang="ko-KR" altLang="en-US" sz="1400" dirty="0"/>
              <a:t>명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충청남도 인구수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NotoSansKR"/>
              </a:rPr>
              <a:t>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SansKR"/>
              </a:rPr>
              <a:t>2,194,384</a:t>
            </a:r>
            <a:endParaRPr lang="en-US" altLang="ko-KR" sz="1400" dirty="0"/>
          </a:p>
          <a:p>
            <a:r>
              <a:rPr lang="ko-KR" altLang="en-US" sz="1400" dirty="0"/>
              <a:t>충청남도 경찰관 수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SansKR"/>
              </a:rPr>
              <a:t>5,412</a:t>
            </a:r>
            <a:endParaRPr lang="en-US" altLang="ko-KR" sz="1400" dirty="0"/>
          </a:p>
          <a:p>
            <a:r>
              <a:rPr lang="ko-KR" altLang="en-US" sz="1400" dirty="0"/>
              <a:t>경찰관 </a:t>
            </a:r>
            <a:r>
              <a:rPr lang="en-US" altLang="ko-KR" sz="1400" dirty="0"/>
              <a:t>1</a:t>
            </a:r>
            <a:r>
              <a:rPr lang="ko-KR" altLang="en-US" sz="1400" dirty="0"/>
              <a:t>인당 담당해야 하는 민간인 수 </a:t>
            </a:r>
            <a:r>
              <a:rPr lang="en-US" altLang="ko-KR" sz="1400" dirty="0"/>
              <a:t>: </a:t>
            </a:r>
            <a:r>
              <a:rPr lang="ko-KR" altLang="en-US" sz="1400" dirty="0"/>
              <a:t>약 </a:t>
            </a:r>
            <a:r>
              <a:rPr lang="en-US" altLang="ko-KR" sz="1400" dirty="0"/>
              <a:t>405 </a:t>
            </a:r>
            <a:r>
              <a:rPr lang="ko-KR" altLang="en-US" sz="1400" dirty="0"/>
              <a:t>명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세종특별자치시 인구수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SansKR"/>
              </a:rPr>
              <a:t>346,275</a:t>
            </a:r>
            <a:endParaRPr lang="en-US" altLang="ko-KR" sz="1400" dirty="0"/>
          </a:p>
          <a:p>
            <a:r>
              <a:rPr lang="ko-KR" altLang="en-US" sz="1400" dirty="0"/>
              <a:t>세종특별자치시 경찰관 수 </a:t>
            </a:r>
            <a:r>
              <a:rPr lang="en-US" altLang="ko-KR" sz="1400" dirty="0"/>
              <a:t>:</a:t>
            </a:r>
            <a:r>
              <a:rPr lang="ko-KR" altLang="en-US" sz="1400" dirty="0"/>
              <a:t>  </a:t>
            </a:r>
            <a:r>
              <a:rPr lang="en-US" altLang="ko-KR" sz="1400" dirty="0"/>
              <a:t>965</a:t>
            </a:r>
          </a:p>
          <a:p>
            <a:r>
              <a:rPr lang="ko-KR" altLang="en-US" sz="1400" dirty="0"/>
              <a:t>경찰관 </a:t>
            </a:r>
            <a:r>
              <a:rPr lang="en-US" altLang="ko-KR" sz="1400" dirty="0"/>
              <a:t>1</a:t>
            </a:r>
            <a:r>
              <a:rPr lang="ko-KR" altLang="en-US" sz="1400" dirty="0"/>
              <a:t>인당 담당해야 하는 민간인 수 </a:t>
            </a:r>
            <a:r>
              <a:rPr lang="en-US" altLang="ko-KR" sz="1400" dirty="0"/>
              <a:t>: </a:t>
            </a:r>
            <a:r>
              <a:rPr lang="ko-KR" altLang="en-US" sz="1400" dirty="0"/>
              <a:t>약 </a:t>
            </a:r>
            <a:r>
              <a:rPr lang="en-US" altLang="ko-KR" sz="1400" dirty="0"/>
              <a:t>359</a:t>
            </a:r>
            <a:r>
              <a:rPr lang="ko-KR" altLang="en-US" sz="1400" dirty="0"/>
              <a:t>명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1DD8DFD-EC71-27FE-980E-07C6FE8EFD45}"/>
              </a:ext>
            </a:extLst>
          </p:cNvPr>
          <p:cNvGrpSpPr/>
          <p:nvPr/>
        </p:nvGrpSpPr>
        <p:grpSpPr>
          <a:xfrm>
            <a:off x="1829876" y="493376"/>
            <a:ext cx="8913411" cy="1652696"/>
            <a:chOff x="234686" y="577352"/>
            <a:chExt cx="8913411" cy="165269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EA09ED0-A549-9A9A-CDDA-650C9CE38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686" y="577352"/>
              <a:ext cx="7559695" cy="42675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7D7AC69-FE48-5D03-6ECB-C74723EB4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0502" y="1125051"/>
              <a:ext cx="6637595" cy="43437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2D20830-DB49-285D-17C8-0BCE30D71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3474" y="1757567"/>
              <a:ext cx="5502117" cy="472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325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FD1C35-45C0-457C-0BCF-6925E7BA3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28" y="662473"/>
            <a:ext cx="4692971" cy="59346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E19A52-BEFE-F388-A569-1F438B2E5D2A}"/>
              </a:ext>
            </a:extLst>
          </p:cNvPr>
          <p:cNvSpPr txBox="1"/>
          <p:nvPr/>
        </p:nvSpPr>
        <p:spPr>
          <a:xfrm>
            <a:off x="5345295" y="1305341"/>
            <a:ext cx="525977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262,732</a:t>
            </a:r>
            <a:r>
              <a:rPr lang="ko-KR" altLang="en-US" dirty="0"/>
              <a:t>건의 사건을</a:t>
            </a:r>
            <a:endParaRPr lang="en-US" altLang="ko-KR" dirty="0"/>
          </a:p>
          <a:p>
            <a:r>
              <a:rPr lang="en-US" altLang="ko-KR" dirty="0"/>
              <a:t>10,098</a:t>
            </a:r>
            <a:r>
              <a:rPr lang="ko-KR" altLang="en-US" dirty="0"/>
              <a:t>명의 경찰관들이</a:t>
            </a:r>
            <a:r>
              <a:rPr lang="en-US" altLang="ko-KR" dirty="0"/>
              <a:t> </a:t>
            </a:r>
            <a:r>
              <a:rPr lang="ko-KR" altLang="en-US" dirty="0"/>
              <a:t>해결해야함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경찰관 한 명 당 </a:t>
            </a:r>
            <a:r>
              <a:rPr lang="en-US" altLang="ko-KR" b="1" dirty="0"/>
              <a:t>26</a:t>
            </a:r>
            <a:r>
              <a:rPr lang="ko-KR" altLang="en-US" b="1" dirty="0"/>
              <a:t>건의 사건을 처리</a:t>
            </a:r>
            <a:r>
              <a:rPr lang="ko-KR" altLang="en-US" dirty="0"/>
              <a:t>해야 하는 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지역별로는</a:t>
            </a:r>
            <a:endParaRPr lang="en-US" altLang="ko-KR" dirty="0"/>
          </a:p>
          <a:p>
            <a:r>
              <a:rPr lang="ko-KR" altLang="en-US" dirty="0"/>
              <a:t>충남 경찰관 </a:t>
            </a:r>
            <a:r>
              <a:rPr lang="en-US" altLang="ko-KR" dirty="0"/>
              <a:t>1</a:t>
            </a:r>
            <a:r>
              <a:rPr lang="ko-KR" altLang="en-US" dirty="0"/>
              <a:t>인당 처리해야 하는 건수 </a:t>
            </a:r>
            <a:r>
              <a:rPr lang="en-US" altLang="ko-KR" dirty="0"/>
              <a:t>: 28</a:t>
            </a:r>
            <a:r>
              <a:rPr lang="ko-KR" altLang="en-US" dirty="0"/>
              <a:t>건</a:t>
            </a:r>
            <a:endParaRPr lang="en-US" altLang="ko-KR" dirty="0"/>
          </a:p>
          <a:p>
            <a:r>
              <a:rPr lang="ko-KR" altLang="en-US" dirty="0"/>
              <a:t>대전 경찰관 </a:t>
            </a:r>
            <a:r>
              <a:rPr lang="en-US" altLang="ko-KR" dirty="0"/>
              <a:t>1</a:t>
            </a:r>
            <a:r>
              <a:rPr lang="ko-KR" altLang="en-US" dirty="0"/>
              <a:t>인당 처리해야 하는 건수 </a:t>
            </a:r>
            <a:r>
              <a:rPr lang="en-US" altLang="ko-KR" dirty="0"/>
              <a:t>: 26</a:t>
            </a:r>
            <a:r>
              <a:rPr lang="ko-KR" altLang="en-US" dirty="0"/>
              <a:t>건</a:t>
            </a:r>
            <a:endParaRPr lang="en-US" altLang="ko-KR" dirty="0"/>
          </a:p>
          <a:p>
            <a:r>
              <a:rPr lang="ko-KR" altLang="en-US" dirty="0"/>
              <a:t>세종 경찰관 </a:t>
            </a:r>
            <a:r>
              <a:rPr lang="en-US" altLang="ko-KR" dirty="0"/>
              <a:t>1</a:t>
            </a:r>
            <a:r>
              <a:rPr lang="ko-KR" altLang="en-US" dirty="0"/>
              <a:t>인당 처리해야 하는 건수 </a:t>
            </a:r>
            <a:r>
              <a:rPr lang="en-US" altLang="ko-KR" dirty="0"/>
              <a:t>: 17</a:t>
            </a:r>
            <a:r>
              <a:rPr lang="ko-KR" altLang="en-US" dirty="0"/>
              <a:t>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그렇기 때문에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한정된 경찰력을 효과적으로 활용할 필요가 있음</a:t>
            </a:r>
            <a:endParaRPr lang="en-US" altLang="ko-KR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#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표 전체로 수정하기</a:t>
            </a:r>
            <a:endParaRPr lang="en-US" altLang="ko-KR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117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A79243-EBBB-CB49-EB6A-A8AEB6E776F8}"/>
              </a:ext>
            </a:extLst>
          </p:cNvPr>
          <p:cNvSpPr txBox="1"/>
          <p:nvPr/>
        </p:nvSpPr>
        <p:spPr>
          <a:xfrm>
            <a:off x="296248" y="20255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교통범죄</a:t>
            </a:r>
            <a:r>
              <a:rPr lang="en-US" altLang="ko-KR" dirty="0"/>
              <a:t>,</a:t>
            </a:r>
            <a:r>
              <a:rPr lang="ko-KR" altLang="en-US" dirty="0"/>
              <a:t> 언제 발생할까</a:t>
            </a:r>
            <a:r>
              <a:rPr lang="en-US" altLang="ko-KR" dirty="0"/>
              <a:t>?</a:t>
            </a:r>
          </a:p>
        </p:txBody>
      </p:sp>
      <p:sp>
        <p:nvSpPr>
          <p:cNvPr id="5" name="AutoShape 4" descr="Untitled">
            <a:extLst>
              <a:ext uri="{FF2B5EF4-FFF2-40B4-BE49-F238E27FC236}">
                <a16:creationId xmlns:a16="http://schemas.microsoft.com/office/drawing/2014/main" id="{AD0CF577-FC1B-F4F2-D045-AE09427027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-300135"/>
            <a:ext cx="3881535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CA156DA-CF98-2EE1-6351-4CCFD91C777D}"/>
              </a:ext>
            </a:extLst>
          </p:cNvPr>
          <p:cNvGrpSpPr/>
          <p:nvPr/>
        </p:nvGrpSpPr>
        <p:grpSpPr>
          <a:xfrm>
            <a:off x="158621" y="811764"/>
            <a:ext cx="8070979" cy="5738326"/>
            <a:chOff x="596863" y="1455575"/>
            <a:chExt cx="8366529" cy="378710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990B95F-B20C-DAAE-AD77-626A90F18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863" y="1578733"/>
              <a:ext cx="4137062" cy="366395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21BB69A-0297-2346-0C36-87A0741A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3925" y="1455575"/>
              <a:ext cx="4229467" cy="346885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3F74956-CAE9-DFC3-FC76-4E2D7B9CFE62}"/>
              </a:ext>
            </a:extLst>
          </p:cNvPr>
          <p:cNvSpPr txBox="1"/>
          <p:nvPr/>
        </p:nvSpPr>
        <p:spPr>
          <a:xfrm>
            <a:off x="8339128" y="1493289"/>
            <a:ext cx="34563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추가로 제작할 것들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ko-KR" altLang="en-US" dirty="0">
                <a:solidFill>
                  <a:srgbClr val="FF0000"/>
                </a:solidFill>
              </a:rPr>
              <a:t>시간별</a:t>
            </a:r>
            <a:r>
              <a:rPr lang="en-US" altLang="ko-KR" dirty="0">
                <a:solidFill>
                  <a:srgbClr val="FF0000"/>
                </a:solidFill>
              </a:rPr>
              <a:t>+</a:t>
            </a:r>
            <a:r>
              <a:rPr lang="ko-KR" altLang="en-US" dirty="0" err="1">
                <a:solidFill>
                  <a:srgbClr val="FF0000"/>
                </a:solidFill>
              </a:rPr>
              <a:t>범죄별</a:t>
            </a:r>
            <a:r>
              <a:rPr lang="ko-KR" altLang="en-US" dirty="0">
                <a:solidFill>
                  <a:srgbClr val="FF0000"/>
                </a:solidFill>
              </a:rPr>
              <a:t> 그래프 만들기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요일 월</a:t>
            </a:r>
            <a:r>
              <a:rPr lang="en-US" altLang="ko-KR" dirty="0">
                <a:solidFill>
                  <a:srgbClr val="FF0000"/>
                </a:solidFill>
              </a:rPr>
              <a:t>~</a:t>
            </a:r>
            <a:r>
              <a:rPr lang="ko-KR" altLang="en-US" dirty="0">
                <a:solidFill>
                  <a:srgbClr val="FF0000"/>
                </a:solidFill>
              </a:rPr>
              <a:t>일 순서로 정렬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563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76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071F2C9-08A6-6D5E-C9CC-CCE7F928A95D}"/>
              </a:ext>
            </a:extLst>
          </p:cNvPr>
          <p:cNvGrpSpPr/>
          <p:nvPr/>
        </p:nvGrpSpPr>
        <p:grpSpPr>
          <a:xfrm>
            <a:off x="210312" y="155448"/>
            <a:ext cx="11981688" cy="6702552"/>
            <a:chOff x="210312" y="155448"/>
            <a:chExt cx="11981688" cy="6702552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C1F51470-B52F-9078-721E-BF36391F80B5}"/>
                </a:ext>
              </a:extLst>
            </p:cNvPr>
            <p:cNvSpPr/>
            <p:nvPr/>
          </p:nvSpPr>
          <p:spPr>
            <a:xfrm flipH="1">
              <a:off x="210312" y="155448"/>
              <a:ext cx="11981688" cy="6702552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noFill/>
            </a:ln>
            <a:effectLst>
              <a:outerShdw blurRad="279400" dist="63500" dir="10800000" algn="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9209E43-3D47-C38C-0C4F-AF5C145807A5}"/>
                </a:ext>
              </a:extLst>
            </p:cNvPr>
            <p:cNvSpPr/>
            <p:nvPr/>
          </p:nvSpPr>
          <p:spPr>
            <a:xfrm flipH="1">
              <a:off x="210312" y="487331"/>
              <a:ext cx="11981688" cy="6360509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A17FC78-416D-6255-A094-9B044B0F6C1B}"/>
                </a:ext>
              </a:extLst>
            </p:cNvPr>
            <p:cNvGrpSpPr/>
            <p:nvPr/>
          </p:nvGrpSpPr>
          <p:grpSpPr>
            <a:xfrm>
              <a:off x="387644" y="279532"/>
              <a:ext cx="482774" cy="118804"/>
              <a:chOff x="314583" y="236249"/>
              <a:chExt cx="482774" cy="118804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C2BE9AA-8076-B4B4-187B-5096888C31CC}"/>
                  </a:ext>
                </a:extLst>
              </p:cNvPr>
              <p:cNvSpPr/>
              <p:nvPr/>
            </p:nvSpPr>
            <p:spPr>
              <a:xfrm>
                <a:off x="314583" y="236249"/>
                <a:ext cx="118804" cy="118804"/>
              </a:xfrm>
              <a:prstGeom prst="ellipse">
                <a:avLst/>
              </a:prstGeom>
              <a:solidFill>
                <a:srgbClr val="FF660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A80EB0C-21EE-34FE-3BAD-01C5FFFB55AA}"/>
                  </a:ext>
                </a:extLst>
              </p:cNvPr>
              <p:cNvSpPr/>
              <p:nvPr/>
            </p:nvSpPr>
            <p:spPr>
              <a:xfrm>
                <a:off x="496568" y="236249"/>
                <a:ext cx="118804" cy="118804"/>
              </a:xfrm>
              <a:prstGeom prst="ellipse">
                <a:avLst/>
              </a:prstGeom>
              <a:solidFill>
                <a:srgbClr val="92D05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7540B175-1216-82B5-78FB-D4FA35EDA238}"/>
                  </a:ext>
                </a:extLst>
              </p:cNvPr>
              <p:cNvSpPr/>
              <p:nvPr/>
            </p:nvSpPr>
            <p:spPr>
              <a:xfrm>
                <a:off x="678553" y="236249"/>
                <a:ext cx="118804" cy="118804"/>
              </a:xfrm>
              <a:prstGeom prst="ellipse">
                <a:avLst/>
              </a:prstGeom>
              <a:solidFill>
                <a:srgbClr val="FFC00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EB0F262-601B-A11C-16FD-B1F3E9F7348B}"/>
                </a:ext>
              </a:extLst>
            </p:cNvPr>
            <p:cNvSpPr/>
            <p:nvPr/>
          </p:nvSpPr>
          <p:spPr>
            <a:xfrm>
              <a:off x="210312" y="497490"/>
              <a:ext cx="11981688" cy="475703"/>
            </a:xfrm>
            <a:prstGeom prst="rect">
              <a:avLst/>
            </a:prstGeom>
            <a:gradFill flip="none" rotWithShape="1">
              <a:gsLst>
                <a:gs pos="0">
                  <a:srgbClr val="624CC8"/>
                </a:gs>
                <a:gs pos="32000">
                  <a:srgbClr val="BF33B0"/>
                </a:gs>
                <a:gs pos="93000">
                  <a:srgbClr val="FFB54E"/>
                </a:gs>
                <a:gs pos="59000">
                  <a:srgbClr val="E6466D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E4C3F04A-F53E-4D94-1453-EC6FCC507D83}"/>
                </a:ext>
              </a:extLst>
            </p:cNvPr>
            <p:cNvSpPr/>
            <p:nvPr/>
          </p:nvSpPr>
          <p:spPr>
            <a:xfrm>
              <a:off x="1657204" y="596379"/>
              <a:ext cx="10324484" cy="28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latinLnBrk="0">
                <a:defRPr/>
              </a:pPr>
              <a:r>
                <a:rPr lang="ko-KR" altLang="en-US" sz="1400" i="1" kern="0" dirty="0">
                  <a:ln w="12700">
                    <a:noFill/>
                  </a:ln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분석 과정</a:t>
              </a:r>
              <a:endParaRPr lang="ko-KR" altLang="en-US" sz="110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FDEBDBF-A77B-C2E6-62A7-F4B03AC18837}"/>
                </a:ext>
              </a:extLst>
            </p:cNvPr>
            <p:cNvGrpSpPr/>
            <p:nvPr/>
          </p:nvGrpSpPr>
          <p:grpSpPr>
            <a:xfrm>
              <a:off x="471934" y="631211"/>
              <a:ext cx="1014929" cy="212231"/>
              <a:chOff x="471934" y="631211"/>
              <a:chExt cx="1014929" cy="212231"/>
            </a:xfrm>
          </p:grpSpPr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29D54452-2BA1-AB64-1222-960DCBF441C8}"/>
                  </a:ext>
                </a:extLst>
              </p:cNvPr>
              <p:cNvSpPr/>
              <p:nvPr/>
            </p:nvSpPr>
            <p:spPr>
              <a:xfrm rot="5400000">
                <a:off x="700879" y="696227"/>
                <a:ext cx="169202" cy="9769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덧셈 기호 25">
                <a:extLst>
                  <a:ext uri="{FF2B5EF4-FFF2-40B4-BE49-F238E27FC236}">
                    <a16:creationId xmlns:a16="http://schemas.microsoft.com/office/drawing/2014/main" id="{69A1A16B-0C3E-B059-5304-A6A815B0CB79}"/>
                  </a:ext>
                </a:extLst>
              </p:cNvPr>
              <p:cNvSpPr/>
              <p:nvPr/>
            </p:nvSpPr>
            <p:spPr>
              <a:xfrm rot="18900000">
                <a:off x="1274632" y="631211"/>
                <a:ext cx="212231" cy="212231"/>
              </a:xfrm>
              <a:prstGeom prst="mathPlus">
                <a:avLst>
                  <a:gd name="adj1" fmla="val 3978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1B19262B-804A-E785-7E67-769898E3E769}"/>
                  </a:ext>
                </a:extLst>
              </p:cNvPr>
              <p:cNvSpPr/>
              <p:nvPr/>
            </p:nvSpPr>
            <p:spPr>
              <a:xfrm>
                <a:off x="1013630" y="658961"/>
                <a:ext cx="157019" cy="157019"/>
              </a:xfrm>
              <a:prstGeom prst="arc">
                <a:avLst>
                  <a:gd name="adj1" fmla="val 16200000"/>
                  <a:gd name="adj2" fmla="val 13365011"/>
                </a:avLst>
              </a:prstGeom>
              <a:noFill/>
              <a:ln w="6350">
                <a:solidFill>
                  <a:schemeClr val="bg1"/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이등변 삼각형 23">
                <a:extLst>
                  <a:ext uri="{FF2B5EF4-FFF2-40B4-BE49-F238E27FC236}">
                    <a16:creationId xmlns:a16="http://schemas.microsoft.com/office/drawing/2014/main" id="{3D4D6529-2116-DCF0-7A25-8B93BB59E178}"/>
                  </a:ext>
                </a:extLst>
              </p:cNvPr>
              <p:cNvSpPr/>
              <p:nvPr/>
            </p:nvSpPr>
            <p:spPr>
              <a:xfrm rot="16200000">
                <a:off x="436181" y="696226"/>
                <a:ext cx="169202" cy="9769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사다리꼴 4">
            <a:extLst>
              <a:ext uri="{FF2B5EF4-FFF2-40B4-BE49-F238E27FC236}">
                <a16:creationId xmlns:a16="http://schemas.microsoft.com/office/drawing/2014/main" id="{44C86689-8E18-D6C8-A571-705A6DA6AB95}"/>
              </a:ext>
            </a:extLst>
          </p:cNvPr>
          <p:cNvSpPr/>
          <p:nvPr/>
        </p:nvSpPr>
        <p:spPr>
          <a:xfrm>
            <a:off x="3429000" y="214856"/>
            <a:ext cx="2561844" cy="282321"/>
          </a:xfrm>
          <a:prstGeom prst="trapezoid">
            <a:avLst>
              <a:gd name="adj" fmla="val 40528"/>
            </a:avLst>
          </a:prstGeom>
          <a:solidFill>
            <a:srgbClr val="E1E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atinLnBrk="0">
              <a:defRPr/>
            </a:pPr>
            <a:r>
              <a:rPr lang="ko-KR" altLang="en-US" sz="1000" kern="0" dirty="0">
                <a:solidFill>
                  <a:srgbClr val="44546A"/>
                </a:solidFill>
              </a:rPr>
              <a:t>본론</a:t>
            </a:r>
            <a:r>
              <a:rPr lang="en-US" altLang="ko-KR" sz="1000" kern="0" dirty="0">
                <a:solidFill>
                  <a:srgbClr val="44546A"/>
                </a:solidFill>
              </a:rPr>
              <a:t>                                      X</a:t>
            </a:r>
            <a:endParaRPr lang="ko-KR" altLang="en-US" sz="2400" dirty="0">
              <a:solidFill>
                <a:srgbClr val="44546A"/>
              </a:solidFill>
            </a:endParaRPr>
          </a:p>
        </p:txBody>
      </p:sp>
      <p:sp>
        <p:nvSpPr>
          <p:cNvPr id="13" name="사다리꼴 12">
            <a:extLst>
              <a:ext uri="{FF2B5EF4-FFF2-40B4-BE49-F238E27FC236}">
                <a16:creationId xmlns:a16="http://schemas.microsoft.com/office/drawing/2014/main" id="{8B293A88-43BF-AC12-A72D-561FD0ACB929}"/>
              </a:ext>
            </a:extLst>
          </p:cNvPr>
          <p:cNvSpPr/>
          <p:nvPr/>
        </p:nvSpPr>
        <p:spPr>
          <a:xfrm>
            <a:off x="971551" y="215170"/>
            <a:ext cx="2561844" cy="282321"/>
          </a:xfrm>
          <a:prstGeom prst="trapezoid">
            <a:avLst>
              <a:gd name="adj" fmla="val 405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atinLnBrk="0">
              <a:defRPr/>
            </a:pPr>
            <a:r>
              <a:rPr lang="ko-KR" altLang="en-US" sz="1000" b="1" kern="0" dirty="0">
                <a:solidFill>
                  <a:srgbClr val="44546A"/>
                </a:solidFill>
              </a:rPr>
              <a:t>서론</a:t>
            </a:r>
            <a:endParaRPr lang="ko-KR" altLang="en-US" sz="2400" b="1" dirty="0">
              <a:solidFill>
                <a:srgbClr val="44546A"/>
              </a:solidFill>
            </a:endParaRPr>
          </a:p>
        </p:txBody>
      </p:sp>
      <p:sp>
        <p:nvSpPr>
          <p:cNvPr id="14" name="사다리꼴 13">
            <a:extLst>
              <a:ext uri="{FF2B5EF4-FFF2-40B4-BE49-F238E27FC236}">
                <a16:creationId xmlns:a16="http://schemas.microsoft.com/office/drawing/2014/main" id="{051D9E65-B70D-79BE-C40D-A202BCC717E8}"/>
              </a:ext>
            </a:extLst>
          </p:cNvPr>
          <p:cNvSpPr/>
          <p:nvPr/>
        </p:nvSpPr>
        <p:spPr>
          <a:xfrm>
            <a:off x="5886449" y="213521"/>
            <a:ext cx="2561844" cy="282321"/>
          </a:xfrm>
          <a:prstGeom prst="trapezoid">
            <a:avLst>
              <a:gd name="adj" fmla="val 40528"/>
            </a:avLst>
          </a:prstGeom>
          <a:solidFill>
            <a:srgbClr val="E1E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atinLnBrk="0">
              <a:defRPr/>
            </a:pPr>
            <a:r>
              <a:rPr lang="ko-KR" altLang="en-US" sz="1000" kern="0" dirty="0">
                <a:solidFill>
                  <a:srgbClr val="44546A"/>
                </a:solidFill>
              </a:rPr>
              <a:t>결론</a:t>
            </a:r>
            <a:r>
              <a:rPr lang="en-US" altLang="ko-KR" sz="1000" kern="0" dirty="0">
                <a:solidFill>
                  <a:srgbClr val="44546A"/>
                </a:solidFill>
              </a:rPr>
              <a:t>                                      X</a:t>
            </a:r>
            <a:endParaRPr lang="ko-KR" altLang="en-US" sz="2400" dirty="0">
              <a:solidFill>
                <a:srgbClr val="44546A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AE25DD3-7431-3B67-A3A3-0DA59716496A}"/>
              </a:ext>
            </a:extLst>
          </p:cNvPr>
          <p:cNvGrpSpPr/>
          <p:nvPr/>
        </p:nvGrpSpPr>
        <p:grpSpPr>
          <a:xfrm>
            <a:off x="562636" y="1508605"/>
            <a:ext cx="10515538" cy="4562300"/>
            <a:chOff x="665606" y="1390057"/>
            <a:chExt cx="10515538" cy="456230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01D2745D-1495-8143-EBF3-8DBB8DBF3816}"/>
                </a:ext>
              </a:extLst>
            </p:cNvPr>
            <p:cNvGrpSpPr/>
            <p:nvPr/>
          </p:nvGrpSpPr>
          <p:grpSpPr>
            <a:xfrm>
              <a:off x="1760911" y="1868674"/>
              <a:ext cx="9420233" cy="4083683"/>
              <a:chOff x="489211" y="1028687"/>
              <a:chExt cx="10752848" cy="4462680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AA665A94-2D3B-E631-9D05-5F2DF9A628FF}"/>
                  </a:ext>
                </a:extLst>
              </p:cNvPr>
              <p:cNvGrpSpPr/>
              <p:nvPr/>
            </p:nvGrpSpPr>
            <p:grpSpPr>
              <a:xfrm>
                <a:off x="495562" y="1034302"/>
                <a:ext cx="2472270" cy="1232909"/>
                <a:chOff x="807873" y="1334927"/>
                <a:chExt cx="1883820" cy="939452"/>
              </a:xfrm>
            </p:grpSpPr>
            <p:sp>
              <p:nvSpPr>
                <p:cNvPr id="62" name="사각형: 둥근 모서리 61">
                  <a:extLst>
                    <a:ext uri="{FF2B5EF4-FFF2-40B4-BE49-F238E27FC236}">
                      <a16:creationId xmlns:a16="http://schemas.microsoft.com/office/drawing/2014/main" id="{F0835685-CE44-56F8-834D-FB5C88261295}"/>
                    </a:ext>
                  </a:extLst>
                </p:cNvPr>
                <p:cNvSpPr/>
                <p:nvPr/>
              </p:nvSpPr>
              <p:spPr>
                <a:xfrm>
                  <a:off x="807873" y="1334927"/>
                  <a:ext cx="1883820" cy="939452"/>
                </a:xfrm>
                <a:prstGeom prst="round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A8232AE-326F-BD31-BECB-4AA4B4D68A31}"/>
                    </a:ext>
                  </a:extLst>
                </p:cNvPr>
                <p:cNvSpPr txBox="1"/>
                <p:nvPr/>
              </p:nvSpPr>
              <p:spPr>
                <a:xfrm>
                  <a:off x="807873" y="1389548"/>
                  <a:ext cx="1883820" cy="762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300" dirty="0">
                      <a:solidFill>
                        <a:srgbClr val="FFA07A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웹 </a:t>
                  </a:r>
                  <a:r>
                    <a:rPr lang="ko-KR" altLang="en-US" sz="1300" dirty="0" err="1">
                      <a:solidFill>
                        <a:srgbClr val="FFA07A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크롤링</a:t>
                  </a:r>
                  <a:r>
                    <a:rPr lang="ko-KR" altLang="en-US" sz="1300" dirty="0">
                      <a:solidFill>
                        <a:srgbClr val="FFA07A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 </a:t>
                  </a:r>
                  <a:endParaRPr lang="en-US" altLang="ko-KR" sz="1300" dirty="0">
                    <a:solidFill>
                      <a:srgbClr val="FFA07A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인스타그램 게시글 </a:t>
                  </a:r>
                  <a:endPara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데이터 수집</a:t>
                  </a:r>
                  <a:endPara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59476806-9D92-90A0-A903-95F567EE175F}"/>
                  </a:ext>
                </a:extLst>
              </p:cNvPr>
              <p:cNvGrpSpPr/>
              <p:nvPr/>
            </p:nvGrpSpPr>
            <p:grpSpPr>
              <a:xfrm>
                <a:off x="3253376" y="1034302"/>
                <a:ext cx="2475054" cy="1232909"/>
                <a:chOff x="807873" y="1334927"/>
                <a:chExt cx="1885941" cy="939452"/>
              </a:xfrm>
            </p:grpSpPr>
            <p:sp>
              <p:nvSpPr>
                <p:cNvPr id="60" name="사각형: 둥근 모서리 59">
                  <a:extLst>
                    <a:ext uri="{FF2B5EF4-FFF2-40B4-BE49-F238E27FC236}">
                      <a16:creationId xmlns:a16="http://schemas.microsoft.com/office/drawing/2014/main" id="{A59030C1-08F7-D33E-4FFC-1DC5E724E9F0}"/>
                    </a:ext>
                  </a:extLst>
                </p:cNvPr>
                <p:cNvSpPr/>
                <p:nvPr/>
              </p:nvSpPr>
              <p:spPr>
                <a:xfrm>
                  <a:off x="807873" y="1334927"/>
                  <a:ext cx="1883820" cy="939452"/>
                </a:xfrm>
                <a:prstGeom prst="round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7438EBE-AF28-AC01-2578-4A75CB8AA655}"/>
                    </a:ext>
                  </a:extLst>
                </p:cNvPr>
                <p:cNvSpPr txBox="1"/>
                <p:nvPr/>
              </p:nvSpPr>
              <p:spPr>
                <a:xfrm>
                  <a:off x="809994" y="1370159"/>
                  <a:ext cx="1883820" cy="762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300" dirty="0">
                      <a:solidFill>
                        <a:srgbClr val="FFA07A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수집 데이터 </a:t>
                  </a:r>
                  <a:r>
                    <a:rPr lang="ko-KR" altLang="en-US" sz="1300" dirty="0" err="1">
                      <a:solidFill>
                        <a:srgbClr val="FFA07A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전처리</a:t>
                  </a:r>
                  <a:endParaRPr lang="en-US" altLang="ko-KR" sz="1300" dirty="0">
                    <a:solidFill>
                      <a:srgbClr val="FFA07A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분석 및 추천 태그 선정을 </a:t>
                  </a:r>
                  <a:endPara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위한 변수 설정</a:t>
                  </a: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ACEADBA3-645B-96C2-9B5F-67F30512628E}"/>
                  </a:ext>
                </a:extLst>
              </p:cNvPr>
              <p:cNvGrpSpPr/>
              <p:nvPr/>
            </p:nvGrpSpPr>
            <p:grpSpPr>
              <a:xfrm>
                <a:off x="6011190" y="1028687"/>
                <a:ext cx="2479405" cy="1232909"/>
                <a:chOff x="807873" y="1334927"/>
                <a:chExt cx="1889257" cy="939452"/>
              </a:xfrm>
            </p:grpSpPr>
            <p:sp>
              <p:nvSpPr>
                <p:cNvPr id="58" name="사각형: 둥근 모서리 57">
                  <a:extLst>
                    <a:ext uri="{FF2B5EF4-FFF2-40B4-BE49-F238E27FC236}">
                      <a16:creationId xmlns:a16="http://schemas.microsoft.com/office/drawing/2014/main" id="{5C5E31D3-EA9D-2AC2-47A7-CC5872E89CCF}"/>
                    </a:ext>
                  </a:extLst>
                </p:cNvPr>
                <p:cNvSpPr/>
                <p:nvPr/>
              </p:nvSpPr>
              <p:spPr>
                <a:xfrm>
                  <a:off x="807873" y="1334927"/>
                  <a:ext cx="1883820" cy="939452"/>
                </a:xfrm>
                <a:prstGeom prst="round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B3D51BE-D8BC-F0E9-4FFB-10C3A630CC9A}"/>
                    </a:ext>
                  </a:extLst>
                </p:cNvPr>
                <p:cNvSpPr txBox="1"/>
                <p:nvPr/>
              </p:nvSpPr>
              <p:spPr>
                <a:xfrm>
                  <a:off x="813310" y="1625074"/>
                  <a:ext cx="1883820" cy="3160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400" dirty="0">
                      <a:solidFill>
                        <a:srgbClr val="FFA07A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최종 데이터 셋 구성</a:t>
                  </a:r>
                </a:p>
              </p:txBody>
            </p:sp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97D9CD2A-1FC8-E4FE-ADDA-C0E495FDE706}"/>
                  </a:ext>
                </a:extLst>
              </p:cNvPr>
              <p:cNvGrpSpPr/>
              <p:nvPr/>
            </p:nvGrpSpPr>
            <p:grpSpPr>
              <a:xfrm>
                <a:off x="8761869" y="1028687"/>
                <a:ext cx="2479405" cy="1232909"/>
                <a:chOff x="802436" y="1334927"/>
                <a:chExt cx="1889257" cy="939452"/>
              </a:xfrm>
            </p:grpSpPr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F9E2214F-2433-B6BB-6A87-3AA25BA95561}"/>
                    </a:ext>
                  </a:extLst>
                </p:cNvPr>
                <p:cNvSpPr/>
                <p:nvPr/>
              </p:nvSpPr>
              <p:spPr>
                <a:xfrm>
                  <a:off x="807873" y="1334927"/>
                  <a:ext cx="1883820" cy="939452"/>
                </a:xfrm>
                <a:prstGeom prst="round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23D3ED5-61F2-9F93-854D-C711D41DFD77}"/>
                    </a:ext>
                  </a:extLst>
                </p:cNvPr>
                <p:cNvSpPr txBox="1"/>
                <p:nvPr/>
              </p:nvSpPr>
              <p:spPr>
                <a:xfrm>
                  <a:off x="802436" y="1471466"/>
                  <a:ext cx="1883820" cy="5851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데이터 분석 </a:t>
                  </a:r>
                  <a:endPara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시각화</a:t>
                  </a:r>
                </a:p>
              </p:txBody>
            </p:sp>
          </p:grpSp>
          <p:cxnSp>
            <p:nvCxnSpPr>
              <p:cNvPr id="32" name="연결선: 구부러짐 31">
                <a:extLst>
                  <a:ext uri="{FF2B5EF4-FFF2-40B4-BE49-F238E27FC236}">
                    <a16:creationId xmlns:a16="http://schemas.microsoft.com/office/drawing/2014/main" id="{CDF68CEE-DEB9-C38E-952A-6F3D19D0C3BE}"/>
                  </a:ext>
                </a:extLst>
              </p:cNvPr>
              <p:cNvCxnSpPr>
                <a:cxnSpLocks/>
                <a:stCxn id="60" idx="2"/>
                <a:endCxn id="62" idx="2"/>
              </p:cNvCxnSpPr>
              <p:nvPr/>
            </p:nvCxnSpPr>
            <p:spPr>
              <a:xfrm rot="5400000">
                <a:off x="3110604" y="888304"/>
                <a:ext cx="12700" cy="2757814"/>
              </a:xfrm>
              <a:prstGeom prst="curvedConnector3">
                <a:avLst>
                  <a:gd name="adj1" fmla="val 5054787"/>
                </a:avLst>
              </a:prstGeom>
              <a:ln w="9525" cap="flat" cmpd="sng" algn="ctr">
                <a:solidFill>
                  <a:srgbClr val="FFA07A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9E028072-0C83-B817-0636-3F4BEAF6E118}"/>
                  </a:ext>
                </a:extLst>
              </p:cNvPr>
              <p:cNvCxnSpPr>
                <a:cxnSpLocks/>
                <a:stCxn id="60" idx="1"/>
                <a:endCxn id="62" idx="3"/>
              </p:cNvCxnSpPr>
              <p:nvPr/>
            </p:nvCxnSpPr>
            <p:spPr>
              <a:xfrm flipH="1">
                <a:off x="2967832" y="1650757"/>
                <a:ext cx="285543" cy="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CC329A77-D44D-3A65-F30B-199EDF1A03DF}"/>
                  </a:ext>
                </a:extLst>
              </p:cNvPr>
              <p:cNvCxnSpPr>
                <a:cxnSpLocks/>
                <a:stCxn id="56" idx="1"/>
                <a:endCxn id="58" idx="3"/>
              </p:cNvCxnSpPr>
              <p:nvPr/>
            </p:nvCxnSpPr>
            <p:spPr>
              <a:xfrm flipH="1">
                <a:off x="8483460" y="1645142"/>
                <a:ext cx="285544" cy="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53985FE8-55A6-2CF3-F504-D12816DB983F}"/>
                  </a:ext>
                </a:extLst>
              </p:cNvPr>
              <p:cNvGrpSpPr/>
              <p:nvPr/>
            </p:nvGrpSpPr>
            <p:grpSpPr>
              <a:xfrm>
                <a:off x="489211" y="4258457"/>
                <a:ext cx="2478622" cy="1232909"/>
                <a:chOff x="803033" y="1334927"/>
                <a:chExt cx="1888660" cy="939452"/>
              </a:xfrm>
            </p:grpSpPr>
            <p:sp>
              <p:nvSpPr>
                <p:cNvPr id="54" name="사각형: 둥근 모서리 53">
                  <a:extLst>
                    <a:ext uri="{FF2B5EF4-FFF2-40B4-BE49-F238E27FC236}">
                      <a16:creationId xmlns:a16="http://schemas.microsoft.com/office/drawing/2014/main" id="{743D6D32-760B-C2E3-72E7-909BA660D4C7}"/>
                    </a:ext>
                  </a:extLst>
                </p:cNvPr>
                <p:cNvSpPr/>
                <p:nvPr/>
              </p:nvSpPr>
              <p:spPr>
                <a:xfrm>
                  <a:off x="807873" y="1334927"/>
                  <a:ext cx="1883820" cy="939452"/>
                </a:xfrm>
                <a:prstGeom prst="round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758B8B4-D744-D3DD-EE1C-BF5B4BB5D37E}"/>
                    </a:ext>
                  </a:extLst>
                </p:cNvPr>
                <p:cNvSpPr txBox="1"/>
                <p:nvPr/>
              </p:nvSpPr>
              <p:spPr>
                <a:xfrm>
                  <a:off x="803033" y="1442163"/>
                  <a:ext cx="1878980" cy="679102"/>
                </a:xfrm>
                <a:prstGeom prst="rect">
                  <a:avLst/>
                </a:prstGeom>
                <a:noFill/>
              </p:spPr>
              <p:txBody>
                <a:bodyPr wrap="square" lIns="36000" rIns="36000" rtlCol="0">
                  <a:spAutoFit/>
                </a:bodyPr>
                <a:lstStyle/>
                <a:p>
                  <a:pPr algn="ctr"/>
                  <a:r>
                    <a:rPr lang="ko-KR" altLang="en-US" sz="1300" spc="-150" dirty="0">
                      <a:solidFill>
                        <a:srgbClr val="FFA07A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웹 </a:t>
                  </a:r>
                  <a:r>
                    <a:rPr lang="ko-KR" altLang="en-US" sz="1300" spc="-150" dirty="0" err="1">
                      <a:solidFill>
                        <a:srgbClr val="FFA07A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크롤링</a:t>
                  </a:r>
                  <a:r>
                    <a:rPr lang="en-US" altLang="ko-KR" sz="1300" spc="-150" dirty="0">
                      <a:solidFill>
                        <a:srgbClr val="FFA07A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 / </a:t>
                  </a:r>
                  <a:r>
                    <a:rPr lang="ko-KR" altLang="en-US" sz="1300" spc="-150" dirty="0">
                      <a:solidFill>
                        <a:srgbClr val="FFA07A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이미지 셋 다운로드</a:t>
                  </a:r>
                  <a:endParaRPr lang="en-US" altLang="ko-KR" sz="1300" spc="-150" dirty="0">
                    <a:solidFill>
                      <a:srgbClr val="FFA07A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구글 </a:t>
                  </a:r>
                  <a:r>
                    <a:rPr lang="en-US" altLang="ko-K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/ </a:t>
                  </a:r>
                  <a:r>
                    <a:rPr lang="ko-KR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네이버 </a:t>
                  </a:r>
                  <a:r>
                    <a:rPr lang="en-US" altLang="ko-K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/ </a:t>
                  </a:r>
                  <a:r>
                    <a:rPr lang="ko-KR" altLang="en-US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캐글</a:t>
                  </a:r>
                  <a:r>
                    <a:rPr lang="ko-KR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 </a:t>
                  </a:r>
                  <a:endPara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이미지 데이터 수집</a:t>
                  </a:r>
                  <a:endPara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529F0179-309B-317A-2053-140A0A69C94B}"/>
                  </a:ext>
                </a:extLst>
              </p:cNvPr>
              <p:cNvGrpSpPr/>
              <p:nvPr/>
            </p:nvGrpSpPr>
            <p:grpSpPr>
              <a:xfrm>
                <a:off x="3252591" y="4258458"/>
                <a:ext cx="2473053" cy="1232909"/>
                <a:chOff x="807276" y="1334927"/>
                <a:chExt cx="1884417" cy="939452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62A2B91B-31AB-469D-C958-D90651560959}"/>
                    </a:ext>
                  </a:extLst>
                </p:cNvPr>
                <p:cNvSpPr/>
                <p:nvPr/>
              </p:nvSpPr>
              <p:spPr>
                <a:xfrm>
                  <a:off x="807873" y="1334927"/>
                  <a:ext cx="1883820" cy="939452"/>
                </a:xfrm>
                <a:prstGeom prst="round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301E378-FA13-1274-2B52-A6A8D21B3614}"/>
                    </a:ext>
                  </a:extLst>
                </p:cNvPr>
                <p:cNvSpPr txBox="1"/>
                <p:nvPr/>
              </p:nvSpPr>
              <p:spPr>
                <a:xfrm>
                  <a:off x="807276" y="1502049"/>
                  <a:ext cx="1883820" cy="5317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300" dirty="0">
                      <a:solidFill>
                        <a:srgbClr val="FFA07A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수집 데이터 </a:t>
                  </a:r>
                  <a:r>
                    <a:rPr lang="ko-KR" altLang="en-US" sz="1300" dirty="0" err="1">
                      <a:solidFill>
                        <a:srgbClr val="FFA07A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전처리</a:t>
                  </a:r>
                  <a:endParaRPr lang="en-US" altLang="ko-KR" sz="1300" dirty="0">
                    <a:solidFill>
                      <a:srgbClr val="FFA07A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사이즈 및 색감 조정</a:t>
                  </a:r>
                  <a:endPara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C6E48BA-C9FB-09BB-D589-49F0685F1370}"/>
                  </a:ext>
                </a:extLst>
              </p:cNvPr>
              <p:cNvGrpSpPr/>
              <p:nvPr/>
            </p:nvGrpSpPr>
            <p:grpSpPr>
              <a:xfrm>
                <a:off x="8756303" y="4258458"/>
                <a:ext cx="2485756" cy="1232909"/>
                <a:chOff x="797597" y="1334927"/>
                <a:chExt cx="1894096" cy="939452"/>
              </a:xfrm>
            </p:grpSpPr>
            <p:sp>
              <p:nvSpPr>
                <p:cNvPr id="50" name="사각형: 둥근 모서리 49">
                  <a:extLst>
                    <a:ext uri="{FF2B5EF4-FFF2-40B4-BE49-F238E27FC236}">
                      <a16:creationId xmlns:a16="http://schemas.microsoft.com/office/drawing/2014/main" id="{442EBC6D-2CC2-5A1C-DA90-E5BC1259B50D}"/>
                    </a:ext>
                  </a:extLst>
                </p:cNvPr>
                <p:cNvSpPr/>
                <p:nvPr/>
              </p:nvSpPr>
              <p:spPr>
                <a:xfrm>
                  <a:off x="807873" y="1334927"/>
                  <a:ext cx="1883820" cy="939452"/>
                </a:xfrm>
                <a:prstGeom prst="round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C194024-2224-39D0-ED65-94D61EABC5C8}"/>
                    </a:ext>
                  </a:extLst>
                </p:cNvPr>
                <p:cNvSpPr txBox="1"/>
                <p:nvPr/>
              </p:nvSpPr>
              <p:spPr>
                <a:xfrm>
                  <a:off x="797597" y="1614250"/>
                  <a:ext cx="1883820" cy="3160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400" dirty="0">
                      <a:solidFill>
                        <a:srgbClr val="FFA07A"/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최종 모델 도출 </a:t>
                  </a:r>
                  <a:endParaRPr lang="en-US" altLang="ko-KR" sz="1400" dirty="0">
                    <a:solidFill>
                      <a:srgbClr val="FFA07A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</p:txBody>
            </p:sp>
          </p:grp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21376DC0-B3D3-127E-DBF4-D7497B905795}"/>
                  </a:ext>
                </a:extLst>
              </p:cNvPr>
              <p:cNvCxnSpPr>
                <a:cxnSpLocks/>
                <a:stCxn id="50" idx="1"/>
                <a:endCxn id="48" idx="3"/>
              </p:cNvCxnSpPr>
              <p:nvPr/>
            </p:nvCxnSpPr>
            <p:spPr>
              <a:xfrm flipH="1">
                <a:off x="8483460" y="4874913"/>
                <a:ext cx="286329" cy="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8F91A56A-7A8E-80F2-CEB1-6D1093366B3B}"/>
                  </a:ext>
                </a:extLst>
              </p:cNvPr>
              <p:cNvCxnSpPr>
                <a:cxnSpLocks/>
                <a:stCxn id="52" idx="3"/>
                <a:endCxn id="48" idx="1"/>
              </p:cNvCxnSpPr>
              <p:nvPr/>
            </p:nvCxnSpPr>
            <p:spPr>
              <a:xfrm>
                <a:off x="5725645" y="4874913"/>
                <a:ext cx="285545" cy="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F9C98049-515C-3ABE-1B1A-34258CD0D40E}"/>
                  </a:ext>
                </a:extLst>
              </p:cNvPr>
              <p:cNvCxnSpPr>
                <a:cxnSpLocks/>
                <a:stCxn id="54" idx="3"/>
                <a:endCxn id="52" idx="1"/>
              </p:cNvCxnSpPr>
              <p:nvPr/>
            </p:nvCxnSpPr>
            <p:spPr>
              <a:xfrm>
                <a:off x="2967832" y="4874913"/>
                <a:ext cx="285543" cy="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2A540065-8C0C-79C9-1826-6C3A965DAF1D}"/>
                  </a:ext>
                </a:extLst>
              </p:cNvPr>
              <p:cNvSpPr/>
              <p:nvPr/>
            </p:nvSpPr>
            <p:spPr>
              <a:xfrm>
                <a:off x="8769004" y="2643571"/>
                <a:ext cx="2472270" cy="1232909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EA14898-61EA-ED44-0D0D-F016FD8B856D}"/>
                  </a:ext>
                </a:extLst>
              </p:cNvPr>
              <p:cNvSpPr txBox="1"/>
              <p:nvPr/>
            </p:nvSpPr>
            <p:spPr>
              <a:xfrm>
                <a:off x="8769004" y="2818552"/>
                <a:ext cx="2472270" cy="815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500" dirty="0">
                    <a:solidFill>
                      <a:schemeClr val="bg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이미지 분류를 통한</a:t>
                </a:r>
                <a:endParaRPr lang="en-US" altLang="ko-KR" sz="150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500" dirty="0">
                    <a:solidFill>
                      <a:schemeClr val="bg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태그 추천 </a:t>
                </a:r>
              </a:p>
            </p:txBody>
          </p: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E99E5ADC-9696-2642-4A4E-394551B06E7F}"/>
                  </a:ext>
                </a:extLst>
              </p:cNvPr>
              <p:cNvCxnSpPr>
                <a:cxnSpLocks/>
                <a:stCxn id="56" idx="2"/>
                <a:endCxn id="42" idx="0"/>
              </p:cNvCxnSpPr>
              <p:nvPr/>
            </p:nvCxnSpPr>
            <p:spPr>
              <a:xfrm>
                <a:off x="10005139" y="2261596"/>
                <a:ext cx="0" cy="381975"/>
              </a:xfrm>
              <a:prstGeom prst="straightConnector1">
                <a:avLst/>
              </a:prstGeom>
              <a:ln>
                <a:solidFill>
                  <a:srgbClr val="FFA07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E8B26A74-16AD-7717-0577-FFCCCA8FB5F9}"/>
                  </a:ext>
                </a:extLst>
              </p:cNvPr>
              <p:cNvCxnSpPr>
                <a:cxnSpLocks/>
                <a:stCxn id="50" idx="0"/>
                <a:endCxn id="42" idx="2"/>
              </p:cNvCxnSpPr>
              <p:nvPr/>
            </p:nvCxnSpPr>
            <p:spPr>
              <a:xfrm flipH="1" flipV="1">
                <a:off x="10005139" y="3876480"/>
                <a:ext cx="785" cy="381978"/>
              </a:xfrm>
              <a:prstGeom prst="straightConnector1">
                <a:avLst/>
              </a:prstGeom>
              <a:ln>
                <a:solidFill>
                  <a:srgbClr val="FFA07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AA8B7014-4DD2-8E97-BDE5-C5E3DD0F3E4B}"/>
                  </a:ext>
                </a:extLst>
              </p:cNvPr>
              <p:cNvGrpSpPr/>
              <p:nvPr/>
            </p:nvGrpSpPr>
            <p:grpSpPr>
              <a:xfrm>
                <a:off x="6004839" y="4258458"/>
                <a:ext cx="2478622" cy="1232909"/>
                <a:chOff x="6004839" y="4258458"/>
                <a:chExt cx="2478622" cy="1232909"/>
              </a:xfrm>
            </p:grpSpPr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0F692CE6-8F4E-0724-D333-01B406EFE3A9}"/>
                    </a:ext>
                  </a:extLst>
                </p:cNvPr>
                <p:cNvSpPr/>
                <p:nvPr/>
              </p:nvSpPr>
              <p:spPr>
                <a:xfrm>
                  <a:off x="6011191" y="4258458"/>
                  <a:ext cx="2472270" cy="1232909"/>
                </a:xfrm>
                <a:prstGeom prst="round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7A9DDD3-9796-CD2E-81D2-F7D410C7CC81}"/>
                    </a:ext>
                  </a:extLst>
                </p:cNvPr>
                <p:cNvSpPr txBox="1"/>
                <p:nvPr/>
              </p:nvSpPr>
              <p:spPr>
                <a:xfrm>
                  <a:off x="6004839" y="4450560"/>
                  <a:ext cx="2472270" cy="7202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3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분류 모델 설계</a:t>
                  </a:r>
                  <a:endParaRPr lang="en-US" altLang="ko-KR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3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에스코어 드림 4 Regular" panose="020B0503030302020204" pitchFamily="34" charset="-127"/>
                      <a:ea typeface="에스코어 드림 4 Regular" panose="020B0503030302020204" pitchFamily="34" charset="-127"/>
                    </a:rPr>
                    <a:t>성능 확인 및 개선</a:t>
                  </a:r>
                  <a:endParaRPr lang="en-US" altLang="ko-KR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endParaRPr>
                </a:p>
              </p:txBody>
            </p:sp>
          </p:grp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63D6408-F330-C386-F393-B7E43CDFA70E}"/>
                </a:ext>
              </a:extLst>
            </p:cNvPr>
            <p:cNvSpPr txBox="1"/>
            <p:nvPr/>
          </p:nvSpPr>
          <p:spPr>
            <a:xfrm>
              <a:off x="665606" y="1390057"/>
              <a:ext cx="30858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텍스트 데이터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65C481D-41F2-17AE-1CEC-79672EE62AF6}"/>
                </a:ext>
              </a:extLst>
            </p:cNvPr>
            <p:cNvSpPr txBox="1"/>
            <p:nvPr/>
          </p:nvSpPr>
          <p:spPr>
            <a:xfrm>
              <a:off x="665607" y="4340399"/>
              <a:ext cx="30858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이미지 데이터 </a:t>
              </a:r>
            </a:p>
          </p:txBody>
        </p:sp>
      </p:grp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B0968FBF-941C-2A61-5661-BC277F5162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23287" y="3685296"/>
            <a:ext cx="70038" cy="4840416"/>
          </a:xfrm>
          <a:prstGeom prst="curvedConnector3">
            <a:avLst>
              <a:gd name="adj1" fmla="val 805344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6E95A4DB-5D60-5D43-49E9-72558027A922}"/>
              </a:ext>
            </a:extLst>
          </p:cNvPr>
          <p:cNvCxnSpPr>
            <a:cxnSpLocks/>
          </p:cNvCxnSpPr>
          <p:nvPr/>
        </p:nvCxnSpPr>
        <p:spPr>
          <a:xfrm flipH="1">
            <a:off x="6244730" y="2551324"/>
            <a:ext cx="24528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24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289</Words>
  <Application>Microsoft Office PowerPoint</Application>
  <PresentationFormat>와이드스크린</PresentationFormat>
  <Paragraphs>78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NotoSansKR</vt:lpstr>
      <vt:lpstr>맑은 고딕</vt:lpstr>
      <vt:lpstr>에스코어 드림 4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Kyung Min</dc:creator>
  <cp:lastModifiedBy>Lim Kyung Min</cp:lastModifiedBy>
  <cp:revision>3</cp:revision>
  <dcterms:created xsi:type="dcterms:W3CDTF">2023-02-08T05:18:54Z</dcterms:created>
  <dcterms:modified xsi:type="dcterms:W3CDTF">2023-02-08T14:05:53Z</dcterms:modified>
</cp:coreProperties>
</file>