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8" r:id="rId3"/>
    <p:sldId id="257" r:id="rId4"/>
    <p:sldId id="258" r:id="rId5"/>
    <p:sldId id="260" r:id="rId6"/>
    <p:sldId id="359" r:id="rId7"/>
    <p:sldId id="3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2651-56A6-4E03-BAD3-E8E4DCC029C0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F3F5-FC0F-4216-93B9-476C348C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426A-531C-6931-ACB0-F97A4D03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EFF79-CE4A-EC04-0AB4-68F72DED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C03CD-B719-543B-A7C7-D6AD384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3F3B1-31FE-284B-D530-04BF9B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BE9AD-C53C-3928-F6EA-F7ABEB6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DC10-7882-F11B-8DC3-8D544082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268A-DCC3-3BB6-E06C-EAB3C1CE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DFB69-FD62-84C9-20E9-FEAB2B8C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F98B-E2AA-E46E-D314-0B53820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0D40-BD6F-5D44-F0D7-2A4F694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14EDB-E623-0EBE-50F1-2236865FA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31EC2-BFA9-7464-0729-FCD881AE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6C50B-2053-C5DF-1EB1-1AC78E6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87616-21C8-647D-F89B-C79ADD4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DCFA-8649-66C6-60D6-6CA816C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151B-D235-9419-432D-48EEC4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78069-07FE-C2BC-344B-E19F4359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8554-A8D4-941A-F571-5BDC19D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CD5-AD94-3C41-8C4E-C14F06A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1695-1992-4AFE-D7CE-0D3C3D64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9CDD-7FAF-7E06-16F6-16453282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2561E-86CD-E3CF-5644-5E6AC2B2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8D18-D2EF-9BF7-CF2B-FA9464F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53D9-41E2-85C8-514E-B6013081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32A5A-3812-AABC-F5FA-4AD1B07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D47B-87A4-0A7C-68A7-B65C6636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6F49F-2F13-066A-1CA9-FD754A8C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112C2-6BF0-2A2A-B338-A7800E1C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72D7C-54CF-7719-6AD4-A160183B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05F9B-DAD2-0558-4A42-1A27F103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7F8F3-6514-2240-A974-F80FD91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5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C9F-DDA6-97E2-CE87-CEC48452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57982-ECE7-5171-2638-C0F805B7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A06C-66F1-6155-94CE-F4949DE0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7034B-49FF-3A3C-3190-7197E498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80055-3B72-D0C9-D0B4-50C8115B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D1EA3-BA6F-B1A5-C4F5-CEF3267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CEA1A-105C-B76E-894E-992CD98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730D9-EFD3-AB38-C9FE-9D79614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C4C3-3FD4-E304-50B3-5575F4B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1E2A7-9F5E-479E-677E-F82C5FD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BCC53-1D12-DA05-180D-37F902B9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8CFDE-8678-2F01-797D-5DB3E45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78CBB-007E-EB5C-C13B-0921416D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6B7B0-C1AC-A1AD-40F5-8B76E20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ED769-DC83-6BC6-309D-A74A16E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B8D6-6167-1C67-027B-7D26590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2FC0B-B52B-56F4-5829-2A651311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986C-965D-1BE4-54EC-29B7634D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62C3A-4804-7E4A-0E17-58B82AF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F7D13-190F-45E6-2E4B-1BC1D02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B569C-E968-D58C-A2AF-F11D9D8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EA556-827A-C6AF-724E-A0A3DCCE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456B9-96DA-74D9-7230-16F4ACE9A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FF292-AD75-9B2E-CFA8-FD146CE4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6A510-31C5-3AF6-51CD-DF72F325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5E906-5EDE-150A-5543-BDFA756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37D25-45E9-3ED6-10B5-48C5AEE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3029A-7805-A323-FADC-435522EF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B04A0-FD7A-ACE1-F86E-08C1C3DA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3819F-D2B9-C048-196B-F3BBE138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E34D-A17E-411C-8250-228EA55F465A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EB014-88F9-E249-7756-215D2CA8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6BE8-5FF8-5519-BE61-43C363A7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EFBF6-6E0E-9AFA-E26E-258519239E54}"/>
              </a:ext>
            </a:extLst>
          </p:cNvPr>
          <p:cNvSpPr txBox="1"/>
          <p:nvPr/>
        </p:nvSpPr>
        <p:spPr>
          <a:xfrm>
            <a:off x="615820" y="1443841"/>
            <a:ext cx="4992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주제 선정 이유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제한된 경찰력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적소에 배치하는 것의 중요성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분석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교통범죄는 언제 어디서 발생할까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교통범죄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지역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범죄발생 예측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3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A1DEB-40FD-C381-4CDE-843A6C48F3DD}"/>
              </a:ext>
            </a:extLst>
          </p:cNvPr>
          <p:cNvSpPr txBox="1"/>
          <p:nvPr/>
        </p:nvSpPr>
        <p:spPr>
          <a:xfrm>
            <a:off x="417545" y="38916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선정 이유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대전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세종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Noto Sans KR"/>
              </a:rPr>
              <a:t>·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Noto Sans KR"/>
              </a:rPr>
              <a:t>충남 지역 교통사고 분석 및 예측</a:t>
            </a:r>
            <a:r>
              <a:rPr lang="en-US" altLang="ko-KR" sz="2800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6623D-4220-0C86-845B-E3B5D537F91F}"/>
              </a:ext>
            </a:extLst>
          </p:cNvPr>
          <p:cNvSpPr txBox="1"/>
          <p:nvPr/>
        </p:nvSpPr>
        <p:spPr>
          <a:xfrm>
            <a:off x="6515099" y="2958694"/>
            <a:ext cx="5349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 사건양의 약 </a:t>
            </a:r>
            <a:r>
              <a:rPr lang="en-US" altLang="ko-KR" dirty="0"/>
              <a:t>10%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잠깐의 부주의로 큰 사고로 이어질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인재이기 때문에</a:t>
            </a:r>
            <a:r>
              <a:rPr lang="en-US" altLang="ko-KR" dirty="0"/>
              <a:t> </a:t>
            </a:r>
            <a:r>
              <a:rPr lang="ko-KR" altLang="en-US" dirty="0"/>
              <a:t>주의를 기울인다면 사전에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조치할 수 있기 때문 사전예측 및 예방이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AAF203-78B4-5581-6428-A288BF29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355664"/>
            <a:ext cx="6332769" cy="5047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F8E50-5024-A79F-6C66-43EDA45362CE}"/>
              </a:ext>
            </a:extLst>
          </p:cNvPr>
          <p:cNvSpPr txBox="1"/>
          <p:nvPr/>
        </p:nvSpPr>
        <p:spPr>
          <a:xfrm>
            <a:off x="6414412" y="225364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교통 관련 사고</a:t>
            </a:r>
            <a:r>
              <a:rPr lang="ko-KR" altLang="en-US" sz="2400" dirty="0"/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2960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DFB8A-9C81-5BEE-C5D1-FD3BEDA8913D}"/>
              </a:ext>
            </a:extLst>
          </p:cNvPr>
          <p:cNvSpPr txBox="1"/>
          <p:nvPr/>
        </p:nvSpPr>
        <p:spPr>
          <a:xfrm>
            <a:off x="355421" y="3062312"/>
            <a:ext cx="1050860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제한된 경찰력</a:t>
            </a:r>
            <a:r>
              <a:rPr lang="ko-KR" altLang="en-US" dirty="0"/>
              <a:t> </a:t>
            </a:r>
            <a:r>
              <a:rPr lang="ko-KR" altLang="en-US" sz="1400" dirty="0"/>
              <a:t>기준 출처 </a:t>
            </a:r>
            <a:r>
              <a:rPr lang="en-US" altLang="ko-KR" sz="1400" dirty="0"/>
              <a:t>: </a:t>
            </a:r>
            <a:r>
              <a:rPr lang="ko-KR" altLang="en-US" sz="1400" dirty="0">
                <a:latin typeface="+mj-lt"/>
              </a:rPr>
              <a:t>통계청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산업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·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조직형태별 </a:t>
            </a:r>
            <a:r>
              <a:rPr lang="ko-KR" altLang="en-US" sz="1400" i="0" u="none" strike="noStrike" dirty="0" err="1">
                <a:solidFill>
                  <a:srgbClr val="585858"/>
                </a:solidFill>
                <a:effectLst/>
                <a:latin typeface="+mj-lt"/>
              </a:rPr>
              <a:t>사업체수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,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종사자수</a:t>
            </a:r>
            <a:endParaRPr lang="en-US" altLang="ko-KR" sz="1400" i="0" u="none" strike="noStrike" dirty="0">
              <a:solidFill>
                <a:srgbClr val="585858"/>
              </a:solidFill>
              <a:effectLst/>
              <a:latin typeface="+mj-lt"/>
            </a:endParaRPr>
          </a:p>
          <a:p>
            <a:endParaRPr lang="en-US" altLang="ko-KR" sz="1400" dirty="0">
              <a:solidFill>
                <a:srgbClr val="585858"/>
              </a:solidFill>
              <a:latin typeface="+mj-lt"/>
            </a:endParaRPr>
          </a:p>
          <a:p>
            <a:r>
              <a:rPr lang="ko-KR" altLang="en-US" sz="1400" dirty="0"/>
              <a:t>대전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1,493,979</a:t>
            </a:r>
            <a:endParaRPr lang="en-US" altLang="ko-KR" sz="1400" dirty="0"/>
          </a:p>
          <a:p>
            <a:r>
              <a:rPr lang="ko-KR" altLang="en-US" sz="1400" dirty="0"/>
              <a:t>대전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3,721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401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충청남도 인구수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2,194,384</a:t>
            </a:r>
            <a:endParaRPr lang="en-US" altLang="ko-KR" sz="1400" dirty="0"/>
          </a:p>
          <a:p>
            <a:r>
              <a:rPr lang="ko-KR" altLang="en-US" sz="1400" dirty="0"/>
              <a:t>충청남도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5,412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405 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세종특별자치시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346,275</a:t>
            </a:r>
            <a:endParaRPr lang="en-US" altLang="ko-KR" sz="1400" dirty="0"/>
          </a:p>
          <a:p>
            <a:r>
              <a:rPr lang="ko-KR" altLang="en-US" sz="1400" dirty="0"/>
              <a:t>세종특별자치시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dirty="0"/>
              <a:t>965</a:t>
            </a:r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359</a:t>
            </a:r>
            <a:r>
              <a:rPr lang="ko-KR" altLang="en-US" sz="1400" b="1" dirty="0"/>
              <a:t>명</a:t>
            </a:r>
            <a:endParaRPr lang="en-US" altLang="ko-KR" sz="1400" b="1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DD8DFD-EC71-27FE-980E-07C6FE8EFD45}"/>
              </a:ext>
            </a:extLst>
          </p:cNvPr>
          <p:cNvGrpSpPr/>
          <p:nvPr/>
        </p:nvGrpSpPr>
        <p:grpSpPr>
          <a:xfrm>
            <a:off x="1829876" y="493376"/>
            <a:ext cx="8913411" cy="1652696"/>
            <a:chOff x="234686" y="577352"/>
            <a:chExt cx="8913411" cy="1652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A09ED0-A549-9A9A-CDDA-650C9CE3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86" y="577352"/>
              <a:ext cx="7559695" cy="4267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AC69-FE48-5D03-6ECB-C74723EB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502" y="1125051"/>
              <a:ext cx="6637595" cy="4343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D20830-DB49-285D-17C8-0BCE30D7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474" y="1757567"/>
              <a:ext cx="5502117" cy="47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2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FD1C35-45C0-457C-0BCF-6925E7BA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8" y="662473"/>
            <a:ext cx="4692971" cy="593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9A52-BEFE-F388-A569-1F438B2E5D2A}"/>
              </a:ext>
            </a:extLst>
          </p:cNvPr>
          <p:cNvSpPr txBox="1"/>
          <p:nvPr/>
        </p:nvSpPr>
        <p:spPr>
          <a:xfrm>
            <a:off x="5335965" y="1351880"/>
            <a:ext cx="5803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262,732</a:t>
            </a:r>
            <a:r>
              <a:rPr lang="ko-KR" altLang="en-US" dirty="0"/>
              <a:t>건의 사건을</a:t>
            </a:r>
            <a:endParaRPr lang="en-US" altLang="ko-KR" dirty="0"/>
          </a:p>
          <a:p>
            <a:r>
              <a:rPr lang="en-US" altLang="ko-KR" dirty="0"/>
              <a:t>10,098</a:t>
            </a:r>
            <a:r>
              <a:rPr lang="ko-KR" altLang="en-US" dirty="0"/>
              <a:t>명의 경찰관들이</a:t>
            </a:r>
            <a:r>
              <a:rPr lang="en-US" altLang="ko-KR" dirty="0"/>
              <a:t> </a:t>
            </a:r>
            <a:r>
              <a:rPr lang="ko-KR" altLang="en-US" dirty="0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지역별로는</a:t>
            </a:r>
            <a:endParaRPr lang="en-US" altLang="ko-KR" dirty="0"/>
          </a:p>
          <a:p>
            <a:r>
              <a:rPr lang="ko-KR" altLang="en-US" dirty="0"/>
              <a:t>충남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28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대전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26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r>
              <a:rPr lang="ko-KR" altLang="en-US" dirty="0"/>
              <a:t>세종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</a:t>
            </a:r>
            <a:r>
              <a:rPr lang="en-US" altLang="ko-KR" b="1" dirty="0"/>
              <a:t>17</a:t>
            </a:r>
            <a:r>
              <a:rPr lang="ko-KR" altLang="en-US" b="1" dirty="0"/>
              <a:t>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경찰관 한 명 당 평균 </a:t>
            </a:r>
            <a:r>
              <a:rPr lang="en-US" altLang="ko-KR" b="1" dirty="0"/>
              <a:t>26</a:t>
            </a:r>
            <a:r>
              <a:rPr lang="ko-KR" altLang="en-US" b="1" dirty="0"/>
              <a:t>건의 사건을 처리</a:t>
            </a:r>
            <a:r>
              <a:rPr lang="ko-KR" altLang="en-US" dirty="0"/>
              <a:t>해야 하는 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한정된 경찰력을 효과적으로 활용할 필요가 있음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1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BB3D6-72A6-3D52-D7BD-B75FA757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022690"/>
            <a:ext cx="11681792" cy="3995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41F37-D8D4-7C51-6462-99D45CCD8C25}"/>
              </a:ext>
            </a:extLst>
          </p:cNvPr>
          <p:cNvSpPr txBox="1"/>
          <p:nvPr/>
        </p:nvSpPr>
        <p:spPr>
          <a:xfrm>
            <a:off x="329428" y="4925398"/>
            <a:ext cx="10857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교통사고의 경우 금요일에 급격한 상승폭을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교통불편</a:t>
            </a:r>
            <a:r>
              <a:rPr lang="en-US" altLang="ko-KR" dirty="0"/>
              <a:t>, </a:t>
            </a:r>
            <a:r>
              <a:rPr lang="ko-KR" altLang="en-US" dirty="0"/>
              <a:t>음주운전</a:t>
            </a:r>
            <a:r>
              <a:rPr lang="en-US" altLang="ko-KR" dirty="0"/>
              <a:t>, </a:t>
            </a:r>
            <a:r>
              <a:rPr lang="ko-KR" altLang="en-US" dirty="0"/>
              <a:t>교통위반의 경우 토요일까지 상승곡선을 그리다 일요일에 하락하는 경향을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CBA5-A5EB-633C-7AE8-CC7E8A31B5BF}"/>
              </a:ext>
            </a:extLst>
          </p:cNvPr>
          <p:cNvSpPr txBox="1"/>
          <p:nvPr/>
        </p:nvSpPr>
        <p:spPr>
          <a:xfrm>
            <a:off x="849086" y="6533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20~23</a:t>
            </a:r>
            <a:r>
              <a:rPr lang="ko-KR" altLang="en-US" dirty="0"/>
              <a:t>년 접수건수</a:t>
            </a:r>
            <a:r>
              <a:rPr lang="en-US" altLang="ko-KR" dirty="0"/>
              <a:t>/</a:t>
            </a:r>
            <a:r>
              <a:rPr lang="ko-KR" altLang="en-US" dirty="0"/>
              <a:t>요일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58C80-0E63-9718-3AF1-5198AD9D3D2D}"/>
              </a:ext>
            </a:extLst>
          </p:cNvPr>
          <p:cNvSpPr txBox="1"/>
          <p:nvPr/>
        </p:nvSpPr>
        <p:spPr>
          <a:xfrm>
            <a:off x="90975" y="6858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요일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CF6FD-9DAB-65DB-8769-1E183812F3F6}"/>
              </a:ext>
            </a:extLst>
          </p:cNvPr>
          <p:cNvSpPr txBox="1"/>
          <p:nvPr/>
        </p:nvSpPr>
        <p:spPr>
          <a:xfrm>
            <a:off x="2731537" y="121301"/>
            <a:ext cx="922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dirty="0">
                <a:solidFill>
                  <a:schemeClr val="accent1"/>
                </a:solidFill>
              </a:rPr>
              <a:t>요일 </a:t>
            </a:r>
            <a:r>
              <a:rPr lang="en-US" altLang="ko-KR" i="1" dirty="0">
                <a:solidFill>
                  <a:schemeClr val="accent1"/>
                </a:solidFill>
              </a:rPr>
              <a:t>or </a:t>
            </a:r>
            <a:r>
              <a:rPr lang="ko-KR" altLang="en-US" i="1" dirty="0">
                <a:solidFill>
                  <a:schemeClr val="accent1"/>
                </a:solidFill>
              </a:rPr>
              <a:t>음주운전과 교통불편</a:t>
            </a:r>
            <a:r>
              <a:rPr lang="en-US" altLang="ko-KR" i="1" dirty="0">
                <a:solidFill>
                  <a:schemeClr val="accent1"/>
                </a:solidFill>
              </a:rPr>
              <a:t>, </a:t>
            </a:r>
            <a:r>
              <a:rPr lang="ko-KR" altLang="en-US" i="1" dirty="0">
                <a:solidFill>
                  <a:schemeClr val="accent1"/>
                </a:solidFill>
              </a:rPr>
              <a:t>교통위반이 상관 있을까</a:t>
            </a:r>
            <a:r>
              <a:rPr lang="en-US" altLang="ko-KR" i="1" dirty="0">
                <a:solidFill>
                  <a:schemeClr val="accent1"/>
                </a:solidFill>
              </a:rPr>
              <a:t>? </a:t>
            </a:r>
            <a:r>
              <a:rPr lang="ko-KR" altLang="en-US" i="1" dirty="0">
                <a:solidFill>
                  <a:schemeClr val="accent1"/>
                </a:solidFill>
              </a:rPr>
              <a:t>비슷한 상승폭을 보임</a:t>
            </a:r>
          </a:p>
        </p:txBody>
      </p:sp>
    </p:spTree>
    <p:extLst>
      <p:ext uri="{BB962C8B-B14F-4D97-AF65-F5344CB8AC3E}">
        <p14:creationId xmlns:p14="http://schemas.microsoft.com/office/powerpoint/2010/main" val="42427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77DB-0437-87D9-BBE5-DC4DDBC35ECC}"/>
              </a:ext>
            </a:extLst>
          </p:cNvPr>
          <p:cNvSpPr txBox="1"/>
          <p:nvPr/>
        </p:nvSpPr>
        <p:spPr>
          <a:xfrm>
            <a:off x="174950" y="16523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지역</a:t>
            </a:r>
            <a:endParaRPr lang="en-US" altLang="ko-KR" sz="2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485CD3-2010-3DF7-9D71-2311B40E1923}"/>
              </a:ext>
            </a:extLst>
          </p:cNvPr>
          <p:cNvGrpSpPr/>
          <p:nvPr/>
        </p:nvGrpSpPr>
        <p:grpSpPr>
          <a:xfrm>
            <a:off x="174950" y="565342"/>
            <a:ext cx="8256944" cy="6275647"/>
            <a:chOff x="174950" y="565342"/>
            <a:chExt cx="8256944" cy="627564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65B083-06D1-1D4E-DB48-100835FE9F62}"/>
                </a:ext>
              </a:extLst>
            </p:cNvPr>
            <p:cNvGrpSpPr/>
            <p:nvPr/>
          </p:nvGrpSpPr>
          <p:grpSpPr>
            <a:xfrm>
              <a:off x="174950" y="565342"/>
              <a:ext cx="8223662" cy="2077562"/>
              <a:chOff x="174950" y="565342"/>
              <a:chExt cx="8223662" cy="207756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8F611-13B0-0CAA-E86F-09BD1D280E30}"/>
                  </a:ext>
                </a:extLst>
              </p:cNvPr>
              <p:cNvSpPr txBox="1"/>
              <p:nvPr/>
            </p:nvSpPr>
            <p:spPr>
              <a:xfrm>
                <a:off x="7844614" y="1049697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대전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7F0DD0D-132B-887A-186E-F4D38010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0" y="565342"/>
                <a:ext cx="7702944" cy="2077562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30ADDBF-8346-47CC-646B-7219BC2E24B6}"/>
                </a:ext>
              </a:extLst>
            </p:cNvPr>
            <p:cNvGrpSpPr/>
            <p:nvPr/>
          </p:nvGrpSpPr>
          <p:grpSpPr>
            <a:xfrm>
              <a:off x="209876" y="4672505"/>
              <a:ext cx="8222018" cy="2168484"/>
              <a:chOff x="209876" y="4672505"/>
              <a:chExt cx="8222018" cy="21684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03EE40-9A49-BBDC-5A92-33126E7AED6A}"/>
                  </a:ext>
                </a:extLst>
              </p:cNvPr>
              <p:cNvSpPr txBox="1"/>
              <p:nvPr/>
            </p:nvSpPr>
            <p:spPr>
              <a:xfrm>
                <a:off x="7877896" y="5061945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세종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7EB19D9-014F-9E7F-24D4-D6FC0F81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76" y="4672505"/>
                <a:ext cx="7702945" cy="2168484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9FCFB5F-9925-F3DD-574D-C8674FED7D68}"/>
                </a:ext>
              </a:extLst>
            </p:cNvPr>
            <p:cNvGrpSpPr/>
            <p:nvPr/>
          </p:nvGrpSpPr>
          <p:grpSpPr>
            <a:xfrm>
              <a:off x="174951" y="2594944"/>
              <a:ext cx="8223661" cy="2077562"/>
              <a:chOff x="174951" y="2594944"/>
              <a:chExt cx="8223661" cy="20775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0A4A4-531F-F173-56E7-E0713E7DB3FA}"/>
                  </a:ext>
                </a:extLst>
              </p:cNvPr>
              <p:cNvSpPr txBox="1"/>
              <p:nvPr/>
            </p:nvSpPr>
            <p:spPr>
              <a:xfrm>
                <a:off x="7844614" y="3068614"/>
                <a:ext cx="553998" cy="74635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2400" b="1" dirty="0"/>
                  <a:t>충남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1D944BE-2762-954D-A7FE-6DD7224B7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51" y="2594944"/>
                <a:ext cx="7669664" cy="2077562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FA4C720-EC4E-BA69-AA98-CEB2928142B6}"/>
              </a:ext>
            </a:extLst>
          </p:cNvPr>
          <p:cNvSpPr txBox="1"/>
          <p:nvPr/>
        </p:nvSpPr>
        <p:spPr>
          <a:xfrm>
            <a:off x="8398612" y="113048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서구 </a:t>
            </a:r>
            <a:r>
              <a:rPr lang="en-US" altLang="ko-KR" sz="2400" b="1" dirty="0"/>
              <a:t>49,338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8B428-28E4-AA3F-6872-1A6DF4B367B0}"/>
              </a:ext>
            </a:extLst>
          </p:cNvPr>
          <p:cNvSpPr txBox="1"/>
          <p:nvPr/>
        </p:nvSpPr>
        <p:spPr>
          <a:xfrm>
            <a:off x="8431894" y="3177008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천안 </a:t>
            </a:r>
            <a:r>
              <a:rPr lang="en-US" altLang="ko-KR" sz="2400" b="1" dirty="0"/>
              <a:t>74,681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A3F60-7C35-569E-F6F6-94B66191F5AB}"/>
              </a:ext>
            </a:extLst>
          </p:cNvPr>
          <p:cNvSpPr txBox="1"/>
          <p:nvPr/>
        </p:nvSpPr>
        <p:spPr>
          <a:xfrm>
            <a:off x="8431894" y="5127262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조치원 </a:t>
            </a:r>
            <a:r>
              <a:rPr lang="en-US" altLang="ko-KR" sz="2400" b="1" dirty="0"/>
              <a:t>4,032 </a:t>
            </a:r>
            <a:r>
              <a:rPr lang="ko-KR" altLang="en-US" sz="2400" b="1" dirty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92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30D148-52E0-EC33-6E96-45BCC0F2CBE2}"/>
              </a:ext>
            </a:extLst>
          </p:cNvPr>
          <p:cNvGrpSpPr/>
          <p:nvPr/>
        </p:nvGrpSpPr>
        <p:grpSpPr>
          <a:xfrm>
            <a:off x="0" y="558086"/>
            <a:ext cx="9502055" cy="6263155"/>
            <a:chOff x="0" y="371475"/>
            <a:chExt cx="9502055" cy="626315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212728-9775-9D9A-C497-DCE8FA0ED87D}"/>
                </a:ext>
              </a:extLst>
            </p:cNvPr>
            <p:cNvGrpSpPr/>
            <p:nvPr/>
          </p:nvGrpSpPr>
          <p:grpSpPr>
            <a:xfrm>
              <a:off x="0" y="371475"/>
              <a:ext cx="8948057" cy="6263155"/>
              <a:chOff x="0" y="371475"/>
              <a:chExt cx="12201525" cy="6263155"/>
            </a:xfrm>
          </p:grpSpPr>
          <p:pic>
            <p:nvPicPr>
              <p:cNvPr id="5" name="그림 4" descr="텍스트, 문구, 필기구, 연필이(가) 표시된 사진&#10;&#10;자동 생성된 설명">
                <a:extLst>
                  <a:ext uri="{FF2B5EF4-FFF2-40B4-BE49-F238E27FC236}">
                    <a16:creationId xmlns:a16="http://schemas.microsoft.com/office/drawing/2014/main" id="{47A4B9A6-A652-D7D5-AD3C-B16AEA829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526739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7" name="그림 6" descr="텍스트, 문구, 필기구이(가) 표시된 사진&#10;&#10;자동 생성된 설명">
                <a:extLst>
                  <a:ext uri="{FF2B5EF4-FFF2-40B4-BE49-F238E27FC236}">
                    <a16:creationId xmlns:a16="http://schemas.microsoft.com/office/drawing/2014/main" id="{E68A4D35-7219-B86D-A67B-F5803CFA2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" y="4682004"/>
                <a:ext cx="12192000" cy="195262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D6FDFDA-F467-B9BE-1D3B-9E33B4F7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1475"/>
                <a:ext cx="12192000" cy="195262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F3087-1C0F-E80A-BCFB-5B7BDE98CC85}"/>
                </a:ext>
              </a:extLst>
            </p:cNvPr>
            <p:cNvSpPr txBox="1"/>
            <p:nvPr/>
          </p:nvSpPr>
          <p:spPr>
            <a:xfrm>
              <a:off x="8948057" y="5285138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세종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47D1CB-1C05-F98F-5BED-C80E7E95D65E}"/>
                </a:ext>
              </a:extLst>
            </p:cNvPr>
            <p:cNvSpPr txBox="1"/>
            <p:nvPr/>
          </p:nvSpPr>
          <p:spPr>
            <a:xfrm>
              <a:off x="8941072" y="3129874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대전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DFA70C-251C-A827-6C4E-5EC26337051E}"/>
                </a:ext>
              </a:extLst>
            </p:cNvPr>
            <p:cNvSpPr txBox="1"/>
            <p:nvPr/>
          </p:nvSpPr>
          <p:spPr>
            <a:xfrm>
              <a:off x="8948057" y="974609"/>
              <a:ext cx="553998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400" b="1" dirty="0"/>
                <a:t>충남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90D54E-0226-B522-CE86-CF1B4F908EA4}"/>
              </a:ext>
            </a:extLst>
          </p:cNvPr>
          <p:cNvSpPr txBox="1"/>
          <p:nvPr/>
        </p:nvSpPr>
        <p:spPr>
          <a:xfrm>
            <a:off x="193611" y="5665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가장 많이 발생한 시간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5FA4-0790-F42C-1799-BF47DE4A8376}"/>
              </a:ext>
            </a:extLst>
          </p:cNvPr>
          <p:cNvSpPr txBox="1"/>
          <p:nvPr/>
        </p:nvSpPr>
        <p:spPr>
          <a:xfrm>
            <a:off x="2843518" y="874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>
                <a:solidFill>
                  <a:srgbClr val="00B050"/>
                </a:solidFill>
              </a:rPr>
              <a:t>시간과 교통사고</a:t>
            </a:r>
            <a:r>
              <a:rPr lang="en-US" altLang="ko-KR" i="1">
                <a:solidFill>
                  <a:srgbClr val="00B050"/>
                </a:solidFill>
              </a:rPr>
              <a:t>, </a:t>
            </a:r>
            <a:r>
              <a:rPr lang="ko-KR" altLang="en-US" i="1" dirty="0">
                <a:solidFill>
                  <a:srgbClr val="00B050"/>
                </a:solidFill>
              </a:rPr>
              <a:t>음주운전이 상관 있을까</a:t>
            </a:r>
            <a:r>
              <a:rPr lang="en-US" altLang="ko-KR" i="1" dirty="0">
                <a:solidFill>
                  <a:srgbClr val="00B050"/>
                </a:solidFill>
              </a:rPr>
              <a:t>?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3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309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Kyung Min</dc:creator>
  <cp:lastModifiedBy>Lim Kyung Min</cp:lastModifiedBy>
  <cp:revision>6</cp:revision>
  <dcterms:created xsi:type="dcterms:W3CDTF">2023-02-08T05:18:54Z</dcterms:created>
  <dcterms:modified xsi:type="dcterms:W3CDTF">2023-02-09T11:34:23Z</dcterms:modified>
</cp:coreProperties>
</file>