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3" r:id="rId2"/>
    <p:sldId id="305" r:id="rId3"/>
    <p:sldId id="306" r:id="rId4"/>
    <p:sldId id="269" r:id="rId5"/>
    <p:sldId id="270" r:id="rId6"/>
    <p:sldId id="321" r:id="rId7"/>
    <p:sldId id="317" r:id="rId8"/>
    <p:sldId id="303" r:id="rId9"/>
    <p:sldId id="267" r:id="rId10"/>
    <p:sldId id="325" r:id="rId11"/>
    <p:sldId id="273" r:id="rId12"/>
    <p:sldId id="272" r:id="rId13"/>
    <p:sldId id="304" r:id="rId14"/>
    <p:sldId id="274" r:id="rId15"/>
    <p:sldId id="275" r:id="rId16"/>
    <p:sldId id="276" r:id="rId17"/>
    <p:sldId id="323" r:id="rId18"/>
    <p:sldId id="278" r:id="rId19"/>
    <p:sldId id="324" r:id="rId20"/>
    <p:sldId id="322" r:id="rId21"/>
    <p:sldId id="291" r:id="rId22"/>
    <p:sldId id="280" r:id="rId23"/>
    <p:sldId id="282" r:id="rId24"/>
    <p:sldId id="283" r:id="rId25"/>
    <p:sldId id="284" r:id="rId26"/>
    <p:sldId id="285" r:id="rId27"/>
    <p:sldId id="286" r:id="rId28"/>
    <p:sldId id="292" r:id="rId29"/>
    <p:sldId id="287" r:id="rId30"/>
    <p:sldId id="288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308" r:id="rId39"/>
    <p:sldId id="309" r:id="rId40"/>
    <p:sldId id="313" r:id="rId41"/>
    <p:sldId id="312" r:id="rId42"/>
    <p:sldId id="310" r:id="rId43"/>
    <p:sldId id="314" r:id="rId44"/>
    <p:sldId id="315" r:id="rId45"/>
    <p:sldId id="316" r:id="rId46"/>
    <p:sldId id="318" r:id="rId47"/>
    <p:sldId id="319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F20"/>
    <a:srgbClr val="1F26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37" autoAdjust="0"/>
  </p:normalViewPr>
  <p:slideViewPr>
    <p:cSldViewPr>
      <p:cViewPr varScale="1">
        <p:scale>
          <a:sx n="79" d="100"/>
          <a:sy n="79" d="100"/>
        </p:scale>
        <p:origin x="-9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4290C-6629-42A4-8780-D4F786E6D98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1160-39A6-4363-BE49-F64E86639B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1160-39A6-4363-BE49-F64E86639B6E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W8AAAEkCAYAAADgo7C7AAAAOXRFWHRTb2Z0d2FyZQBNYXRwbG90bGliIHZlcnNpb24zLjUuMSwgaHR0cHM6Ly9tYXRwbG90bGliLm9yZy/YYfK9AAAACXBIWXMAAAsTAAALEwEAmpwYAAAQeUlEQVR4nO3df5BVhXnG8eeBXdns6kRZFo2gQY1G64zRZqeJY43WAbGQjk4GUzs1Ok0qlrRMEcUh2uiooa3JyECmo3Sx8cdMbRs1UToqiloUU5optLWNobb+QLMS0pWQRECIyts/7t3Nuizs7uXunvt6vp8Zxz3nnt19gbvfOXvuOec6IgQAyGVc0QMAAEaOeANAQsQbABIi3gCQEPEGgISINwAk1DQW32TSpEkxbdq0sfhWAPCBsXHjxjcjomOwx8Yk3tOmTdOGDRvG4lsBwAeG7df29xiHTQAgIeINAAkRbwBIaEyOeQ/mnXfeUXd3t3bv3l3UCIVraWnR1KlT1dzcXPQoAJIpLN7d3d067LDDNG3aNNkuaozCRIS2bdum7u5uHXfccUWPAyCZwg6b7N69W+3t7Q0Z7o0bNw66/vLLL3/f8qpVq3T//ffX9D1sq729vdS/eQCoXWF73pIKD/f69et13XXXqampSW1tberq6tLkyZN1/fXXa/Xq1X3bXXHFFdq+fbuee+45zZkzR5J0xx13aNeuXfvE96KLLtKOHTvet+7555/Xli1b9jk8UvSfH0Behca7aNdcc41WrVql9vZ2rVu3TjfccINWrFghSZo+fbrmz5+vCy+8UMuXL9fevXs1e/Zs3X333ZKktra2Qb/mQw89tM+62bNnq6mp1H/VAOqsYYoybfEjdf16m/9y9pDbtLW1qb29XZJ0+umna/ny5X2PPfnkk30ft7a26t1339WmTZvU3d2tF154QStXrtTWrVu1YMGCYc3DXjYORr1/PspuOH1odKU+VXDWrFm68cYb9eijj2r+/PlauHBh32PTp0/Xww8/3Ld82223ad68ebr66qs1e/ZsrV69WosXLx7W9xk/fnzdZwdQbg2z512EBQsWaPPmzXr11Ve1dOlSTZw4UZJ05JFH6p577pFUOaVx6dKlevnll9XV1aXHH39cs2bN0l133fW+r7VmzRotWbKkb7m7u1utra19X/Pcc8/V4sWLdcEFF4zRnw7AB1mp4y1Je/bs0dKlS7Vr1y5FhCJC1157bd/jtjVlyhRdeeWV2rlzp2bOnKkzzjhDkyZN0vr16/u2mzFjhmbMmNG3vGzZMp188snEGsCoKH28582bpxUrVuikk06SJO3YsUPnnXeezjnnHLW2tqqpqUmXXnqpVqxYoUmTJmnOnDmaPHmyJOmSSy4pcnQAJVbqY95SZc963LjS/zUASKb0e9633367rrrqKu3cuVNS5crHm266Sa2trftse/PNN/edSthr5syZWrRo0ZjMCgC9HBGj/k06Oztj4P28N23apFNOOWXUv3dRduzYoebmZk2YMOGA233Q/x5QH5wqWF9ZThW0vTEiOgd7rPR73qPl0EMPLXoEAB9gHOwFgISINwAkVGi8x+J4eyMr+58fQO0Ki3dLS4u2bdtW2oD13s+7paWl6FEAJFTYC5ZTp05Vd3e3enp6ihqhcL3vpAMAI1VYvJubm3kHGQCoES9YAkBCQ+552z5c0gpJR6kS+8slHSLpdkktkv45IrjEEADG0HAOm7RKWhgRW2zPlnSNpOMlfSkiNtu+3/anIuL7ozopAKDPkIdNImJLRGypLm6XtEdSS0Rsrq57UNKZozMeAGAww37B0vYUVfa650ta3u+hbZL2uTmH7bmS5krSsccee3BTjhHuH1FfWe4fAWQ0rBcsbX9W0g2SrpD0U0mH93v4CEn7nO8XEV0R0RkRnR0dHXUYFQDQa8h42z5N0u9ExJURsS0i3pY0obonLkmfk/TUaA4JAHi/4Rw2uUDS2bbXVpdfl7RQ0gO290haFRGbRmk+AMAghox3RHxd0tcHeYgXKQGgIFykAwAJEW8ASIh4A0BCxBsAEiLeAJAQ8QaAhIg3ACREvAEgIeINAAkRbwBIiHgDQELEGwASIt4AkBDxBoCEiDcAJES8ASAh4g0ACRFvAEiIeANAQsQbABIi3gCQEPEGgISINwAkRLwBICHiDQAJEW8ASIh4A0BCxBsAEiLeAJAQ8QaAhIg3ACREvAEgIeINAAkRbwBIiHgDQELEGwASIt4AkBDxBoCEiDcAJDRkvG132F5i+5bq8hds/9D2WttPjP6IAICBmoaxzW2SXpLUWl0+XNJXIuLh0RoKAHBgQ+55R8Rlkp7tt+pwSdtHayAAwNBqOebdJOnrttfZnru/jWzPtb3B9oaenp7aJwQA7GPE8Y6IGyPi05JmSrrY9qn72a4rIjojorOjo+Ng5wQA9DPieNvuPU7+tqS3JEVdJwIADGk4L1gO9Be2f6P6ud+NiB/WeSYAwBCGFe+IWCtpbfXjRaM4DwBgGLhIBwASIt4AkBDxBoCEiDcAJES8ASAh4g0ACRFvAEiIeANAQsQbABIi3gCQEPEGgISINwAkRLwBICHiDQAJEW8ASIh4A0BCxBsAEiLeAJAQ8QaAhIg3ACREvAEgIeINAAkRbwBIiHgDQELEGwASIt4AkBDxBoCEiDcAJES8ASAh4g0ACRFvAEiIeANAQsQbABIi3gCQEPEGgISINwAkRLwBICHiDQAJEW8ASGjIeNvusL3E9i3V5Y/bfsr292x/Y/RHBAAMNJw979sk7ZHUXF1eJulLEXGWpGm2PzVKswEA9mPIeEfEZZKelSTbTZJaImJz9eEHJZ05atMBAAY10mPeHZK29VveJumIwTa0Pdf2Btsbenp6ap0PADCIkcb7Z5IO77d8hKRByxwRXRHRGRGdHR0dtU0HABjUiOIdEW9LmmB7SnXV5yQ9VfepAAAH1FTD5yyU9IDtPZJWRcSmOs8EABjCsOIdEWslra1+/K/iRUoAKBQX6QBAQsQbABIi3gCQEPEGgISINwAkRLwBICHiDQAJEW8ASIh4A0BCxBsAEiLeAJAQ8QaAhIg3ACREvAEgIeINAAkRbwBIiHgDQELEGwASIt4AkBDxBoCEiDcAJES8ASAh4g0ACRFvAEiIeANAQsQbABIi3gCQEPEGgISINwAkRLwBICHiDQAJEW8ASIh4A0BCxBsAEiLeAJAQ8QaAhIg3ACREvAEgIeINAAk11fqJtv9L0rbqYldE3FefkQAAQ6k53pJ+EhHT6zYJAGDYDuawyd66TQEAGJGa4m27TdIJtp+1/W3bxwyyzVzbG2xv6OnpOehBAQC/UlO8I2JnRJwQEZ+RtFLSbYNs0xURnRHR2dHRcbBzAgD6qXXPe3y/RXarAWCM1fqC5cdsf0vSL6v/zavfSACAodQU74h4UdJZdZ4FADBMXKQDAAkRbwBIiHgDQELEGwASIt4AkBDxBoCEiDcAJES8ASAh4g0ACRFvAEiIeANAQsQbABIi3gCQEPEGgISINwAkRLwBICHiDQAJEW8ASIh4A0BCxBsAEiLeAJAQ8QaAhIg3ACREvAEgIeINAAkRbwBIiHgDQELEGwASIt4AkBDxBoCEiDcAJES8ASAh4g0ACRFvAEiIeANAQsQbABIi3gCQEPEGgISINwAkVHO8bd9i+xnb37N9aj2HAgAcWE3xtn22pCMj4hxJV0r6Rl2nAgAcUK173udL+jtJiogfSJpYt4kAAENqqvHzJkvq6bf8ru1xEbG3d4XtuZLmVhd32H6xxu+FfU2S9GbRQwzFtxY9AQrAc7O+Prq/B2qN988lHdFveW//cEtSRHRJ6qrx6+MAbG+IiM6i5wAG4rk5dmo9bLJO0hxJsv1rkrrrNhEAYEi17nk/ImmW7XWS3lLlRUsAwBipKd7VQyTz6jwLho/DUWhUPDfHiCOi6BkAACPEFZYAkBDxBoCEiDcAJES8E7B9ou022/cWPQvQH8/N4hDvHL4g6SOSjip6EGAAnpsFId4NzrYlfTwiXpLkoucBevHcLBbxbnzXS/qboocABsFzs0Cc593AbP+bpJci4vPV5TWS+v+DPR8RiwoZDqXGc7N4tV4ejzEQEb9u+6u2z4uIp6vrzi96LoDnZvE4bNL4vibp8qKHAAbBc7NAxLvBReW41v/a/qje/2spUCiem8Ui3jn8raT/k7Sl6EGAAXhuFoQXLAEgIfa8ASAh4g0ACRFvAEiIeANAQlyk06Bsf1LSn2g/p2BFxBdt3xkRfzi2k6HsbP+WKjej6u8/JJ0uSRFxn+0FEbFsbCcrF842aVC2PyRpcr9VH5Z0iKQrJC2JiNdtr4mIGYUMiNKyPV3SFEm/r8qpgqouj5P0+Yg4zfYTXHE5ujhs0qAi4m1Jx0g6WtIkVa5m+5GkX0TE672bFTQeSiwinoyIeyS9WP3/36tyV8HHJG2tbsZdBkcZh00a272SvqXKHvdUVS6GuLXQiYBfWWd7qqSrJfUUPUzZEO/G9lpEfE2SbB8vaVH14/sj4tVCJwOkf5L015K+LOmLAx7jt8JRRrwbW/8fgHckPS9pt6QP2Z4iaUIhU6H0qreAPVPSxRGxtfrGDNWH/BlJRxQ3XTkQ78bW/7jhe5L+JSJ+bnuZKi9gvlLIVCi9iJhh+yOSltt+SdLTkrol3alK1B8ocr4y4GyTBmb7lIjYVP14paSvRMSbBY8F9LF9mKRvRsQfFD1L2RDvJGwfEhG/LHoOYCDbh0XEW0XPUTacKpiA7c8SbjQqwl0M9rwTsP10RJzXb/kQSeOr54IDY6p69e/MobaLiD8fg3FKi3g3KNu/KelGVc44aVLlBctXJK2U9FfVzb4aEWuKmRBlZftoSScOtV1EPDMG45QW8U7G9oOqnFe7S9J3uDwejcL2RFXeHW170bOUAce8k7B9re1TJbVFxE+qxxn590NDsH2opPsknVD0LGXBD38CtudI6oiIFwY8tLeIeYBetptsXyzpO6ocxttQ9ExlwUU6Dcz2P6pyc6r/jIjLqqt/avtjkt5S5apLYMzZfkyVe+50qnLDtJkR8UaxU5ULx7wbXPXGP38q6Y2IWGb7REl3SWqW9EcR8e+FDojSs32+KveevzMiVhU9T1kQ7yRs/5kqe+D8cKDh2G6SdLukJyPi20XPUwbEOwnb41U57r11yI2BAlSfo0dHxI+KnqUMiDeAg2L7NEl7I+IHRc9SJrxgCWBEbLdJau+36kxJ79n+Rf/t+r3jE0YBe94ARsT2uaq8f2Vo37c7610XETF3bCcrF+INYMRsHynp+IhYP2D970l6JSK+X8xk5cFhEwC1OErSmbbPkjRDlVNZe98K7cPFjVUeXGEJYERsj5PUosrO3yciYqakl2x/urpJS2HDlQjxBjBSZ0u6RVKrpB9X122WdKukP1blykuMMg6bABiRiHjG9s8kTZf0CdvHSJot6RJJn5TUVuB4pcGeN4CDcZMqe+HfjYgfq3LfeboyBjjbBMCI2W6W1DLwLdBsnyDpkN43zsboId4ADprt8yPiiaLnKBN+vQFQD4v7L9g+qqhByoJ4Axgx2/9j+zHb/927asAm9471TGVDvAHU4o2I+G1V3ohhMANjjjoj3gBqEQP+32z7y7Yv298noL44zxtAPeyV9Jqkt4sepCyIN4B6eC8iHum3zGlso4x4A6jF0dU3IZ5aXQ5Jsv0PkiZKOq2owcqCeAMYsYg4ecAqV9f/bgHjlBIvWAKohyVFD1A2XGEJAAmx5w0ACRFvAEiIeANAQsQbABIi3gCQ0P8DMxUXtn5kFd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412776" y="26064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693"/>
            <a:ext cx="499207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en-US" altLang="ko-KR" dirty="0" smtClean="0"/>
              <a:t>	1-1) </a:t>
            </a:r>
            <a:r>
              <a:rPr lang="ko-KR" altLang="en-US" dirty="0" smtClean="0"/>
              <a:t>팀원소개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주제소개 및 선정이유</a:t>
            </a:r>
            <a:endParaRPr lang="en-US" altLang="ko-KR" dirty="0" smtClean="0"/>
          </a:p>
          <a:p>
            <a:r>
              <a:rPr lang="en-US" altLang="ko-KR" dirty="0" smtClean="0"/>
              <a:t>	1-2)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인프라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1-3) </a:t>
            </a:r>
            <a:r>
              <a:rPr lang="ko-KR" altLang="en-US" dirty="0" smtClean="0"/>
              <a:t>분석방법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r>
              <a:rPr lang="en-US" altLang="ko-KR" dirty="0" smtClean="0"/>
              <a:t>	2-1) </a:t>
            </a:r>
            <a:r>
              <a:rPr lang="ko-KR" altLang="en-US" dirty="0" smtClean="0"/>
              <a:t>만족도 시각화</a:t>
            </a:r>
            <a:endParaRPr lang="en-US" altLang="ko-KR" dirty="0" smtClean="0"/>
          </a:p>
          <a:p>
            <a:r>
              <a:rPr lang="en-US" altLang="ko-KR" dirty="0" smtClean="0"/>
              <a:t>	2-2) </a:t>
            </a:r>
            <a:r>
              <a:rPr lang="ko-KR" altLang="en-US" dirty="0" smtClean="0"/>
              <a:t>인프라 시각화</a:t>
            </a:r>
            <a:endParaRPr lang="en-US" altLang="ko-KR" dirty="0" smtClean="0"/>
          </a:p>
          <a:p>
            <a:r>
              <a:rPr lang="en-US" altLang="ko-KR" dirty="0" smtClean="0"/>
              <a:t>	2-3) Python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현재의 양천구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본론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	3-1) R 1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3-2) R 2</a:t>
            </a:r>
            <a:r>
              <a:rPr lang="ko-KR" altLang="en-US" dirty="0" smtClean="0"/>
              <a:t>차 통계분석</a:t>
            </a:r>
            <a:endParaRPr lang="en-US" altLang="ko-KR" dirty="0" smtClean="0"/>
          </a:p>
          <a:p>
            <a:r>
              <a:rPr lang="en-US" altLang="ko-KR" dirty="0" smtClean="0"/>
              <a:t>	3-3) R </a:t>
            </a:r>
            <a:r>
              <a:rPr lang="ko-KR" altLang="en-US" dirty="0" smtClean="0"/>
              <a:t>활용 분석 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3-3) 1,2</a:t>
            </a:r>
            <a:r>
              <a:rPr lang="ko-KR" altLang="en-US" dirty="0" smtClean="0"/>
              <a:t>차 종합분석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앞으로의 개발 방향성 제안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재정리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3995936" y="335699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4941168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24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위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랭크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0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만족도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만족도 평균값과 하위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3"/>
            <a:ext cx="3456384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00808"/>
            <a:ext cx="36724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292080" y="3501008"/>
            <a:ext cx="3456384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32656"/>
            <a:ext cx="8676456" cy="5544616"/>
            <a:chOff x="0" y="620688"/>
            <a:chExt cx="8676456" cy="55446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688"/>
              <a:ext cx="568863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1268760"/>
              <a:ext cx="2808312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588224" y="836712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인구밀도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40352" y="5301208"/>
              <a:ext cx="878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명</a:t>
              </a:r>
              <a:r>
                <a:rPr lang="en-US" altLang="ko-KR" sz="1600" dirty="0" smtClean="0"/>
                <a:t>/㎢)</a:t>
              </a:r>
              <a:endParaRPr lang="ko-KR" altLang="en-US" sz="2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868144" y="1376680"/>
            <a:ext cx="27363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8864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인구수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71600" y="5505200"/>
            <a:ext cx="6815659" cy="934363"/>
            <a:chOff x="971600" y="5517232"/>
            <a:chExt cx="6815659" cy="934363"/>
          </a:xfrm>
        </p:grpSpPr>
        <p:sp>
          <p:nvSpPr>
            <p:cNvPr id="3" name="TextBox 2"/>
            <p:cNvSpPr txBox="1"/>
            <p:nvPr/>
          </p:nvSpPr>
          <p:spPr>
            <a:xfrm>
              <a:off x="971600" y="5517232"/>
              <a:ext cx="1308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/>
            </a:p>
            <a:p>
              <a:r>
                <a:rPr lang="ko-KR" altLang="en-US" dirty="0" smtClean="0"/>
                <a:t>평균</a:t>
              </a:r>
              <a:endParaRPr lang="en-US" altLang="ko-KR" dirty="0" smtClean="0"/>
            </a:p>
            <a:p>
              <a:r>
                <a:rPr lang="en-US" altLang="ko-KR" dirty="0" smtClean="0"/>
                <a:t>389,441 </a:t>
              </a:r>
              <a:r>
                <a:rPr lang="ko-KR" altLang="en-US" dirty="0" smtClean="0"/>
                <a:t>명</a:t>
              </a:r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5805264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양천구</a:t>
              </a:r>
              <a:endParaRPr lang="en-US" altLang="ko-KR" dirty="0" smtClean="0"/>
            </a:p>
            <a:p>
              <a:r>
                <a:rPr lang="en-US" altLang="ko-KR" dirty="0" smtClean="0"/>
                <a:t>450.,487 </a:t>
              </a:r>
              <a:r>
                <a:rPr lang="ko-KR" altLang="en-US" dirty="0" smtClean="0"/>
                <a:t>명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355976" y="5949280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4" y="5661248"/>
              <a:ext cx="1919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인구밀도 </a:t>
              </a:r>
              <a:r>
                <a:rPr lang="en-US" altLang="ko-KR" sz="3600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sz="3600" b="1" dirty="0" smtClean="0">
                  <a:solidFill>
                    <a:srgbClr val="FF0000"/>
                  </a:solidFill>
                </a:rPr>
                <a:t>위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610552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인프라 총 현황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7959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양천구 인프라 총합</a:t>
            </a:r>
            <a:endParaRPr lang="en-US" altLang="ko-KR" dirty="0" smtClean="0"/>
          </a:p>
          <a:p>
            <a:r>
              <a:rPr lang="en-US" altLang="ko-KR" dirty="0" smtClean="0"/>
              <a:t>: 3073</a:t>
            </a:r>
            <a:r>
              <a:rPr lang="ko-KR" altLang="en-US" dirty="0" smtClean="0"/>
              <a:t>으로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위</a:t>
            </a:r>
            <a:r>
              <a:rPr lang="ko-KR" altLang="en-US" dirty="0" smtClean="0"/>
              <a:t> 랭크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67816" y="3068960"/>
            <a:ext cx="216024" cy="3384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1124744"/>
          <a:ext cx="3960440" cy="545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10"/>
                <a:gridCol w="990110"/>
                <a:gridCol w="495055"/>
                <a:gridCol w="495055"/>
                <a:gridCol w="990110"/>
              </a:tblGrid>
              <a:tr h="4390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양천구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평균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인프라 수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총인구수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441,749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&gt;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377,749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아파트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1,989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&gt;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1,854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파출소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범죄건수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1,732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1,882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병원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637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716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상권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문화시설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버스정거장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356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지하철역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체육시설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&gt;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인프라 총합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3,073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&lt;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3,108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54868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양천구와 평균 인프라 수 비교</a:t>
            </a:r>
            <a:endParaRPr lang="ko-KR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216" y="1217128"/>
            <a:ext cx="475252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1886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 시각화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5589240"/>
            <a:ext cx="45719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문화시설 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상권 수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0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  <p:pic>
        <p:nvPicPr>
          <p:cNvPr id="13" name="그림 12" descr="페어플롯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8720"/>
            <a:ext cx="8712968" cy="561662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71800" y="908720"/>
            <a:ext cx="6048672" cy="12961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총인구수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)","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버스정거장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0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0" y="908720"/>
            <a:ext cx="8964488" cy="5589240"/>
            <a:chOff x="0" y="908720"/>
            <a:chExt cx="8964488" cy="5589240"/>
          </a:xfrm>
        </p:grpSpPr>
        <p:pic>
          <p:nvPicPr>
            <p:cNvPr id="15" name="그림 14" descr="페어플롯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2736"/>
              <a:ext cx="8964488" cy="544522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771800" y="908720"/>
              <a:ext cx="6048672" cy="14401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파출소 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범죄건수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아파트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3310" y="1196752"/>
            <a:ext cx="8820472" cy="5256584"/>
            <a:chOff x="93310" y="1196752"/>
            <a:chExt cx="8820472" cy="5256584"/>
          </a:xfrm>
        </p:grpSpPr>
        <p:pic>
          <p:nvPicPr>
            <p:cNvPr id="10" name="그림 9" descr="페어플롯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10" y="1268760"/>
              <a:ext cx="8820472" cy="518457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771800" y="1196752"/>
              <a:ext cx="6048672" cy="12961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["</a:t>
            </a:r>
            <a:r>
              <a:rPr lang="ko-KR" altLang="en-US" dirty="0" smtClean="0"/>
              <a:t>지역만족도</a:t>
            </a:r>
            <a:r>
              <a:rPr lang="en-US" altLang="ko-KR" dirty="0" smtClean="0"/>
              <a:t>",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학교 수</a:t>
            </a:r>
            <a:r>
              <a:rPr lang="en-US" altLang="ko-KR" dirty="0" smtClean="0"/>
              <a:t>", “</a:t>
            </a:r>
            <a:r>
              <a:rPr lang="ko-KR" altLang="en-US" dirty="0" smtClean="0"/>
              <a:t>체육시설 수</a:t>
            </a:r>
            <a:r>
              <a:rPr lang="en-US" altLang="ko-KR" dirty="0" smtClean="0"/>
              <a:t>"]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  <p:pic>
        <p:nvPicPr>
          <p:cNvPr id="4" name="그림 3" descr="페어플롯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80728"/>
            <a:ext cx="8856984" cy="5400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8" y="1052736"/>
            <a:ext cx="5256584" cy="158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7320" y="765255"/>
            <a:ext cx="8964488" cy="3816425"/>
            <a:chOff x="465914" y="942636"/>
            <a:chExt cx="9144000" cy="5673363"/>
          </a:xfrm>
        </p:grpSpPr>
        <p:pic>
          <p:nvPicPr>
            <p:cNvPr id="7" name="그림 6" descr="다운로드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914" y="942636"/>
              <a:ext cx="9144000" cy="56733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9930" y="1369995"/>
              <a:ext cx="7992888" cy="360040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83568" y="4581128"/>
          <a:ext cx="784887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375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양의 선형관계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약한 음의</a:t>
                      </a:r>
                      <a:r>
                        <a:rPr lang="ko-KR" altLang="en-US" sz="2000" b="1" baseline="0" dirty="0" smtClean="0">
                          <a:latin typeface="+mj-lt"/>
                          <a:ea typeface="HY견고딕" pitchFamily="18" charset="-127"/>
                        </a:rPr>
                        <a:t>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lt"/>
                          <a:ea typeface="HY견고딕" pitchFamily="18" charset="-127"/>
                        </a:rPr>
                        <a:t>뚜렷한 음의 상관관계</a:t>
                      </a:r>
                      <a:endParaRPr lang="ko-KR" altLang="en-US" sz="2000" b="1" dirty="0">
                        <a:latin typeface="+mj-lt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384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병원</a:t>
                      </a:r>
                      <a:r>
                        <a:rPr lang="ko-KR" altLang="en-US" b="1" baseline="0" dirty="0" smtClean="0"/>
                        <a:t> 수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상권 수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지하철역 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파출소</a:t>
                      </a:r>
                      <a:endParaRPr lang="en-US" altLang="ko-KR" b="1" baseline="0" dirty="0" smtClean="0"/>
                    </a:p>
                    <a:p>
                      <a:pPr algn="ctr" latinLnBrk="1"/>
                      <a:r>
                        <a:rPr lang="ko-KR" altLang="en-US" b="1" baseline="0" dirty="0" smtClean="0"/>
                        <a:t>문화시설</a:t>
                      </a:r>
                      <a:endParaRPr lang="en-US" altLang="ko-K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총인구</a:t>
                      </a:r>
                      <a:r>
                        <a:rPr lang="ko-KR" altLang="en-US" baseline="0" dirty="0" smtClean="0"/>
                        <a:t> 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인프라 총합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범죄건수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버스정거장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인구밀도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6064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활용 분석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69979" y="548680"/>
            <a:ext cx="8604448" cy="4948798"/>
            <a:chOff x="269979" y="168886"/>
            <a:chExt cx="8604448" cy="5328592"/>
          </a:xfrm>
        </p:grpSpPr>
        <p:sp>
          <p:nvSpPr>
            <p:cNvPr id="2" name="직사각형 1"/>
            <p:cNvSpPr/>
            <p:nvPr/>
          </p:nvSpPr>
          <p:spPr>
            <a:xfrm>
              <a:off x="269979" y="168886"/>
              <a:ext cx="8604448" cy="53285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323528" y="4278200"/>
              <a:ext cx="8208912" cy="31013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16200000">
              <a:off x="-900607" y="2704563"/>
              <a:ext cx="5040560" cy="2880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692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만족도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28" y="3933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인프라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25299" y="3815167"/>
            <a:ext cx="10081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양천구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5608994"/>
            <a:ext cx="5937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인프라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서울에서 가장 높은 인구밀도를 가지고 있지만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대부분의 인프라 수가 타 구보다 적은 실정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만족도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삶의 만족도와 지역 만족도 모두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위에 랭크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16632"/>
            <a:ext cx="534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양천구 </a:t>
            </a:r>
            <a:r>
              <a:rPr lang="ko-KR" altLang="en-US" dirty="0" err="1" smtClean="0"/>
              <a:t>포지셔닝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인프라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780928"/>
            <a:ext cx="70423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만족스러운 삶은 인간이라면 누구나 추구하는 것이다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지역에 대한 만족은 거주민들에게 지역에 대한 자긍심을 심어주며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이는 자연스럽게 도시경쟁력으로 이어진다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그렇다면 만족은 어디서 오는 것일까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지역만족도에 영향을 미치는 요인을 양천구를 중점으로 알아보고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 결과를 바탕으로 양천구의 개발 방향성을 제안한다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2564904"/>
            <a:ext cx="8280920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855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우리의 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만족</a:t>
            </a:r>
            <a:r>
              <a:rPr lang="ko-KR" altLang="en-US" sz="4000" b="1" dirty="0" smtClean="0"/>
              <a:t>은 어디서 오는가</a:t>
            </a:r>
            <a:r>
              <a:rPr lang="en-US" altLang="ko-KR" sz="4000" b="1" dirty="0" smtClean="0"/>
              <a:t>? 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양천구를 중심으로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주제소개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124744"/>
            <a:ext cx="2088232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양천구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 종합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671876"/>
            <a:ext cx="559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[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980728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 만족도 </a:t>
            </a:r>
            <a:r>
              <a:rPr lang="en-US" altLang="ko-KR" b="1" dirty="0" smtClean="0"/>
              <a:t>24</a:t>
            </a:r>
            <a:r>
              <a:rPr lang="ko-KR" altLang="en-US" b="1" dirty="0" smtClean="0"/>
              <a:t>위</a:t>
            </a:r>
            <a:endParaRPr lang="en-US" altLang="ko-KR" b="1" dirty="0" smtClean="0"/>
          </a:p>
          <a:p>
            <a:r>
              <a:rPr lang="ko-KR" altLang="en-US" dirty="0" smtClean="0"/>
              <a:t>삶의 만족도 </a:t>
            </a:r>
            <a:r>
              <a:rPr lang="en-US" altLang="ko-KR" b="1" dirty="0" smtClean="0"/>
              <a:t>24</a:t>
            </a:r>
            <a:r>
              <a:rPr lang="ko-KR" altLang="en-US" b="1" dirty="0" smtClean="0"/>
              <a:t>위</a:t>
            </a:r>
            <a:endParaRPr lang="en-US" altLang="ko-KR" b="1" dirty="0" smtClean="0"/>
          </a:p>
          <a:p>
            <a:r>
              <a:rPr lang="ko-KR" altLang="en-US" dirty="0" smtClean="0"/>
              <a:t>인구밀도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위</a:t>
            </a:r>
            <a:endParaRPr lang="en-US" altLang="ko-KR" b="1" dirty="0" smtClean="0"/>
          </a:p>
          <a:p>
            <a:r>
              <a:rPr lang="ko-KR" altLang="en-US" dirty="0" smtClean="0"/>
              <a:t>인프라 총합 </a:t>
            </a:r>
            <a:r>
              <a:rPr lang="en-US" altLang="ko-KR" b="1" dirty="0" smtClean="0"/>
              <a:t>11</a:t>
            </a:r>
            <a:r>
              <a:rPr lang="ko-KR" altLang="en-US" b="1" dirty="0" smtClean="0"/>
              <a:t>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3068960"/>
            <a:ext cx="2088232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시각화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PairPlot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HeatMap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8337" y="3682196"/>
            <a:ext cx="559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[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3790781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PairPlot</a:t>
            </a:r>
            <a:r>
              <a:rPr lang="ko-KR" altLang="en-US" dirty="0" smtClean="0"/>
              <a:t>을 활용해서 몇가지 요인들이 </a:t>
            </a:r>
            <a:endParaRPr lang="en-US" altLang="ko-KR" dirty="0" smtClean="0"/>
          </a:p>
          <a:p>
            <a:r>
              <a:rPr lang="ko-KR" altLang="en-US" dirty="0" err="1" smtClean="0"/>
              <a:t>우상향</a:t>
            </a:r>
            <a:r>
              <a:rPr lang="ko-KR" altLang="en-US" dirty="0" smtClean="0"/>
              <a:t> 그래프의 형태를 가지는 것을 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4725144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HeatMap</a:t>
            </a:r>
            <a:r>
              <a:rPr lang="ko-KR" altLang="en-US" dirty="0" smtClean="0"/>
              <a:t>을 활용하여 </a:t>
            </a:r>
            <a:r>
              <a:rPr lang="en-US" altLang="ko-KR" dirty="0" err="1" smtClean="0"/>
              <a:t>PairPlot</a:t>
            </a:r>
            <a:r>
              <a:rPr lang="ko-KR" altLang="en-US" dirty="0" smtClean="0"/>
              <a:t>의 내용을 구체화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지역만족도가 병원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상권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문화시설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파출소와</a:t>
            </a:r>
            <a:endParaRPr lang="en-US" altLang="ko-KR" dirty="0" smtClean="0"/>
          </a:p>
          <a:p>
            <a:r>
              <a:rPr lang="ko-KR" altLang="en-US" dirty="0" smtClean="0"/>
              <a:t>관련이 있음을 확인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492896"/>
            <a:ext cx="336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R 1</a:t>
            </a:r>
            <a:r>
              <a:rPr lang="ko-KR" altLang="en-US" sz="9600" b="1" dirty="0" smtClean="0"/>
              <a:t>차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 </a:t>
            </a:r>
            <a:r>
              <a:rPr lang="ko-KR" altLang="en-US" dirty="0" smtClean="0"/>
              <a:t>회귀분석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3645024"/>
            <a:ext cx="199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0.3406</a:t>
            </a:r>
          </a:p>
          <a:p>
            <a:r>
              <a:rPr lang="en-US" altLang="ko-KR" dirty="0" smtClean="0"/>
              <a:t>P-Value : 0.02117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7592" y="1196752"/>
            <a:ext cx="4970909" cy="5328592"/>
            <a:chOff x="323528" y="1268760"/>
            <a:chExt cx="5114925" cy="53285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268760"/>
              <a:ext cx="5114925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975792" y="6081264"/>
              <a:ext cx="1368152" cy="252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11824" y="5829328"/>
              <a:ext cx="2160240" cy="2639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9644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395536" y="4941168"/>
            <a:ext cx="5624307" cy="1080120"/>
            <a:chOff x="395536" y="4941168"/>
            <a:chExt cx="5624307" cy="1080120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4941168"/>
              <a:ext cx="3092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이상치 </a:t>
              </a:r>
              <a:r>
                <a:rPr lang="en-US" altLang="ko-KR" dirty="0" smtClean="0"/>
                <a:t>: 1,3,23,24 </a:t>
              </a:r>
              <a:r>
                <a:rPr lang="ko-KR" altLang="en-US" dirty="0" smtClean="0"/>
                <a:t>번 데이터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928" y="5649216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해당 데이터를 삭제하여 교정</a:t>
              </a:r>
              <a:endParaRPr lang="ko-KR" altLang="en-US" dirty="0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2123728" y="5589240"/>
              <a:ext cx="64807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59624" y="1184720"/>
            <a:ext cx="4996433" cy="5328592"/>
            <a:chOff x="359624" y="1184720"/>
            <a:chExt cx="4996433" cy="53285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624" y="1184720"/>
              <a:ext cx="4996433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43808" y="5901152"/>
              <a:ext cx="2232248" cy="264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31840" y="6165304"/>
              <a:ext cx="1520552" cy="255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52120" y="2060848"/>
            <a:ext cx="2860742" cy="3238619"/>
            <a:chOff x="5652120" y="2060848"/>
            <a:chExt cx="2860742" cy="3238619"/>
          </a:xfrm>
        </p:grpSpPr>
        <p:grpSp>
          <p:nvGrpSpPr>
            <p:cNvPr id="13" name="그룹 12"/>
            <p:cNvGrpSpPr/>
            <p:nvPr/>
          </p:nvGrpSpPr>
          <p:grpSpPr>
            <a:xfrm>
              <a:off x="5652120" y="2060848"/>
              <a:ext cx="2124043" cy="2446531"/>
              <a:chOff x="6228184" y="1484784"/>
              <a:chExt cx="2124043" cy="24465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228184" y="1484784"/>
                <a:ext cx="1997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설명력 </a:t>
                </a:r>
                <a:r>
                  <a:rPr lang="en-US" altLang="ko-KR" dirty="0" smtClean="0"/>
                  <a:t>: 0.3406</a:t>
                </a:r>
              </a:p>
              <a:p>
                <a:r>
                  <a:rPr lang="en-US" altLang="ko-KR" dirty="0" smtClean="0"/>
                  <a:t>P-Value : 0.02117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28184" y="3284984"/>
                <a:ext cx="2124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설명력 </a:t>
                </a:r>
                <a:r>
                  <a:rPr lang="en-US" altLang="ko-KR" dirty="0" smtClean="0"/>
                  <a:t>: 0.4792</a:t>
                </a:r>
              </a:p>
              <a:p>
                <a:r>
                  <a:rPr lang="en-US" altLang="ko-KR" dirty="0" smtClean="0"/>
                  <a:t>P-Value : 0.008961</a:t>
                </a:r>
                <a:endParaRPr lang="ko-KR" altLang="en-US" dirty="0"/>
              </a:p>
            </p:txBody>
          </p:sp>
          <p:sp>
            <p:nvSpPr>
              <p:cNvPr id="11" name="아래쪽 화살표 10"/>
              <p:cNvSpPr/>
              <p:nvPr/>
            </p:nvSpPr>
            <p:spPr>
              <a:xfrm>
                <a:off x="6948264" y="2348880"/>
                <a:ext cx="648072" cy="792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092280" y="306896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/>
                  </a:solidFill>
                </a:rPr>
                <a:t>이상치 제거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4653136"/>
              <a:ext cx="26346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설명력 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40.69%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향상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b="1" dirty="0" smtClean="0">
                  <a:solidFill>
                    <a:srgbClr val="C00000"/>
                  </a:solidFill>
                </a:rPr>
                <a:t>P-Value 0.012209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하락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660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sp>
        <p:nvSpPr>
          <p:cNvPr id="3078" name="AutoShape 6" descr="http://127.0.0.1:58455/chunk_output/EAE9D47EC3C40FB3/8B6AFFC0/cksct0suqlirc/000012.png?resize=18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0160" y="908721"/>
            <a:ext cx="9144000" cy="3384376"/>
            <a:chOff x="323528" y="908720"/>
            <a:chExt cx="5893694" cy="5562567"/>
          </a:xfrm>
        </p:grpSpPr>
        <p:grpSp>
          <p:nvGrpSpPr>
            <p:cNvPr id="12" name="그룹 11"/>
            <p:cNvGrpSpPr/>
            <p:nvPr/>
          </p:nvGrpSpPr>
          <p:grpSpPr>
            <a:xfrm>
              <a:off x="323528" y="908720"/>
              <a:ext cx="5893694" cy="5562567"/>
              <a:chOff x="334490" y="692696"/>
              <a:chExt cx="4993502" cy="5562567"/>
            </a:xfrm>
          </p:grpSpPr>
          <p:pic>
            <p:nvPicPr>
              <p:cNvPr id="13" name="그림 12" descr="00000f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4490" y="692696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4" name="그림 13" descr="00001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6341" y="697854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5" name="그림 14" descr="00001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5560" y="3469411"/>
                <a:ext cx="2521539" cy="2785852"/>
              </a:xfrm>
              <a:prstGeom prst="rect">
                <a:avLst/>
              </a:prstGeom>
            </p:spPr>
          </p:pic>
          <p:pic>
            <p:nvPicPr>
              <p:cNvPr id="16" name="그림 15" descr="00001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06453" y="3469411"/>
                <a:ext cx="2521539" cy="2785852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23528" y="9087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3848" y="9087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②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3645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5856" y="3645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④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512" y="4581129"/>
            <a:ext cx="8575874" cy="1859433"/>
            <a:chOff x="179512" y="4581129"/>
            <a:chExt cx="8575874" cy="1859433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4581129"/>
              <a:ext cx="7704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Residuals VS Fitted </a:t>
              </a:r>
              <a:r>
                <a:rPr lang="ko-KR" altLang="en-US" dirty="0" smtClean="0"/>
                <a:t>그래프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패턴이 없으므로 </a:t>
              </a:r>
              <a:r>
                <a:rPr lang="ko-KR" altLang="en-US" dirty="0" err="1" smtClean="0"/>
                <a:t>선형성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err="1" smtClean="0"/>
                <a:t>Nomal</a:t>
              </a:r>
              <a:r>
                <a:rPr lang="en-US" altLang="ko-KR" dirty="0" smtClean="0"/>
                <a:t> Q-Q 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 </a:t>
              </a:r>
              <a:r>
                <a:rPr lang="ko-KR" altLang="en-US" dirty="0" smtClean="0"/>
                <a:t>선 안에 데이터가 완전히 들어가 있지 않으므로</a:t>
              </a:r>
              <a:endParaRPr lang="en-US" altLang="ko-KR" dirty="0" smtClean="0"/>
            </a:p>
            <a:p>
              <a:pPr marL="2171700" lvl="4" indent="-342900"/>
              <a:r>
                <a:rPr lang="en-US" altLang="ko-KR" dirty="0" smtClean="0"/>
                <a:t> </a:t>
              </a:r>
              <a:r>
                <a:rPr lang="ko-KR" altLang="en-US" dirty="0" smtClean="0"/>
                <a:t>정규분포 여부는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따로 확인 필요</a:t>
              </a:r>
              <a:endParaRPr lang="en-US" altLang="ko-KR" dirty="0" smtClean="0"/>
            </a:p>
            <a:p>
              <a:pPr marL="2628900" lvl="5" indent="-342900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512" y="5517232"/>
              <a:ext cx="8575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Scale-Location : </a:t>
              </a:r>
              <a:r>
                <a:rPr lang="ko-KR" altLang="en-US" dirty="0" smtClean="0"/>
                <a:t>모양의 패턴이 없으므로 등분산성 만족</a:t>
              </a:r>
              <a:endParaRPr lang="en-US" altLang="ko-KR" dirty="0" smtClean="0"/>
            </a:p>
            <a:p>
              <a:r>
                <a:rPr lang="en-US" altLang="ko-KR" dirty="0" smtClean="0"/>
                <a:t>4. Residuals VS Leverage : 21</a:t>
              </a:r>
              <a:r>
                <a:rPr lang="ko-KR" altLang="en-US" dirty="0" smtClean="0"/>
                <a:t>번 데이터가 밖에 있으나 존재여부에 따라 설명력이</a:t>
              </a:r>
              <a:endParaRPr lang="en-US" altLang="ko-KR" dirty="0" smtClean="0"/>
            </a:p>
            <a:p>
              <a:r>
                <a:rPr lang="en-US" altLang="ko-KR" dirty="0" smtClean="0"/>
                <a:t>			</a:t>
              </a:r>
              <a:r>
                <a:rPr lang="ko-KR" altLang="en-US" dirty="0" smtClean="0"/>
                <a:t>크게 </a:t>
              </a:r>
              <a:r>
                <a:rPr lang="ko-KR" altLang="en-US" dirty="0" err="1" smtClean="0"/>
                <a:t>차이나지</a:t>
              </a:r>
              <a:r>
                <a:rPr lang="ko-KR" altLang="en-US" dirty="0" smtClean="0"/>
                <a:t> 않음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188640"/>
            <a:ext cx="660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611560" y="30689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39552" y="594928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31640" y="3140968"/>
            <a:ext cx="382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P-Value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0.3358 </a:t>
            </a:r>
            <a:r>
              <a:rPr lang="ko-KR" altLang="en-US" dirty="0" smtClean="0"/>
              <a:t>이므로 정규분포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1640" y="6021288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VIF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보다 작으므로 독립성 만족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 1</a:t>
            </a:r>
            <a:r>
              <a:rPr lang="ko-KR" altLang="en-US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적당한 독립변수 채택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상권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문화시설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병원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2493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797152"/>
            <a:ext cx="769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독립변수가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b="1" dirty="0" smtClean="0"/>
              <a:t>,</a:t>
            </a:r>
            <a:r>
              <a:rPr lang="en-US" altLang="ko-KR" b="1" dirty="0" smtClean="0">
                <a:solidFill>
                  <a:srgbClr val="C00000"/>
                </a:solidFill>
              </a:rPr>
              <a:t> ‘class1’ </a:t>
            </a:r>
            <a:r>
              <a:rPr lang="ko-KR" altLang="en-US" dirty="0" smtClean="0"/>
              <a:t>인 경우 </a:t>
            </a:r>
            <a:r>
              <a:rPr lang="ko-KR" altLang="en-US" b="1" dirty="0" smtClean="0"/>
              <a:t>가장 설명력이 높을 것으로 예상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b="1" dirty="0" smtClean="0"/>
              <a:t>,</a:t>
            </a:r>
            <a:r>
              <a:rPr lang="en-US" altLang="ko-KR" b="1" dirty="0" smtClean="0">
                <a:solidFill>
                  <a:srgbClr val="C00000"/>
                </a:solidFill>
              </a:rPr>
              <a:t> ’</a:t>
            </a:r>
            <a:r>
              <a:rPr lang="ko-KR" altLang="en-US" b="1" dirty="0" smtClean="0">
                <a:solidFill>
                  <a:srgbClr val="C00000"/>
                </a:solidFill>
              </a:rPr>
              <a:t>학교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‘class1’ </a:t>
            </a:r>
            <a:r>
              <a:rPr lang="ko-KR" altLang="en-US" dirty="0" smtClean="0"/>
              <a:t>인 경우 두번째로 설명력이 높을 것으로 예상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492896"/>
            <a:ext cx="336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R 2</a:t>
            </a:r>
            <a:r>
              <a:rPr lang="ko-KR" altLang="en-US" sz="9600" b="1" dirty="0" smtClean="0"/>
              <a:t>차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 </a:t>
            </a:r>
            <a:r>
              <a:rPr lang="ko-KR" altLang="en-US" dirty="0" smtClean="0"/>
              <a:t>회귀분석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0405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5659" y="6009256"/>
            <a:ext cx="1364786" cy="258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9122" y="5793232"/>
            <a:ext cx="2154925" cy="235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2708920"/>
            <a:ext cx="199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0.3074</a:t>
            </a:r>
          </a:p>
          <a:p>
            <a:r>
              <a:rPr lang="en-US" altLang="ko-KR" dirty="0" smtClean="0"/>
              <a:t>P-Value : 0.07119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선정이유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5112568" cy="61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79512" y="6165304"/>
            <a:ext cx="511256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굽은 화살표 4"/>
          <p:cNvSpPr/>
          <p:nvPr/>
        </p:nvSpPr>
        <p:spPr>
          <a:xfrm>
            <a:off x="4644008" y="1700808"/>
            <a:ext cx="864096" cy="4253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52120" y="1340768"/>
            <a:ext cx="3203848" cy="936104"/>
            <a:chOff x="5940152" y="2708920"/>
            <a:chExt cx="3203848" cy="93610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43223" y="2780928"/>
              <a:ext cx="305983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5940152" y="2708920"/>
              <a:ext cx="3203848" cy="93610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73416" y="2492896"/>
            <a:ext cx="37705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 타 구에 비해 현저히 낮은 만족도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비교적 부족한 인프라 수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 압도적으로 높은 인구밀도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낮은 인지도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5" name="그림 4" descr="200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08" y="1124744"/>
            <a:ext cx="9073008" cy="411537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5536" y="5157192"/>
            <a:ext cx="5624307" cy="1080120"/>
            <a:chOff x="395536" y="4941168"/>
            <a:chExt cx="5624307" cy="1080120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4941168"/>
              <a:ext cx="325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이상치 </a:t>
              </a:r>
              <a:r>
                <a:rPr lang="en-US" altLang="ko-KR" dirty="0" smtClean="0"/>
                <a:t>: 1, 3,18, 24 </a:t>
              </a:r>
              <a:r>
                <a:rPr lang="ko-KR" altLang="en-US" dirty="0" smtClean="0"/>
                <a:t>번 데이터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928" y="5649216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해당 데이터를 삭제하여 교정</a:t>
              </a:r>
              <a:endParaRPr lang="ko-KR" altLang="en-US" dirty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5589240"/>
              <a:ext cx="648072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이상치 여부 확인 및 교정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40" y="1124744"/>
            <a:ext cx="496855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05658" y="6117544"/>
            <a:ext cx="1466341" cy="203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122" y="5889488"/>
            <a:ext cx="2154925" cy="235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060848"/>
            <a:ext cx="2124043" cy="2446531"/>
            <a:chOff x="6228184" y="1484784"/>
            <a:chExt cx="2124043" cy="2446531"/>
          </a:xfrm>
        </p:grpSpPr>
        <p:sp>
          <p:nvSpPr>
            <p:cNvPr id="9" name="TextBox 8"/>
            <p:cNvSpPr txBox="1"/>
            <p:nvPr/>
          </p:nvSpPr>
          <p:spPr>
            <a:xfrm>
              <a:off x="6228184" y="1484784"/>
              <a:ext cx="1997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설명력 </a:t>
              </a:r>
              <a:r>
                <a:rPr lang="en-US" altLang="ko-KR" dirty="0" smtClean="0"/>
                <a:t>: 0.3074</a:t>
              </a:r>
            </a:p>
            <a:p>
              <a:r>
                <a:rPr lang="en-US" altLang="ko-KR" dirty="0" smtClean="0"/>
                <a:t>P-Value : 0.07119</a:t>
              </a:r>
              <a:endParaRPr lang="ko-KR" altLang="en-US" dirty="0" smtClean="0"/>
            </a:p>
            <a:p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4" y="3284984"/>
              <a:ext cx="2124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설명력 </a:t>
              </a:r>
              <a:r>
                <a:rPr lang="en-US" altLang="ko-KR" dirty="0" smtClean="0"/>
                <a:t>: 0.595</a:t>
              </a:r>
            </a:p>
            <a:p>
              <a:r>
                <a:rPr lang="en-US" altLang="ko-KR" dirty="0" smtClean="0"/>
                <a:t>P-Value : 0.008642</a:t>
              </a:r>
              <a:endParaRPr lang="ko-KR" altLang="en-US" dirty="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6948264" y="2348880"/>
              <a:ext cx="648072" cy="792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2280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이상치 제거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4653136"/>
            <a:ext cx="263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설명력 </a:t>
            </a:r>
            <a:r>
              <a:rPr lang="en-US" altLang="ko-KR" b="1" dirty="0" smtClean="0">
                <a:solidFill>
                  <a:srgbClr val="C00000"/>
                </a:solidFill>
              </a:rPr>
              <a:t>91.93% </a:t>
            </a:r>
            <a:r>
              <a:rPr lang="ko-KR" altLang="en-US" b="1" dirty="0" smtClean="0">
                <a:solidFill>
                  <a:srgbClr val="C00000"/>
                </a:solidFill>
              </a:rPr>
              <a:t>향상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P-Value 0.062548 </a:t>
            </a:r>
            <a:r>
              <a:rPr lang="ko-KR" altLang="en-US" b="1" dirty="0" smtClean="0">
                <a:solidFill>
                  <a:srgbClr val="C00000"/>
                </a:solidFill>
              </a:rPr>
              <a:t>하락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0" y="908721"/>
            <a:ext cx="9144000" cy="4176463"/>
            <a:chOff x="0" y="908721"/>
            <a:chExt cx="9144000" cy="3456383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1124744"/>
              <a:ext cx="9144000" cy="3240360"/>
              <a:chOff x="251520" y="836712"/>
              <a:chExt cx="7101854" cy="4482024"/>
            </a:xfrm>
          </p:grpSpPr>
          <p:pic>
            <p:nvPicPr>
              <p:cNvPr id="2" name="그림 1" descr="20000f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520" y="836712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4" name="그림 3" descr="20001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07904" y="836712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5" name="그림 4" descr="20001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1520" y="3068960"/>
                <a:ext cx="3645470" cy="2249776"/>
              </a:xfrm>
              <a:prstGeom prst="rect">
                <a:avLst/>
              </a:prstGeom>
            </p:spPr>
          </p:pic>
          <p:pic>
            <p:nvPicPr>
              <p:cNvPr id="6" name="그림 5" descr="20001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07904" y="3068960"/>
                <a:ext cx="3645470" cy="2249776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0160" y="908721"/>
              <a:ext cx="644640" cy="2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8944" y="908721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②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60" y="2573655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664" y="2573655"/>
              <a:ext cx="644640" cy="22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④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9512" y="5374958"/>
            <a:ext cx="7779181" cy="1294402"/>
            <a:chOff x="179512" y="4581129"/>
            <a:chExt cx="7779181" cy="1294402"/>
          </a:xfrm>
        </p:grpSpPr>
        <p:sp>
          <p:nvSpPr>
            <p:cNvPr id="15" name="TextBox 14"/>
            <p:cNvSpPr txBox="1"/>
            <p:nvPr/>
          </p:nvSpPr>
          <p:spPr>
            <a:xfrm>
              <a:off x="179512" y="4581129"/>
              <a:ext cx="7704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Residuals VS Fitted </a:t>
              </a:r>
              <a:r>
                <a:rPr lang="ko-KR" altLang="en-US" dirty="0" smtClean="0"/>
                <a:t>그래프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패턴이 없으므로 </a:t>
              </a:r>
              <a:r>
                <a:rPr lang="ko-KR" altLang="en-US" dirty="0" err="1" smtClean="0"/>
                <a:t>선형성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en-US" altLang="ko-KR" dirty="0" err="1" smtClean="0"/>
                <a:t>Nomal</a:t>
              </a:r>
              <a:r>
                <a:rPr lang="en-US" altLang="ko-KR" dirty="0" smtClean="0"/>
                <a:t> Q-Q 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선에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점들이 모여있는 것으로 보아 </a:t>
              </a:r>
              <a:r>
                <a:rPr lang="ko-KR" altLang="en-US" dirty="0" err="1" smtClean="0"/>
                <a:t>정규성</a:t>
              </a:r>
              <a:r>
                <a:rPr lang="ko-KR" altLang="en-US" dirty="0" smtClean="0"/>
                <a:t> 만족</a:t>
              </a:r>
              <a:endParaRPr lang="en-US" altLang="ko-KR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512" y="5229200"/>
              <a:ext cx="77791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Scale-Location : </a:t>
              </a:r>
              <a:r>
                <a:rPr lang="ko-KR" altLang="en-US" dirty="0" smtClean="0"/>
                <a:t>모양의 패턴이 없으므로 등분산성 만족</a:t>
              </a:r>
              <a:endParaRPr lang="en-US" altLang="ko-KR" dirty="0" smtClean="0"/>
            </a:p>
            <a:p>
              <a:r>
                <a:rPr lang="en-US" altLang="ko-KR" dirty="0" smtClean="0"/>
                <a:t>4. Residuals VS Leverage : </a:t>
              </a:r>
              <a:r>
                <a:rPr lang="ko-KR" altLang="en-US" dirty="0" err="1" smtClean="0"/>
                <a:t>바운더리</a:t>
              </a:r>
              <a:r>
                <a:rPr lang="ko-KR" altLang="en-US" dirty="0" smtClean="0"/>
                <a:t> 밖에 데이터가 없으므로 이상치 없음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여부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1547664" y="471366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5608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3717032"/>
            <a:ext cx="523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병원 수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인구 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VIF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보다 크기 때문에</a:t>
            </a:r>
            <a:endParaRPr lang="en-US" altLang="ko-KR" b="1" dirty="0" smtClean="0"/>
          </a:p>
          <a:p>
            <a:r>
              <a:rPr lang="ko-KR" altLang="en-US" b="1" dirty="0" smtClean="0"/>
              <a:t>독립성에 문제 발생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763688" y="1484600"/>
            <a:ext cx="72008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1920" y="1484784"/>
            <a:ext cx="72008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760" y="471366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상관계수 확인 필요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상관계수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2493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653136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병원 수</a:t>
            </a:r>
            <a:r>
              <a:rPr lang="en-US" altLang="ko-KR" dirty="0" smtClean="0"/>
              <a:t>’ 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인구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다른 변수들의 상관계수가 비교적 높은 것을 확인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115616" y="537321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5589240"/>
            <a:ext cx="475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독립성을 </a:t>
            </a:r>
            <a:r>
              <a:rPr lang="ko-KR" altLang="en-US" b="1" dirty="0" smtClean="0">
                <a:solidFill>
                  <a:srgbClr val="C00000"/>
                </a:solidFill>
              </a:rPr>
              <a:t>위해 </a:t>
            </a:r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인구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병원 수</a:t>
            </a:r>
            <a:r>
              <a:rPr lang="en-US" altLang="ko-KR" b="1" dirty="0" smtClean="0">
                <a:solidFill>
                  <a:srgbClr val="C00000"/>
                </a:solidFill>
              </a:rPr>
              <a:t>’ </a:t>
            </a:r>
            <a:r>
              <a:rPr lang="ko-KR" altLang="en-US" b="1" dirty="0" smtClean="0"/>
              <a:t>변수 </a:t>
            </a:r>
            <a:r>
              <a:rPr lang="ko-KR" altLang="en-US" b="1" dirty="0" smtClean="0">
                <a:solidFill>
                  <a:srgbClr val="C00000"/>
                </a:solidFill>
              </a:rPr>
              <a:t>제거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인구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 수를 제외한 모델의 </a:t>
            </a:r>
            <a:r>
              <a:rPr lang="ko-KR" altLang="en-US" dirty="0" err="1" smtClean="0"/>
              <a:t>다중공선성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51520" y="1052736"/>
            <a:ext cx="5184576" cy="3312368"/>
            <a:chOff x="251520" y="1052736"/>
            <a:chExt cx="5184576" cy="5544616"/>
          </a:xfrm>
        </p:grpSpPr>
        <p:sp>
          <p:nvSpPr>
            <p:cNvPr id="3" name="직사각형 2"/>
            <p:cNvSpPr/>
            <p:nvPr/>
          </p:nvSpPr>
          <p:spPr>
            <a:xfrm>
              <a:off x="251520" y="1052736"/>
              <a:ext cx="5184576" cy="5544616"/>
            </a:xfrm>
            <a:prstGeom prst="rect">
              <a:avLst/>
            </a:prstGeom>
            <a:noFill/>
            <a:ln w="38100">
              <a:solidFill>
                <a:srgbClr val="1F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124744"/>
              <a:ext cx="504056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201915" y="6069416"/>
              <a:ext cx="1364786" cy="2587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97250" y="5853392"/>
              <a:ext cx="2154925" cy="2350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00064" y="1772816"/>
            <a:ext cx="3168352" cy="2519912"/>
            <a:chOff x="5724128" y="1109793"/>
            <a:chExt cx="3096344" cy="1086315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1109793"/>
              <a:ext cx="3096344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1700808"/>
              <a:ext cx="309634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0"/>
          <p:cNvSpPr/>
          <p:nvPr/>
        </p:nvSpPr>
        <p:spPr>
          <a:xfrm>
            <a:off x="5580112" y="1052736"/>
            <a:ext cx="3384376" cy="3312368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112474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sz="2800" b="1" dirty="0" smtClean="0"/>
              <a:t>VIF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4869160"/>
            <a:ext cx="217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0.5873</a:t>
            </a:r>
          </a:p>
          <a:p>
            <a:r>
              <a:rPr lang="en-US" altLang="ko-KR" dirty="0" smtClean="0"/>
              <a:t>P-Value : </a:t>
            </a:r>
            <a:r>
              <a:rPr lang="en-US" altLang="ko-KR" b="1" dirty="0" smtClean="0"/>
              <a:t>0.003382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4941168"/>
            <a:ext cx="5120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인구 수와 병원 수를 제외하여 독립성을 교정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ko-KR" altLang="en-US" b="1" dirty="0" smtClean="0"/>
              <a:t>모든 변수들의 </a:t>
            </a:r>
            <a:r>
              <a:rPr lang="en-US" altLang="ko-KR" b="1" dirty="0" smtClean="0"/>
              <a:t>VIF</a:t>
            </a:r>
            <a:r>
              <a:rPr lang="ko-KR" altLang="en-US" b="1" dirty="0" smtClean="0"/>
              <a:t>값은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를 넘지 않음을 확인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적당한 독립변수 채택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독립변수가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①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‘class1’,’</a:t>
            </a:r>
            <a:r>
              <a:rPr lang="ko-KR" altLang="en-US" b="1" dirty="0" smtClean="0">
                <a:solidFill>
                  <a:srgbClr val="C00000"/>
                </a:solidFill>
              </a:rPr>
              <a:t>버스정거장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’</a:t>
            </a:r>
            <a:r>
              <a:rPr lang="ko-KR" altLang="en-US" b="1" dirty="0" smtClean="0">
                <a:solidFill>
                  <a:srgbClr val="C00000"/>
                </a:solidFill>
              </a:rPr>
              <a:t>범죄건수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/>
              <a:t>인 경우 </a:t>
            </a:r>
            <a:r>
              <a:rPr lang="ko-KR" altLang="en-US" b="1" dirty="0" smtClean="0"/>
              <a:t>가장 설명력이 높음</a:t>
            </a:r>
            <a:endParaRPr lang="en-US" altLang="ko-KR" b="1" dirty="0" smtClean="0"/>
          </a:p>
          <a:p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/>
              <a:t>②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‘class1’,’</a:t>
            </a:r>
            <a:r>
              <a:rPr lang="ko-KR" altLang="en-US" b="1" dirty="0" smtClean="0">
                <a:solidFill>
                  <a:srgbClr val="C00000"/>
                </a:solidFill>
              </a:rPr>
              <a:t>버스정거장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’</a:t>
            </a:r>
            <a:r>
              <a:rPr lang="ko-KR" altLang="en-US" b="1" dirty="0" smtClean="0">
                <a:solidFill>
                  <a:srgbClr val="C00000"/>
                </a:solidFill>
              </a:rPr>
              <a:t>범죄건수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파출소 수</a:t>
            </a:r>
            <a:r>
              <a:rPr lang="en-US" altLang="ko-KR" b="1" dirty="0" smtClean="0">
                <a:solidFill>
                  <a:srgbClr val="C00000"/>
                </a:solidFill>
              </a:rPr>
              <a:t>’, ‘</a:t>
            </a:r>
            <a:r>
              <a:rPr lang="ko-KR" altLang="en-US" b="1" dirty="0" smtClean="0">
                <a:solidFill>
                  <a:srgbClr val="C00000"/>
                </a:solidFill>
              </a:rPr>
              <a:t>체육시설 수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r>
              <a:rPr lang="en-US" altLang="ko-KR" b="1" dirty="0" smtClean="0"/>
              <a:t>    </a:t>
            </a:r>
            <a:r>
              <a:rPr lang="ko-KR" altLang="en-US" b="1" dirty="0" err="1" smtClean="0"/>
              <a:t>두번째로</a:t>
            </a:r>
            <a:r>
              <a:rPr lang="ko-KR" altLang="en-US" b="1" dirty="0" smtClean="0"/>
              <a:t> 설명력이 높음</a:t>
            </a:r>
            <a:endParaRPr lang="en-US" altLang="ko-KR" b="1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915448" y="6105512"/>
            <a:ext cx="6145233" cy="646331"/>
            <a:chOff x="781081" y="6165304"/>
            <a:chExt cx="6145233" cy="646331"/>
          </a:xfrm>
        </p:grpSpPr>
        <p:sp>
          <p:nvSpPr>
            <p:cNvPr id="5" name="오른쪽 화살표 4"/>
            <p:cNvSpPr/>
            <p:nvPr/>
          </p:nvSpPr>
          <p:spPr>
            <a:xfrm>
              <a:off x="781081" y="6381328"/>
              <a:ext cx="64807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648" y="6165304"/>
              <a:ext cx="5522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파출소 수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체육시설 수 또한</a:t>
              </a:r>
              <a:endParaRPr lang="en-US" altLang="ko-KR" b="1" dirty="0" smtClean="0"/>
            </a:p>
            <a:p>
              <a:r>
                <a:rPr lang="ko-KR" altLang="en-US" b="1" dirty="0" smtClean="0"/>
                <a:t>만족도에 영향을 주는 요인으로 보여지므로 ② 채택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396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b="1" dirty="0" smtClean="0"/>
              <a:t>R 2</a:t>
            </a:r>
            <a:r>
              <a:rPr lang="ko-KR" altLang="en-US" b="1" dirty="0" smtClean="0"/>
              <a:t>차 분석</a:t>
            </a:r>
            <a:r>
              <a:rPr lang="en-US" altLang="ko-KR" dirty="0" smtClean="0"/>
              <a:t>&gt; -</a:t>
            </a:r>
            <a:r>
              <a:rPr lang="ko-KR" altLang="en-US" dirty="0" smtClean="0"/>
              <a:t> 채택된 변수 이상치 제거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분석</a:t>
            </a:r>
            <a:endParaRPr lang="en-US" altLang="ko-KR" dirty="0" smtClean="0"/>
          </a:p>
          <a:p>
            <a:r>
              <a:rPr lang="ko-KR" altLang="en-US" sz="1400" dirty="0" smtClean="0"/>
              <a:t>지역만족도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병원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버스정거장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인구수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파출소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체육시설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범죄건수</a:t>
            </a:r>
            <a:r>
              <a:rPr lang="en-US" altLang="ko-KR" sz="1400" dirty="0" smtClean="0"/>
              <a:t> / </a:t>
            </a:r>
            <a:r>
              <a:rPr lang="ko-KR" altLang="en-US" sz="1400" dirty="0" smtClean="0"/>
              <a:t>소득</a:t>
            </a:r>
            <a:r>
              <a:rPr lang="en-US" altLang="ko-KR" sz="1400" dirty="0" smtClean="0"/>
              <a:t>(Class1) </a:t>
            </a:r>
          </a:p>
          <a:p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1520" y="1052736"/>
            <a:ext cx="5184576" cy="5544616"/>
          </a:xfrm>
          <a:prstGeom prst="rect">
            <a:avLst/>
          </a:prstGeom>
          <a:noFill/>
          <a:ln w="38100">
            <a:solidFill>
              <a:srgbClr val="1F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0405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189882" y="6153640"/>
            <a:ext cx="1466341" cy="203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9122" y="5901520"/>
            <a:ext cx="2226934" cy="263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2852936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설명력 </a:t>
            </a:r>
            <a:r>
              <a:rPr lang="en-US" altLang="ko-KR" dirty="0" smtClean="0"/>
              <a:t>: 0.6583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P-Value : 0.007869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350100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기존보다 </a:t>
            </a:r>
            <a:r>
              <a:rPr lang="en-US" altLang="ko-KR" b="1" dirty="0" smtClean="0">
                <a:solidFill>
                  <a:srgbClr val="C00000"/>
                </a:solidFill>
              </a:rPr>
              <a:t>5.819% </a:t>
            </a:r>
            <a:r>
              <a:rPr lang="ko-KR" altLang="en-US" b="1" dirty="0" smtClean="0">
                <a:solidFill>
                  <a:srgbClr val="C00000"/>
                </a:solidFill>
              </a:rPr>
              <a:t>증가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5544616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왼쪽 화살표 설명선 3"/>
          <p:cNvSpPr/>
          <p:nvPr/>
        </p:nvSpPr>
        <p:spPr>
          <a:xfrm>
            <a:off x="1007696" y="5481320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0.3406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왼쪽 화살표 설명선 4"/>
          <p:cNvSpPr/>
          <p:nvPr/>
        </p:nvSpPr>
        <p:spPr>
          <a:xfrm>
            <a:off x="1979712" y="3501008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0.4792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왼쪽 화살표 설명선 5"/>
          <p:cNvSpPr/>
          <p:nvPr/>
        </p:nvSpPr>
        <p:spPr>
          <a:xfrm>
            <a:off x="2915816" y="2636912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0.5381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왼쪽 화살표 설명선 6"/>
          <p:cNvSpPr/>
          <p:nvPr/>
        </p:nvSpPr>
        <p:spPr>
          <a:xfrm>
            <a:off x="3851920" y="1844824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왼쪽 화살표 설명선 8"/>
          <p:cNvSpPr/>
          <p:nvPr/>
        </p:nvSpPr>
        <p:spPr>
          <a:xfrm>
            <a:off x="5660829" y="836712"/>
            <a:ext cx="1368152" cy="432048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0.6583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설명선 10"/>
          <p:cNvSpPr/>
          <p:nvPr/>
        </p:nvSpPr>
        <p:spPr>
          <a:xfrm>
            <a:off x="3203848" y="1268760"/>
            <a:ext cx="1368152" cy="432048"/>
          </a:xfrm>
          <a:prstGeom prst="righ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0.6221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12160" y="1484784"/>
            <a:ext cx="2880320" cy="4464496"/>
            <a:chOff x="6084168" y="3214717"/>
            <a:chExt cx="2880320" cy="3816423"/>
          </a:xfrm>
        </p:grpSpPr>
        <p:grpSp>
          <p:nvGrpSpPr>
            <p:cNvPr id="16" name="그룹 15"/>
            <p:cNvGrpSpPr/>
            <p:nvPr/>
          </p:nvGrpSpPr>
          <p:grpSpPr>
            <a:xfrm>
              <a:off x="6156176" y="3430741"/>
              <a:ext cx="2808312" cy="3600399"/>
              <a:chOff x="6156176" y="982469"/>
              <a:chExt cx="2808312" cy="3600399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156176" y="982469"/>
                <a:ext cx="2808312" cy="3600399"/>
              </a:xfrm>
              <a:prstGeom prst="rect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28184" y="1558533"/>
                <a:ext cx="2520280" cy="295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HY견고딕" pitchFamily="18" charset="-127"/>
                    <a:ea typeface="HY견고딕" pitchFamily="18" charset="-127"/>
                  </a:rPr>
                  <a:t>‘</a:t>
                </a:r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지역만족도</a:t>
                </a:r>
                <a:r>
                  <a:rPr lang="en-US" altLang="ko-KR" b="1" dirty="0" smtClean="0">
                    <a:latin typeface="HY견고딕" pitchFamily="18" charset="-127"/>
                    <a:ea typeface="HY견고딕" pitchFamily="18" charset="-127"/>
                  </a:rPr>
                  <a:t>’</a:t>
                </a:r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를 </a:t>
                </a:r>
                <a:endParaRPr lang="en-US" altLang="ko-KR" b="1" dirty="0" smtClean="0"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가장 잘 설명하는 모델</a:t>
                </a:r>
              </a:p>
              <a:p>
                <a:pPr algn="ctr"/>
                <a:endParaRPr lang="en-US" altLang="ko-KR" b="1" dirty="0" smtClean="0"/>
              </a:p>
              <a:p>
                <a:pPr algn="ctr"/>
                <a:r>
                  <a:rPr lang="en-US" altLang="ko-KR" b="1" dirty="0" smtClean="0">
                    <a:solidFill>
                      <a:srgbClr val="C00000"/>
                    </a:solidFill>
                  </a:rPr>
                  <a:t>Class1</a:t>
                </a:r>
              </a:p>
              <a:p>
                <a:pPr algn="ctr"/>
                <a:endParaRPr lang="en-US" altLang="ko-KR" sz="5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버스정거장 수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5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파출소 수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5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체육시설 수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5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범죄건수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84168" y="32147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3808" y="4766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설명력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242088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, R </a:t>
            </a:r>
            <a:endParaRPr lang="en-US" altLang="ko-KR" dirty="0" smtClean="0"/>
          </a:p>
          <a:p>
            <a:r>
              <a:rPr lang="ko-KR" altLang="en-US" dirty="0" smtClean="0"/>
              <a:t>종합결론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03648" y="657337"/>
            <a:ext cx="6012159" cy="1024748"/>
            <a:chOff x="2809796" y="611350"/>
            <a:chExt cx="3058348" cy="251781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5969" y="2070182"/>
              <a:ext cx="822175" cy="95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5327" y="1759772"/>
              <a:ext cx="700588" cy="8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9796" y="903116"/>
              <a:ext cx="734711" cy="86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1623" y="611350"/>
              <a:ext cx="811398" cy="1089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43808" y="2216065"/>
              <a:ext cx="854973" cy="913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아래쪽 화살표 10"/>
          <p:cNvSpPr/>
          <p:nvPr/>
        </p:nvSpPr>
        <p:spPr>
          <a:xfrm>
            <a:off x="3995936" y="1916832"/>
            <a:ext cx="115212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492896"/>
            <a:ext cx="80648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79512" y="18864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611560" y="4141319"/>
            <a:ext cx="7848872" cy="1621554"/>
            <a:chOff x="611560" y="4478215"/>
            <a:chExt cx="7848872" cy="1621554"/>
          </a:xfrm>
        </p:grpSpPr>
        <p:sp>
          <p:nvSpPr>
            <p:cNvPr id="13" name="TextBox 12"/>
            <p:cNvSpPr txBox="1"/>
            <p:nvPr/>
          </p:nvSpPr>
          <p:spPr>
            <a:xfrm>
              <a:off x="4067944" y="4478215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1560" y="5013176"/>
              <a:ext cx="7848872" cy="76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4067944" y="5638104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, , , , ,</a:t>
              </a:r>
              <a:endParaRPr lang="ko-KR" altLang="en-US" b="1" dirty="0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5949280"/>
            <a:ext cx="79928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51520" y="548680"/>
            <a:ext cx="8640960" cy="122413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16632"/>
            <a:ext cx="6840760" cy="434222"/>
            <a:chOff x="179512" y="116632"/>
            <a:chExt cx="6840760" cy="434222"/>
          </a:xfrm>
        </p:grpSpPr>
        <p:sp>
          <p:nvSpPr>
            <p:cNvPr id="3" name="TextBox 2"/>
            <p:cNvSpPr txBox="1"/>
            <p:nvPr/>
          </p:nvSpPr>
          <p:spPr>
            <a:xfrm>
              <a:off x="179512" y="116632"/>
              <a:ext cx="2357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Python, R </a:t>
              </a:r>
              <a:r>
                <a:rPr lang="ko-KR" altLang="en-US" dirty="0" smtClean="0"/>
                <a:t>분석 종합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9512" y="505135"/>
              <a:ext cx="684076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11720" y="812648"/>
            <a:ext cx="4224776" cy="5640688"/>
            <a:chOff x="131200" y="1028672"/>
            <a:chExt cx="4440800" cy="5640688"/>
          </a:xfrm>
        </p:grpSpPr>
        <p:grpSp>
          <p:nvGrpSpPr>
            <p:cNvPr id="7" name="그룹 6"/>
            <p:cNvGrpSpPr/>
            <p:nvPr/>
          </p:nvGrpSpPr>
          <p:grpSpPr>
            <a:xfrm>
              <a:off x="131200" y="1028672"/>
              <a:ext cx="4440800" cy="5640688"/>
              <a:chOff x="251520" y="1052736"/>
              <a:chExt cx="5040560" cy="5544616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528" y="1124744"/>
                <a:ext cx="4896544" cy="5328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51520" y="1052736"/>
                <a:ext cx="5040560" cy="5544616"/>
              </a:xfrm>
              <a:prstGeom prst="rect">
                <a:avLst/>
              </a:prstGeom>
              <a:noFill/>
              <a:ln w="38100">
                <a:solidFill>
                  <a:srgbClr val="1F26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487869" y="1124744"/>
              <a:ext cx="908852" cy="54006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7504" y="836712"/>
            <a:ext cx="4536504" cy="5616624"/>
            <a:chOff x="4427984" y="1052736"/>
            <a:chExt cx="4536504" cy="5616624"/>
          </a:xfrm>
        </p:grpSpPr>
        <p:sp>
          <p:nvSpPr>
            <p:cNvPr id="15" name="TextBox 14"/>
            <p:cNvSpPr txBox="1"/>
            <p:nvPr/>
          </p:nvSpPr>
          <p:spPr>
            <a:xfrm>
              <a:off x="7740352" y="566124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HY견고딕" pitchFamily="18" charset="-127"/>
                  <a:ea typeface="HY견고딕" pitchFamily="18" charset="-127"/>
                </a:rPr>
                <a:t>인프라</a:t>
              </a:r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427984" y="1052736"/>
              <a:ext cx="4536504" cy="5616624"/>
              <a:chOff x="4427984" y="1052736"/>
              <a:chExt cx="4536504" cy="561662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36096" y="119675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HY견고딕" pitchFamily="18" charset="-127"/>
                    <a:ea typeface="HY견고딕" pitchFamily="18" charset="-127"/>
                  </a:rPr>
                  <a:t>만족도</a:t>
                </a:r>
                <a:endParaRPr lang="ko-KR" altLang="en-US" b="1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7380312" y="2492896"/>
                <a:ext cx="1008112" cy="50405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양천구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 rot="17669824">
                <a:off x="6137953" y="3860519"/>
                <a:ext cx="1881790" cy="220852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427984" y="1052736"/>
                <a:ext cx="4536504" cy="5616624"/>
                <a:chOff x="4427984" y="1052736"/>
                <a:chExt cx="4536504" cy="5616624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4427984" y="1052736"/>
                  <a:ext cx="4536504" cy="5616624"/>
                  <a:chOff x="269979" y="168886"/>
                  <a:chExt cx="8604448" cy="5328592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69979" y="168886"/>
                    <a:ext cx="8604448" cy="5328592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오른쪽 화살표 11"/>
                  <p:cNvSpPr/>
                  <p:nvPr/>
                </p:nvSpPr>
                <p:spPr>
                  <a:xfrm>
                    <a:off x="557997" y="4336118"/>
                    <a:ext cx="8208913" cy="241822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오른쪽 화살표 12"/>
                  <p:cNvSpPr/>
                  <p:nvPr/>
                </p:nvSpPr>
                <p:spPr>
                  <a:xfrm rot="16200000">
                    <a:off x="-783407" y="2587362"/>
                    <a:ext cx="5040560" cy="522433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6012160" y="4869160"/>
                  <a:ext cx="1008112" cy="50405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양천구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9512" y="116632"/>
            <a:ext cx="6840760" cy="434222"/>
            <a:chOff x="179512" y="116632"/>
            <a:chExt cx="6840760" cy="434222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1663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Python, R </a:t>
              </a:r>
              <a:r>
                <a:rPr lang="ko-KR" altLang="en-US" dirty="0" smtClean="0"/>
                <a:t>분석 종합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505135"/>
              <a:ext cx="684076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692696"/>
          <a:ext cx="4536504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602"/>
                <a:gridCol w="2721902"/>
              </a:tblGrid>
              <a:tr h="4390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양천구</a:t>
                      </a:r>
                      <a:endParaRPr lang="ko-KR" altLang="en-US" sz="1800" b="1" dirty="0"/>
                    </a:p>
                  </a:txBody>
                  <a:tcPr/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총 인구수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441,749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아파트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1,989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파출소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범죄건수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1,732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병원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637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상권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문화시설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버스정거장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지하철역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036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체육시설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9051"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인프라 </a:t>
                      </a:r>
                      <a:r>
                        <a:rPr lang="ko-KR" altLang="en-US" sz="1100" b="1" dirty="0" smtClean="0">
                          <a:latin typeface="HY견고딕" pitchFamily="18" charset="-127"/>
                          <a:ea typeface="HY견고딕" pitchFamily="18" charset="-127"/>
                        </a:rPr>
                        <a:t> 총합</a:t>
                      </a:r>
                      <a:endParaRPr lang="ko-KR" altLang="en-US" sz="11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3,073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148064" y="4509120"/>
            <a:ext cx="3700385" cy="1360026"/>
            <a:chOff x="3203848" y="1934250"/>
            <a:chExt cx="3700385" cy="1360026"/>
          </a:xfrm>
        </p:grpSpPr>
        <p:grpSp>
          <p:nvGrpSpPr>
            <p:cNvPr id="14" name="그룹 13"/>
            <p:cNvGrpSpPr/>
            <p:nvPr/>
          </p:nvGrpSpPr>
          <p:grpSpPr>
            <a:xfrm>
              <a:off x="3203848" y="2418552"/>
              <a:ext cx="3700385" cy="369332"/>
              <a:chOff x="3203848" y="2383716"/>
              <a:chExt cx="3700385" cy="36933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203848" y="2420888"/>
                <a:ext cx="576064" cy="2880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27658" y="2383716"/>
                <a:ext cx="317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Python </a:t>
                </a:r>
                <a:r>
                  <a:rPr lang="en-US" altLang="ko-KR" dirty="0" err="1" smtClean="0"/>
                  <a:t>HeatMap</a:t>
                </a:r>
                <a:r>
                  <a:rPr lang="ko-KR" altLang="en-US" dirty="0" smtClean="0"/>
                  <a:t> 유효 변수</a:t>
                </a:r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203848" y="1934250"/>
              <a:ext cx="3208516" cy="369332"/>
              <a:chOff x="3203848" y="1934250"/>
              <a:chExt cx="3208516" cy="36933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203848" y="1988840"/>
                <a:ext cx="576064" cy="2880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79912" y="1934250"/>
                <a:ext cx="2632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R </a:t>
                </a:r>
                <a:r>
                  <a:rPr lang="ko-KR" altLang="en-US" dirty="0" smtClean="0"/>
                  <a:t>회귀분석 유효 변수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203848" y="2924944"/>
              <a:ext cx="3609971" cy="369332"/>
              <a:chOff x="3203848" y="1556792"/>
              <a:chExt cx="3609971" cy="36933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03848" y="1556792"/>
                <a:ext cx="576064" cy="2880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9912" y="1556792"/>
                <a:ext cx="3033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Python , R </a:t>
                </a:r>
                <a:r>
                  <a:rPr lang="ko-KR" altLang="en-US" dirty="0" smtClean="0"/>
                  <a:t>공통 유효 변수</a:t>
                </a:r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5076056" y="1700808"/>
            <a:ext cx="3829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파출소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17</a:t>
            </a:r>
            <a:r>
              <a:rPr lang="ko-KR" altLang="en-US" sz="2000" b="1" dirty="0" smtClean="0"/>
              <a:t>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- 8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병원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11</a:t>
            </a:r>
            <a:r>
              <a:rPr lang="ko-KR" altLang="en-US" sz="2000" b="1" dirty="0" smtClean="0"/>
              <a:t>위 </a:t>
            </a:r>
            <a:r>
              <a:rPr lang="en-US" altLang="ko-KR" dirty="0" smtClean="0"/>
              <a:t>- 637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상권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15</a:t>
            </a:r>
            <a:r>
              <a:rPr lang="ko-KR" altLang="en-US" sz="2000" b="1" dirty="0" smtClean="0"/>
              <a:t>위 </a:t>
            </a:r>
            <a:r>
              <a:rPr lang="en-US" altLang="ko-KR" dirty="0" smtClean="0"/>
              <a:t>-</a:t>
            </a:r>
            <a:r>
              <a:rPr lang="en-US" altLang="ko-KR" dirty="0" smtClean="0"/>
              <a:t> 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문화시설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15</a:t>
            </a:r>
            <a:r>
              <a:rPr lang="ko-KR" altLang="en-US" sz="2000" b="1" dirty="0" smtClean="0"/>
              <a:t>위</a:t>
            </a:r>
            <a:r>
              <a:rPr lang="ko-KR" altLang="en-US" sz="2000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smtClean="0"/>
              <a:t> 22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버스정거장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19</a:t>
            </a:r>
            <a:r>
              <a:rPr lang="ko-KR" altLang="en-US" sz="2000" b="1" dirty="0" smtClean="0"/>
              <a:t>위</a:t>
            </a:r>
            <a:r>
              <a:rPr lang="en-US" altLang="ko-KR" sz="2000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smtClean="0"/>
              <a:t> 356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체육시설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공동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위</a:t>
            </a:r>
            <a:r>
              <a:rPr lang="ko-KR" altLang="en-US" sz="2000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smtClean="0"/>
              <a:t> 36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범죄건수 </a:t>
            </a:r>
            <a:r>
              <a:rPr lang="en-US" altLang="ko-KR" dirty="0" smtClean="0"/>
              <a:t>: </a:t>
            </a:r>
            <a:r>
              <a:rPr lang="en-US" altLang="ko-KR" sz="2000" b="1" dirty="0" smtClean="0"/>
              <a:t>13</a:t>
            </a:r>
            <a:r>
              <a:rPr lang="ko-KR" altLang="en-US" sz="2000" b="1" dirty="0" smtClean="0"/>
              <a:t>위</a:t>
            </a:r>
            <a:r>
              <a:rPr lang="ko-KR" altLang="en-US" sz="2000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smtClean="0"/>
              <a:t> 1732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99992" y="908720"/>
          <a:ext cx="4248472" cy="360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41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변수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추정치</a:t>
                      </a:r>
                      <a:endParaRPr lang="ko-KR" altLang="en-US" b="0" dirty="0"/>
                    </a:p>
                  </a:txBody>
                  <a:tcPr/>
                </a:tc>
              </a:tr>
              <a:tr h="932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Class1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-0.03473</a:t>
                      </a:r>
                    </a:p>
                  </a:txBody>
                  <a:tcPr/>
                </a:tc>
              </a:tr>
              <a:tr h="93931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버스정거장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0.0003384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</a:tr>
              <a:tr h="41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파출소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0.007282</a:t>
                      </a:r>
                      <a:endParaRPr lang="ko-KR" altLang="en-US" dirty="0"/>
                    </a:p>
                  </a:txBody>
                  <a:tcPr/>
                </a:tc>
              </a:tr>
              <a:tr h="41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체육시설수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0.00395</a:t>
                      </a:r>
                      <a:endParaRPr lang="ko-KR" altLang="en-US" dirty="0"/>
                    </a:p>
                  </a:txBody>
                  <a:tcPr/>
                </a:tc>
              </a:tr>
              <a:tr h="41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범죄건수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-0.0001259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23528" y="836712"/>
            <a:ext cx="8252759" cy="5040560"/>
            <a:chOff x="395536" y="620688"/>
            <a:chExt cx="8252759" cy="54673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620688"/>
              <a:ext cx="3888432" cy="546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4499992" y="4725144"/>
              <a:ext cx="414830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지역만족도 </a:t>
              </a:r>
              <a:r>
                <a:rPr lang="en-US" altLang="ko-KR" dirty="0" smtClean="0"/>
                <a:t>=</a:t>
              </a:r>
            </a:p>
            <a:p>
              <a:endParaRPr lang="en-US" altLang="ko-KR" sz="300" dirty="0" smtClean="0"/>
            </a:p>
            <a:p>
              <a:r>
                <a:rPr lang="en-US" altLang="ko-KR" dirty="0" smtClean="0"/>
                <a:t>6.982 + (</a:t>
              </a:r>
              <a:r>
                <a:rPr lang="ko-KR" altLang="en-US" dirty="0" smtClean="0"/>
                <a:t>추정치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 </a:t>
              </a:r>
              <a:r>
                <a:rPr lang="ko-KR" altLang="en-US" dirty="0" smtClean="0"/>
                <a:t>변수</a:t>
              </a:r>
              <a:r>
                <a:rPr lang="en-US" altLang="ko-KR" dirty="0" smtClean="0"/>
                <a:t>1) + (</a:t>
              </a:r>
              <a:r>
                <a:rPr lang="ko-KR" altLang="en-US" dirty="0" smtClean="0"/>
                <a:t>추정치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 </a:t>
              </a:r>
              <a:r>
                <a:rPr lang="ko-KR" altLang="en-US" dirty="0" smtClean="0"/>
                <a:t>변수</a:t>
              </a:r>
              <a:r>
                <a:rPr lang="en-US" altLang="ko-KR" dirty="0" smtClean="0"/>
                <a:t>2) +</a:t>
              </a:r>
              <a:r>
                <a:rPr lang="en-US" altLang="ko-KR" dirty="0" smtClean="0"/>
                <a:t> (</a:t>
              </a:r>
              <a:r>
                <a:rPr lang="ko-KR" altLang="en-US" dirty="0" smtClean="0"/>
                <a:t>추정치</a:t>
              </a:r>
              <a:r>
                <a:rPr lang="en-US" altLang="ko-KR" dirty="0" smtClean="0"/>
                <a:t>3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 </a:t>
              </a:r>
              <a:r>
                <a:rPr lang="ko-KR" altLang="en-US" dirty="0" smtClean="0"/>
                <a:t>변수</a:t>
              </a:r>
              <a:r>
                <a:rPr lang="en-US" altLang="ko-KR" dirty="0" smtClean="0"/>
                <a:t>3) +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추정치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 </a:t>
              </a:r>
              <a:r>
                <a:rPr lang="ko-KR" altLang="en-US" dirty="0" smtClean="0"/>
                <a:t>변수</a:t>
              </a:r>
              <a:r>
                <a:rPr lang="en-US" altLang="ko-KR" dirty="0" smtClean="0"/>
                <a:t>4) +</a:t>
              </a:r>
              <a:r>
                <a:rPr lang="en-US" altLang="ko-KR" dirty="0" smtClean="0"/>
                <a:t> (</a:t>
              </a:r>
              <a:r>
                <a:rPr lang="ko-KR" altLang="en-US" dirty="0" smtClean="0"/>
                <a:t>추정치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 </a:t>
              </a:r>
              <a:r>
                <a:rPr lang="ko-KR" altLang="en-US" dirty="0" smtClean="0"/>
                <a:t>변수</a:t>
              </a:r>
              <a:r>
                <a:rPr lang="en-US" altLang="ko-KR" dirty="0" smtClean="0"/>
                <a:t>5)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03648" y="6021288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지역만족도를 높이기 위해서는 </a:t>
            </a:r>
            <a:r>
              <a:rPr lang="ko-KR" altLang="en-US" b="1" dirty="0" smtClean="0"/>
              <a:t>해당 변수의 수를 조정하는 것이 중요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539552" y="6021288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9512" y="116632"/>
            <a:ext cx="6840760" cy="434222"/>
            <a:chOff x="179512" y="116632"/>
            <a:chExt cx="6840760" cy="434222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11663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Python, R </a:t>
              </a:r>
              <a:r>
                <a:rPr lang="ko-KR" altLang="en-US" dirty="0" smtClean="0"/>
                <a:t>분석 종</a:t>
              </a:r>
              <a:r>
                <a:rPr lang="ko-KR" altLang="en-US" dirty="0" smtClean="0"/>
                <a:t>합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9512" y="505135"/>
              <a:ext cx="684076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36096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변수추가</a:t>
            </a:r>
            <a:endParaRPr lang="en-US" altLang="ko-KR" dirty="0" smtClean="0"/>
          </a:p>
        </p:txBody>
      </p:sp>
      <p:sp>
        <p:nvSpPr>
          <p:cNvPr id="18" name="아래쪽 화살표 17"/>
          <p:cNvSpPr/>
          <p:nvPr/>
        </p:nvSpPr>
        <p:spPr>
          <a:xfrm>
            <a:off x="4139952" y="2420888"/>
            <a:ext cx="79208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51520" y="404664"/>
            <a:ext cx="8640960" cy="1728192"/>
            <a:chOff x="251520" y="188640"/>
            <a:chExt cx="8640960" cy="2232248"/>
          </a:xfrm>
        </p:grpSpPr>
        <p:grpSp>
          <p:nvGrpSpPr>
            <p:cNvPr id="17" name="그룹 16"/>
            <p:cNvGrpSpPr/>
            <p:nvPr/>
          </p:nvGrpSpPr>
          <p:grpSpPr>
            <a:xfrm>
              <a:off x="395536" y="620688"/>
              <a:ext cx="8300740" cy="1728192"/>
              <a:chOff x="395536" y="620688"/>
              <a:chExt cx="8300740" cy="172819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95536" y="620688"/>
                <a:ext cx="3384376" cy="1728192"/>
                <a:chOff x="2809796" y="788274"/>
                <a:chExt cx="2468978" cy="2821464"/>
              </a:xfrm>
            </p:grpSpPr>
            <p:pic>
              <p:nvPicPr>
                <p:cNvPr id="3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456599" y="1849819"/>
                  <a:ext cx="822175" cy="9586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97878" y="2734439"/>
                  <a:ext cx="700588" cy="875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" name="Picture 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09796" y="903116"/>
                  <a:ext cx="734711" cy="8639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939032" y="788274"/>
                  <a:ext cx="811398" cy="10894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843808" y="2216065"/>
                  <a:ext cx="854973" cy="9130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그룹 14"/>
              <p:cNvGrpSpPr/>
              <p:nvPr/>
            </p:nvGrpSpPr>
            <p:grpSpPr>
              <a:xfrm>
                <a:off x="5652120" y="620688"/>
                <a:ext cx="3044156" cy="1728192"/>
                <a:chOff x="5652120" y="620688"/>
                <a:chExt cx="3044156" cy="17281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5652120" y="836712"/>
                  <a:ext cx="3044156" cy="1512168"/>
                  <a:chOff x="2627784" y="2887460"/>
                  <a:chExt cx="3044156" cy="1512168"/>
                </a:xfrm>
              </p:grpSpPr>
              <p:pic>
                <p:nvPicPr>
                  <p:cNvPr id="307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3736850" y="3163272"/>
                    <a:ext cx="1149475" cy="3657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07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2627784" y="3895572"/>
                    <a:ext cx="1271389" cy="5040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07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/>
                  <a:srcRect/>
                  <a:stretch>
                    <a:fillRect/>
                  </a:stretch>
                </p:blipFill>
                <p:spPr bwMode="auto">
                  <a:xfrm>
                    <a:off x="4689384" y="3623324"/>
                    <a:ext cx="853398" cy="3657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07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4714044" y="2887460"/>
                    <a:ext cx="957896" cy="400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3079" name="Picture 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5724128" y="620688"/>
                  <a:ext cx="1020691" cy="4202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" name="덧셈 기호 15"/>
              <p:cNvSpPr/>
              <p:nvPr/>
            </p:nvSpPr>
            <p:spPr>
              <a:xfrm>
                <a:off x="4067944" y="980728"/>
                <a:ext cx="936104" cy="792088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51520" y="188640"/>
              <a:ext cx="8640960" cy="223224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67944" y="447443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, , , , ,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9693" y="528788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, , , , ,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9512" y="2996952"/>
            <a:ext cx="8677275" cy="159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5085184"/>
            <a:ext cx="864096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6203" y="5949280"/>
            <a:ext cx="864096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092280" y="5486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소득데이</a:t>
            </a:r>
            <a:r>
              <a:rPr lang="ko-KR" altLang="en-US" smtClean="0"/>
              <a:t>터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1560" y="5949280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class2 </a:t>
            </a:r>
            <a:r>
              <a:rPr lang="ko-KR" altLang="en-US" dirty="0" smtClean="0"/>
              <a:t>구마다 편차가 </a:t>
            </a:r>
            <a:r>
              <a:rPr lang="ko-KR" altLang="en-US" dirty="0" smtClean="0"/>
              <a:t>크지 않기 </a:t>
            </a:r>
            <a:r>
              <a:rPr lang="ko-KR" altLang="en-US" dirty="0" smtClean="0"/>
              <a:t>때문에 </a:t>
            </a:r>
            <a:r>
              <a:rPr lang="ko-KR" altLang="en-US" dirty="0" smtClean="0"/>
              <a:t>제외</a:t>
            </a:r>
            <a:endParaRPr lang="en-US" altLang="ko-KR" dirty="0" smtClean="0"/>
          </a:p>
          <a:p>
            <a:r>
              <a:rPr lang="en-US" altLang="ko-KR" dirty="0" smtClean="0"/>
              <a:t>class3 </a:t>
            </a:r>
            <a:r>
              <a:rPr lang="ko-KR" altLang="en-US" dirty="0" smtClean="0"/>
              <a:t>범주의 범위가 너무 넓고 이상치가 많았으므로 제외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-1332656" y="364015"/>
            <a:ext cx="10300414" cy="5225225"/>
            <a:chOff x="-1332656" y="364015"/>
            <a:chExt cx="10300414" cy="5225225"/>
          </a:xfrm>
        </p:grpSpPr>
        <p:grpSp>
          <p:nvGrpSpPr>
            <p:cNvPr id="23" name="그룹 22"/>
            <p:cNvGrpSpPr/>
            <p:nvPr/>
          </p:nvGrpSpPr>
          <p:grpSpPr>
            <a:xfrm>
              <a:off x="-1332656" y="364015"/>
              <a:ext cx="10225136" cy="5225225"/>
              <a:chOff x="-1332656" y="364015"/>
              <a:chExt cx="9447845" cy="522522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23528" y="692696"/>
                <a:ext cx="7472536" cy="4896544"/>
                <a:chOff x="827584" y="620688"/>
                <a:chExt cx="9992816" cy="4536504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827584" y="679844"/>
                  <a:ext cx="9992816" cy="4406345"/>
                  <a:chOff x="323528" y="692696"/>
                  <a:chExt cx="9992816" cy="5363799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692696"/>
                    <a:ext cx="2808312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0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067944" y="692696"/>
                    <a:ext cx="6248400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05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012160" y="693918"/>
                    <a:ext cx="2520280" cy="5362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347864" y="2420888"/>
                    <a:ext cx="506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 smtClean="0"/>
                      <a:t>,,,</a:t>
                    </a:r>
                    <a:endParaRPr lang="ko-KR" altLang="en-US" b="1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20072" y="2492896"/>
                    <a:ext cx="506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 smtClean="0"/>
                      <a:t>,,,</a:t>
                    </a:r>
                    <a:endParaRPr lang="ko-KR" altLang="en-US" b="1" dirty="0"/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827584" y="620688"/>
                  <a:ext cx="8208912" cy="11521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827584" y="1755398"/>
                  <a:ext cx="8208912" cy="13681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827584" y="3140968"/>
                  <a:ext cx="8208912" cy="20162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-1332656" y="764704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 flipV="1">
                <a:off x="6444208" y="36401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 smtClean="0"/>
                  <a:t>]</a:t>
                </a:r>
                <a:endParaRPr lang="ko-KR" altLang="en-US" sz="2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0800000" flipV="1">
                <a:off x="6444208" y="171652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 smtClean="0"/>
                  <a:t>]</a:t>
                </a:r>
                <a:endParaRPr lang="ko-KR" altLang="en-US" sz="2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0800000" flipV="1">
                <a:off x="6444208" y="3221105"/>
                <a:ext cx="396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800" dirty="0" smtClean="0"/>
                  <a:t>]</a:t>
                </a:r>
                <a:endParaRPr lang="ko-KR" altLang="en-US" sz="3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92280" y="105273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Class 1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92280" y="24208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Class 2</a:t>
                </a:r>
                <a:endParaRPr lang="ko-KR" alt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64288" y="42210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Class 3</a:t>
                </a:r>
                <a:endParaRPr lang="ko-KR" altLang="en-US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479190">
              <a:off x="8507376" y="649238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C00000"/>
                  </a:solidFill>
                </a:rPr>
                <a:t>v</a:t>
              </a:r>
              <a:endParaRPr lang="ko-KR" altLang="en-US" sz="40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23528" y="692696"/>
            <a:ext cx="8440017" cy="5184577"/>
            <a:chOff x="323528" y="692696"/>
            <a:chExt cx="8440017" cy="5184577"/>
          </a:xfrm>
        </p:grpSpPr>
        <p:grpSp>
          <p:nvGrpSpPr>
            <p:cNvPr id="14" name="그룹 13"/>
            <p:cNvGrpSpPr/>
            <p:nvPr/>
          </p:nvGrpSpPr>
          <p:grpSpPr>
            <a:xfrm>
              <a:off x="395536" y="692696"/>
              <a:ext cx="2657345" cy="1512168"/>
              <a:chOff x="395536" y="692696"/>
              <a:chExt cx="2657345" cy="151216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95536" y="692696"/>
                <a:ext cx="1584176" cy="1512168"/>
                <a:chOff x="1187624" y="836712"/>
                <a:chExt cx="1512168" cy="2088232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187624" y="836712"/>
                  <a:ext cx="1512168" cy="64807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만족도 데이터</a:t>
                  </a:r>
                  <a:endParaRPr lang="en-US" altLang="ko-KR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모서리가 둥근 직사각형 2"/>
                <p:cNvSpPr/>
                <p:nvPr/>
              </p:nvSpPr>
              <p:spPr>
                <a:xfrm>
                  <a:off x="1187624" y="2276872"/>
                  <a:ext cx="1512168" cy="64807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인프라 데이터</a:t>
                  </a:r>
                  <a:endParaRPr lang="en-US" altLang="ko-KR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>
                  <a:off x="1187624" y="1556792"/>
                  <a:ext cx="1512168" cy="64807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소득 데이터</a:t>
                  </a:r>
                  <a:endParaRPr lang="en-US" altLang="ko-K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936167" y="819294"/>
                <a:ext cx="44275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/>
                  <a:t>}</a:t>
                </a:r>
                <a:endParaRPr lang="ko-KR" altLang="en-US" sz="3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52662" y="126876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/>
                  <a:t>시각화</a:t>
                </a:r>
                <a:endParaRPr lang="ko-KR" altLang="en-US" b="1" dirty="0"/>
              </a:p>
            </p:txBody>
          </p:sp>
        </p:grpSp>
        <p:sp>
          <p:nvSpPr>
            <p:cNvPr id="8" name="오른쪽 화살표 7"/>
            <p:cNvSpPr/>
            <p:nvPr/>
          </p:nvSpPr>
          <p:spPr>
            <a:xfrm>
              <a:off x="3066840" y="1323350"/>
              <a:ext cx="40995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548806" y="1196752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그래프 분석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4988966" y="1340768"/>
              <a:ext cx="40995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31895" y="1214170"/>
              <a:ext cx="1317599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양천구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현황 파악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452320" y="1214170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관련 변수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예측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48264" y="1340768"/>
              <a:ext cx="40995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971600" y="1683465"/>
              <a:ext cx="7136333" cy="2249591"/>
              <a:chOff x="1187624" y="1683465"/>
              <a:chExt cx="6920309" cy="2763963"/>
            </a:xfrm>
          </p:grpSpPr>
          <p:cxnSp>
            <p:nvCxnSpPr>
              <p:cNvPr id="24" name="Shape 23"/>
              <p:cNvCxnSpPr>
                <a:stCxn id="12" idx="2"/>
              </p:cNvCxnSpPr>
              <p:nvPr/>
            </p:nvCxnSpPr>
            <p:spPr>
              <a:xfrm rot="5400000">
                <a:off x="3955031" y="-1083942"/>
                <a:ext cx="1385496" cy="692030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1187624" y="3068960"/>
                <a:ext cx="0" cy="1378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모서리가 둥근 직사각형 27"/>
            <p:cNvSpPr/>
            <p:nvPr/>
          </p:nvSpPr>
          <p:spPr>
            <a:xfrm>
              <a:off x="323528" y="4089183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변수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회귀분석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588224" y="4221088"/>
              <a:ext cx="40995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267744" y="4089183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성능개선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작업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62022" y="4233199"/>
              <a:ext cx="1414033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48064" y="4089183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독립변수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채택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4853" y="3717032"/>
              <a:ext cx="2725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만족할만한 데이터를 얻었는가</a:t>
              </a:r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9952" y="4005064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YES</a:t>
              </a:r>
              <a:endParaRPr lang="ko-KR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67944" y="498067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No</a:t>
              </a:r>
              <a:endParaRPr lang="ko-KR" altLang="en-US" sz="1400" b="1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48064" y="5013176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변수 추가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rot="1282646">
              <a:off x="3550619" y="4780584"/>
              <a:ext cx="153025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092280" y="4111834"/>
              <a:ext cx="1311225" cy="469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분석 모델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완성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!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763688" y="4221088"/>
              <a:ext cx="40995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Shape 41"/>
            <p:cNvCxnSpPr>
              <a:stCxn id="37" idx="2"/>
            </p:cNvCxnSpPr>
            <p:nvPr/>
          </p:nvCxnSpPr>
          <p:spPr>
            <a:xfrm rot="5400000">
              <a:off x="3190238" y="3263833"/>
              <a:ext cx="394802" cy="483207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971600" y="4725144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2924944"/>
            <a:ext cx="156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Python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만족도 그래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80" y="717864"/>
            <a:ext cx="8784976" cy="439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5229200"/>
            <a:ext cx="278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평균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6.49</a:t>
            </a:r>
          </a:p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6.55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만족도 시각화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3734" y="5229200"/>
            <a:ext cx="3167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양천구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삶의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6.2545</a:t>
            </a:r>
          </a:p>
          <a:p>
            <a:pPr algn="ctr"/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지역 만족도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6.2119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5027692"/>
            <a:ext cx="688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HY견고딕" pitchFamily="18" charset="-127"/>
                <a:ea typeface="HY견고딕" pitchFamily="18" charset="-127"/>
              </a:rPr>
              <a:t>/</a:t>
            </a:r>
            <a:endParaRPr lang="ko-KR" altLang="en-US" sz="4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1529</Words>
  <Application>Microsoft Office PowerPoint</Application>
  <PresentationFormat>화면 슬라이드 쇼(4:3)</PresentationFormat>
  <Paragraphs>423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acorn</cp:lastModifiedBy>
  <cp:revision>218</cp:revision>
  <dcterms:created xsi:type="dcterms:W3CDTF">2006-10-05T04:04:58Z</dcterms:created>
  <dcterms:modified xsi:type="dcterms:W3CDTF">2022-11-30T08:58:27Z</dcterms:modified>
</cp:coreProperties>
</file>