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320" r:id="rId2"/>
    <p:sldId id="321" r:id="rId3"/>
    <p:sldId id="257" r:id="rId4"/>
    <p:sldId id="258" r:id="rId5"/>
    <p:sldId id="259" r:id="rId6"/>
    <p:sldId id="336" r:id="rId7"/>
    <p:sldId id="337" r:id="rId8"/>
    <p:sldId id="260" r:id="rId9"/>
    <p:sldId id="271" r:id="rId10"/>
    <p:sldId id="272" r:id="rId11"/>
    <p:sldId id="338" r:id="rId12"/>
    <p:sldId id="339" r:id="rId13"/>
    <p:sldId id="342" r:id="rId14"/>
    <p:sldId id="286" r:id="rId15"/>
    <p:sldId id="261" r:id="rId16"/>
    <p:sldId id="295" r:id="rId17"/>
    <p:sldId id="299" r:id="rId18"/>
    <p:sldId id="300" r:id="rId19"/>
    <p:sldId id="262" r:id="rId20"/>
    <p:sldId id="275" r:id="rId21"/>
    <p:sldId id="276" r:id="rId22"/>
    <p:sldId id="263" r:id="rId23"/>
    <p:sldId id="277" r:id="rId24"/>
    <p:sldId id="278" r:id="rId25"/>
    <p:sldId id="264" r:id="rId26"/>
    <p:sldId id="303" r:id="rId27"/>
    <p:sldId id="332" r:id="rId28"/>
    <p:sldId id="281" r:id="rId29"/>
    <p:sldId id="310" r:id="rId30"/>
    <p:sldId id="309" r:id="rId31"/>
    <p:sldId id="279" r:id="rId32"/>
    <p:sldId id="305" r:id="rId33"/>
    <p:sldId id="306" r:id="rId34"/>
    <p:sldId id="307" r:id="rId35"/>
    <p:sldId id="308" r:id="rId36"/>
    <p:sldId id="282" r:id="rId37"/>
    <p:sldId id="266" r:id="rId38"/>
    <p:sldId id="311" r:id="rId39"/>
    <p:sldId id="319" r:id="rId40"/>
    <p:sldId id="312" r:id="rId41"/>
    <p:sldId id="313" r:id="rId42"/>
    <p:sldId id="283" r:id="rId43"/>
    <p:sldId id="315" r:id="rId44"/>
    <p:sldId id="284" r:id="rId45"/>
    <p:sldId id="314" r:id="rId46"/>
    <p:sldId id="267" r:id="rId47"/>
    <p:sldId id="322" r:id="rId48"/>
    <p:sldId id="323" r:id="rId49"/>
    <p:sldId id="324" r:id="rId50"/>
    <p:sldId id="325" r:id="rId51"/>
    <p:sldId id="268" r:id="rId52"/>
    <p:sldId id="316" r:id="rId53"/>
    <p:sldId id="334" r:id="rId54"/>
    <p:sldId id="335" r:id="rId55"/>
    <p:sldId id="327" r:id="rId56"/>
    <p:sldId id="318" r:id="rId57"/>
    <p:sldId id="328" r:id="rId58"/>
    <p:sldId id="333" r:id="rId59"/>
    <p:sldId id="331" r:id="rId60"/>
    <p:sldId id="330" r:id="rId61"/>
    <p:sldId id="269" r:id="rId6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5B42A1-47C2-B847-9A2E-EBD9978A2CCA}">
          <p14:sldIdLst>
            <p14:sldId id="320"/>
            <p14:sldId id="321"/>
            <p14:sldId id="257"/>
            <p14:sldId id="258"/>
            <p14:sldId id="259"/>
            <p14:sldId id="336"/>
            <p14:sldId id="337"/>
            <p14:sldId id="260"/>
            <p14:sldId id="271"/>
            <p14:sldId id="272"/>
            <p14:sldId id="338"/>
            <p14:sldId id="339"/>
            <p14:sldId id="342"/>
            <p14:sldId id="286"/>
            <p14:sldId id="261"/>
            <p14:sldId id="295"/>
            <p14:sldId id="299"/>
            <p14:sldId id="300"/>
            <p14:sldId id="262"/>
            <p14:sldId id="275"/>
            <p14:sldId id="276"/>
            <p14:sldId id="263"/>
            <p14:sldId id="277"/>
            <p14:sldId id="278"/>
            <p14:sldId id="264"/>
            <p14:sldId id="303"/>
            <p14:sldId id="332"/>
            <p14:sldId id="281"/>
            <p14:sldId id="310"/>
            <p14:sldId id="309"/>
            <p14:sldId id="279"/>
            <p14:sldId id="305"/>
            <p14:sldId id="306"/>
            <p14:sldId id="307"/>
            <p14:sldId id="308"/>
            <p14:sldId id="282"/>
            <p14:sldId id="266"/>
            <p14:sldId id="311"/>
            <p14:sldId id="319"/>
            <p14:sldId id="312"/>
            <p14:sldId id="313"/>
            <p14:sldId id="283"/>
            <p14:sldId id="315"/>
            <p14:sldId id="284"/>
            <p14:sldId id="314"/>
            <p14:sldId id="267"/>
            <p14:sldId id="322"/>
            <p14:sldId id="323"/>
            <p14:sldId id="324"/>
            <p14:sldId id="325"/>
            <p14:sldId id="268"/>
            <p14:sldId id="316"/>
            <p14:sldId id="334"/>
            <p14:sldId id="335"/>
            <p14:sldId id="327"/>
            <p14:sldId id="318"/>
            <p14:sldId id="328"/>
            <p14:sldId id="333"/>
            <p14:sldId id="331"/>
            <p14:sldId id="33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A49"/>
    <a:srgbClr val="E4D1AF"/>
    <a:srgbClr val="A80000"/>
    <a:srgbClr val="EADDCA"/>
    <a:srgbClr val="AB7CAA"/>
    <a:srgbClr val="FFD8FF"/>
    <a:srgbClr val="4F574C"/>
    <a:srgbClr val="D87C79"/>
    <a:srgbClr val="203864"/>
    <a:srgbClr val="FFD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94694"/>
  </p:normalViewPr>
  <p:slideViewPr>
    <p:cSldViewPr snapToGrid="0">
      <p:cViewPr varScale="1">
        <p:scale>
          <a:sx n="121" d="100"/>
          <a:sy n="121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50134-9B57-D142-B00B-5037AB11BBB5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8FFB-C58A-AF40-8191-3B91316A07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425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맘에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안듦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08FFB-C58A-AF40-8191-3B91316A07A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9484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08FFB-C58A-AF40-8191-3B91316A07A6}" type="slidenum">
              <a:rPr kumimoji="1" lang="ko-Kore-KR" altLang="en-US" smtClean="0"/>
              <a:t>57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2690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08FFB-C58A-AF40-8191-3B91316A07A6}" type="slidenum">
              <a:rPr kumimoji="1" lang="ko-Kore-KR" altLang="en-US" smtClean="0"/>
              <a:t>59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866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08FFB-C58A-AF40-8191-3B91316A07A6}" type="slidenum">
              <a:rPr kumimoji="1" lang="ko-Kore-KR" altLang="en-US" smtClean="0"/>
              <a:t>60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813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표</a:t>
            </a:r>
            <a:r>
              <a:rPr kumimoji="1" lang="ko-KR" altLang="en-US" dirty="0"/>
              <a:t> 바꾸기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08FFB-C58A-AF40-8191-3B91316A07A6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37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08FFB-C58A-AF40-8191-3B91316A07A6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488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08FFB-C58A-AF40-8191-3B91316A07A6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84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08FFB-C58A-AF40-8191-3B91316A07A6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6218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08FFB-C58A-AF40-8191-3B91316A07A6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17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08FFB-C58A-AF40-8191-3B91316A07A6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337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08FFB-C58A-AF40-8191-3B91316A07A6}" type="slidenum">
              <a:rPr kumimoji="1" lang="ko-Kore-KR" altLang="en-US" smtClean="0"/>
              <a:t>55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526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08FFB-C58A-AF40-8191-3B91316A07A6}" type="slidenum">
              <a:rPr kumimoji="1" lang="ko-Kore-KR" altLang="en-US" smtClean="0"/>
              <a:t>56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87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219DE-0AED-5D53-9E5F-196D2A217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C9AEAC-9323-5C3E-7D1E-C769BC338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7115F-6D73-B18B-2453-DD9FF196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611D-6384-DE48-84CC-CA9836FDD097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D3BFB-E2C1-C242-56C5-4BBA6595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71889-84FF-C837-0FCD-773FDC85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957D-FBF6-D046-A1FC-3E3B27B0D3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826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DE518-3B5D-2B50-B3F0-712D413D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DDF75-BC3B-EDC0-6F9E-3B7BBFE3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70269-A8FE-ABE9-602D-20B6BD10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611D-6384-DE48-84CC-CA9836FDD097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20B5D-B062-5AD2-CC3A-56C786A1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BA5D3-DFE1-F752-1240-B01384E6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957D-FBF6-D046-A1FC-3E3B27B0D3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372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6FB8E-B54B-AAEA-4AFF-7D5461CC6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C1285-0D89-F33E-84EE-11AAC4AE2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A2F16-FB5D-F7C2-4A34-C24784E7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611D-6384-DE48-84CC-CA9836FDD097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24EE0-C398-9B70-6175-9075D5EF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BF6D8-5D38-1CCF-1958-9827A201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957D-FBF6-D046-A1FC-3E3B27B0D3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73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87CD9-EDB2-C448-4CE2-19636421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AE07-A02E-16CE-D52E-A7D06304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4CA38-9F43-8860-9F14-AC48D46D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611D-6384-DE48-84CC-CA9836FDD097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A37E8-ECBF-9D83-4F67-23E4ADDE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E51B3-C1D1-D766-5E99-66AF87F0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957D-FBF6-D046-A1FC-3E3B27B0D3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179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819B9-81D1-92AE-1863-AEE8BF4A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FCC44-FF20-90B0-D555-F4CC54168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54336-80C1-C38E-82E1-DF3F463B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611D-6384-DE48-84CC-CA9836FDD097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BED2D-3E3A-DA01-7920-B6D2CC2E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6E0E0-DAC2-C71E-A51A-EC1C88D1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957D-FBF6-D046-A1FC-3E3B27B0D3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897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ED9EA-BE87-4509-24A6-E10680399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946BC-E0D6-05F4-1746-3214C3D33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7BFE1-1439-A0B3-739D-F88C7A17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611D-6384-DE48-84CC-CA9836FDD097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A56FE-BE45-7187-9D41-DEB96CD0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02D98-3D84-3CA2-C651-4C2B0DE3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957D-FBF6-D046-A1FC-3E3B27B0D3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20CFD5CE-A19B-3937-8F34-D1BAC6C0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8991600" cy="70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6620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907D6-B9A8-A4E3-4E3A-CA0A3A69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33A7A-E203-E088-2350-3611DE5E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43ED03-E91A-1639-6D84-43229F6D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13A87-8F1C-7F58-0E41-AA6F34AB2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1F9585-6F04-CFD6-D5B7-F190A0B2B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CDFDD-0CCD-DB54-2A9A-95A46445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611D-6384-DE48-84CC-CA9836FDD097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BB6013-A743-8569-4CB8-E8E40EDB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B377A-1831-FFDE-966B-3C02CB5E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957D-FBF6-D046-A1FC-3E3B27B0D3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11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92327-EDFC-D426-1885-9811443D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2F5E5C-FC6F-2E21-8F72-8F9B761F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611D-6384-DE48-84CC-CA9836FDD097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435A7A-D3C3-EC8D-6EC1-96594857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7A479-E4A5-4E79-318E-FE64AE17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957D-FBF6-D046-A1FC-3E3B27B0D3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078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4E072C-5DC1-1EDC-8A02-296179D1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611D-6384-DE48-84CC-CA9836FDD097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D37049-42C0-755D-AB94-BB7302EC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04E282-B25F-BA38-0A11-75D909D9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957D-FBF6-D046-A1FC-3E3B27B0D3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933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E98AC-0692-2B20-91D6-3B909FFD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7F8CC-04EA-6A3D-41E6-FF28DF09F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6DA46-1D2E-644E-4C2C-1E981D09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BD5CD-E8D9-BDF8-9E0A-3EA81F41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611D-6384-DE48-84CC-CA9836FDD097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E256C-064E-D980-31E6-6E18388C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DE56B-AA47-F29B-7877-5604DC84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957D-FBF6-D046-A1FC-3E3B27B0D3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92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13644-288F-B9D1-AEA0-1B485D8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238BF-F884-A685-54FF-DE8D554B3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20DDF0-42FF-352F-FE97-2D9F74102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2D7BD-F043-7830-DBE2-DE13B6FF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611D-6384-DE48-84CC-CA9836FDD097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C5788-AC74-353A-74AF-EB2B3A00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71622-1184-E0EF-2634-C1CB1874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957D-FBF6-D046-A1FC-3E3B27B0D3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16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2F86C7-D976-41E4-946D-9CDA6BFC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8991600" cy="70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7E13F-4653-0981-F522-4E542AEF3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34CF5-10C7-471B-7025-38A8F6BC7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611D-6384-DE48-84CC-CA9836FDD097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D234E-A569-F442-698C-1521A7871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4A996-C0FE-3F1E-D501-F8D97D757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957D-FBF6-D046-A1FC-3E3B27B0D3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730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F6A0711-8664-BFB0-E1A7-E47F8B8A4E64}"/>
              </a:ext>
            </a:extLst>
          </p:cNvPr>
          <p:cNvGrpSpPr/>
          <p:nvPr/>
        </p:nvGrpSpPr>
        <p:grpSpPr>
          <a:xfrm>
            <a:off x="0" y="0"/>
            <a:ext cx="10276113" cy="6858000"/>
            <a:chOff x="0" y="0"/>
            <a:chExt cx="10276113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D1BF93-DA50-4F82-E19A-AFCBD6E9D670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76BA600-1BE5-12A1-CBA3-C109E7E80396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>
                  <a:latin typeface="+mj-ea"/>
                  <a:ea typeface="+mj-ea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1B5EF2C-CAA3-CDE0-3324-6E446FEBE257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>
                  <a:latin typeface="+mj-ea"/>
                  <a:ea typeface="+mj-ea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6C534A5-A4A8-30E8-D011-6AE55A1C8C68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>
                  <a:latin typeface="+mj-ea"/>
                  <a:ea typeface="+mj-ea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940096-16AB-8215-7943-649E20BAA58E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 dirty="0">
                <a:latin typeface="+mj-ea"/>
                <a:ea typeface="+mj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2B1FE0-012A-C334-E62E-8A80D55FBD1E}"/>
              </a:ext>
            </a:extLst>
          </p:cNvPr>
          <p:cNvSpPr txBox="1"/>
          <p:nvPr/>
        </p:nvSpPr>
        <p:spPr>
          <a:xfrm>
            <a:off x="10079421" y="6037633"/>
            <a:ext cx="1968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rgbClr val="E4D1AF"/>
                </a:solidFill>
                <a:latin typeface="+mj-ea"/>
                <a:ea typeface="+mj-ea"/>
              </a:rPr>
              <a:t>Team1</a:t>
            </a:r>
            <a:endParaRPr kumimoji="1" lang="ko-Kore-KR" altLang="en-US" sz="4000" b="1" dirty="0">
              <a:solidFill>
                <a:srgbClr val="E4D1AF"/>
              </a:solidFill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54A1DC-3858-1256-2819-2BEF3CA2D747}"/>
              </a:ext>
            </a:extLst>
          </p:cNvPr>
          <p:cNvGrpSpPr/>
          <p:nvPr/>
        </p:nvGrpSpPr>
        <p:grpSpPr>
          <a:xfrm>
            <a:off x="448648" y="799879"/>
            <a:ext cx="6064481" cy="1145307"/>
            <a:chOff x="337437" y="5038247"/>
            <a:chExt cx="6064481" cy="11453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4E5D77-2684-BBCD-C97C-3FC199305D1C}"/>
                </a:ext>
              </a:extLst>
            </p:cNvPr>
            <p:cNvSpPr txBox="1"/>
            <p:nvPr/>
          </p:nvSpPr>
          <p:spPr>
            <a:xfrm>
              <a:off x="337437" y="5038247"/>
              <a:ext cx="606448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dirty="0">
                  <a:solidFill>
                    <a:srgbClr val="102A49"/>
                  </a:solidFill>
                  <a:latin typeface="+mj-ea"/>
                  <a:ea typeface="+mj-ea"/>
                </a:rPr>
                <a:t>우리의 </a:t>
              </a:r>
              <a:r>
                <a:rPr kumimoji="1" lang="ko-KR" altLang="en-US" sz="4500" b="1" dirty="0">
                  <a:solidFill>
                    <a:srgbClr val="102A49"/>
                  </a:solidFill>
                  <a:latin typeface="+mj-ea"/>
                  <a:ea typeface="+mj-ea"/>
                </a:rPr>
                <a:t>만족</a:t>
              </a:r>
              <a:r>
                <a:rPr kumimoji="1" lang="ko-KR" altLang="en-US" sz="3200" dirty="0">
                  <a:solidFill>
                    <a:srgbClr val="102A49"/>
                  </a:solidFill>
                  <a:latin typeface="+mj-ea"/>
                  <a:ea typeface="+mj-ea"/>
                </a:rPr>
                <a:t>은 어디서 오는가</a:t>
              </a:r>
              <a:r>
                <a:rPr kumimoji="1" lang="en-US" altLang="ko-KR" sz="3200" dirty="0">
                  <a:solidFill>
                    <a:srgbClr val="102A49"/>
                  </a:solidFill>
                  <a:latin typeface="+mj-ea"/>
                  <a:ea typeface="+mj-ea"/>
                </a:rPr>
                <a:t>?</a:t>
              </a:r>
              <a:endParaRPr kumimoji="1" lang="ko-Kore-KR" altLang="en-US" sz="3200" dirty="0">
                <a:solidFill>
                  <a:srgbClr val="102A49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E22ED-18BC-044E-7D49-89A7388128A8}"/>
                </a:ext>
              </a:extLst>
            </p:cNvPr>
            <p:cNvSpPr txBox="1"/>
            <p:nvPr/>
          </p:nvSpPr>
          <p:spPr>
            <a:xfrm>
              <a:off x="337437" y="5783444"/>
              <a:ext cx="2326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dirty="0">
                  <a:solidFill>
                    <a:srgbClr val="102A49"/>
                  </a:solidFill>
                  <a:latin typeface="+mj-ea"/>
                  <a:ea typeface="+mj-ea"/>
                </a:rPr>
                <a:t>양천구를</a:t>
              </a:r>
              <a:r>
                <a:rPr kumimoji="1" lang="ko-KR" altLang="en-US" sz="2000" dirty="0">
                  <a:solidFill>
                    <a:srgbClr val="102A49"/>
                  </a:solidFill>
                  <a:latin typeface="+mj-ea"/>
                  <a:ea typeface="+mj-ea"/>
                </a:rPr>
                <a:t> 중심으로</a:t>
              </a:r>
              <a:endParaRPr kumimoji="1" lang="ko-Kore-KR" altLang="en-US" sz="2000" dirty="0">
                <a:solidFill>
                  <a:srgbClr val="102A49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DC128388-3DE4-EC41-428E-B1910F9129BE}"/>
              </a:ext>
            </a:extLst>
          </p:cNvPr>
          <p:cNvCxnSpPr>
            <a:cxnSpLocks/>
          </p:cNvCxnSpPr>
          <p:nvPr/>
        </p:nvCxnSpPr>
        <p:spPr>
          <a:xfrm>
            <a:off x="478876" y="1458339"/>
            <a:ext cx="5753728" cy="0"/>
          </a:xfrm>
          <a:prstGeom prst="line">
            <a:avLst/>
          </a:prstGeom>
          <a:ln w="25400">
            <a:solidFill>
              <a:srgbClr val="102A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15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24F97-B5B0-AC42-A47C-4B225C6CCF02}"/>
              </a:ext>
            </a:extLst>
          </p:cNvPr>
          <p:cNvGrpSpPr/>
          <p:nvPr/>
        </p:nvGrpSpPr>
        <p:grpSpPr>
          <a:xfrm>
            <a:off x="-1458410" y="978486"/>
            <a:ext cx="12940496" cy="5225225"/>
            <a:chOff x="-1156414" y="376603"/>
            <a:chExt cx="10225136" cy="522522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70B316-4035-241C-F107-0204A87A6E14}"/>
                </a:ext>
              </a:extLst>
            </p:cNvPr>
            <p:cNvSpPr/>
            <p:nvPr/>
          </p:nvSpPr>
          <p:spPr>
            <a:xfrm>
              <a:off x="636027" y="705284"/>
              <a:ext cx="8354762" cy="4896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" name="그룹 22">
              <a:extLst>
                <a:ext uri="{FF2B5EF4-FFF2-40B4-BE49-F238E27FC236}">
                  <a16:creationId xmlns:a16="http://schemas.microsoft.com/office/drawing/2014/main" id="{0BCFD036-B4E4-21CC-7E17-C6F3A0235BD1}"/>
                </a:ext>
              </a:extLst>
            </p:cNvPr>
            <p:cNvGrpSpPr/>
            <p:nvPr/>
          </p:nvGrpSpPr>
          <p:grpSpPr>
            <a:xfrm>
              <a:off x="-1156414" y="376603"/>
              <a:ext cx="10225136" cy="5225225"/>
              <a:chOff x="-1332656" y="364015"/>
              <a:chExt cx="9447845" cy="5225225"/>
            </a:xfrm>
          </p:grpSpPr>
          <p:grpSp>
            <p:nvGrpSpPr>
              <p:cNvPr id="7" name="그룹 14">
                <a:extLst>
                  <a:ext uri="{FF2B5EF4-FFF2-40B4-BE49-F238E27FC236}">
                    <a16:creationId xmlns:a16="http://schemas.microsoft.com/office/drawing/2014/main" id="{7444FF1F-E78B-04EC-6051-3D4A75D6D58F}"/>
                  </a:ext>
                </a:extLst>
              </p:cNvPr>
              <p:cNvGrpSpPr/>
              <p:nvPr/>
            </p:nvGrpSpPr>
            <p:grpSpPr>
              <a:xfrm>
                <a:off x="323528" y="692696"/>
                <a:ext cx="7472536" cy="4896544"/>
                <a:chOff x="827584" y="620688"/>
                <a:chExt cx="9992817" cy="4536504"/>
              </a:xfrm>
            </p:grpSpPr>
            <p:grpSp>
              <p:nvGrpSpPr>
                <p:cNvPr id="15" name="그룹 10">
                  <a:extLst>
                    <a:ext uri="{FF2B5EF4-FFF2-40B4-BE49-F238E27FC236}">
                      <a16:creationId xmlns:a16="http://schemas.microsoft.com/office/drawing/2014/main" id="{9422CEEF-AC25-D9DC-2FB4-1F006609DA6D}"/>
                    </a:ext>
                  </a:extLst>
                </p:cNvPr>
                <p:cNvGrpSpPr/>
                <p:nvPr/>
              </p:nvGrpSpPr>
              <p:grpSpPr>
                <a:xfrm>
                  <a:off x="827584" y="679844"/>
                  <a:ext cx="9992817" cy="4406345"/>
                  <a:chOff x="323528" y="692696"/>
                  <a:chExt cx="9992817" cy="5363799"/>
                </a:xfrm>
              </p:grpSpPr>
              <p:pic>
                <p:nvPicPr>
                  <p:cNvPr id="19" name="Picture 5">
                    <a:extLst>
                      <a:ext uri="{FF2B5EF4-FFF2-40B4-BE49-F238E27FC236}">
                        <a16:creationId xmlns:a16="http://schemas.microsoft.com/office/drawing/2014/main" id="{EAA6EE58-C877-2A7E-E53D-038A8C70DE7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692696"/>
                    <a:ext cx="3166638" cy="53625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0" name="Picture 6">
                    <a:extLst>
                      <a:ext uri="{FF2B5EF4-FFF2-40B4-BE49-F238E27FC236}">
                        <a16:creationId xmlns:a16="http://schemas.microsoft.com/office/drawing/2014/main" id="{B95F1A5B-0A31-74A1-0E44-B7D91D1498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4067944" y="692696"/>
                    <a:ext cx="6248401" cy="53625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1" name="Picture 7">
                    <a:extLst>
                      <a:ext uri="{FF2B5EF4-FFF2-40B4-BE49-F238E27FC236}">
                        <a16:creationId xmlns:a16="http://schemas.microsoft.com/office/drawing/2014/main" id="{1F66E6C1-FC36-C56F-BFB8-97131E5F15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012160" y="693918"/>
                    <a:ext cx="2520280" cy="53625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AF896F5-C34C-6F0E-C825-8AC919A5E18A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110" y="2455284"/>
                    <a:ext cx="50686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3200" b="1" dirty="0"/>
                      <a:t>,,,</a:t>
                    </a:r>
                    <a:endParaRPr lang="ko-KR" altLang="en-US" b="1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6772719-AB4C-8C44-7406-17A3B2F1DB00}"/>
                      </a:ext>
                    </a:extLst>
                  </p:cNvPr>
                  <p:cNvSpPr txBox="1"/>
                  <p:nvPr/>
                </p:nvSpPr>
                <p:spPr>
                  <a:xfrm>
                    <a:off x="5220072" y="2492896"/>
                    <a:ext cx="50687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3200" b="1" dirty="0"/>
                      <a:t>,,,</a:t>
                    </a:r>
                    <a:endParaRPr lang="ko-KR" altLang="en-US" b="1" dirty="0"/>
                  </a:p>
                </p:txBody>
              </p:sp>
            </p:grp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2D7D433-C256-9C01-2364-2CC4CE7B4A53}"/>
                    </a:ext>
                  </a:extLst>
                </p:cNvPr>
                <p:cNvSpPr/>
                <p:nvPr/>
              </p:nvSpPr>
              <p:spPr>
                <a:xfrm>
                  <a:off x="827584" y="620688"/>
                  <a:ext cx="8208912" cy="11521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0EA3D59-897A-92C8-9ED0-E9F58BE4B2FA}"/>
                    </a:ext>
                  </a:extLst>
                </p:cNvPr>
                <p:cNvSpPr/>
                <p:nvPr/>
              </p:nvSpPr>
              <p:spPr>
                <a:xfrm>
                  <a:off x="827584" y="1755398"/>
                  <a:ext cx="8208912" cy="13681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9261BBF-4CC3-99E4-922A-FE872F7AFBD6}"/>
                    </a:ext>
                  </a:extLst>
                </p:cNvPr>
                <p:cNvSpPr/>
                <p:nvPr/>
              </p:nvSpPr>
              <p:spPr>
                <a:xfrm>
                  <a:off x="827584" y="3140968"/>
                  <a:ext cx="8208912" cy="201622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90A66-2FB1-861E-005B-D38A76C6F45B}"/>
                  </a:ext>
                </a:extLst>
              </p:cNvPr>
              <p:cNvSpPr txBox="1"/>
              <p:nvPr/>
            </p:nvSpPr>
            <p:spPr>
              <a:xfrm>
                <a:off x="-1332656" y="764704"/>
                <a:ext cx="170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5CE897-01EB-5DE8-7556-4A9ADDC9DBE8}"/>
                  </a:ext>
                </a:extLst>
              </p:cNvPr>
              <p:cNvSpPr txBox="1"/>
              <p:nvPr/>
            </p:nvSpPr>
            <p:spPr>
              <a:xfrm rot="10800000" flipV="1">
                <a:off x="6444208" y="364015"/>
                <a:ext cx="396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600" dirty="0"/>
                  <a:t>]</a:t>
                </a:r>
                <a:endParaRPr lang="ko-KR" altLang="en-US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2ACC3A-E9E6-20E6-EB85-2CAE9E33333B}"/>
                  </a:ext>
                </a:extLst>
              </p:cNvPr>
              <p:cNvSpPr txBox="1"/>
              <p:nvPr/>
            </p:nvSpPr>
            <p:spPr>
              <a:xfrm rot="10800000" flipV="1">
                <a:off x="6444208" y="1716525"/>
                <a:ext cx="396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600" dirty="0"/>
                  <a:t>]</a:t>
                </a:r>
                <a:endParaRPr lang="ko-KR" altLang="en-US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07CED6-BB0C-597C-5FA5-068B745880C4}"/>
                  </a:ext>
                </a:extLst>
              </p:cNvPr>
              <p:cNvSpPr txBox="1"/>
              <p:nvPr/>
            </p:nvSpPr>
            <p:spPr>
              <a:xfrm rot="10800000" flipV="1">
                <a:off x="6444208" y="3221105"/>
                <a:ext cx="39626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800" dirty="0"/>
                  <a:t>]</a:t>
                </a:r>
                <a:endParaRPr lang="ko-KR" altLang="en-US" sz="36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7BC4E0-82DC-1CE5-5D44-BCBCDEB74ED0}"/>
                  </a:ext>
                </a:extLst>
              </p:cNvPr>
              <p:cNvSpPr txBox="1"/>
              <p:nvPr/>
            </p:nvSpPr>
            <p:spPr>
              <a:xfrm>
                <a:off x="7092280" y="1052736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Class 1</a:t>
                </a:r>
                <a:endParaRPr lang="ko-KR" altLang="en-US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66C01-3393-177F-1F8B-7B22E908C486}"/>
                  </a:ext>
                </a:extLst>
              </p:cNvPr>
              <p:cNvSpPr txBox="1"/>
              <p:nvPr/>
            </p:nvSpPr>
            <p:spPr>
              <a:xfrm>
                <a:off x="7092280" y="2420888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Class 2</a:t>
                </a:r>
                <a:endParaRPr lang="ko-KR" altLang="en-US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F61529-C84B-89A6-25B5-0FA0DBF3B64B}"/>
                  </a:ext>
                </a:extLst>
              </p:cNvPr>
              <p:cNvSpPr txBox="1"/>
              <p:nvPr/>
            </p:nvSpPr>
            <p:spPr>
              <a:xfrm>
                <a:off x="7164288" y="4221088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Class 3</a:t>
                </a:r>
                <a:endParaRPr lang="ko-KR" altLang="en-US" b="1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DEE745-93DF-F12E-1E2B-171E448261B7}"/>
              </a:ext>
            </a:extLst>
          </p:cNvPr>
          <p:cNvSpPr txBox="1"/>
          <p:nvPr/>
        </p:nvSpPr>
        <p:spPr>
          <a:xfrm>
            <a:off x="443558" y="660995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solidFill>
                  <a:srgbClr val="E4D1AF"/>
                </a:solidFill>
                <a:latin typeface="+mj-ea"/>
                <a:ea typeface="+mj-ea"/>
              </a:rPr>
              <a:t>데이터</a:t>
            </a:r>
            <a:r>
              <a:rPr kumimoji="1" lang="ko-KR" altLang="en-US" sz="2400" dirty="0">
                <a:solidFill>
                  <a:srgbClr val="E4D1AF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dirty="0">
                <a:solidFill>
                  <a:srgbClr val="E4D1AF"/>
                </a:solidFill>
                <a:latin typeface="+mj-ea"/>
                <a:ea typeface="+mj-ea"/>
              </a:rPr>
              <a:t>&gt;&gt;</a:t>
            </a:r>
            <a:r>
              <a:rPr kumimoji="1" lang="ko-KR" altLang="en-US" sz="2400" dirty="0">
                <a:solidFill>
                  <a:srgbClr val="E4D1AF"/>
                </a:solidFill>
                <a:latin typeface="+mj-ea"/>
                <a:ea typeface="+mj-ea"/>
              </a:rPr>
              <a:t> </a:t>
            </a:r>
            <a:r>
              <a:rPr kumimoji="1" lang="ko-Kore-KR" altLang="en-US" sz="2400" dirty="0">
                <a:solidFill>
                  <a:srgbClr val="E4D1AF"/>
                </a:solidFill>
                <a:latin typeface="+mj-ea"/>
                <a:ea typeface="+mj-ea"/>
              </a:rPr>
              <a:t>소득</a:t>
            </a:r>
            <a:r>
              <a:rPr kumimoji="1" lang="ko-KR" altLang="en-US" sz="2400" dirty="0">
                <a:solidFill>
                  <a:srgbClr val="E4D1AF"/>
                </a:solidFill>
                <a:latin typeface="+mj-ea"/>
                <a:ea typeface="+mj-ea"/>
              </a:rPr>
              <a:t> 데이터</a:t>
            </a:r>
            <a:endParaRPr kumimoji="1" lang="ko-Kore-KR" altLang="en-US" sz="2400" dirty="0">
              <a:solidFill>
                <a:srgbClr val="E4D1A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240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24F97-B5B0-AC42-A47C-4B225C6CCF02}"/>
              </a:ext>
            </a:extLst>
          </p:cNvPr>
          <p:cNvGrpSpPr/>
          <p:nvPr/>
        </p:nvGrpSpPr>
        <p:grpSpPr>
          <a:xfrm>
            <a:off x="-1458410" y="978486"/>
            <a:ext cx="10225136" cy="5225225"/>
            <a:chOff x="-1156414" y="376603"/>
            <a:chExt cx="10225136" cy="522522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70B316-4035-241C-F107-0204A87A6E14}"/>
                </a:ext>
              </a:extLst>
            </p:cNvPr>
            <p:cNvSpPr/>
            <p:nvPr/>
          </p:nvSpPr>
          <p:spPr>
            <a:xfrm>
              <a:off x="636027" y="705284"/>
              <a:ext cx="8354762" cy="4896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" name="그룹 22">
              <a:extLst>
                <a:ext uri="{FF2B5EF4-FFF2-40B4-BE49-F238E27FC236}">
                  <a16:creationId xmlns:a16="http://schemas.microsoft.com/office/drawing/2014/main" id="{0BCFD036-B4E4-21CC-7E17-C6F3A0235BD1}"/>
                </a:ext>
              </a:extLst>
            </p:cNvPr>
            <p:cNvGrpSpPr/>
            <p:nvPr/>
          </p:nvGrpSpPr>
          <p:grpSpPr>
            <a:xfrm>
              <a:off x="-1156414" y="376603"/>
              <a:ext cx="10225136" cy="5225225"/>
              <a:chOff x="-1332656" y="364015"/>
              <a:chExt cx="9447845" cy="5225225"/>
            </a:xfrm>
          </p:grpSpPr>
          <p:grpSp>
            <p:nvGrpSpPr>
              <p:cNvPr id="7" name="그룹 14">
                <a:extLst>
                  <a:ext uri="{FF2B5EF4-FFF2-40B4-BE49-F238E27FC236}">
                    <a16:creationId xmlns:a16="http://schemas.microsoft.com/office/drawing/2014/main" id="{7444FF1F-E78B-04EC-6051-3D4A75D6D58F}"/>
                  </a:ext>
                </a:extLst>
              </p:cNvPr>
              <p:cNvGrpSpPr/>
              <p:nvPr/>
            </p:nvGrpSpPr>
            <p:grpSpPr>
              <a:xfrm>
                <a:off x="323528" y="692696"/>
                <a:ext cx="7472536" cy="4896544"/>
                <a:chOff x="827584" y="620688"/>
                <a:chExt cx="9992817" cy="4536504"/>
              </a:xfrm>
            </p:grpSpPr>
            <p:grpSp>
              <p:nvGrpSpPr>
                <p:cNvPr id="15" name="그룹 10">
                  <a:extLst>
                    <a:ext uri="{FF2B5EF4-FFF2-40B4-BE49-F238E27FC236}">
                      <a16:creationId xmlns:a16="http://schemas.microsoft.com/office/drawing/2014/main" id="{9422CEEF-AC25-D9DC-2FB4-1F006609DA6D}"/>
                    </a:ext>
                  </a:extLst>
                </p:cNvPr>
                <p:cNvGrpSpPr/>
                <p:nvPr/>
              </p:nvGrpSpPr>
              <p:grpSpPr>
                <a:xfrm>
                  <a:off x="827584" y="679844"/>
                  <a:ext cx="9992817" cy="4406345"/>
                  <a:chOff x="323528" y="692696"/>
                  <a:chExt cx="9992817" cy="5363799"/>
                </a:xfrm>
              </p:grpSpPr>
              <p:pic>
                <p:nvPicPr>
                  <p:cNvPr id="19" name="Picture 5">
                    <a:extLst>
                      <a:ext uri="{FF2B5EF4-FFF2-40B4-BE49-F238E27FC236}">
                        <a16:creationId xmlns:a16="http://schemas.microsoft.com/office/drawing/2014/main" id="{EAA6EE58-C877-2A7E-E53D-038A8C70DE7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692696"/>
                    <a:ext cx="3166638" cy="53625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0" name="Picture 6">
                    <a:extLst>
                      <a:ext uri="{FF2B5EF4-FFF2-40B4-BE49-F238E27FC236}">
                        <a16:creationId xmlns:a16="http://schemas.microsoft.com/office/drawing/2014/main" id="{B95F1A5B-0A31-74A1-0E44-B7D91D1498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4067944" y="692696"/>
                    <a:ext cx="6248401" cy="53625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1" name="Picture 7">
                    <a:extLst>
                      <a:ext uri="{FF2B5EF4-FFF2-40B4-BE49-F238E27FC236}">
                        <a16:creationId xmlns:a16="http://schemas.microsoft.com/office/drawing/2014/main" id="{1F66E6C1-FC36-C56F-BFB8-97131E5F15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012160" y="693918"/>
                    <a:ext cx="2520280" cy="53625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AF896F5-C34C-6F0E-C825-8AC919A5E18A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110" y="2455284"/>
                    <a:ext cx="50686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3200" b="1" dirty="0"/>
                      <a:t>,,,</a:t>
                    </a:r>
                    <a:endParaRPr lang="ko-KR" altLang="en-US" b="1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6772719-AB4C-8C44-7406-17A3B2F1DB00}"/>
                      </a:ext>
                    </a:extLst>
                  </p:cNvPr>
                  <p:cNvSpPr txBox="1"/>
                  <p:nvPr/>
                </p:nvSpPr>
                <p:spPr>
                  <a:xfrm>
                    <a:off x="5220072" y="2492896"/>
                    <a:ext cx="50687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3200" b="1" dirty="0"/>
                      <a:t>,,,</a:t>
                    </a:r>
                    <a:endParaRPr lang="ko-KR" altLang="en-US" b="1" dirty="0"/>
                  </a:p>
                </p:txBody>
              </p:sp>
            </p:grp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2D7D433-C256-9C01-2364-2CC4CE7B4A53}"/>
                    </a:ext>
                  </a:extLst>
                </p:cNvPr>
                <p:cNvSpPr/>
                <p:nvPr/>
              </p:nvSpPr>
              <p:spPr>
                <a:xfrm>
                  <a:off x="827584" y="620688"/>
                  <a:ext cx="8208912" cy="11521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0EA3D59-897A-92C8-9ED0-E9F58BE4B2FA}"/>
                    </a:ext>
                  </a:extLst>
                </p:cNvPr>
                <p:cNvSpPr/>
                <p:nvPr/>
              </p:nvSpPr>
              <p:spPr>
                <a:xfrm>
                  <a:off x="827584" y="1755398"/>
                  <a:ext cx="8208912" cy="13681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9261BBF-4CC3-99E4-922A-FE872F7AFBD6}"/>
                    </a:ext>
                  </a:extLst>
                </p:cNvPr>
                <p:cNvSpPr/>
                <p:nvPr/>
              </p:nvSpPr>
              <p:spPr>
                <a:xfrm>
                  <a:off x="827584" y="3140968"/>
                  <a:ext cx="8208912" cy="201622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90A66-2FB1-861E-005B-D38A76C6F45B}"/>
                  </a:ext>
                </a:extLst>
              </p:cNvPr>
              <p:cNvSpPr txBox="1"/>
              <p:nvPr/>
            </p:nvSpPr>
            <p:spPr>
              <a:xfrm>
                <a:off x="-1332656" y="764704"/>
                <a:ext cx="170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5CE897-01EB-5DE8-7556-4A9ADDC9DBE8}"/>
                  </a:ext>
                </a:extLst>
              </p:cNvPr>
              <p:cNvSpPr txBox="1"/>
              <p:nvPr/>
            </p:nvSpPr>
            <p:spPr>
              <a:xfrm rot="10800000" flipV="1">
                <a:off x="6444208" y="364015"/>
                <a:ext cx="396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600" dirty="0"/>
                  <a:t>]</a:t>
                </a:r>
                <a:endParaRPr lang="ko-KR" altLang="en-US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2ACC3A-E9E6-20E6-EB85-2CAE9E33333B}"/>
                  </a:ext>
                </a:extLst>
              </p:cNvPr>
              <p:cNvSpPr txBox="1"/>
              <p:nvPr/>
            </p:nvSpPr>
            <p:spPr>
              <a:xfrm rot="10800000" flipV="1">
                <a:off x="6444208" y="1716525"/>
                <a:ext cx="396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600" dirty="0"/>
                  <a:t>]</a:t>
                </a:r>
                <a:endParaRPr lang="ko-KR" altLang="en-US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07CED6-BB0C-597C-5FA5-068B745880C4}"/>
                  </a:ext>
                </a:extLst>
              </p:cNvPr>
              <p:cNvSpPr txBox="1"/>
              <p:nvPr/>
            </p:nvSpPr>
            <p:spPr>
              <a:xfrm rot="10800000" flipV="1">
                <a:off x="6444208" y="3221105"/>
                <a:ext cx="39626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800" dirty="0"/>
                  <a:t>]</a:t>
                </a:r>
                <a:endParaRPr lang="ko-KR" altLang="en-US" sz="36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7BC4E0-82DC-1CE5-5D44-BCBCDEB74ED0}"/>
                  </a:ext>
                </a:extLst>
              </p:cNvPr>
              <p:cNvSpPr txBox="1"/>
              <p:nvPr/>
            </p:nvSpPr>
            <p:spPr>
              <a:xfrm>
                <a:off x="7092280" y="1052736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Class 1</a:t>
                </a:r>
                <a:endParaRPr lang="ko-KR" altLang="en-US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66C01-3393-177F-1F8B-7B22E908C486}"/>
                  </a:ext>
                </a:extLst>
              </p:cNvPr>
              <p:cNvSpPr txBox="1"/>
              <p:nvPr/>
            </p:nvSpPr>
            <p:spPr>
              <a:xfrm>
                <a:off x="7092280" y="2420888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Class 2</a:t>
                </a:r>
                <a:endParaRPr lang="ko-KR" altLang="en-US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F61529-C84B-89A6-25B5-0FA0DBF3B64B}"/>
                  </a:ext>
                </a:extLst>
              </p:cNvPr>
              <p:cNvSpPr txBox="1"/>
              <p:nvPr/>
            </p:nvSpPr>
            <p:spPr>
              <a:xfrm>
                <a:off x="7164288" y="4221088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Class 3</a:t>
                </a:r>
                <a:endParaRPr lang="ko-KR" altLang="en-US" b="1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DEE745-93DF-F12E-1E2B-171E448261B7}"/>
              </a:ext>
            </a:extLst>
          </p:cNvPr>
          <p:cNvSpPr txBox="1"/>
          <p:nvPr/>
        </p:nvSpPr>
        <p:spPr>
          <a:xfrm>
            <a:off x="443558" y="660995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solidFill>
                  <a:srgbClr val="E4D1AF"/>
                </a:solidFill>
                <a:latin typeface="+mj-ea"/>
                <a:ea typeface="+mj-ea"/>
              </a:rPr>
              <a:t>데이터</a:t>
            </a:r>
            <a:r>
              <a:rPr kumimoji="1" lang="ko-KR" altLang="en-US" sz="2400" dirty="0">
                <a:solidFill>
                  <a:srgbClr val="E4D1AF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dirty="0">
                <a:solidFill>
                  <a:srgbClr val="E4D1AF"/>
                </a:solidFill>
                <a:latin typeface="+mj-ea"/>
                <a:ea typeface="+mj-ea"/>
              </a:rPr>
              <a:t>&gt;&gt;</a:t>
            </a:r>
            <a:r>
              <a:rPr kumimoji="1" lang="ko-KR" altLang="en-US" sz="2400" dirty="0">
                <a:solidFill>
                  <a:srgbClr val="E4D1AF"/>
                </a:solidFill>
                <a:latin typeface="+mj-ea"/>
                <a:ea typeface="+mj-ea"/>
              </a:rPr>
              <a:t> </a:t>
            </a:r>
            <a:r>
              <a:rPr kumimoji="1" lang="ko-Kore-KR" altLang="en-US" sz="2400" dirty="0">
                <a:solidFill>
                  <a:srgbClr val="E4D1AF"/>
                </a:solidFill>
                <a:latin typeface="+mj-ea"/>
                <a:ea typeface="+mj-ea"/>
              </a:rPr>
              <a:t>소득</a:t>
            </a:r>
            <a:r>
              <a:rPr kumimoji="1" lang="ko-KR" altLang="en-US" sz="2400" dirty="0">
                <a:solidFill>
                  <a:srgbClr val="E4D1AF"/>
                </a:solidFill>
                <a:latin typeface="+mj-ea"/>
                <a:ea typeface="+mj-ea"/>
              </a:rPr>
              <a:t> 데이터</a:t>
            </a:r>
            <a:endParaRPr kumimoji="1" lang="ko-Kore-KR" altLang="en-US" sz="2400" dirty="0">
              <a:solidFill>
                <a:srgbClr val="E4D1AF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0FD5D9-BD34-9509-7AD1-C96858389523}"/>
              </a:ext>
            </a:extLst>
          </p:cNvPr>
          <p:cNvSpPr/>
          <p:nvPr/>
        </p:nvSpPr>
        <p:spPr>
          <a:xfrm>
            <a:off x="8576841" y="2639028"/>
            <a:ext cx="3495554" cy="1261628"/>
          </a:xfrm>
          <a:prstGeom prst="rect">
            <a:avLst/>
          </a:prstGeom>
          <a:solidFill>
            <a:srgbClr val="E4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rgbClr val="102A49"/>
                </a:solidFill>
                <a:latin typeface="+mj-ea"/>
                <a:ea typeface="+mj-ea"/>
              </a:rPr>
              <a:t>구마다</a:t>
            </a:r>
            <a:r>
              <a:rPr kumimoji="1" lang="ko-KR" altLang="en-US" b="1" dirty="0">
                <a:solidFill>
                  <a:srgbClr val="102A49"/>
                </a:solidFill>
                <a:latin typeface="+mj-ea"/>
                <a:ea typeface="+mj-ea"/>
              </a:rPr>
              <a:t> 편차가 크지 않아 제외</a:t>
            </a:r>
            <a:endParaRPr kumimoji="1" lang="ko-Kore-KR" altLang="en-US" b="1" dirty="0">
              <a:solidFill>
                <a:srgbClr val="102A4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388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24F97-B5B0-AC42-A47C-4B225C6CCF02}"/>
              </a:ext>
            </a:extLst>
          </p:cNvPr>
          <p:cNvGrpSpPr/>
          <p:nvPr/>
        </p:nvGrpSpPr>
        <p:grpSpPr>
          <a:xfrm>
            <a:off x="-1458410" y="978486"/>
            <a:ext cx="10225136" cy="5225225"/>
            <a:chOff x="-1156414" y="376603"/>
            <a:chExt cx="10225136" cy="522522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70B316-4035-241C-F107-0204A87A6E14}"/>
                </a:ext>
              </a:extLst>
            </p:cNvPr>
            <p:cNvSpPr/>
            <p:nvPr/>
          </p:nvSpPr>
          <p:spPr>
            <a:xfrm>
              <a:off x="636027" y="705284"/>
              <a:ext cx="8354762" cy="4896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" name="그룹 22">
              <a:extLst>
                <a:ext uri="{FF2B5EF4-FFF2-40B4-BE49-F238E27FC236}">
                  <a16:creationId xmlns:a16="http://schemas.microsoft.com/office/drawing/2014/main" id="{0BCFD036-B4E4-21CC-7E17-C6F3A0235BD1}"/>
                </a:ext>
              </a:extLst>
            </p:cNvPr>
            <p:cNvGrpSpPr/>
            <p:nvPr/>
          </p:nvGrpSpPr>
          <p:grpSpPr>
            <a:xfrm>
              <a:off x="-1156414" y="376603"/>
              <a:ext cx="10225136" cy="5225225"/>
              <a:chOff x="-1332656" y="364015"/>
              <a:chExt cx="9447845" cy="5225225"/>
            </a:xfrm>
          </p:grpSpPr>
          <p:grpSp>
            <p:nvGrpSpPr>
              <p:cNvPr id="7" name="그룹 14">
                <a:extLst>
                  <a:ext uri="{FF2B5EF4-FFF2-40B4-BE49-F238E27FC236}">
                    <a16:creationId xmlns:a16="http://schemas.microsoft.com/office/drawing/2014/main" id="{7444FF1F-E78B-04EC-6051-3D4A75D6D58F}"/>
                  </a:ext>
                </a:extLst>
              </p:cNvPr>
              <p:cNvGrpSpPr/>
              <p:nvPr/>
            </p:nvGrpSpPr>
            <p:grpSpPr>
              <a:xfrm>
                <a:off x="323528" y="692696"/>
                <a:ext cx="7472536" cy="4896544"/>
                <a:chOff x="827584" y="620688"/>
                <a:chExt cx="9992817" cy="4536504"/>
              </a:xfrm>
            </p:grpSpPr>
            <p:grpSp>
              <p:nvGrpSpPr>
                <p:cNvPr id="15" name="그룹 10">
                  <a:extLst>
                    <a:ext uri="{FF2B5EF4-FFF2-40B4-BE49-F238E27FC236}">
                      <a16:creationId xmlns:a16="http://schemas.microsoft.com/office/drawing/2014/main" id="{9422CEEF-AC25-D9DC-2FB4-1F006609DA6D}"/>
                    </a:ext>
                  </a:extLst>
                </p:cNvPr>
                <p:cNvGrpSpPr/>
                <p:nvPr/>
              </p:nvGrpSpPr>
              <p:grpSpPr>
                <a:xfrm>
                  <a:off x="827584" y="679844"/>
                  <a:ext cx="9992817" cy="4406345"/>
                  <a:chOff x="323528" y="692696"/>
                  <a:chExt cx="9992817" cy="5363799"/>
                </a:xfrm>
              </p:grpSpPr>
              <p:pic>
                <p:nvPicPr>
                  <p:cNvPr id="19" name="Picture 5">
                    <a:extLst>
                      <a:ext uri="{FF2B5EF4-FFF2-40B4-BE49-F238E27FC236}">
                        <a16:creationId xmlns:a16="http://schemas.microsoft.com/office/drawing/2014/main" id="{EAA6EE58-C877-2A7E-E53D-038A8C70DE7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692696"/>
                    <a:ext cx="3166638" cy="53625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0" name="Picture 6">
                    <a:extLst>
                      <a:ext uri="{FF2B5EF4-FFF2-40B4-BE49-F238E27FC236}">
                        <a16:creationId xmlns:a16="http://schemas.microsoft.com/office/drawing/2014/main" id="{B95F1A5B-0A31-74A1-0E44-B7D91D1498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4067944" y="692696"/>
                    <a:ext cx="6248401" cy="53625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1" name="Picture 7">
                    <a:extLst>
                      <a:ext uri="{FF2B5EF4-FFF2-40B4-BE49-F238E27FC236}">
                        <a16:creationId xmlns:a16="http://schemas.microsoft.com/office/drawing/2014/main" id="{1F66E6C1-FC36-C56F-BFB8-97131E5F15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012160" y="693918"/>
                    <a:ext cx="2520280" cy="53625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AF896F5-C34C-6F0E-C825-8AC919A5E18A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110" y="2455284"/>
                    <a:ext cx="50686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3200" b="1" dirty="0"/>
                      <a:t>,,,</a:t>
                    </a:r>
                    <a:endParaRPr lang="ko-KR" altLang="en-US" b="1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6772719-AB4C-8C44-7406-17A3B2F1DB00}"/>
                      </a:ext>
                    </a:extLst>
                  </p:cNvPr>
                  <p:cNvSpPr txBox="1"/>
                  <p:nvPr/>
                </p:nvSpPr>
                <p:spPr>
                  <a:xfrm>
                    <a:off x="5220072" y="2492896"/>
                    <a:ext cx="50687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3200" b="1" dirty="0"/>
                      <a:t>,,,</a:t>
                    </a:r>
                    <a:endParaRPr lang="ko-KR" altLang="en-US" b="1" dirty="0"/>
                  </a:p>
                </p:txBody>
              </p:sp>
            </p:grp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2D7D433-C256-9C01-2364-2CC4CE7B4A53}"/>
                    </a:ext>
                  </a:extLst>
                </p:cNvPr>
                <p:cNvSpPr/>
                <p:nvPr/>
              </p:nvSpPr>
              <p:spPr>
                <a:xfrm>
                  <a:off x="827584" y="620688"/>
                  <a:ext cx="8208912" cy="11521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0EA3D59-897A-92C8-9ED0-E9F58BE4B2FA}"/>
                    </a:ext>
                  </a:extLst>
                </p:cNvPr>
                <p:cNvSpPr/>
                <p:nvPr/>
              </p:nvSpPr>
              <p:spPr>
                <a:xfrm>
                  <a:off x="827584" y="1755398"/>
                  <a:ext cx="8208912" cy="13681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9261BBF-4CC3-99E4-922A-FE872F7AFBD6}"/>
                    </a:ext>
                  </a:extLst>
                </p:cNvPr>
                <p:cNvSpPr/>
                <p:nvPr/>
              </p:nvSpPr>
              <p:spPr>
                <a:xfrm>
                  <a:off x="827584" y="3140968"/>
                  <a:ext cx="8208912" cy="201622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90A66-2FB1-861E-005B-D38A76C6F45B}"/>
                  </a:ext>
                </a:extLst>
              </p:cNvPr>
              <p:cNvSpPr txBox="1"/>
              <p:nvPr/>
            </p:nvSpPr>
            <p:spPr>
              <a:xfrm>
                <a:off x="-1332656" y="764704"/>
                <a:ext cx="170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5CE897-01EB-5DE8-7556-4A9ADDC9DBE8}"/>
                  </a:ext>
                </a:extLst>
              </p:cNvPr>
              <p:cNvSpPr txBox="1"/>
              <p:nvPr/>
            </p:nvSpPr>
            <p:spPr>
              <a:xfrm rot="10800000" flipV="1">
                <a:off x="6444208" y="364015"/>
                <a:ext cx="396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600" dirty="0"/>
                  <a:t>]</a:t>
                </a:r>
                <a:endParaRPr lang="ko-KR" altLang="en-US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2ACC3A-E9E6-20E6-EB85-2CAE9E33333B}"/>
                  </a:ext>
                </a:extLst>
              </p:cNvPr>
              <p:cNvSpPr txBox="1"/>
              <p:nvPr/>
            </p:nvSpPr>
            <p:spPr>
              <a:xfrm rot="10800000" flipV="1">
                <a:off x="6444208" y="1716525"/>
                <a:ext cx="396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600" dirty="0"/>
                  <a:t>]</a:t>
                </a:r>
                <a:endParaRPr lang="ko-KR" altLang="en-US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07CED6-BB0C-597C-5FA5-068B745880C4}"/>
                  </a:ext>
                </a:extLst>
              </p:cNvPr>
              <p:cNvSpPr txBox="1"/>
              <p:nvPr/>
            </p:nvSpPr>
            <p:spPr>
              <a:xfrm rot="10800000" flipV="1">
                <a:off x="6444208" y="3221105"/>
                <a:ext cx="39626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800" dirty="0"/>
                  <a:t>]</a:t>
                </a:r>
                <a:endParaRPr lang="ko-KR" altLang="en-US" sz="36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7BC4E0-82DC-1CE5-5D44-BCBCDEB74ED0}"/>
                  </a:ext>
                </a:extLst>
              </p:cNvPr>
              <p:cNvSpPr txBox="1"/>
              <p:nvPr/>
            </p:nvSpPr>
            <p:spPr>
              <a:xfrm>
                <a:off x="7092280" y="1052736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Class 1</a:t>
                </a:r>
                <a:endParaRPr lang="ko-KR" altLang="en-US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66C01-3393-177F-1F8B-7B22E908C486}"/>
                  </a:ext>
                </a:extLst>
              </p:cNvPr>
              <p:cNvSpPr txBox="1"/>
              <p:nvPr/>
            </p:nvSpPr>
            <p:spPr>
              <a:xfrm>
                <a:off x="7092280" y="2420888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Class 2</a:t>
                </a:r>
                <a:endParaRPr lang="ko-KR" altLang="en-US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F61529-C84B-89A6-25B5-0FA0DBF3B64B}"/>
                  </a:ext>
                </a:extLst>
              </p:cNvPr>
              <p:cNvSpPr txBox="1"/>
              <p:nvPr/>
            </p:nvSpPr>
            <p:spPr>
              <a:xfrm>
                <a:off x="7164288" y="4221088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Class 3</a:t>
                </a:r>
                <a:endParaRPr lang="ko-KR" altLang="en-US" b="1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DEE745-93DF-F12E-1E2B-171E448261B7}"/>
              </a:ext>
            </a:extLst>
          </p:cNvPr>
          <p:cNvSpPr txBox="1"/>
          <p:nvPr/>
        </p:nvSpPr>
        <p:spPr>
          <a:xfrm>
            <a:off x="443558" y="660995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solidFill>
                  <a:srgbClr val="E4D1AF"/>
                </a:solidFill>
                <a:latin typeface="+mj-ea"/>
                <a:ea typeface="+mj-ea"/>
              </a:rPr>
              <a:t>데이터</a:t>
            </a:r>
            <a:r>
              <a:rPr kumimoji="1" lang="ko-KR" altLang="en-US" sz="2400" dirty="0">
                <a:solidFill>
                  <a:srgbClr val="E4D1AF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dirty="0">
                <a:solidFill>
                  <a:srgbClr val="E4D1AF"/>
                </a:solidFill>
                <a:latin typeface="+mj-ea"/>
                <a:ea typeface="+mj-ea"/>
              </a:rPr>
              <a:t>&gt;&gt;</a:t>
            </a:r>
            <a:r>
              <a:rPr kumimoji="1" lang="ko-KR" altLang="en-US" sz="2400" dirty="0">
                <a:solidFill>
                  <a:srgbClr val="E4D1AF"/>
                </a:solidFill>
                <a:latin typeface="+mj-ea"/>
                <a:ea typeface="+mj-ea"/>
              </a:rPr>
              <a:t> </a:t>
            </a:r>
            <a:r>
              <a:rPr kumimoji="1" lang="ko-Kore-KR" altLang="en-US" sz="2400" dirty="0">
                <a:solidFill>
                  <a:srgbClr val="E4D1AF"/>
                </a:solidFill>
                <a:latin typeface="+mj-ea"/>
                <a:ea typeface="+mj-ea"/>
              </a:rPr>
              <a:t>소득</a:t>
            </a:r>
            <a:r>
              <a:rPr kumimoji="1" lang="ko-KR" altLang="en-US" sz="2400" dirty="0">
                <a:solidFill>
                  <a:srgbClr val="E4D1AF"/>
                </a:solidFill>
                <a:latin typeface="+mj-ea"/>
                <a:ea typeface="+mj-ea"/>
              </a:rPr>
              <a:t> 데이터</a:t>
            </a:r>
            <a:endParaRPr kumimoji="1" lang="ko-Kore-KR" altLang="en-US" sz="2400" dirty="0">
              <a:solidFill>
                <a:srgbClr val="E4D1AF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0FD5D9-BD34-9509-7AD1-C96858389523}"/>
              </a:ext>
            </a:extLst>
          </p:cNvPr>
          <p:cNvSpPr/>
          <p:nvPr/>
        </p:nvSpPr>
        <p:spPr>
          <a:xfrm>
            <a:off x="8576841" y="2639028"/>
            <a:ext cx="3495554" cy="1261628"/>
          </a:xfrm>
          <a:prstGeom prst="rect">
            <a:avLst/>
          </a:prstGeom>
          <a:solidFill>
            <a:srgbClr val="E4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rgbClr val="102A49"/>
                </a:solidFill>
                <a:latin typeface="+mj-ea"/>
                <a:ea typeface="+mj-ea"/>
              </a:rPr>
              <a:t>구마다</a:t>
            </a:r>
            <a:r>
              <a:rPr kumimoji="1" lang="ko-KR" altLang="en-US" b="1" dirty="0">
                <a:solidFill>
                  <a:srgbClr val="102A49"/>
                </a:solidFill>
                <a:latin typeface="+mj-ea"/>
                <a:ea typeface="+mj-ea"/>
              </a:rPr>
              <a:t> 편차가 크지 않아 제외</a:t>
            </a:r>
            <a:endParaRPr kumimoji="1" lang="ko-Kore-KR" altLang="en-US" b="1" dirty="0">
              <a:solidFill>
                <a:srgbClr val="102A49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1F8621-A38D-FAB3-2DD6-483A46E7400A}"/>
              </a:ext>
            </a:extLst>
          </p:cNvPr>
          <p:cNvSpPr/>
          <p:nvPr/>
        </p:nvSpPr>
        <p:spPr>
          <a:xfrm>
            <a:off x="8576841" y="4484776"/>
            <a:ext cx="3495554" cy="1261628"/>
          </a:xfrm>
          <a:prstGeom prst="rect">
            <a:avLst/>
          </a:prstGeom>
          <a:solidFill>
            <a:srgbClr val="E4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rgbClr val="102A49"/>
                </a:solidFill>
                <a:latin typeface="+mj-ea"/>
                <a:ea typeface="+mj-ea"/>
              </a:rPr>
              <a:t>범주의</a:t>
            </a:r>
            <a:r>
              <a:rPr kumimoji="1" lang="ko-KR" altLang="en-US" b="1" dirty="0">
                <a:solidFill>
                  <a:srgbClr val="102A49"/>
                </a:solidFill>
                <a:latin typeface="+mj-ea"/>
                <a:ea typeface="+mj-ea"/>
              </a:rPr>
              <a:t> 범위 너무 넓음</a:t>
            </a:r>
            <a:endParaRPr kumimoji="1" lang="en-US" altLang="ko-KR" b="1" dirty="0">
              <a:solidFill>
                <a:srgbClr val="102A49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b="1" dirty="0">
                <a:solidFill>
                  <a:srgbClr val="102A49"/>
                </a:solidFill>
                <a:latin typeface="+mj-ea"/>
                <a:ea typeface="+mj-ea"/>
              </a:rPr>
              <a:t>&amp;</a:t>
            </a:r>
          </a:p>
          <a:p>
            <a:pPr algn="ctr"/>
            <a:r>
              <a:rPr kumimoji="1" lang="ko-KR" altLang="en-US" b="1" dirty="0">
                <a:solidFill>
                  <a:srgbClr val="102A49"/>
                </a:solidFill>
                <a:latin typeface="+mj-ea"/>
                <a:ea typeface="+mj-ea"/>
              </a:rPr>
              <a:t>이상치 많아 제외</a:t>
            </a:r>
            <a:endParaRPr kumimoji="1" lang="ko-Kore-KR" altLang="en-US" b="1" dirty="0">
              <a:solidFill>
                <a:srgbClr val="102A4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2896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32DFD-A01A-8A44-3B0E-7AD33CBDA832}"/>
              </a:ext>
            </a:extLst>
          </p:cNvPr>
          <p:cNvSpPr txBox="1"/>
          <p:nvPr/>
        </p:nvSpPr>
        <p:spPr>
          <a:xfrm>
            <a:off x="509284" y="48613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solidFill>
                  <a:srgbClr val="E4D1AF"/>
                </a:solidFill>
                <a:latin typeface="+mn-ea"/>
              </a:rPr>
              <a:t>분석</a:t>
            </a:r>
            <a:r>
              <a:rPr kumimoji="1" lang="ko-KR" altLang="en-US" sz="3200" dirty="0">
                <a:solidFill>
                  <a:srgbClr val="E4D1AF"/>
                </a:solidFill>
                <a:latin typeface="+mn-ea"/>
              </a:rPr>
              <a:t> </a:t>
            </a:r>
            <a:r>
              <a:rPr kumimoji="1" lang="ko-Kore-KR" altLang="en-US" sz="3200" dirty="0">
                <a:solidFill>
                  <a:srgbClr val="E4D1AF"/>
                </a:solidFill>
                <a:latin typeface="+mn-ea"/>
              </a:rPr>
              <a:t>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102EB8-C49E-373D-4C4C-3E74062F2E4C}"/>
              </a:ext>
            </a:extLst>
          </p:cNvPr>
          <p:cNvGrpSpPr/>
          <p:nvPr/>
        </p:nvGrpSpPr>
        <p:grpSpPr>
          <a:xfrm>
            <a:off x="1947999" y="1070909"/>
            <a:ext cx="2657345" cy="1512168"/>
            <a:chOff x="395536" y="692696"/>
            <a:chExt cx="2657345" cy="1512168"/>
          </a:xfrm>
        </p:grpSpPr>
        <p:grpSp>
          <p:nvGrpSpPr>
            <p:cNvPr id="32" name="그룹 4">
              <a:extLst>
                <a:ext uri="{FF2B5EF4-FFF2-40B4-BE49-F238E27FC236}">
                  <a16:creationId xmlns:a16="http://schemas.microsoft.com/office/drawing/2014/main" id="{C2389CA9-AB75-C7F4-1BA6-A34512FD41D7}"/>
                </a:ext>
              </a:extLst>
            </p:cNvPr>
            <p:cNvGrpSpPr/>
            <p:nvPr/>
          </p:nvGrpSpPr>
          <p:grpSpPr>
            <a:xfrm>
              <a:off x="395536" y="692696"/>
              <a:ext cx="1584176" cy="1512168"/>
              <a:chOff x="1187624" y="836712"/>
              <a:chExt cx="1512168" cy="2088232"/>
            </a:xfrm>
          </p:grpSpPr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ED9ED4BD-40CF-1229-097F-BC84972527C0}"/>
                  </a:ext>
                </a:extLst>
              </p:cNvPr>
              <p:cNvSpPr/>
              <p:nvPr/>
            </p:nvSpPr>
            <p:spPr>
              <a:xfrm>
                <a:off x="1187624" y="836712"/>
                <a:ext cx="1512168" cy="648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rgbClr val="102A49"/>
                    </a:solidFill>
                    <a:latin typeface="+mn-ea"/>
                  </a:rPr>
                  <a:t>만족도 데이터</a:t>
                </a:r>
                <a:endParaRPr lang="en-US" altLang="ko-KR" sz="1400" b="1" dirty="0">
                  <a:solidFill>
                    <a:srgbClr val="102A49"/>
                  </a:solidFill>
                  <a:latin typeface="+mn-ea"/>
                </a:endParaRPr>
              </a:p>
            </p:txBody>
          </p:sp>
          <p:sp>
            <p:nvSpPr>
              <p:cNvPr id="36" name="모서리가 둥근 직사각형 35">
                <a:extLst>
                  <a:ext uri="{FF2B5EF4-FFF2-40B4-BE49-F238E27FC236}">
                    <a16:creationId xmlns:a16="http://schemas.microsoft.com/office/drawing/2014/main" id="{9840DF44-4C2E-31D6-EF60-F66EAB66FD6C}"/>
                  </a:ext>
                </a:extLst>
              </p:cNvPr>
              <p:cNvSpPr/>
              <p:nvPr/>
            </p:nvSpPr>
            <p:spPr>
              <a:xfrm>
                <a:off x="1187624" y="2276872"/>
                <a:ext cx="1512168" cy="648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rgbClr val="102A49"/>
                    </a:solidFill>
                    <a:latin typeface="+mn-ea"/>
                  </a:rPr>
                  <a:t>인프라 데이터</a:t>
                </a:r>
                <a:endParaRPr lang="en-US" altLang="ko-KR" sz="1400" b="1" dirty="0">
                  <a:solidFill>
                    <a:srgbClr val="102A49"/>
                  </a:solidFill>
                  <a:latin typeface="+mn-ea"/>
                </a:endParaRPr>
              </a:p>
            </p:txBody>
          </p:sp>
          <p:sp>
            <p:nvSpPr>
              <p:cNvPr id="37" name="모서리가 둥근 직사각형 36">
                <a:extLst>
                  <a:ext uri="{FF2B5EF4-FFF2-40B4-BE49-F238E27FC236}">
                    <a16:creationId xmlns:a16="http://schemas.microsoft.com/office/drawing/2014/main" id="{CB1778C6-C10F-C331-42CB-104D97B6CBE1}"/>
                  </a:ext>
                </a:extLst>
              </p:cNvPr>
              <p:cNvSpPr/>
              <p:nvPr/>
            </p:nvSpPr>
            <p:spPr>
              <a:xfrm>
                <a:off x="1187624" y="1556792"/>
                <a:ext cx="1512168" cy="648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rgbClr val="102A49"/>
                    </a:solidFill>
                    <a:latin typeface="+mn-ea"/>
                  </a:rPr>
                  <a:t>소득 데이터</a:t>
                </a:r>
                <a:endParaRPr lang="en-US" altLang="ko-KR" sz="1400" b="1" dirty="0">
                  <a:solidFill>
                    <a:srgbClr val="102A49"/>
                  </a:solidFill>
                  <a:latin typeface="+mn-ea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27E6D1-7D9A-8064-8B73-6119AFD12651}"/>
                </a:ext>
              </a:extLst>
            </p:cNvPr>
            <p:cNvSpPr txBox="1"/>
            <p:nvPr/>
          </p:nvSpPr>
          <p:spPr>
            <a:xfrm>
              <a:off x="1936167" y="819294"/>
              <a:ext cx="45076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solidFill>
                    <a:srgbClr val="E4D1AF"/>
                  </a:solidFill>
                  <a:latin typeface="+mn-ea"/>
                </a:rPr>
                <a:t>}</a:t>
              </a:r>
              <a:endParaRPr lang="ko-KR" altLang="en-US" sz="3200" dirty="0">
                <a:solidFill>
                  <a:srgbClr val="E4D1AF"/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24D870-4404-3829-5829-C4FAE30A3205}"/>
                </a:ext>
              </a:extLst>
            </p:cNvPr>
            <p:cNvSpPr txBox="1"/>
            <p:nvPr/>
          </p:nvSpPr>
          <p:spPr>
            <a:xfrm>
              <a:off x="2252662" y="12687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E4D1AF"/>
                  </a:solidFill>
                  <a:latin typeface="+mn-ea"/>
                </a:rPr>
                <a:t>시각화</a:t>
              </a:r>
              <a:endParaRPr lang="ko-KR" altLang="en-US" b="1" dirty="0">
                <a:solidFill>
                  <a:srgbClr val="E4D1AF"/>
                </a:solidFill>
                <a:latin typeface="+mn-ea"/>
              </a:endParaRPr>
            </a:p>
          </p:txBody>
        </p:sp>
      </p:grpSp>
      <p:sp>
        <p:nvSpPr>
          <p:cNvPr id="9" name="오른쪽 화살표 7">
            <a:extLst>
              <a:ext uri="{FF2B5EF4-FFF2-40B4-BE49-F238E27FC236}">
                <a16:creationId xmlns:a16="http://schemas.microsoft.com/office/drawing/2014/main" id="{FF9E41BF-BC26-9A0D-17D7-FA5D9CE81713}"/>
              </a:ext>
            </a:extLst>
          </p:cNvPr>
          <p:cNvSpPr/>
          <p:nvPr/>
        </p:nvSpPr>
        <p:spPr>
          <a:xfrm>
            <a:off x="4619303" y="1701563"/>
            <a:ext cx="409958" cy="216024"/>
          </a:xfrm>
          <a:prstGeom prst="rightArrow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1AF"/>
              </a:solidFill>
              <a:latin typeface="+mn-ea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8D8A01F-2147-F9C6-A8A0-6637EEF1481A}"/>
              </a:ext>
            </a:extLst>
          </p:cNvPr>
          <p:cNvSpPr/>
          <p:nvPr/>
        </p:nvSpPr>
        <p:spPr>
          <a:xfrm>
            <a:off x="5101269" y="1574965"/>
            <a:ext cx="1311225" cy="4692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그래프 분석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</p:txBody>
      </p:sp>
      <p:sp>
        <p:nvSpPr>
          <p:cNvPr id="11" name="오른쪽 화살표 9">
            <a:extLst>
              <a:ext uri="{FF2B5EF4-FFF2-40B4-BE49-F238E27FC236}">
                <a16:creationId xmlns:a16="http://schemas.microsoft.com/office/drawing/2014/main" id="{AB134D9F-6A54-DB3C-5E4E-018C61768E3D}"/>
              </a:ext>
            </a:extLst>
          </p:cNvPr>
          <p:cNvSpPr/>
          <p:nvPr/>
        </p:nvSpPr>
        <p:spPr>
          <a:xfrm>
            <a:off x="6541429" y="1718981"/>
            <a:ext cx="409958" cy="216024"/>
          </a:xfrm>
          <a:prstGeom prst="rightArrow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1AF"/>
              </a:solidFill>
              <a:latin typeface="+mn-ea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B0C85FF-3137-CB18-CE65-C572D309B8D2}"/>
              </a:ext>
            </a:extLst>
          </p:cNvPr>
          <p:cNvSpPr/>
          <p:nvPr/>
        </p:nvSpPr>
        <p:spPr>
          <a:xfrm>
            <a:off x="7084358" y="1592383"/>
            <a:ext cx="1317599" cy="4692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양천구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현황 파악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6740EC2-5B3C-9E94-5E18-71199699BBB2}"/>
              </a:ext>
            </a:extLst>
          </p:cNvPr>
          <p:cNvSpPr/>
          <p:nvPr/>
        </p:nvSpPr>
        <p:spPr>
          <a:xfrm>
            <a:off x="9004783" y="1592383"/>
            <a:ext cx="1311225" cy="4692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관련 변수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예측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</p:txBody>
      </p:sp>
      <p:sp>
        <p:nvSpPr>
          <p:cNvPr id="14" name="오른쪽 화살표 12">
            <a:extLst>
              <a:ext uri="{FF2B5EF4-FFF2-40B4-BE49-F238E27FC236}">
                <a16:creationId xmlns:a16="http://schemas.microsoft.com/office/drawing/2014/main" id="{CD062F04-0AD5-8EB9-9DD0-B3E6DF7D7FE0}"/>
              </a:ext>
            </a:extLst>
          </p:cNvPr>
          <p:cNvSpPr/>
          <p:nvPr/>
        </p:nvSpPr>
        <p:spPr>
          <a:xfrm>
            <a:off x="8500727" y="1718981"/>
            <a:ext cx="409958" cy="216024"/>
          </a:xfrm>
          <a:prstGeom prst="rightArrow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1AF"/>
              </a:solidFill>
              <a:latin typeface="+mn-ea"/>
            </a:endParaRPr>
          </a:p>
        </p:txBody>
      </p:sp>
      <p:grpSp>
        <p:nvGrpSpPr>
          <p:cNvPr id="15" name="그룹 26">
            <a:extLst>
              <a:ext uri="{FF2B5EF4-FFF2-40B4-BE49-F238E27FC236}">
                <a16:creationId xmlns:a16="http://schemas.microsoft.com/office/drawing/2014/main" id="{EF8F6E7B-04E1-6E5B-F03A-2550732DEA2B}"/>
              </a:ext>
            </a:extLst>
          </p:cNvPr>
          <p:cNvGrpSpPr/>
          <p:nvPr/>
        </p:nvGrpSpPr>
        <p:grpSpPr>
          <a:xfrm>
            <a:off x="2524063" y="2061678"/>
            <a:ext cx="7136333" cy="2249591"/>
            <a:chOff x="1187624" y="1683465"/>
            <a:chExt cx="6920309" cy="2763963"/>
          </a:xfrm>
        </p:grpSpPr>
        <p:cxnSp>
          <p:nvCxnSpPr>
            <p:cNvPr id="30" name="Shape 23">
              <a:extLst>
                <a:ext uri="{FF2B5EF4-FFF2-40B4-BE49-F238E27FC236}">
                  <a16:creationId xmlns:a16="http://schemas.microsoft.com/office/drawing/2014/main" id="{A0265F70-74FE-42F8-2DA0-1C7CD4D73338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5400000">
              <a:off x="3955031" y="-1083942"/>
              <a:ext cx="1385496" cy="6920309"/>
            </a:xfrm>
            <a:prstGeom prst="bentConnector2">
              <a:avLst/>
            </a:prstGeom>
            <a:solidFill>
              <a:srgbClr val="EADDCA"/>
            </a:solidFill>
            <a:ln>
              <a:solidFill>
                <a:srgbClr val="EADD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625730E-5DDF-04A7-7089-80B9AD22801D}"/>
                </a:ext>
              </a:extLst>
            </p:cNvPr>
            <p:cNvCxnSpPr/>
            <p:nvPr/>
          </p:nvCxnSpPr>
          <p:spPr>
            <a:xfrm>
              <a:off x="1187624" y="3068960"/>
              <a:ext cx="0" cy="1378468"/>
            </a:xfrm>
            <a:prstGeom prst="straightConnector1">
              <a:avLst/>
            </a:prstGeom>
            <a:ln>
              <a:solidFill>
                <a:srgbClr val="EADDC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B264F35-2B94-6104-547E-A890FA5337D6}"/>
              </a:ext>
            </a:extLst>
          </p:cNvPr>
          <p:cNvSpPr/>
          <p:nvPr/>
        </p:nvSpPr>
        <p:spPr>
          <a:xfrm>
            <a:off x="1875991" y="4467396"/>
            <a:ext cx="1311225" cy="4692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변수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회귀분석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</p:txBody>
      </p:sp>
      <p:sp>
        <p:nvSpPr>
          <p:cNvPr id="17" name="오른쪽 화살표 28">
            <a:extLst>
              <a:ext uri="{FF2B5EF4-FFF2-40B4-BE49-F238E27FC236}">
                <a16:creationId xmlns:a16="http://schemas.microsoft.com/office/drawing/2014/main" id="{1F07B073-20D0-828C-415D-CD656810082B}"/>
              </a:ext>
            </a:extLst>
          </p:cNvPr>
          <p:cNvSpPr/>
          <p:nvPr/>
        </p:nvSpPr>
        <p:spPr>
          <a:xfrm>
            <a:off x="8140687" y="4599301"/>
            <a:ext cx="409958" cy="216024"/>
          </a:xfrm>
          <a:prstGeom prst="rightArrow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1AF"/>
              </a:solidFill>
              <a:latin typeface="+mn-ea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E4BAA928-A4A6-6C5D-3FD7-24CFC7A5141C}"/>
              </a:ext>
            </a:extLst>
          </p:cNvPr>
          <p:cNvSpPr/>
          <p:nvPr/>
        </p:nvSpPr>
        <p:spPr>
          <a:xfrm>
            <a:off x="3820207" y="4467396"/>
            <a:ext cx="1311225" cy="4692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성능개선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작업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</p:txBody>
      </p:sp>
      <p:sp>
        <p:nvSpPr>
          <p:cNvPr id="19" name="오른쪽 화살표 30">
            <a:extLst>
              <a:ext uri="{FF2B5EF4-FFF2-40B4-BE49-F238E27FC236}">
                <a16:creationId xmlns:a16="http://schemas.microsoft.com/office/drawing/2014/main" id="{9BF86577-1362-EC1C-8CE7-55704590ACB2}"/>
              </a:ext>
            </a:extLst>
          </p:cNvPr>
          <p:cNvSpPr/>
          <p:nvPr/>
        </p:nvSpPr>
        <p:spPr>
          <a:xfrm>
            <a:off x="5214485" y="4611412"/>
            <a:ext cx="1414033" cy="216024"/>
          </a:xfrm>
          <a:prstGeom prst="rightArrow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1AF"/>
              </a:solidFill>
              <a:latin typeface="+mn-ea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610F732-A22D-15B6-654B-611C20893CDF}"/>
              </a:ext>
            </a:extLst>
          </p:cNvPr>
          <p:cNvSpPr/>
          <p:nvPr/>
        </p:nvSpPr>
        <p:spPr>
          <a:xfrm>
            <a:off x="6700527" y="4467396"/>
            <a:ext cx="1311225" cy="4692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독립변수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채택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5D43E-69B5-06AC-B4E2-F90FCE5457BC}"/>
              </a:ext>
            </a:extLst>
          </p:cNvPr>
          <p:cNvSpPr txBox="1"/>
          <p:nvPr/>
        </p:nvSpPr>
        <p:spPr>
          <a:xfrm>
            <a:off x="4537316" y="4095245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E4D1AF"/>
                </a:solidFill>
                <a:latin typeface="+mn-ea"/>
              </a:rPr>
              <a:t>만족할만한 데이터를 얻었는가</a:t>
            </a:r>
            <a:r>
              <a:rPr lang="en-US" altLang="ko-KR" sz="1400" b="1" dirty="0">
                <a:solidFill>
                  <a:srgbClr val="E4D1AF"/>
                </a:solidFill>
                <a:latin typeface="+mn-ea"/>
              </a:rPr>
              <a:t>?</a:t>
            </a:r>
            <a:endParaRPr lang="ko-KR" altLang="en-US" sz="1400" b="1" dirty="0">
              <a:solidFill>
                <a:srgbClr val="E4D1A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C203C1-C35F-A617-CEE2-61347A306D9C}"/>
              </a:ext>
            </a:extLst>
          </p:cNvPr>
          <p:cNvSpPr txBox="1"/>
          <p:nvPr/>
        </p:nvSpPr>
        <p:spPr>
          <a:xfrm>
            <a:off x="5692415" y="4383277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E4D1AF"/>
                </a:solidFill>
                <a:latin typeface="+mn-ea"/>
              </a:rPr>
              <a:t>YES</a:t>
            </a:r>
            <a:endParaRPr lang="ko-KR" altLang="en-US" sz="1400" b="1" dirty="0">
              <a:solidFill>
                <a:srgbClr val="E4D1AF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67D1CF-8CFB-0DFF-6972-A4D677E4183A}"/>
              </a:ext>
            </a:extLst>
          </p:cNvPr>
          <p:cNvSpPr txBox="1"/>
          <p:nvPr/>
        </p:nvSpPr>
        <p:spPr>
          <a:xfrm>
            <a:off x="5620407" y="5358889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E4D1AF"/>
                </a:solidFill>
                <a:latin typeface="+mn-ea"/>
              </a:rPr>
              <a:t>No</a:t>
            </a:r>
            <a:endParaRPr lang="ko-KR" altLang="en-US" sz="1400" b="1" dirty="0">
              <a:solidFill>
                <a:srgbClr val="E4D1AF"/>
              </a:solidFill>
              <a:latin typeface="+mn-ea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0AE28EB-42FB-68EA-2EAA-491455BBF627}"/>
              </a:ext>
            </a:extLst>
          </p:cNvPr>
          <p:cNvSpPr/>
          <p:nvPr/>
        </p:nvSpPr>
        <p:spPr>
          <a:xfrm>
            <a:off x="6700527" y="5391389"/>
            <a:ext cx="1311225" cy="4692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변수 추가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</p:txBody>
      </p:sp>
      <p:sp>
        <p:nvSpPr>
          <p:cNvPr id="25" name="오른쪽 화살표 37">
            <a:extLst>
              <a:ext uri="{FF2B5EF4-FFF2-40B4-BE49-F238E27FC236}">
                <a16:creationId xmlns:a16="http://schemas.microsoft.com/office/drawing/2014/main" id="{1E1BFF7F-BCA8-1B67-67DC-5FFA810A1BF3}"/>
              </a:ext>
            </a:extLst>
          </p:cNvPr>
          <p:cNvSpPr/>
          <p:nvPr/>
        </p:nvSpPr>
        <p:spPr>
          <a:xfrm rot="1282646">
            <a:off x="5103082" y="5158797"/>
            <a:ext cx="1530250" cy="216024"/>
          </a:xfrm>
          <a:prstGeom prst="rightArrow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1AF"/>
              </a:solidFill>
              <a:latin typeface="+mn-ea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4FC40CA-436D-E857-7958-EE9F2CE60377}"/>
              </a:ext>
            </a:extLst>
          </p:cNvPr>
          <p:cNvSpPr/>
          <p:nvPr/>
        </p:nvSpPr>
        <p:spPr>
          <a:xfrm>
            <a:off x="8644743" y="4490047"/>
            <a:ext cx="1311225" cy="4692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분석 모델</a:t>
            </a:r>
            <a:endParaRPr lang="en-US" altLang="ko-KR" sz="1400" b="1" dirty="0">
              <a:solidFill>
                <a:srgbClr val="102A49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rgbClr val="102A49"/>
                </a:solidFill>
                <a:latin typeface="+mn-ea"/>
              </a:rPr>
              <a:t>완성</a:t>
            </a:r>
            <a:r>
              <a:rPr lang="en-US" altLang="ko-KR" sz="1400" b="1" dirty="0">
                <a:solidFill>
                  <a:srgbClr val="102A49"/>
                </a:solidFill>
                <a:latin typeface="+mn-ea"/>
              </a:rPr>
              <a:t>!</a:t>
            </a:r>
          </a:p>
        </p:txBody>
      </p:sp>
      <p:sp>
        <p:nvSpPr>
          <p:cNvPr id="27" name="오른쪽 화살표 39">
            <a:extLst>
              <a:ext uri="{FF2B5EF4-FFF2-40B4-BE49-F238E27FC236}">
                <a16:creationId xmlns:a16="http://schemas.microsoft.com/office/drawing/2014/main" id="{F0499F3C-1926-E720-83EB-AA472EBBDC19}"/>
              </a:ext>
            </a:extLst>
          </p:cNvPr>
          <p:cNvSpPr/>
          <p:nvPr/>
        </p:nvSpPr>
        <p:spPr>
          <a:xfrm>
            <a:off x="3316151" y="4599301"/>
            <a:ext cx="409958" cy="216024"/>
          </a:xfrm>
          <a:prstGeom prst="rightArrow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1AF"/>
              </a:solidFill>
              <a:latin typeface="+mn-ea"/>
            </a:endParaRPr>
          </a:p>
        </p:txBody>
      </p:sp>
      <p:cxnSp>
        <p:nvCxnSpPr>
          <p:cNvPr id="28" name="Shape 41">
            <a:extLst>
              <a:ext uri="{FF2B5EF4-FFF2-40B4-BE49-F238E27FC236}">
                <a16:creationId xmlns:a16="http://schemas.microsoft.com/office/drawing/2014/main" id="{A71D0EBB-6BA2-CE44-E104-0C7C47C550AD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742701" y="3642046"/>
            <a:ext cx="394802" cy="4832077"/>
          </a:xfrm>
          <a:prstGeom prst="bentConnector2">
            <a:avLst/>
          </a:prstGeom>
          <a:solidFill>
            <a:srgbClr val="EADDCA"/>
          </a:solidFill>
          <a:ln>
            <a:solidFill>
              <a:srgbClr val="E4D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6463EE-676E-6777-1D3F-156A5FB9B98E}"/>
              </a:ext>
            </a:extLst>
          </p:cNvPr>
          <p:cNvCxnSpPr/>
          <p:nvPr/>
        </p:nvCxnSpPr>
        <p:spPr>
          <a:xfrm flipV="1">
            <a:off x="2524063" y="5103357"/>
            <a:ext cx="0" cy="1152128"/>
          </a:xfrm>
          <a:prstGeom prst="straightConnector1">
            <a:avLst/>
          </a:prstGeom>
          <a:ln>
            <a:solidFill>
              <a:srgbClr val="E4D1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8316F5-41D4-B5DF-CF0B-B16D745EF745}"/>
              </a:ext>
            </a:extLst>
          </p:cNvPr>
          <p:cNvSpPr txBox="1"/>
          <p:nvPr/>
        </p:nvSpPr>
        <p:spPr>
          <a:xfrm>
            <a:off x="5861237" y="2606386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000" b="1" dirty="0">
                <a:solidFill>
                  <a:srgbClr val="E4D1AF"/>
                </a:solidFill>
                <a:latin typeface="+mn-ea"/>
              </a:rPr>
              <a:t>R</a:t>
            </a:r>
            <a:endParaRPr kumimoji="1" lang="ko-Kore-KR" altLang="en-US" sz="3000" b="1" dirty="0">
              <a:solidFill>
                <a:srgbClr val="E4D1AF"/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3FA8A5-A28C-5647-F9B6-E9D6CC9FFB1C}"/>
              </a:ext>
            </a:extLst>
          </p:cNvPr>
          <p:cNvSpPr txBox="1"/>
          <p:nvPr/>
        </p:nvSpPr>
        <p:spPr>
          <a:xfrm>
            <a:off x="5172176" y="751558"/>
            <a:ext cx="14895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000" b="1" dirty="0">
                <a:solidFill>
                  <a:srgbClr val="E4D1AF"/>
                </a:solidFill>
                <a:latin typeface="+mn-ea"/>
              </a:rPr>
              <a:t>Python</a:t>
            </a:r>
            <a:endParaRPr kumimoji="1" lang="ko-Kore-KR" altLang="en-US" sz="3000" b="1" dirty="0">
              <a:solidFill>
                <a:srgbClr val="E4D1A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23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5A1441D-819C-BAEE-0F0F-34BCD5DDF900}"/>
              </a:ext>
            </a:extLst>
          </p:cNvPr>
          <p:cNvCxnSpPr/>
          <p:nvPr/>
        </p:nvCxnSpPr>
        <p:spPr>
          <a:xfrm>
            <a:off x="7938468" y="0"/>
            <a:ext cx="2626118" cy="25635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1851CE-4199-46FF-952A-4EC164FE0FFA}"/>
              </a:ext>
            </a:extLst>
          </p:cNvPr>
          <p:cNvGrpSpPr/>
          <p:nvPr/>
        </p:nvGrpSpPr>
        <p:grpSpPr>
          <a:xfrm>
            <a:off x="170481" y="2712203"/>
            <a:ext cx="5176434" cy="1523493"/>
            <a:chOff x="170481" y="2712203"/>
            <a:chExt cx="5176434" cy="1523493"/>
          </a:xfrm>
        </p:grpSpPr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9292F3BC-E0D1-35BC-0E2E-A42CB93FE870}"/>
                </a:ext>
              </a:extLst>
            </p:cNvPr>
            <p:cNvCxnSpPr/>
            <p:nvPr/>
          </p:nvCxnSpPr>
          <p:spPr>
            <a:xfrm>
              <a:off x="170481" y="2712203"/>
              <a:ext cx="5176434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5B3D8D-4675-7673-AE36-E1BDD15EA412}"/>
                </a:ext>
              </a:extLst>
            </p:cNvPr>
            <p:cNvSpPr txBox="1"/>
            <p:nvPr/>
          </p:nvSpPr>
          <p:spPr>
            <a:xfrm>
              <a:off x="398370" y="3650921"/>
              <a:ext cx="3086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3200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rPr>
                <a:t>데이터</a:t>
              </a:r>
              <a:r>
                <a:rPr kumimoji="1" lang="ko-KR" altLang="en-US" sz="3200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rPr>
                <a:t> 탐색</a:t>
              </a:r>
              <a:endParaRPr kumimoji="1" lang="ko-Kore-KR" altLang="en-US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A2EA87-E8EF-8D62-7709-EEA5DD65BDEF}"/>
                </a:ext>
              </a:extLst>
            </p:cNvPr>
            <p:cNvSpPr txBox="1"/>
            <p:nvPr/>
          </p:nvSpPr>
          <p:spPr>
            <a:xfrm>
              <a:off x="170481" y="2943035"/>
              <a:ext cx="13404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4000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rPr>
                <a:t>본론</a:t>
              </a:r>
              <a:r>
                <a:rPr kumimoji="1" lang="en-US" altLang="ko-Kore-KR" sz="4000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rPr>
                <a:t>I</a:t>
              </a:r>
              <a:endParaRPr kumimoji="1" lang="ko-Kore-KR" altLang="en-US" sz="4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E21383-C0ED-3C8F-14F2-215E5AF2A9D2}"/>
              </a:ext>
            </a:extLst>
          </p:cNvPr>
          <p:cNvGrpSpPr/>
          <p:nvPr/>
        </p:nvGrpSpPr>
        <p:grpSpPr>
          <a:xfrm>
            <a:off x="4949371" y="-2"/>
            <a:ext cx="7266629" cy="6858002"/>
            <a:chOff x="6096000" y="-2"/>
            <a:chExt cx="6119999" cy="68580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3938B2B-E2C9-5FE8-11DA-D35CE07F19AB}"/>
                </a:ext>
              </a:extLst>
            </p:cNvPr>
            <p:cNvSpPr/>
            <p:nvPr/>
          </p:nvSpPr>
          <p:spPr>
            <a:xfrm>
              <a:off x="7938468" y="0"/>
              <a:ext cx="4277531" cy="42031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ea"/>
                <a:ea typeface="+mj-ea"/>
              </a:endParaRPr>
            </a:p>
          </p:txBody>
        </p: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F9103621-635F-699D-2F6D-CC6ECFE7B95E}"/>
                </a:ext>
              </a:extLst>
            </p:cNvPr>
            <p:cNvCxnSpPr/>
            <p:nvPr/>
          </p:nvCxnSpPr>
          <p:spPr>
            <a:xfrm>
              <a:off x="7938468" y="0"/>
              <a:ext cx="2626118" cy="2563586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각 삼각형[R] 24">
              <a:extLst>
                <a:ext uri="{FF2B5EF4-FFF2-40B4-BE49-F238E27FC236}">
                  <a16:creationId xmlns:a16="http://schemas.microsoft.com/office/drawing/2014/main" id="{CE04B9ED-42D3-4599-FFA0-2EE0357D504E}"/>
                </a:ext>
              </a:extLst>
            </p:cNvPr>
            <p:cNvSpPr/>
            <p:nvPr/>
          </p:nvSpPr>
          <p:spPr>
            <a:xfrm rot="10800000">
              <a:off x="6710766" y="-2"/>
              <a:ext cx="5481233" cy="528082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  <a:alpha val="6231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ea"/>
                <a:ea typeface="+mj-ea"/>
              </a:endParaRPr>
            </a:p>
          </p:txBody>
        </p:sp>
        <p:sp>
          <p:nvSpPr>
            <p:cNvPr id="26" name="직각 삼각형[R] 25">
              <a:extLst>
                <a:ext uri="{FF2B5EF4-FFF2-40B4-BE49-F238E27FC236}">
                  <a16:creationId xmlns:a16="http://schemas.microsoft.com/office/drawing/2014/main" id="{465BE72F-4F8B-F916-D77F-B5685DEB5A37}"/>
                </a:ext>
              </a:extLst>
            </p:cNvPr>
            <p:cNvSpPr/>
            <p:nvPr/>
          </p:nvSpPr>
          <p:spPr>
            <a:xfrm rot="16200000">
              <a:off x="6116203" y="758204"/>
              <a:ext cx="6079593" cy="6119999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13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4D13805-0914-7025-0B2D-F8520EB34623}"/>
              </a:ext>
            </a:extLst>
          </p:cNvPr>
          <p:cNvGrpSpPr/>
          <p:nvPr/>
        </p:nvGrpSpPr>
        <p:grpSpPr>
          <a:xfrm>
            <a:off x="8611626" y="-2"/>
            <a:ext cx="3604373" cy="3575959"/>
            <a:chOff x="6096000" y="-2"/>
            <a:chExt cx="6119999" cy="68580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56D2CE-566D-223D-FD94-6CA57DEEAD0C}"/>
                </a:ext>
              </a:extLst>
            </p:cNvPr>
            <p:cNvSpPr/>
            <p:nvPr/>
          </p:nvSpPr>
          <p:spPr>
            <a:xfrm>
              <a:off x="7938468" y="0"/>
              <a:ext cx="4277531" cy="42031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ea"/>
                <a:ea typeface="+mj-ea"/>
              </a:endParaRPr>
            </a:p>
          </p:txBody>
        </p: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ECFAFC15-9D5A-9C17-F9E0-B51C33F5DCE6}"/>
                </a:ext>
              </a:extLst>
            </p:cNvPr>
            <p:cNvCxnSpPr/>
            <p:nvPr/>
          </p:nvCxnSpPr>
          <p:spPr>
            <a:xfrm>
              <a:off x="7938468" y="0"/>
              <a:ext cx="2626118" cy="2563586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[R] 11">
              <a:extLst>
                <a:ext uri="{FF2B5EF4-FFF2-40B4-BE49-F238E27FC236}">
                  <a16:creationId xmlns:a16="http://schemas.microsoft.com/office/drawing/2014/main" id="{FF01358D-D782-E4F6-50AE-93700A42D8A6}"/>
                </a:ext>
              </a:extLst>
            </p:cNvPr>
            <p:cNvSpPr/>
            <p:nvPr/>
          </p:nvSpPr>
          <p:spPr>
            <a:xfrm rot="10800000">
              <a:off x="6710766" y="-2"/>
              <a:ext cx="5481233" cy="528082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  <a:alpha val="6231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ea"/>
                <a:ea typeface="+mj-ea"/>
              </a:endParaRPr>
            </a:p>
          </p:txBody>
        </p:sp>
        <p:sp>
          <p:nvSpPr>
            <p:cNvPr id="13" name="직각 삼각형[R] 12">
              <a:extLst>
                <a:ext uri="{FF2B5EF4-FFF2-40B4-BE49-F238E27FC236}">
                  <a16:creationId xmlns:a16="http://schemas.microsoft.com/office/drawing/2014/main" id="{296F8F92-78B9-0E6B-FA72-960CE45C98B1}"/>
                </a:ext>
              </a:extLst>
            </p:cNvPr>
            <p:cNvSpPr/>
            <p:nvPr/>
          </p:nvSpPr>
          <p:spPr>
            <a:xfrm rot="16200000">
              <a:off x="6116203" y="758204"/>
              <a:ext cx="6079593" cy="6119999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ea"/>
                <a:ea typeface="+mj-ea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8570D2-AC99-E39E-DCF8-D6B5073851E8}"/>
              </a:ext>
            </a:extLst>
          </p:cNvPr>
          <p:cNvGrpSpPr/>
          <p:nvPr/>
        </p:nvGrpSpPr>
        <p:grpSpPr>
          <a:xfrm>
            <a:off x="1451011" y="1659982"/>
            <a:ext cx="9289977" cy="4678824"/>
            <a:chOff x="396464" y="1768471"/>
            <a:chExt cx="8033613" cy="4171738"/>
          </a:xfrm>
        </p:grpSpPr>
        <p:pic>
          <p:nvPicPr>
            <p:cNvPr id="3" name="그림 2" descr="만족도 그래프.png">
              <a:extLst>
                <a:ext uri="{FF2B5EF4-FFF2-40B4-BE49-F238E27FC236}">
                  <a16:creationId xmlns:a16="http://schemas.microsoft.com/office/drawing/2014/main" id="{1BAFAA0C-B4D6-67B2-CE11-B3521EF0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455" y="2210407"/>
              <a:ext cx="7457629" cy="372980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990B02C-C13A-90BB-125F-2FEF5AA88A17}"/>
                </a:ext>
              </a:extLst>
            </p:cNvPr>
            <p:cNvSpPr/>
            <p:nvPr/>
          </p:nvSpPr>
          <p:spPr>
            <a:xfrm>
              <a:off x="396464" y="1768471"/>
              <a:ext cx="8033613" cy="4171738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ea"/>
                <a:ea typeface="+mj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53201D-D412-60C9-EB7D-2F4C258E14CC}"/>
              </a:ext>
            </a:extLst>
          </p:cNvPr>
          <p:cNvGrpSpPr/>
          <p:nvPr/>
        </p:nvGrpSpPr>
        <p:grpSpPr>
          <a:xfrm>
            <a:off x="392888" y="287872"/>
            <a:ext cx="3127890" cy="745060"/>
            <a:chOff x="170481" y="2712203"/>
            <a:chExt cx="5176434" cy="1720519"/>
          </a:xfrm>
        </p:grpSpPr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24F983F4-7114-202F-B1F3-9CEFB40026EC}"/>
                </a:ext>
              </a:extLst>
            </p:cNvPr>
            <p:cNvCxnSpPr/>
            <p:nvPr/>
          </p:nvCxnSpPr>
          <p:spPr>
            <a:xfrm>
              <a:off x="170481" y="2712203"/>
              <a:ext cx="5176434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AFC98F-0297-BDE1-D61D-4F322952EBBB}"/>
                </a:ext>
              </a:extLst>
            </p:cNvPr>
            <p:cNvSpPr txBox="1"/>
            <p:nvPr/>
          </p:nvSpPr>
          <p:spPr>
            <a:xfrm>
              <a:off x="398370" y="3650921"/>
              <a:ext cx="2340244" cy="78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600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rPr>
                <a:t>데이터</a:t>
              </a:r>
              <a:r>
                <a:rPr kumimoji="1" lang="ko-KR" altLang="en-US" sz="1600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rPr>
                <a:t> 탐색</a:t>
              </a:r>
              <a:endParaRPr kumimoji="1" lang="ko-Kore-KR" altLang="en-US" sz="1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925690-4A40-60A3-A818-087B79D7602A}"/>
                </a:ext>
              </a:extLst>
            </p:cNvPr>
            <p:cNvSpPr txBox="1"/>
            <p:nvPr/>
          </p:nvSpPr>
          <p:spPr>
            <a:xfrm>
              <a:off x="170481" y="2943034"/>
              <a:ext cx="1260637" cy="923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rPr>
                <a:t>본론</a:t>
              </a:r>
              <a:r>
                <a:rPr kumimoji="1" lang="en-US" altLang="ko-Kore-KR" sz="2000" dirty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rPr>
                <a:t>I</a:t>
              </a:r>
              <a:endParaRPr kumimoji="1" lang="ko-Kore-KR" altLang="en-US" sz="20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942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4D13805-0914-7025-0B2D-F8520EB34623}"/>
              </a:ext>
            </a:extLst>
          </p:cNvPr>
          <p:cNvGrpSpPr/>
          <p:nvPr/>
        </p:nvGrpSpPr>
        <p:grpSpPr>
          <a:xfrm>
            <a:off x="8611626" y="-2"/>
            <a:ext cx="3604373" cy="3575959"/>
            <a:chOff x="6096000" y="-2"/>
            <a:chExt cx="6119999" cy="68580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56D2CE-566D-223D-FD94-6CA57DEEAD0C}"/>
                </a:ext>
              </a:extLst>
            </p:cNvPr>
            <p:cNvSpPr/>
            <p:nvPr/>
          </p:nvSpPr>
          <p:spPr>
            <a:xfrm>
              <a:off x="7938468" y="0"/>
              <a:ext cx="4277531" cy="42031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ECFAFC15-9D5A-9C17-F9E0-B51C33F5DCE6}"/>
                </a:ext>
              </a:extLst>
            </p:cNvPr>
            <p:cNvCxnSpPr/>
            <p:nvPr/>
          </p:nvCxnSpPr>
          <p:spPr>
            <a:xfrm>
              <a:off x="7938468" y="0"/>
              <a:ext cx="2626118" cy="2563586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[R] 11">
              <a:extLst>
                <a:ext uri="{FF2B5EF4-FFF2-40B4-BE49-F238E27FC236}">
                  <a16:creationId xmlns:a16="http://schemas.microsoft.com/office/drawing/2014/main" id="{FF01358D-D782-E4F6-50AE-93700A42D8A6}"/>
                </a:ext>
              </a:extLst>
            </p:cNvPr>
            <p:cNvSpPr/>
            <p:nvPr/>
          </p:nvSpPr>
          <p:spPr>
            <a:xfrm rot="10800000">
              <a:off x="6710766" y="-2"/>
              <a:ext cx="5481233" cy="528082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  <a:alpha val="6231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각 삼각형[R] 12">
              <a:extLst>
                <a:ext uri="{FF2B5EF4-FFF2-40B4-BE49-F238E27FC236}">
                  <a16:creationId xmlns:a16="http://schemas.microsoft.com/office/drawing/2014/main" id="{296F8F92-78B9-0E6B-FA72-960CE45C98B1}"/>
                </a:ext>
              </a:extLst>
            </p:cNvPr>
            <p:cNvSpPr/>
            <p:nvPr/>
          </p:nvSpPr>
          <p:spPr>
            <a:xfrm rot="16200000">
              <a:off x="6116203" y="758204"/>
              <a:ext cx="6079593" cy="6119999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8570D2-AC99-E39E-DCF8-D6B5073851E8}"/>
              </a:ext>
            </a:extLst>
          </p:cNvPr>
          <p:cNvGrpSpPr/>
          <p:nvPr/>
        </p:nvGrpSpPr>
        <p:grpSpPr>
          <a:xfrm>
            <a:off x="1451011" y="1659982"/>
            <a:ext cx="9289977" cy="4678824"/>
            <a:chOff x="396464" y="1768471"/>
            <a:chExt cx="8033613" cy="4171738"/>
          </a:xfrm>
        </p:grpSpPr>
        <p:pic>
          <p:nvPicPr>
            <p:cNvPr id="3" name="그림 2" descr="만족도 그래프.png">
              <a:extLst>
                <a:ext uri="{FF2B5EF4-FFF2-40B4-BE49-F238E27FC236}">
                  <a16:creationId xmlns:a16="http://schemas.microsoft.com/office/drawing/2014/main" id="{1BAFAA0C-B4D6-67B2-CE11-B3521EF0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455" y="2210407"/>
              <a:ext cx="7457629" cy="372980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990B02C-C13A-90BB-125F-2FEF5AA88A17}"/>
                </a:ext>
              </a:extLst>
            </p:cNvPr>
            <p:cNvSpPr/>
            <p:nvPr/>
          </p:nvSpPr>
          <p:spPr>
            <a:xfrm>
              <a:off x="396464" y="1768471"/>
              <a:ext cx="8033613" cy="4171738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53201D-D412-60C9-EB7D-2F4C258E14CC}"/>
              </a:ext>
            </a:extLst>
          </p:cNvPr>
          <p:cNvGrpSpPr/>
          <p:nvPr/>
        </p:nvGrpSpPr>
        <p:grpSpPr>
          <a:xfrm>
            <a:off x="392888" y="287872"/>
            <a:ext cx="3127890" cy="745060"/>
            <a:chOff x="170481" y="2712203"/>
            <a:chExt cx="5176434" cy="1720519"/>
          </a:xfrm>
        </p:grpSpPr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24F983F4-7114-202F-B1F3-9CEFB40026EC}"/>
                </a:ext>
              </a:extLst>
            </p:cNvPr>
            <p:cNvCxnSpPr/>
            <p:nvPr/>
          </p:nvCxnSpPr>
          <p:spPr>
            <a:xfrm>
              <a:off x="170481" y="2712203"/>
              <a:ext cx="5176434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AFC98F-0297-BDE1-D61D-4F322952EBBB}"/>
                </a:ext>
              </a:extLst>
            </p:cNvPr>
            <p:cNvSpPr txBox="1"/>
            <p:nvPr/>
          </p:nvSpPr>
          <p:spPr>
            <a:xfrm>
              <a:off x="398370" y="3650921"/>
              <a:ext cx="2340244" cy="78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600" dirty="0">
                  <a:solidFill>
                    <a:schemeClr val="bg1">
                      <a:lumMod val="85000"/>
                    </a:schemeClr>
                  </a:solidFill>
                </a:rPr>
                <a:t>데이터</a:t>
              </a:r>
              <a:r>
                <a:rPr kumimoji="1"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 탐색</a:t>
              </a:r>
              <a:endParaRPr kumimoji="1" lang="ko-Kore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925690-4A40-60A3-A818-087B79D7602A}"/>
                </a:ext>
              </a:extLst>
            </p:cNvPr>
            <p:cNvSpPr txBox="1"/>
            <p:nvPr/>
          </p:nvSpPr>
          <p:spPr>
            <a:xfrm>
              <a:off x="170481" y="2943034"/>
              <a:ext cx="1260637" cy="923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dirty="0">
                  <a:solidFill>
                    <a:schemeClr val="bg1">
                      <a:lumMod val="85000"/>
                    </a:schemeClr>
                  </a:solidFill>
                </a:rPr>
                <a:t>본론</a:t>
              </a:r>
              <a:r>
                <a:rPr kumimoji="1" lang="en-US" altLang="ko-Kore-KR" sz="2000" dirty="0">
                  <a:solidFill>
                    <a:schemeClr val="bg1">
                      <a:lumMod val="85000"/>
                    </a:schemeClr>
                  </a:solidFill>
                </a:rPr>
                <a:t>I</a:t>
              </a:r>
              <a:endParaRPr kumimoji="1" lang="ko-Kore-KR" alt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51E6AC-1122-4490-6FA8-D8AC3F52FDC6}"/>
              </a:ext>
            </a:extLst>
          </p:cNvPr>
          <p:cNvSpPr/>
          <p:nvPr/>
        </p:nvSpPr>
        <p:spPr>
          <a:xfrm>
            <a:off x="0" y="1875295"/>
            <a:ext cx="12192000" cy="3766088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000" b="1" dirty="0">
                <a:solidFill>
                  <a:schemeClr val="bg1">
                    <a:lumMod val="95000"/>
                  </a:schemeClr>
                </a:solidFill>
              </a:rPr>
              <a:t>평균</a:t>
            </a:r>
            <a:endParaRPr kumimoji="1" lang="en-US" altLang="ko-Kore-KR" sz="3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kumimoji="1" lang="ko-Kore-KR" altLang="en-US" sz="3000" b="1" dirty="0">
                <a:solidFill>
                  <a:schemeClr val="bg1">
                    <a:lumMod val="95000"/>
                  </a:schemeClr>
                </a:solidFill>
              </a:rPr>
              <a:t>삶</a:t>
            </a:r>
            <a:r>
              <a:rPr kumimoji="1" lang="ko-KR" altLang="en-US" sz="3000" b="1" dirty="0">
                <a:solidFill>
                  <a:schemeClr val="bg1">
                    <a:lumMod val="95000"/>
                  </a:schemeClr>
                </a:solidFill>
              </a:rPr>
              <a:t> 만족도</a:t>
            </a:r>
            <a:r>
              <a:rPr kumimoji="1" lang="en-US" altLang="ko-KR" sz="30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kumimoji="1" lang="ko-KR" altLang="en-US" sz="3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ko-KR" sz="3000" b="1" dirty="0">
                <a:solidFill>
                  <a:schemeClr val="bg1">
                    <a:lumMod val="95000"/>
                  </a:schemeClr>
                </a:solidFill>
              </a:rPr>
              <a:t>6.49</a:t>
            </a:r>
          </a:p>
          <a:p>
            <a:pPr algn="ctr"/>
            <a:r>
              <a:rPr kumimoji="1" lang="ko-KR" altLang="en-US" sz="3000" b="1" dirty="0">
                <a:solidFill>
                  <a:schemeClr val="bg1">
                    <a:lumMod val="95000"/>
                  </a:schemeClr>
                </a:solidFill>
              </a:rPr>
              <a:t>지역 만족도</a:t>
            </a:r>
            <a:r>
              <a:rPr kumimoji="1" lang="en-US" altLang="ko-KR" sz="30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kumimoji="1" lang="ko-KR" altLang="en-US" sz="3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ko-KR" sz="3000" b="1" dirty="0">
                <a:solidFill>
                  <a:schemeClr val="bg1">
                    <a:lumMod val="95000"/>
                  </a:schemeClr>
                </a:solidFill>
              </a:rPr>
              <a:t>6.55</a:t>
            </a:r>
          </a:p>
          <a:p>
            <a:pPr algn="ctr"/>
            <a:endParaRPr kumimoji="1" lang="en-US" altLang="ko-KR" sz="3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kumimoji="1" lang="ko-KR" altLang="en-US" sz="3000" b="1" dirty="0">
                <a:solidFill>
                  <a:schemeClr val="bg1">
                    <a:lumMod val="95000"/>
                  </a:schemeClr>
                </a:solidFill>
              </a:rPr>
              <a:t>양천구</a:t>
            </a:r>
            <a:endParaRPr kumimoji="1" lang="en-US" altLang="ko-KR" sz="3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kumimoji="1" lang="ko-KR" altLang="en-US" sz="3000" b="1" dirty="0">
                <a:solidFill>
                  <a:schemeClr val="bg1">
                    <a:lumMod val="95000"/>
                  </a:schemeClr>
                </a:solidFill>
              </a:rPr>
              <a:t>삶 만족도</a:t>
            </a:r>
            <a:r>
              <a:rPr kumimoji="1" lang="en-US" altLang="ko-KR" sz="30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kumimoji="1" lang="ko-KR" altLang="en-US" sz="3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ko-KR" sz="3000" b="1" dirty="0">
                <a:solidFill>
                  <a:schemeClr val="bg1">
                    <a:lumMod val="95000"/>
                  </a:schemeClr>
                </a:solidFill>
              </a:rPr>
              <a:t>6.2545</a:t>
            </a:r>
          </a:p>
          <a:p>
            <a:pPr algn="ctr"/>
            <a:r>
              <a:rPr kumimoji="1" lang="ko-KR" altLang="en-US" sz="3000" b="1" dirty="0">
                <a:solidFill>
                  <a:schemeClr val="bg1">
                    <a:lumMod val="95000"/>
                  </a:schemeClr>
                </a:solidFill>
              </a:rPr>
              <a:t>지역 만족도</a:t>
            </a:r>
            <a:r>
              <a:rPr kumimoji="1" lang="en-US" altLang="ko-KR" sz="30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kumimoji="1" lang="ko-KR" altLang="en-US" sz="3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ko-KR" sz="3000" b="1" dirty="0">
                <a:solidFill>
                  <a:schemeClr val="bg1">
                    <a:lumMod val="95000"/>
                  </a:schemeClr>
                </a:solidFill>
              </a:rPr>
              <a:t>6.2119</a:t>
            </a:r>
          </a:p>
          <a:p>
            <a:pPr algn="ctr"/>
            <a:endParaRPr kumimoji="1" lang="ko-Kore-KR" altLang="en-US" sz="3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83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4D13805-0914-7025-0B2D-F8520EB34623}"/>
              </a:ext>
            </a:extLst>
          </p:cNvPr>
          <p:cNvGrpSpPr/>
          <p:nvPr/>
        </p:nvGrpSpPr>
        <p:grpSpPr>
          <a:xfrm>
            <a:off x="8611626" y="-2"/>
            <a:ext cx="3604373" cy="3575959"/>
            <a:chOff x="6096000" y="-2"/>
            <a:chExt cx="6119999" cy="68580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56D2CE-566D-223D-FD94-6CA57DEEAD0C}"/>
                </a:ext>
              </a:extLst>
            </p:cNvPr>
            <p:cNvSpPr/>
            <p:nvPr/>
          </p:nvSpPr>
          <p:spPr>
            <a:xfrm>
              <a:off x="7938468" y="0"/>
              <a:ext cx="4277531" cy="42031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ECFAFC15-9D5A-9C17-F9E0-B51C33F5DCE6}"/>
                </a:ext>
              </a:extLst>
            </p:cNvPr>
            <p:cNvCxnSpPr/>
            <p:nvPr/>
          </p:nvCxnSpPr>
          <p:spPr>
            <a:xfrm>
              <a:off x="7938468" y="0"/>
              <a:ext cx="2626118" cy="2563586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[R] 11">
              <a:extLst>
                <a:ext uri="{FF2B5EF4-FFF2-40B4-BE49-F238E27FC236}">
                  <a16:creationId xmlns:a16="http://schemas.microsoft.com/office/drawing/2014/main" id="{FF01358D-D782-E4F6-50AE-93700A42D8A6}"/>
                </a:ext>
              </a:extLst>
            </p:cNvPr>
            <p:cNvSpPr/>
            <p:nvPr/>
          </p:nvSpPr>
          <p:spPr>
            <a:xfrm rot="10800000">
              <a:off x="6710766" y="-2"/>
              <a:ext cx="5481233" cy="528082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  <a:alpha val="6231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각 삼각형[R] 12">
              <a:extLst>
                <a:ext uri="{FF2B5EF4-FFF2-40B4-BE49-F238E27FC236}">
                  <a16:creationId xmlns:a16="http://schemas.microsoft.com/office/drawing/2014/main" id="{296F8F92-78B9-0E6B-FA72-960CE45C98B1}"/>
                </a:ext>
              </a:extLst>
            </p:cNvPr>
            <p:cNvSpPr/>
            <p:nvPr/>
          </p:nvSpPr>
          <p:spPr>
            <a:xfrm rot="16200000">
              <a:off x="6116203" y="758204"/>
              <a:ext cx="6079593" cy="6119999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53201D-D412-60C9-EB7D-2F4C258E14CC}"/>
              </a:ext>
            </a:extLst>
          </p:cNvPr>
          <p:cNvGrpSpPr/>
          <p:nvPr/>
        </p:nvGrpSpPr>
        <p:grpSpPr>
          <a:xfrm>
            <a:off x="392888" y="287872"/>
            <a:ext cx="3127890" cy="745060"/>
            <a:chOff x="170481" y="2712203"/>
            <a:chExt cx="5176434" cy="1720519"/>
          </a:xfrm>
        </p:grpSpPr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24F983F4-7114-202F-B1F3-9CEFB40026EC}"/>
                </a:ext>
              </a:extLst>
            </p:cNvPr>
            <p:cNvCxnSpPr/>
            <p:nvPr/>
          </p:nvCxnSpPr>
          <p:spPr>
            <a:xfrm>
              <a:off x="170481" y="2712203"/>
              <a:ext cx="5176434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AFC98F-0297-BDE1-D61D-4F322952EBBB}"/>
                </a:ext>
              </a:extLst>
            </p:cNvPr>
            <p:cNvSpPr txBox="1"/>
            <p:nvPr/>
          </p:nvSpPr>
          <p:spPr>
            <a:xfrm>
              <a:off x="398370" y="3650921"/>
              <a:ext cx="2340244" cy="78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600" dirty="0">
                  <a:solidFill>
                    <a:schemeClr val="bg1">
                      <a:lumMod val="85000"/>
                    </a:schemeClr>
                  </a:solidFill>
                </a:rPr>
                <a:t>데이터</a:t>
              </a:r>
              <a:r>
                <a:rPr kumimoji="1"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 탐색</a:t>
              </a:r>
              <a:endParaRPr kumimoji="1" lang="ko-Kore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925690-4A40-60A3-A818-087B79D7602A}"/>
                </a:ext>
              </a:extLst>
            </p:cNvPr>
            <p:cNvSpPr txBox="1"/>
            <p:nvPr/>
          </p:nvSpPr>
          <p:spPr>
            <a:xfrm>
              <a:off x="170481" y="2943034"/>
              <a:ext cx="1260637" cy="923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dirty="0">
                  <a:solidFill>
                    <a:schemeClr val="bg1">
                      <a:lumMod val="85000"/>
                    </a:schemeClr>
                  </a:solidFill>
                </a:rPr>
                <a:t>본론</a:t>
              </a:r>
              <a:r>
                <a:rPr kumimoji="1" lang="en-US" altLang="ko-Kore-KR" sz="2000" dirty="0">
                  <a:solidFill>
                    <a:schemeClr val="bg1">
                      <a:lumMod val="85000"/>
                    </a:schemeClr>
                  </a:solidFill>
                </a:rPr>
                <a:t>I</a:t>
              </a:r>
              <a:endParaRPr kumimoji="1" lang="ko-Kore-KR" alt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F0D253-CBA8-21A9-5D59-A7677ACAB4A1}"/>
              </a:ext>
            </a:extLst>
          </p:cNvPr>
          <p:cNvGrpSpPr/>
          <p:nvPr/>
        </p:nvGrpSpPr>
        <p:grpSpPr>
          <a:xfrm>
            <a:off x="4491035" y="1004660"/>
            <a:ext cx="68127" cy="45719"/>
            <a:chOff x="3037930" y="522231"/>
            <a:chExt cx="6028841" cy="568787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4349262-AF95-BB3F-281A-65677C6BC691}"/>
                </a:ext>
              </a:extLst>
            </p:cNvPr>
            <p:cNvSpPr/>
            <p:nvPr/>
          </p:nvSpPr>
          <p:spPr>
            <a:xfrm>
              <a:off x="3037930" y="522231"/>
              <a:ext cx="6028841" cy="568787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5CD427-601F-4B9E-83B7-A02433A2D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31592" y="1142121"/>
              <a:ext cx="4841518" cy="4448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3">
            <a:extLst>
              <a:ext uri="{FF2B5EF4-FFF2-40B4-BE49-F238E27FC236}">
                <a16:creationId xmlns:a16="http://schemas.microsoft.com/office/drawing/2014/main" id="{BBEB713A-3B80-956A-9910-762BE5ED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910" y="387832"/>
            <a:ext cx="3864650" cy="621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1F07A3-FB03-668F-BB8E-96B89EAA97CD}"/>
              </a:ext>
            </a:extLst>
          </p:cNvPr>
          <p:cNvSpPr/>
          <p:nvPr/>
        </p:nvSpPr>
        <p:spPr>
          <a:xfrm>
            <a:off x="4314910" y="809628"/>
            <a:ext cx="3864650" cy="774915"/>
          </a:xfrm>
          <a:prstGeom prst="rect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203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4D13805-0914-7025-0B2D-F8520EB34623}"/>
              </a:ext>
            </a:extLst>
          </p:cNvPr>
          <p:cNvGrpSpPr/>
          <p:nvPr/>
        </p:nvGrpSpPr>
        <p:grpSpPr>
          <a:xfrm>
            <a:off x="8611626" y="-2"/>
            <a:ext cx="3604373" cy="3575959"/>
            <a:chOff x="6096000" y="-2"/>
            <a:chExt cx="6119999" cy="68580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56D2CE-566D-223D-FD94-6CA57DEEAD0C}"/>
                </a:ext>
              </a:extLst>
            </p:cNvPr>
            <p:cNvSpPr/>
            <p:nvPr/>
          </p:nvSpPr>
          <p:spPr>
            <a:xfrm>
              <a:off x="7938468" y="0"/>
              <a:ext cx="4277531" cy="42031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ECFAFC15-9D5A-9C17-F9E0-B51C33F5DCE6}"/>
                </a:ext>
              </a:extLst>
            </p:cNvPr>
            <p:cNvCxnSpPr/>
            <p:nvPr/>
          </p:nvCxnSpPr>
          <p:spPr>
            <a:xfrm>
              <a:off x="7938468" y="0"/>
              <a:ext cx="2626118" cy="2563586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[R] 11">
              <a:extLst>
                <a:ext uri="{FF2B5EF4-FFF2-40B4-BE49-F238E27FC236}">
                  <a16:creationId xmlns:a16="http://schemas.microsoft.com/office/drawing/2014/main" id="{FF01358D-D782-E4F6-50AE-93700A42D8A6}"/>
                </a:ext>
              </a:extLst>
            </p:cNvPr>
            <p:cNvSpPr/>
            <p:nvPr/>
          </p:nvSpPr>
          <p:spPr>
            <a:xfrm rot="10800000">
              <a:off x="6710766" y="-2"/>
              <a:ext cx="5481233" cy="528082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  <a:alpha val="6231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각 삼각형[R] 12">
              <a:extLst>
                <a:ext uri="{FF2B5EF4-FFF2-40B4-BE49-F238E27FC236}">
                  <a16:creationId xmlns:a16="http://schemas.microsoft.com/office/drawing/2014/main" id="{296F8F92-78B9-0E6B-FA72-960CE45C98B1}"/>
                </a:ext>
              </a:extLst>
            </p:cNvPr>
            <p:cNvSpPr/>
            <p:nvPr/>
          </p:nvSpPr>
          <p:spPr>
            <a:xfrm rot="16200000">
              <a:off x="6116203" y="758204"/>
              <a:ext cx="6079593" cy="6119999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53201D-D412-60C9-EB7D-2F4C258E14CC}"/>
              </a:ext>
            </a:extLst>
          </p:cNvPr>
          <p:cNvGrpSpPr/>
          <p:nvPr/>
        </p:nvGrpSpPr>
        <p:grpSpPr>
          <a:xfrm>
            <a:off x="392888" y="287872"/>
            <a:ext cx="3127890" cy="745060"/>
            <a:chOff x="170481" y="2712203"/>
            <a:chExt cx="5176434" cy="1720519"/>
          </a:xfrm>
        </p:grpSpPr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24F983F4-7114-202F-B1F3-9CEFB40026EC}"/>
                </a:ext>
              </a:extLst>
            </p:cNvPr>
            <p:cNvCxnSpPr/>
            <p:nvPr/>
          </p:nvCxnSpPr>
          <p:spPr>
            <a:xfrm>
              <a:off x="170481" y="2712203"/>
              <a:ext cx="5176434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AFC98F-0297-BDE1-D61D-4F322952EBBB}"/>
                </a:ext>
              </a:extLst>
            </p:cNvPr>
            <p:cNvSpPr txBox="1"/>
            <p:nvPr/>
          </p:nvSpPr>
          <p:spPr>
            <a:xfrm>
              <a:off x="398370" y="3650921"/>
              <a:ext cx="2340244" cy="78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600" dirty="0">
                  <a:solidFill>
                    <a:schemeClr val="bg1">
                      <a:lumMod val="85000"/>
                    </a:schemeClr>
                  </a:solidFill>
                </a:rPr>
                <a:t>데이터</a:t>
              </a:r>
              <a:r>
                <a:rPr kumimoji="1"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 탐색</a:t>
              </a:r>
              <a:endParaRPr kumimoji="1" lang="ko-Kore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925690-4A40-60A3-A818-087B79D7602A}"/>
                </a:ext>
              </a:extLst>
            </p:cNvPr>
            <p:cNvSpPr txBox="1"/>
            <p:nvPr/>
          </p:nvSpPr>
          <p:spPr>
            <a:xfrm>
              <a:off x="170481" y="2943034"/>
              <a:ext cx="1260637" cy="923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dirty="0">
                  <a:solidFill>
                    <a:schemeClr val="bg1">
                      <a:lumMod val="85000"/>
                    </a:schemeClr>
                  </a:solidFill>
                </a:rPr>
                <a:t>본론</a:t>
              </a:r>
              <a:r>
                <a:rPr kumimoji="1" lang="en-US" altLang="ko-Kore-KR" sz="2000" dirty="0">
                  <a:solidFill>
                    <a:schemeClr val="bg1">
                      <a:lumMod val="85000"/>
                    </a:schemeClr>
                  </a:solidFill>
                </a:rPr>
                <a:t>I</a:t>
              </a:r>
              <a:endParaRPr kumimoji="1" lang="ko-Kore-KR" alt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8" name="Picture 3">
            <a:extLst>
              <a:ext uri="{FF2B5EF4-FFF2-40B4-BE49-F238E27FC236}">
                <a16:creationId xmlns:a16="http://schemas.microsoft.com/office/drawing/2014/main" id="{BBEB713A-3B80-956A-9910-762BE5ED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3984" y="387832"/>
            <a:ext cx="3864650" cy="621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1F07A3-FB03-668F-BB8E-96B89EAA97CD}"/>
              </a:ext>
            </a:extLst>
          </p:cNvPr>
          <p:cNvSpPr/>
          <p:nvPr/>
        </p:nvSpPr>
        <p:spPr>
          <a:xfrm>
            <a:off x="7253984" y="809628"/>
            <a:ext cx="3864650" cy="774915"/>
          </a:xfrm>
          <a:prstGeom prst="rect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F0D253-CBA8-21A9-5D59-A7677ACAB4A1}"/>
              </a:ext>
            </a:extLst>
          </p:cNvPr>
          <p:cNvGrpSpPr/>
          <p:nvPr/>
        </p:nvGrpSpPr>
        <p:grpSpPr>
          <a:xfrm>
            <a:off x="2874343" y="694378"/>
            <a:ext cx="5688000" cy="5688000"/>
            <a:chOff x="3037930" y="522231"/>
            <a:chExt cx="6028841" cy="568787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4349262-AF95-BB3F-281A-65677C6BC691}"/>
                </a:ext>
              </a:extLst>
            </p:cNvPr>
            <p:cNvSpPr/>
            <p:nvPr/>
          </p:nvSpPr>
          <p:spPr>
            <a:xfrm>
              <a:off x="3037930" y="522231"/>
              <a:ext cx="6028841" cy="5687878"/>
            </a:xfrm>
            <a:prstGeom prst="rect">
              <a:avLst/>
            </a:prstGeom>
            <a:solidFill>
              <a:srgbClr val="102A49"/>
            </a:solidFill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5CD427-601F-4B9E-83B7-A02433A2D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1592" y="1142121"/>
              <a:ext cx="4841518" cy="4448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1745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A098C5E-303D-B1AF-0BDA-340749DF6F2A}"/>
              </a:ext>
            </a:extLst>
          </p:cNvPr>
          <p:cNvGrpSpPr/>
          <p:nvPr/>
        </p:nvGrpSpPr>
        <p:grpSpPr>
          <a:xfrm>
            <a:off x="8611626" y="-2"/>
            <a:ext cx="3604373" cy="3575959"/>
            <a:chOff x="6096000" y="-2"/>
            <a:chExt cx="6119999" cy="68580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5D9CC2-25D0-A3C6-08FE-828E9ADDB603}"/>
                </a:ext>
              </a:extLst>
            </p:cNvPr>
            <p:cNvSpPr/>
            <p:nvPr/>
          </p:nvSpPr>
          <p:spPr>
            <a:xfrm>
              <a:off x="7938468" y="0"/>
              <a:ext cx="4277531" cy="42031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3387A25D-1E52-F19B-777E-64E7D78736C3}"/>
                </a:ext>
              </a:extLst>
            </p:cNvPr>
            <p:cNvCxnSpPr/>
            <p:nvPr/>
          </p:nvCxnSpPr>
          <p:spPr>
            <a:xfrm>
              <a:off x="7938468" y="0"/>
              <a:ext cx="2626118" cy="2563586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각 삼각형[R] 10">
              <a:extLst>
                <a:ext uri="{FF2B5EF4-FFF2-40B4-BE49-F238E27FC236}">
                  <a16:creationId xmlns:a16="http://schemas.microsoft.com/office/drawing/2014/main" id="{B3A2B9E0-388D-33C4-F9A9-70ED4FBF98F2}"/>
                </a:ext>
              </a:extLst>
            </p:cNvPr>
            <p:cNvSpPr/>
            <p:nvPr/>
          </p:nvSpPr>
          <p:spPr>
            <a:xfrm rot="10800000">
              <a:off x="6710766" y="-2"/>
              <a:ext cx="5481233" cy="528082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  <a:alpha val="6231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각 삼각형[R] 11">
              <a:extLst>
                <a:ext uri="{FF2B5EF4-FFF2-40B4-BE49-F238E27FC236}">
                  <a16:creationId xmlns:a16="http://schemas.microsoft.com/office/drawing/2014/main" id="{748AEE1A-B130-8CE6-E0F7-D98B35970300}"/>
                </a:ext>
              </a:extLst>
            </p:cNvPr>
            <p:cNvSpPr/>
            <p:nvPr/>
          </p:nvSpPr>
          <p:spPr>
            <a:xfrm rot="16200000">
              <a:off x="6116203" y="758204"/>
              <a:ext cx="6079593" cy="6119999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104833-6947-88DB-83E6-8FC0ACD5C24D}"/>
              </a:ext>
            </a:extLst>
          </p:cNvPr>
          <p:cNvGrpSpPr/>
          <p:nvPr/>
        </p:nvGrpSpPr>
        <p:grpSpPr>
          <a:xfrm>
            <a:off x="627347" y="913791"/>
            <a:ext cx="8676456" cy="5544616"/>
            <a:chOff x="0" y="620688"/>
            <a:chExt cx="8676456" cy="554461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79699FA-751A-2AB2-5EF7-E37D940FE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688"/>
              <a:ext cx="5688632" cy="5544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DEE8853F-2EF7-4004-3500-7614E49448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8144" y="1268760"/>
              <a:ext cx="2808312" cy="403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9E91E2-4E40-558E-7A78-82138517D041}"/>
                </a:ext>
              </a:extLst>
            </p:cNvPr>
            <p:cNvSpPr txBox="1"/>
            <p:nvPr/>
          </p:nvSpPr>
          <p:spPr>
            <a:xfrm>
              <a:off x="6588224" y="83671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&lt;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인구밀도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&gt;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993C-D423-FD99-8652-1B2F8F1AF686}"/>
                </a:ext>
              </a:extLst>
            </p:cNvPr>
            <p:cNvSpPr txBox="1"/>
            <p:nvPr/>
          </p:nvSpPr>
          <p:spPr>
            <a:xfrm>
              <a:off x="7740352" y="5301208"/>
              <a:ext cx="878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(</a:t>
              </a:r>
              <a:r>
                <a:rPr lang="ko-KR" altLang="en-US" sz="1600" dirty="0"/>
                <a:t>명</a:t>
              </a:r>
              <a:r>
                <a:rPr lang="en-US" altLang="ko-KR" sz="1600" dirty="0"/>
                <a:t>/㎢)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66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F6A0711-8664-BFB0-E1A7-E47F8B8A4E64}"/>
              </a:ext>
            </a:extLst>
          </p:cNvPr>
          <p:cNvGrpSpPr/>
          <p:nvPr/>
        </p:nvGrpSpPr>
        <p:grpSpPr>
          <a:xfrm>
            <a:off x="0" y="0"/>
            <a:ext cx="1528763" cy="6858000"/>
            <a:chOff x="0" y="0"/>
            <a:chExt cx="10276113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D1BF93-DA50-4F82-E19A-AFCBD6E9D670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76BA600-1BE5-12A1-CBA3-C109E7E80396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>
                  <a:latin typeface="+mj-ea"/>
                  <a:ea typeface="+mj-ea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1B5EF2C-CAA3-CDE0-3324-6E446FEBE257}"/>
                  </a:ext>
                </a:extLst>
              </p:cNvPr>
              <p:cNvSpPr/>
              <p:nvPr/>
            </p:nvSpPr>
            <p:spPr>
              <a:xfrm>
                <a:off x="7" y="0"/>
                <a:ext cx="8451380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>
                  <a:latin typeface="+mj-ea"/>
                  <a:ea typeface="+mj-ea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6C534A5-A4A8-30E8-D011-6AE55A1C8C68}"/>
                  </a:ext>
                </a:extLst>
              </p:cNvPr>
              <p:cNvSpPr/>
              <p:nvPr/>
            </p:nvSpPr>
            <p:spPr>
              <a:xfrm>
                <a:off x="7" y="0"/>
                <a:ext cx="6146458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>
                  <a:latin typeface="+mj-ea"/>
                  <a:ea typeface="+mj-ea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940096-16AB-8215-7943-649E20BAA58E}"/>
                </a:ext>
              </a:extLst>
            </p:cNvPr>
            <p:cNvSpPr/>
            <p:nvPr/>
          </p:nvSpPr>
          <p:spPr>
            <a:xfrm>
              <a:off x="0" y="0"/>
              <a:ext cx="3937578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>
                <a:latin typeface="+mj-ea"/>
                <a:ea typeface="+mj-e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69366B-FB83-6CF4-0EBF-65AA07C2AE55}"/>
              </a:ext>
            </a:extLst>
          </p:cNvPr>
          <p:cNvSpPr txBox="1"/>
          <p:nvPr/>
        </p:nvSpPr>
        <p:spPr>
          <a:xfrm>
            <a:off x="2120495" y="1048467"/>
            <a:ext cx="1005403" cy="584775"/>
          </a:xfrm>
          <a:prstGeom prst="rect">
            <a:avLst/>
          </a:prstGeom>
          <a:noFill/>
          <a:ln>
            <a:solidFill>
              <a:srgbClr val="102A49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solidFill>
                  <a:srgbClr val="E4D1AF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100C2-B830-5043-B486-4AE31D4724AE}"/>
              </a:ext>
            </a:extLst>
          </p:cNvPr>
          <p:cNvSpPr txBox="1"/>
          <p:nvPr/>
        </p:nvSpPr>
        <p:spPr>
          <a:xfrm>
            <a:off x="6845391" y="2290352"/>
            <a:ext cx="50690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3.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본론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– 2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차 분석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3-1) </a:t>
            </a:r>
            <a:r>
              <a:rPr kumimoji="1" lang="en" altLang="ko-Kore-KR" dirty="0">
                <a:solidFill>
                  <a:srgbClr val="E4D1AF"/>
                </a:solidFill>
                <a:latin typeface="+mj-ea"/>
                <a:ea typeface="+mj-ea"/>
              </a:rPr>
              <a:t>R 1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차 통계분석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3-2) </a:t>
            </a:r>
            <a:r>
              <a:rPr kumimoji="1" lang="en" altLang="ko-Kore-KR" dirty="0">
                <a:solidFill>
                  <a:srgbClr val="E4D1AF"/>
                </a:solidFill>
                <a:latin typeface="+mj-ea"/>
                <a:ea typeface="+mj-ea"/>
              </a:rPr>
              <a:t>R 2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차 통계분석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3-3) </a:t>
            </a:r>
            <a:r>
              <a:rPr kumimoji="1" lang="en" altLang="ko-Kore-KR" dirty="0">
                <a:solidFill>
                  <a:srgbClr val="E4D1AF"/>
                </a:solidFill>
                <a:latin typeface="+mj-ea"/>
                <a:ea typeface="+mj-ea"/>
              </a:rPr>
              <a:t>R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활용 분석 정리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3-4) 1,2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차 종합분석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</a:p>
          <a:p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4.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결론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4-1)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결론 종합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1 (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현재의 양천구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)</a:t>
            </a:r>
          </a:p>
          <a:p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   4-2)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결론 종합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2 (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앞으로의 개발 방향성 제안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)</a:t>
            </a:r>
          </a:p>
          <a:p>
            <a:endParaRPr kumimoji="1" lang="ko-Kore-KR" altLang="en-US" dirty="0">
              <a:solidFill>
                <a:srgbClr val="E4D1AF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9EF99-183A-1D6D-205A-D6E98356C13E}"/>
              </a:ext>
            </a:extLst>
          </p:cNvPr>
          <p:cNvSpPr txBox="1"/>
          <p:nvPr/>
        </p:nvSpPr>
        <p:spPr>
          <a:xfrm>
            <a:off x="2391956" y="2290352"/>
            <a:ext cx="32608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1.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서론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1-1)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팀원소개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1-2)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주제소개 및 선정이유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1-2)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데이터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1-3)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분석방법</a:t>
            </a:r>
          </a:p>
          <a:p>
            <a:endParaRPr kumimoji="1" lang="ko-KR" altLang="en-US" dirty="0">
              <a:solidFill>
                <a:srgbClr val="E4D1AF"/>
              </a:solidFill>
              <a:latin typeface="+mj-ea"/>
              <a:ea typeface="+mj-ea"/>
            </a:endParaRPr>
          </a:p>
          <a:p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2.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본론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– 1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차 분석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2-1)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만족도 시각화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2-2)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인프라 시각화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2-3) </a:t>
            </a:r>
            <a:r>
              <a:rPr kumimoji="1" lang="en" altLang="ko-Kore-KR" dirty="0">
                <a:solidFill>
                  <a:srgbClr val="E4D1AF"/>
                </a:solidFill>
                <a:latin typeface="+mj-ea"/>
                <a:ea typeface="+mj-ea"/>
              </a:rPr>
              <a:t>Python 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활용 분석 정리</a:t>
            </a:r>
          </a:p>
          <a:p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  </a:t>
            </a:r>
          </a:p>
          <a:p>
            <a:endParaRPr kumimoji="1" lang="ko-Kore-KR" altLang="en-US" dirty="0">
              <a:solidFill>
                <a:srgbClr val="E4D1A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9858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0BB32-667A-97AB-5DBA-72F07511BEA5}"/>
              </a:ext>
            </a:extLst>
          </p:cNvPr>
          <p:cNvSpPr txBox="1"/>
          <p:nvPr/>
        </p:nvSpPr>
        <p:spPr>
          <a:xfrm>
            <a:off x="1168442" y="807388"/>
            <a:ext cx="46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본론</a:t>
            </a:r>
            <a:r>
              <a:rPr kumimoji="1" lang="en-US" altLang="ko-Kore-KR" sz="3200" dirty="0"/>
              <a:t>I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&gt;&gt;</a:t>
            </a:r>
            <a:r>
              <a:rPr kumimoji="1" lang="ko-KR" altLang="en-US" sz="3200" dirty="0"/>
              <a:t> 인프라 시각화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646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0BB32-667A-97AB-5DBA-72F07511BEA5}"/>
              </a:ext>
            </a:extLst>
          </p:cNvPr>
          <p:cNvSpPr txBox="1"/>
          <p:nvPr/>
        </p:nvSpPr>
        <p:spPr>
          <a:xfrm>
            <a:off x="1168442" y="807388"/>
            <a:ext cx="46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본론</a:t>
            </a:r>
            <a:r>
              <a:rPr kumimoji="1" lang="en-US" altLang="ko-Kore-KR" sz="3200" dirty="0"/>
              <a:t>I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&gt;&gt;</a:t>
            </a:r>
            <a:r>
              <a:rPr kumimoji="1" lang="ko-KR" altLang="en-US" sz="3200" dirty="0"/>
              <a:t> 인프라 시각화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8421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84947-E056-5DD5-4CA2-92E22E89BC46}"/>
              </a:ext>
            </a:extLst>
          </p:cNvPr>
          <p:cNvSpPr txBox="1"/>
          <p:nvPr/>
        </p:nvSpPr>
        <p:spPr>
          <a:xfrm>
            <a:off x="1168442" y="807388"/>
            <a:ext cx="46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본론</a:t>
            </a:r>
            <a:r>
              <a:rPr kumimoji="1" lang="en-US" altLang="ko-Kore-KR" sz="3200" dirty="0"/>
              <a:t>I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&gt;&gt;</a:t>
            </a:r>
            <a:r>
              <a:rPr kumimoji="1" lang="ko-KR" altLang="en-US" sz="3200" dirty="0"/>
              <a:t> 본론</a:t>
            </a:r>
            <a:r>
              <a:rPr kumimoji="1" lang="en-US" altLang="ko-KR" sz="3200" dirty="0"/>
              <a:t>I </a:t>
            </a:r>
            <a:r>
              <a:rPr kumimoji="1" lang="ko-KR" altLang="en-US" sz="3200" dirty="0"/>
              <a:t>정리 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9825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84947-E056-5DD5-4CA2-92E22E89BC46}"/>
              </a:ext>
            </a:extLst>
          </p:cNvPr>
          <p:cNvSpPr txBox="1"/>
          <p:nvPr/>
        </p:nvSpPr>
        <p:spPr>
          <a:xfrm>
            <a:off x="1168442" y="807388"/>
            <a:ext cx="46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본론</a:t>
            </a:r>
            <a:r>
              <a:rPr kumimoji="1" lang="en-US" altLang="ko-Kore-KR" sz="3200" dirty="0"/>
              <a:t>I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&gt;&gt;</a:t>
            </a:r>
            <a:r>
              <a:rPr kumimoji="1" lang="ko-KR" altLang="en-US" sz="3200" dirty="0"/>
              <a:t> 본론</a:t>
            </a:r>
            <a:r>
              <a:rPr kumimoji="1" lang="en-US" altLang="ko-KR" sz="3200" dirty="0"/>
              <a:t>I </a:t>
            </a:r>
            <a:r>
              <a:rPr kumimoji="1" lang="ko-KR" altLang="en-US" sz="3200" dirty="0"/>
              <a:t>정리 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638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84947-E056-5DD5-4CA2-92E22E89BC46}"/>
              </a:ext>
            </a:extLst>
          </p:cNvPr>
          <p:cNvSpPr txBox="1"/>
          <p:nvPr/>
        </p:nvSpPr>
        <p:spPr>
          <a:xfrm>
            <a:off x="1168442" y="807388"/>
            <a:ext cx="46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본론</a:t>
            </a:r>
            <a:r>
              <a:rPr kumimoji="1" lang="en-US" altLang="ko-Kore-KR" sz="3200" dirty="0"/>
              <a:t>I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&gt;&gt;</a:t>
            </a:r>
            <a:r>
              <a:rPr kumimoji="1" lang="ko-KR" altLang="en-US" sz="3200" dirty="0"/>
              <a:t> 본론</a:t>
            </a:r>
            <a:r>
              <a:rPr kumimoji="1" lang="en-US" altLang="ko-KR" sz="3200" dirty="0"/>
              <a:t>I </a:t>
            </a:r>
            <a:r>
              <a:rPr kumimoji="1" lang="ko-KR" altLang="en-US" sz="3200" dirty="0"/>
              <a:t>정리 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660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F6A0711-8664-BFB0-E1A7-E47F8B8A4E64}"/>
              </a:ext>
            </a:extLst>
          </p:cNvPr>
          <p:cNvGrpSpPr/>
          <p:nvPr/>
        </p:nvGrpSpPr>
        <p:grpSpPr>
          <a:xfrm>
            <a:off x="0" y="0"/>
            <a:ext cx="10276113" cy="6858000"/>
            <a:chOff x="0" y="0"/>
            <a:chExt cx="10276113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D1BF93-DA50-4F82-E19A-AFCBD6E9D670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76BA600-1BE5-12A1-CBA3-C109E7E80396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1B5EF2C-CAA3-CDE0-3324-6E446FEBE257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6C534A5-A4A8-30E8-D011-6AE55A1C8C68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940096-16AB-8215-7943-649E20BAA58E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2B1FE0-012A-C334-E62E-8A80D55FBD1E}"/>
              </a:ext>
            </a:extLst>
          </p:cNvPr>
          <p:cNvSpPr txBox="1"/>
          <p:nvPr/>
        </p:nvSpPr>
        <p:spPr>
          <a:xfrm>
            <a:off x="863642" y="5568075"/>
            <a:ext cx="5130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solidFill>
                  <a:srgbClr val="102A49"/>
                </a:solidFill>
              </a:rPr>
              <a:t>본론</a:t>
            </a:r>
            <a:r>
              <a:rPr kumimoji="1" lang="en-US" altLang="ko-Kore-KR" sz="4000" dirty="0">
                <a:solidFill>
                  <a:srgbClr val="102A49"/>
                </a:solidFill>
              </a:rPr>
              <a:t>I</a:t>
            </a:r>
            <a:r>
              <a:rPr kumimoji="1" lang="en-US" altLang="ko-KR" sz="4000" dirty="0">
                <a:solidFill>
                  <a:srgbClr val="102A49"/>
                </a:solidFill>
              </a:rPr>
              <a:t>I</a:t>
            </a:r>
            <a:r>
              <a:rPr kumimoji="1" lang="ko-KR" altLang="en-US" sz="4000" dirty="0">
                <a:solidFill>
                  <a:srgbClr val="102A49"/>
                </a:solidFill>
              </a:rPr>
              <a:t> </a:t>
            </a:r>
            <a:r>
              <a:rPr kumimoji="1" lang="en-US" altLang="ko-KR" sz="4000" dirty="0">
                <a:solidFill>
                  <a:srgbClr val="102A49"/>
                </a:solidFill>
              </a:rPr>
              <a:t>&gt;&gt;</a:t>
            </a:r>
            <a:r>
              <a:rPr kumimoji="1" lang="ko-KR" altLang="en-US" sz="4000" dirty="0">
                <a:solidFill>
                  <a:srgbClr val="102A49"/>
                </a:solidFill>
              </a:rPr>
              <a:t> </a:t>
            </a:r>
            <a:r>
              <a:rPr kumimoji="1" lang="en-US" altLang="ko-KR" sz="4000" dirty="0">
                <a:solidFill>
                  <a:srgbClr val="102A49"/>
                </a:solidFill>
              </a:rPr>
              <a:t>R</a:t>
            </a:r>
            <a:r>
              <a:rPr kumimoji="1" lang="ko-KR" altLang="en-US" sz="4000" dirty="0">
                <a:solidFill>
                  <a:srgbClr val="102A49"/>
                </a:solidFill>
              </a:rPr>
              <a:t> 통계분석</a:t>
            </a:r>
            <a:r>
              <a:rPr kumimoji="1" lang="en-US" altLang="ko-KR" sz="4000" dirty="0">
                <a:solidFill>
                  <a:srgbClr val="102A49"/>
                </a:solidFill>
              </a:rPr>
              <a:t>I</a:t>
            </a:r>
            <a:endParaRPr kumimoji="1" lang="ko-Kore-KR" altLang="en-US" sz="4000" dirty="0">
              <a:solidFill>
                <a:srgbClr val="102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13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F6A0711-8664-BFB0-E1A7-E47F8B8A4E64}"/>
              </a:ext>
            </a:extLst>
          </p:cNvPr>
          <p:cNvGrpSpPr/>
          <p:nvPr/>
        </p:nvGrpSpPr>
        <p:grpSpPr>
          <a:xfrm rot="5400000">
            <a:off x="5297704" y="-5297701"/>
            <a:ext cx="1596572" cy="12191980"/>
            <a:chOff x="0" y="0"/>
            <a:chExt cx="10276113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D1BF93-DA50-4F82-E19A-AFCBD6E9D670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76BA600-1BE5-12A1-CBA3-C109E7E80396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1B5EF2C-CAA3-CDE0-3324-6E446FEBE257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6C534A5-A4A8-30E8-D011-6AE55A1C8C68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940096-16AB-8215-7943-649E20BAA58E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2B1FE0-012A-C334-E62E-8A80D55FBD1E}"/>
              </a:ext>
            </a:extLst>
          </p:cNvPr>
          <p:cNvSpPr txBox="1"/>
          <p:nvPr/>
        </p:nvSpPr>
        <p:spPr>
          <a:xfrm>
            <a:off x="283070" y="444346"/>
            <a:ext cx="427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102A49"/>
                </a:solidFill>
              </a:rPr>
              <a:t>본론</a:t>
            </a:r>
            <a:r>
              <a:rPr kumimoji="1" lang="en-US" altLang="ko-KR" sz="4000" dirty="0">
                <a:solidFill>
                  <a:srgbClr val="102A49"/>
                </a:solidFill>
              </a:rPr>
              <a:t>II &gt;&gt; 1</a:t>
            </a:r>
            <a:r>
              <a:rPr kumimoji="1" lang="ko-KR" altLang="en-US" sz="4000" dirty="0">
                <a:solidFill>
                  <a:srgbClr val="102A49"/>
                </a:solidFill>
              </a:rPr>
              <a:t>차 분석</a:t>
            </a:r>
            <a:endParaRPr kumimoji="1" lang="ko-Kore-KR" altLang="en-US" sz="4000" dirty="0">
              <a:solidFill>
                <a:srgbClr val="102A4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AE048-57B6-401E-6DDF-6EA534DE7CD1}"/>
              </a:ext>
            </a:extLst>
          </p:cNvPr>
          <p:cNvSpPr txBox="1"/>
          <p:nvPr/>
        </p:nvSpPr>
        <p:spPr>
          <a:xfrm>
            <a:off x="10800934" y="960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102A49"/>
                </a:solidFill>
              </a:rPr>
              <a:t>회귀분석</a:t>
            </a:r>
          </a:p>
        </p:txBody>
      </p:sp>
      <p:grpSp>
        <p:nvGrpSpPr>
          <p:cNvPr id="15" name="그룹 9">
            <a:extLst>
              <a:ext uri="{FF2B5EF4-FFF2-40B4-BE49-F238E27FC236}">
                <a16:creationId xmlns:a16="http://schemas.microsoft.com/office/drawing/2014/main" id="{C831C2B6-9BCF-6246-71D7-D549BC99A207}"/>
              </a:ext>
            </a:extLst>
          </p:cNvPr>
          <p:cNvGrpSpPr/>
          <p:nvPr/>
        </p:nvGrpSpPr>
        <p:grpSpPr>
          <a:xfrm>
            <a:off x="414000" y="1688400"/>
            <a:ext cx="4996800" cy="5076000"/>
            <a:chOff x="323528" y="1268760"/>
            <a:chExt cx="5114925" cy="532859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BF48AA5C-E535-5EE6-E3C8-F5399950C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2B36"/>
                </a:clrFrom>
                <a:clrTo>
                  <a:srgbClr val="002B3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3528" y="1268760"/>
              <a:ext cx="5114925" cy="5328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8D603D-952A-E217-4E2B-B0EA65D62CFA}"/>
                </a:ext>
              </a:extLst>
            </p:cNvPr>
            <p:cNvSpPr/>
            <p:nvPr/>
          </p:nvSpPr>
          <p:spPr>
            <a:xfrm>
              <a:off x="2975792" y="6081264"/>
              <a:ext cx="1368152" cy="252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D257B7E-11B5-3D80-D468-0A2931C396FE}"/>
                </a:ext>
              </a:extLst>
            </p:cNvPr>
            <p:cNvSpPr/>
            <p:nvPr/>
          </p:nvSpPr>
          <p:spPr>
            <a:xfrm>
              <a:off x="2711824" y="5829328"/>
              <a:ext cx="2160240" cy="26396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491DD9-ABA9-B914-D572-7FB0B0B8D3BB}"/>
              </a:ext>
            </a:extLst>
          </p:cNvPr>
          <p:cNvGrpSpPr/>
          <p:nvPr/>
        </p:nvGrpSpPr>
        <p:grpSpPr>
          <a:xfrm>
            <a:off x="5947846" y="3429000"/>
            <a:ext cx="6081486" cy="986972"/>
            <a:chOff x="5976874" y="2750848"/>
            <a:chExt cx="6081486" cy="9869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9C9665-C169-CA63-7165-6FE7C6F0CD79}"/>
                </a:ext>
              </a:extLst>
            </p:cNvPr>
            <p:cNvSpPr txBox="1"/>
            <p:nvPr/>
          </p:nvSpPr>
          <p:spPr>
            <a:xfrm>
              <a:off x="6226629" y="3059668"/>
              <a:ext cx="547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solidFill>
                    <a:srgbClr val="E4D1AF"/>
                  </a:solidFill>
                </a:rPr>
                <a:t>지역만족도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~ 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소득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(class1),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상권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문화시설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병원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학교</a:t>
              </a:r>
              <a:endParaRPr kumimoji="1" lang="ko-Kore-KR" altLang="en-US" dirty="0">
                <a:solidFill>
                  <a:srgbClr val="E4D1AF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F7F5512-0132-F6FC-F2AA-D2E1EC93C2F4}"/>
                </a:ext>
              </a:extLst>
            </p:cNvPr>
            <p:cNvSpPr/>
            <p:nvPr/>
          </p:nvSpPr>
          <p:spPr>
            <a:xfrm>
              <a:off x="5976874" y="2750848"/>
              <a:ext cx="6081486" cy="986972"/>
            </a:xfrm>
            <a:prstGeom prst="rect">
              <a:avLst/>
            </a:prstGeom>
            <a:noFill/>
            <a:ln w="50800">
              <a:solidFill>
                <a:srgbClr val="EDD8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5621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F6A0711-8664-BFB0-E1A7-E47F8B8A4E64}"/>
              </a:ext>
            </a:extLst>
          </p:cNvPr>
          <p:cNvGrpSpPr/>
          <p:nvPr/>
        </p:nvGrpSpPr>
        <p:grpSpPr>
          <a:xfrm rot="5400000">
            <a:off x="5297704" y="-5297701"/>
            <a:ext cx="1596572" cy="12191980"/>
            <a:chOff x="0" y="0"/>
            <a:chExt cx="10276113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D1BF93-DA50-4F82-E19A-AFCBD6E9D670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76BA600-1BE5-12A1-CBA3-C109E7E80396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1B5EF2C-CAA3-CDE0-3324-6E446FEBE257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6C534A5-A4A8-30E8-D011-6AE55A1C8C68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940096-16AB-8215-7943-649E20BAA58E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2B1FE0-012A-C334-E62E-8A80D55FBD1E}"/>
              </a:ext>
            </a:extLst>
          </p:cNvPr>
          <p:cNvSpPr txBox="1"/>
          <p:nvPr/>
        </p:nvSpPr>
        <p:spPr>
          <a:xfrm>
            <a:off x="283070" y="444346"/>
            <a:ext cx="427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102A49"/>
                </a:solidFill>
              </a:rPr>
              <a:t>본론</a:t>
            </a:r>
            <a:r>
              <a:rPr kumimoji="1" lang="en-US" altLang="ko-KR" sz="4000" dirty="0">
                <a:solidFill>
                  <a:srgbClr val="102A49"/>
                </a:solidFill>
              </a:rPr>
              <a:t>II &gt;&gt; 1</a:t>
            </a:r>
            <a:r>
              <a:rPr kumimoji="1" lang="ko-KR" altLang="en-US" sz="4000" dirty="0">
                <a:solidFill>
                  <a:srgbClr val="102A49"/>
                </a:solidFill>
              </a:rPr>
              <a:t>차 분석</a:t>
            </a:r>
            <a:endParaRPr kumimoji="1" lang="ko-Kore-KR" altLang="en-US" sz="4000" dirty="0">
              <a:solidFill>
                <a:srgbClr val="102A4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AE048-57B6-401E-6DDF-6EA534DE7CD1}"/>
              </a:ext>
            </a:extLst>
          </p:cNvPr>
          <p:cNvSpPr txBox="1"/>
          <p:nvPr/>
        </p:nvSpPr>
        <p:spPr>
          <a:xfrm>
            <a:off x="10800934" y="960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102A49"/>
                </a:solidFill>
              </a:rPr>
              <a:t>회귀분석</a:t>
            </a:r>
          </a:p>
        </p:txBody>
      </p:sp>
      <p:grpSp>
        <p:nvGrpSpPr>
          <p:cNvPr id="15" name="그룹 9">
            <a:extLst>
              <a:ext uri="{FF2B5EF4-FFF2-40B4-BE49-F238E27FC236}">
                <a16:creationId xmlns:a16="http://schemas.microsoft.com/office/drawing/2014/main" id="{C831C2B6-9BCF-6246-71D7-D549BC99A207}"/>
              </a:ext>
            </a:extLst>
          </p:cNvPr>
          <p:cNvGrpSpPr/>
          <p:nvPr/>
        </p:nvGrpSpPr>
        <p:grpSpPr>
          <a:xfrm>
            <a:off x="414000" y="1688400"/>
            <a:ext cx="4996800" cy="5076000"/>
            <a:chOff x="323528" y="1268760"/>
            <a:chExt cx="5114925" cy="532859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BF48AA5C-E535-5EE6-E3C8-F5399950C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2B36"/>
                </a:clrFrom>
                <a:clrTo>
                  <a:srgbClr val="002B3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3528" y="1268760"/>
              <a:ext cx="5114925" cy="5328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8D603D-952A-E217-4E2B-B0EA65D62CFA}"/>
                </a:ext>
              </a:extLst>
            </p:cNvPr>
            <p:cNvSpPr/>
            <p:nvPr/>
          </p:nvSpPr>
          <p:spPr>
            <a:xfrm>
              <a:off x="2975792" y="6081264"/>
              <a:ext cx="1368152" cy="2521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D257B7E-11B5-3D80-D468-0A2931C396FE}"/>
                </a:ext>
              </a:extLst>
            </p:cNvPr>
            <p:cNvSpPr/>
            <p:nvPr/>
          </p:nvSpPr>
          <p:spPr>
            <a:xfrm>
              <a:off x="2711824" y="5829328"/>
              <a:ext cx="2160240" cy="26396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491DD9-ABA9-B914-D572-7FB0B0B8D3BB}"/>
              </a:ext>
            </a:extLst>
          </p:cNvPr>
          <p:cNvGrpSpPr/>
          <p:nvPr/>
        </p:nvGrpSpPr>
        <p:grpSpPr>
          <a:xfrm>
            <a:off x="5696514" y="2205248"/>
            <a:ext cx="6081486" cy="986972"/>
            <a:chOff x="5976874" y="2750848"/>
            <a:chExt cx="6081486" cy="9869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9C9665-C169-CA63-7165-6FE7C6F0CD79}"/>
                </a:ext>
              </a:extLst>
            </p:cNvPr>
            <p:cNvSpPr txBox="1"/>
            <p:nvPr/>
          </p:nvSpPr>
          <p:spPr>
            <a:xfrm>
              <a:off x="6226629" y="3059668"/>
              <a:ext cx="5684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solidFill>
                    <a:srgbClr val="E4D1AF"/>
                  </a:solidFill>
                </a:rPr>
                <a:t>지역만족도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~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소득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(class1),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상권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문화시설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병원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학교</a:t>
              </a:r>
              <a:endParaRPr kumimoji="1" lang="ko-Kore-KR" altLang="en-US" dirty="0">
                <a:solidFill>
                  <a:srgbClr val="E4D1AF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F7F5512-0132-F6FC-F2AA-D2E1EC93C2F4}"/>
                </a:ext>
              </a:extLst>
            </p:cNvPr>
            <p:cNvSpPr/>
            <p:nvPr/>
          </p:nvSpPr>
          <p:spPr>
            <a:xfrm>
              <a:off x="5976874" y="2750848"/>
              <a:ext cx="6081486" cy="986972"/>
            </a:xfrm>
            <a:prstGeom prst="rect">
              <a:avLst/>
            </a:prstGeom>
            <a:noFill/>
            <a:ln w="50800">
              <a:solidFill>
                <a:srgbClr val="EDD8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121154-D133-A628-D27D-E3FE99CDF974}"/>
              </a:ext>
            </a:extLst>
          </p:cNvPr>
          <p:cNvSpPr/>
          <p:nvPr/>
        </p:nvSpPr>
        <p:spPr>
          <a:xfrm>
            <a:off x="5668672" y="3677243"/>
            <a:ext cx="6109328" cy="2606995"/>
          </a:xfrm>
          <a:prstGeom prst="rect">
            <a:avLst/>
          </a:prstGeom>
          <a:solidFill>
            <a:srgbClr val="E4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000" dirty="0">
                <a:solidFill>
                  <a:srgbClr val="102A49"/>
                </a:solidFill>
              </a:rPr>
              <a:t>설명력</a:t>
            </a:r>
            <a:r>
              <a:rPr kumimoji="1" lang="en-US" altLang="ko-Kore-KR" sz="3000" dirty="0">
                <a:solidFill>
                  <a:srgbClr val="102A49"/>
                </a:solidFill>
              </a:rPr>
              <a:t>(Adjusted R-Squared) : 0.3406</a:t>
            </a:r>
          </a:p>
          <a:p>
            <a:pPr algn="ctr"/>
            <a:r>
              <a:rPr kumimoji="1" lang="en-US" altLang="ko-Kore-KR" sz="3000" dirty="0">
                <a:solidFill>
                  <a:srgbClr val="102A49"/>
                </a:solidFill>
              </a:rPr>
              <a:t>P-Value: 0.02117</a:t>
            </a:r>
          </a:p>
        </p:txBody>
      </p:sp>
    </p:spTree>
    <p:extLst>
      <p:ext uri="{BB962C8B-B14F-4D97-AF65-F5344CB8AC3E}">
        <p14:creationId xmlns:p14="http://schemas.microsoft.com/office/powerpoint/2010/main" val="58438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6621BCB-31EB-E404-5CCB-96C252E7A48B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15F3F8B-5A5C-5132-8379-5A3AC48E2AFE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244FD06-0EB4-4F83-AC9D-023F3F18F1D6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57F14A5-3BD8-864C-7260-3CF45D009B9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01ABD67-8F4C-221A-505B-72E55FE5F59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65862238-D1C3-6431-1782-6F1F6AA0837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BE4DC0E-1B94-4CFD-4E5B-8BB15CF30761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2A476D-88A3-8502-D41E-CBD76AC446BF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1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7170AB-46C4-8B6D-9BF7-BE4691E58CC4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ore-KR" altLang="en-US" dirty="0">
                  <a:solidFill>
                    <a:srgbClr val="102A49"/>
                  </a:solidFill>
                </a:rPr>
                <a:t>이상치</a:t>
              </a:r>
              <a:r>
                <a:rPr kumimoji="1" lang="ko-KR" altLang="en-US" dirty="0">
                  <a:solidFill>
                    <a:srgbClr val="102A49"/>
                  </a:solidFill>
                </a:rPr>
                <a:t> 여부 확인 및 교정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522ED561-87EF-D00F-6487-1B0E5B4A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3746" y="2054323"/>
            <a:ext cx="89644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CE4437-80DB-0010-691C-59129FDB3672}"/>
              </a:ext>
            </a:extLst>
          </p:cNvPr>
          <p:cNvSpPr txBox="1"/>
          <p:nvPr/>
        </p:nvSpPr>
        <p:spPr>
          <a:xfrm>
            <a:off x="2993217" y="6013544"/>
            <a:ext cx="6061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EDD8BD"/>
                </a:solidFill>
              </a:rPr>
              <a:t>지역만족도</a:t>
            </a:r>
            <a:r>
              <a:rPr kumimoji="1" lang="ko-KR" altLang="en-US" sz="2000" b="1" dirty="0">
                <a:solidFill>
                  <a:srgbClr val="EDD8BD"/>
                </a:solidFill>
              </a:rPr>
              <a:t> </a:t>
            </a:r>
            <a:r>
              <a:rPr kumimoji="1" lang="en-US" altLang="ko-KR" sz="2000" b="1" dirty="0">
                <a:solidFill>
                  <a:srgbClr val="EDD8BD"/>
                </a:solidFill>
              </a:rPr>
              <a:t>~</a:t>
            </a:r>
            <a:r>
              <a:rPr kumimoji="1" lang="ko-KR" altLang="en-US" sz="2000" b="1" dirty="0">
                <a:solidFill>
                  <a:srgbClr val="E4D1AF"/>
                </a:solidFill>
              </a:rPr>
              <a:t> 소득</a:t>
            </a:r>
            <a:r>
              <a:rPr kumimoji="1" lang="en-US" altLang="ko-KR" sz="2000" b="1" dirty="0">
                <a:solidFill>
                  <a:srgbClr val="E4D1AF"/>
                </a:solidFill>
              </a:rPr>
              <a:t>(class1),</a:t>
            </a:r>
            <a:r>
              <a:rPr kumimoji="1" lang="ko-KR" altLang="en-US" sz="2000" b="1" dirty="0">
                <a:solidFill>
                  <a:srgbClr val="EDD8BD"/>
                </a:solidFill>
              </a:rPr>
              <a:t> 상권</a:t>
            </a:r>
            <a:r>
              <a:rPr kumimoji="1" lang="en-US" altLang="ko-KR" sz="2000" b="1" dirty="0">
                <a:solidFill>
                  <a:srgbClr val="EDD8BD"/>
                </a:solidFill>
              </a:rPr>
              <a:t>,</a:t>
            </a:r>
            <a:r>
              <a:rPr kumimoji="1" lang="ko-KR" altLang="en-US" sz="2000" b="1" dirty="0">
                <a:solidFill>
                  <a:srgbClr val="EDD8BD"/>
                </a:solidFill>
              </a:rPr>
              <a:t> 문화시설</a:t>
            </a:r>
            <a:r>
              <a:rPr kumimoji="1" lang="en-US" altLang="ko-KR" sz="2000" b="1" dirty="0">
                <a:solidFill>
                  <a:srgbClr val="EDD8BD"/>
                </a:solidFill>
              </a:rPr>
              <a:t>,</a:t>
            </a:r>
            <a:r>
              <a:rPr kumimoji="1" lang="ko-KR" altLang="en-US" sz="2000" b="1" dirty="0">
                <a:solidFill>
                  <a:srgbClr val="EDD8BD"/>
                </a:solidFill>
              </a:rPr>
              <a:t> 병원</a:t>
            </a:r>
            <a:r>
              <a:rPr kumimoji="1" lang="en-US" altLang="ko-KR" sz="2000" b="1" dirty="0">
                <a:solidFill>
                  <a:srgbClr val="EDD8BD"/>
                </a:solidFill>
              </a:rPr>
              <a:t>,</a:t>
            </a:r>
            <a:r>
              <a:rPr kumimoji="1" lang="ko-KR" altLang="en-US" sz="2000" b="1" dirty="0">
                <a:solidFill>
                  <a:srgbClr val="EDD8BD"/>
                </a:solidFill>
              </a:rPr>
              <a:t> 학교</a:t>
            </a:r>
            <a:endParaRPr kumimoji="1" lang="ko-Kore-KR" altLang="en-US" sz="2000" b="1" dirty="0">
              <a:solidFill>
                <a:srgbClr val="EDD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84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6621BCB-31EB-E404-5CCB-96C252E7A48B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15F3F8B-5A5C-5132-8379-5A3AC48E2AFE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244FD06-0EB4-4F83-AC9D-023F3F18F1D6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57F14A5-3BD8-864C-7260-3CF45D009B9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01ABD67-8F4C-221A-505B-72E55FE5F59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65862238-D1C3-6431-1782-6F1F6AA0837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BE4DC0E-1B94-4CFD-4E5B-8BB15CF30761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2A476D-88A3-8502-D41E-CBD76AC446BF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1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7170AB-46C4-8B6D-9BF7-BE4691E58CC4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ore-KR" altLang="en-US" dirty="0">
                  <a:solidFill>
                    <a:srgbClr val="102A49"/>
                  </a:solidFill>
                </a:rPr>
                <a:t>이상치</a:t>
              </a:r>
              <a:r>
                <a:rPr kumimoji="1" lang="ko-KR" altLang="en-US" dirty="0">
                  <a:solidFill>
                    <a:srgbClr val="102A49"/>
                  </a:solidFill>
                </a:rPr>
                <a:t> 여부 확인 및 교정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522ED561-87EF-D00F-6487-1B0E5B4A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081" y="2112814"/>
            <a:ext cx="479629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CE4437-80DB-0010-691C-59129FDB3672}"/>
              </a:ext>
            </a:extLst>
          </p:cNvPr>
          <p:cNvSpPr txBox="1"/>
          <p:nvPr/>
        </p:nvSpPr>
        <p:spPr>
          <a:xfrm>
            <a:off x="283071" y="6013544"/>
            <a:ext cx="5404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b="1" dirty="0">
                <a:solidFill>
                  <a:srgbClr val="EDD8BD"/>
                </a:solidFill>
              </a:rPr>
              <a:t>지역만족도</a:t>
            </a:r>
            <a:r>
              <a:rPr kumimoji="1" lang="ko-KR" altLang="en-US" sz="1600" b="1" dirty="0">
                <a:solidFill>
                  <a:srgbClr val="EDD8BD"/>
                </a:solidFill>
              </a:rPr>
              <a:t> </a:t>
            </a:r>
            <a:r>
              <a:rPr kumimoji="1" lang="en-US" altLang="ko-KR" sz="1600" b="1" dirty="0">
                <a:solidFill>
                  <a:srgbClr val="EDD8BD"/>
                </a:solidFill>
              </a:rPr>
              <a:t>~</a:t>
            </a:r>
            <a:r>
              <a:rPr kumimoji="1" lang="ko-KR" altLang="en-US" sz="1600" b="1" dirty="0">
                <a:solidFill>
                  <a:srgbClr val="EDD8BD"/>
                </a:solidFill>
              </a:rPr>
              <a:t> </a:t>
            </a:r>
            <a:r>
              <a:rPr kumimoji="1" lang="ko-KR" altLang="en-US" sz="1600" b="1" dirty="0">
                <a:solidFill>
                  <a:srgbClr val="E4D1AF"/>
                </a:solidFill>
              </a:rPr>
              <a:t>소득</a:t>
            </a:r>
            <a:r>
              <a:rPr kumimoji="1" lang="en-US" altLang="ko-KR" sz="1600" b="1" dirty="0">
                <a:solidFill>
                  <a:srgbClr val="E4D1AF"/>
                </a:solidFill>
              </a:rPr>
              <a:t>(class1),</a:t>
            </a:r>
            <a:r>
              <a:rPr kumimoji="1" lang="ko-KR" altLang="en-US" sz="1600" b="1" dirty="0">
                <a:solidFill>
                  <a:srgbClr val="E4D1AF"/>
                </a:solidFill>
              </a:rPr>
              <a:t> </a:t>
            </a:r>
            <a:r>
              <a:rPr kumimoji="1" lang="ko-KR" altLang="en-US" sz="1600" b="1" dirty="0">
                <a:solidFill>
                  <a:srgbClr val="EDD8BD"/>
                </a:solidFill>
              </a:rPr>
              <a:t>상권</a:t>
            </a:r>
            <a:r>
              <a:rPr kumimoji="1" lang="en-US" altLang="ko-KR" sz="1600" b="1" dirty="0">
                <a:solidFill>
                  <a:srgbClr val="EDD8BD"/>
                </a:solidFill>
              </a:rPr>
              <a:t>,</a:t>
            </a:r>
            <a:r>
              <a:rPr kumimoji="1" lang="ko-KR" altLang="en-US" sz="1600" b="1" dirty="0">
                <a:solidFill>
                  <a:srgbClr val="EDD8BD"/>
                </a:solidFill>
              </a:rPr>
              <a:t> 문화시설</a:t>
            </a:r>
            <a:r>
              <a:rPr kumimoji="1" lang="en-US" altLang="ko-KR" sz="1600" b="1" dirty="0">
                <a:solidFill>
                  <a:srgbClr val="EDD8BD"/>
                </a:solidFill>
              </a:rPr>
              <a:t>,</a:t>
            </a:r>
            <a:r>
              <a:rPr kumimoji="1" lang="ko-KR" altLang="en-US" sz="1600" b="1" dirty="0">
                <a:solidFill>
                  <a:srgbClr val="EDD8BD"/>
                </a:solidFill>
              </a:rPr>
              <a:t> 병원</a:t>
            </a:r>
            <a:r>
              <a:rPr kumimoji="1" lang="en-US" altLang="ko-KR" sz="1600" b="1" dirty="0">
                <a:solidFill>
                  <a:srgbClr val="EDD8BD"/>
                </a:solidFill>
              </a:rPr>
              <a:t>,</a:t>
            </a:r>
            <a:r>
              <a:rPr kumimoji="1" lang="ko-KR" altLang="en-US" sz="1600" b="1" dirty="0">
                <a:solidFill>
                  <a:srgbClr val="EDD8BD"/>
                </a:solidFill>
              </a:rPr>
              <a:t> 학교 </a:t>
            </a:r>
            <a:endParaRPr kumimoji="1" lang="ko-Kore-KR" altLang="en-US" sz="1600" b="1" dirty="0">
              <a:solidFill>
                <a:srgbClr val="EDD8B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11456-565D-D9B6-A2A7-BCAAC3D36C7A}"/>
              </a:ext>
            </a:extLst>
          </p:cNvPr>
          <p:cNvSpPr txBox="1"/>
          <p:nvPr/>
        </p:nvSpPr>
        <p:spPr>
          <a:xfrm>
            <a:off x="1162373" y="6555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FEA2CD-AB2B-7108-12E4-0DD9E0319FB9}"/>
              </a:ext>
            </a:extLst>
          </p:cNvPr>
          <p:cNvSpPr/>
          <p:nvPr/>
        </p:nvSpPr>
        <p:spPr>
          <a:xfrm>
            <a:off x="6757261" y="2112814"/>
            <a:ext cx="5151668" cy="3456384"/>
          </a:xfrm>
          <a:prstGeom prst="rect">
            <a:avLst/>
          </a:prstGeom>
          <a:noFill/>
          <a:ln w="38100">
            <a:solidFill>
              <a:srgbClr val="E4D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949AF-40EA-1A61-1F79-58F250986E38}"/>
              </a:ext>
            </a:extLst>
          </p:cNvPr>
          <p:cNvSpPr txBox="1"/>
          <p:nvPr/>
        </p:nvSpPr>
        <p:spPr>
          <a:xfrm>
            <a:off x="7457421" y="2849216"/>
            <a:ext cx="3751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200" dirty="0">
                <a:solidFill>
                  <a:srgbClr val="EDD8BD"/>
                </a:solidFill>
              </a:rPr>
              <a:t>이상치</a:t>
            </a:r>
            <a:r>
              <a:rPr kumimoji="1" lang="ko-KR" altLang="en-US" sz="2200" dirty="0">
                <a:solidFill>
                  <a:srgbClr val="EDD8BD"/>
                </a:solidFill>
              </a:rPr>
              <a:t> </a:t>
            </a:r>
            <a:r>
              <a:rPr kumimoji="1" lang="en-US" altLang="ko-KR" sz="2200" dirty="0">
                <a:solidFill>
                  <a:srgbClr val="EDD8BD"/>
                </a:solidFill>
              </a:rPr>
              <a:t>:</a:t>
            </a:r>
            <a:r>
              <a:rPr kumimoji="1" lang="ko-KR" altLang="en-US" sz="2200" dirty="0">
                <a:solidFill>
                  <a:srgbClr val="EDD8BD"/>
                </a:solidFill>
              </a:rPr>
              <a:t> </a:t>
            </a:r>
            <a:r>
              <a:rPr kumimoji="1" lang="en-US" altLang="ko-KR" sz="2200" dirty="0">
                <a:solidFill>
                  <a:srgbClr val="EDD8BD"/>
                </a:solidFill>
              </a:rPr>
              <a:t>1,</a:t>
            </a:r>
            <a:r>
              <a:rPr kumimoji="1" lang="ko-KR" altLang="en-US" sz="2200" dirty="0">
                <a:solidFill>
                  <a:srgbClr val="EDD8BD"/>
                </a:solidFill>
              </a:rPr>
              <a:t> </a:t>
            </a:r>
            <a:r>
              <a:rPr kumimoji="1" lang="en-US" altLang="ko-KR" sz="2200" dirty="0">
                <a:solidFill>
                  <a:srgbClr val="EDD8BD"/>
                </a:solidFill>
              </a:rPr>
              <a:t>3,</a:t>
            </a:r>
            <a:r>
              <a:rPr kumimoji="1" lang="ko-KR" altLang="en-US" sz="2200" dirty="0">
                <a:solidFill>
                  <a:srgbClr val="EDD8BD"/>
                </a:solidFill>
              </a:rPr>
              <a:t> </a:t>
            </a:r>
            <a:r>
              <a:rPr kumimoji="1" lang="en-US" altLang="ko-KR" sz="2200" dirty="0">
                <a:solidFill>
                  <a:srgbClr val="EDD8BD"/>
                </a:solidFill>
              </a:rPr>
              <a:t>23,</a:t>
            </a:r>
            <a:r>
              <a:rPr kumimoji="1" lang="ko-KR" altLang="en-US" sz="2200" dirty="0">
                <a:solidFill>
                  <a:srgbClr val="EDD8BD"/>
                </a:solidFill>
              </a:rPr>
              <a:t> </a:t>
            </a:r>
            <a:r>
              <a:rPr kumimoji="1" lang="en-US" altLang="ko-KR" sz="2200" dirty="0">
                <a:solidFill>
                  <a:srgbClr val="EDD8BD"/>
                </a:solidFill>
              </a:rPr>
              <a:t>24</a:t>
            </a:r>
            <a:r>
              <a:rPr kumimoji="1" lang="ko-KR" altLang="en-US" sz="2200" dirty="0">
                <a:solidFill>
                  <a:srgbClr val="EDD8BD"/>
                </a:solidFill>
              </a:rPr>
              <a:t>번 데이터 </a:t>
            </a:r>
            <a:endParaRPr kumimoji="1" lang="en-US" altLang="ko-KR" sz="2200" dirty="0">
              <a:solidFill>
                <a:srgbClr val="EDD8BD"/>
              </a:solidFill>
            </a:endParaRPr>
          </a:p>
        </p:txBody>
      </p:sp>
      <p:pic>
        <p:nvPicPr>
          <p:cNvPr id="18" name="그래픽 17" descr="아래쪽 화살표 단색으로 채워진">
            <a:extLst>
              <a:ext uri="{FF2B5EF4-FFF2-40B4-BE49-F238E27FC236}">
                <a16:creationId xmlns:a16="http://schemas.microsoft.com/office/drawing/2014/main" id="{D121AF74-E57A-FB8F-01AE-5FDC886FA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7373" y="3560438"/>
            <a:ext cx="511444" cy="5114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B24B7B-B514-524E-BA9F-FB74DBC03604}"/>
              </a:ext>
            </a:extLst>
          </p:cNvPr>
          <p:cNvSpPr txBox="1"/>
          <p:nvPr/>
        </p:nvSpPr>
        <p:spPr>
          <a:xfrm>
            <a:off x="7592875" y="4352217"/>
            <a:ext cx="34804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200" b="1" dirty="0">
                <a:solidFill>
                  <a:srgbClr val="EDD8BD"/>
                </a:solidFill>
              </a:rPr>
              <a:t>해당</a:t>
            </a:r>
            <a:r>
              <a:rPr kumimoji="1" lang="ko-KR" altLang="en-US" sz="2200" b="1" dirty="0">
                <a:solidFill>
                  <a:srgbClr val="EDD8BD"/>
                </a:solidFill>
              </a:rPr>
              <a:t> 데이터를 삭제해 교정</a:t>
            </a:r>
            <a:endParaRPr kumimoji="1" lang="ko-Kore-KR" altLang="en-US" sz="2200" b="1" dirty="0">
              <a:solidFill>
                <a:srgbClr val="EDD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5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205EDB-5738-93C8-2150-A59ABE8AA7D2}"/>
              </a:ext>
            </a:extLst>
          </p:cNvPr>
          <p:cNvSpPr txBox="1"/>
          <p:nvPr/>
        </p:nvSpPr>
        <p:spPr>
          <a:xfrm>
            <a:off x="1168442" y="807388"/>
            <a:ext cx="46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>
                <a:solidFill>
                  <a:schemeClr val="bg1"/>
                </a:solidFill>
                <a:latin typeface="+mj-ea"/>
                <a:ea typeface="+mj-ea"/>
              </a:rPr>
              <a:t>서론</a:t>
            </a:r>
            <a:r>
              <a:rPr kumimoji="1"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&gt;&gt;</a:t>
            </a:r>
            <a:r>
              <a:rPr kumimoji="1"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 팀원 소개 </a:t>
            </a:r>
            <a:endParaRPr kumimoji="1" lang="ko-Kore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1971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F6A0711-8664-BFB0-E1A7-E47F8B8A4E64}"/>
              </a:ext>
            </a:extLst>
          </p:cNvPr>
          <p:cNvGrpSpPr/>
          <p:nvPr/>
        </p:nvGrpSpPr>
        <p:grpSpPr>
          <a:xfrm rot="5400000">
            <a:off x="5297726" y="-5297701"/>
            <a:ext cx="1596572" cy="12191980"/>
            <a:chOff x="0" y="0"/>
            <a:chExt cx="10276113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D1BF93-DA50-4F82-E19A-AFCBD6E9D670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76BA600-1BE5-12A1-CBA3-C109E7E80396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1B5EF2C-CAA3-CDE0-3324-6E446FEBE257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6C534A5-A4A8-30E8-D011-6AE55A1C8C68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940096-16AB-8215-7943-649E20BAA58E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2B1FE0-012A-C334-E62E-8A80D55FBD1E}"/>
              </a:ext>
            </a:extLst>
          </p:cNvPr>
          <p:cNvSpPr txBox="1"/>
          <p:nvPr/>
        </p:nvSpPr>
        <p:spPr>
          <a:xfrm>
            <a:off x="283070" y="444346"/>
            <a:ext cx="427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102A49"/>
                </a:solidFill>
              </a:rPr>
              <a:t>본론</a:t>
            </a:r>
            <a:r>
              <a:rPr kumimoji="1" lang="en-US" altLang="ko-KR" sz="4000" dirty="0">
                <a:solidFill>
                  <a:srgbClr val="102A49"/>
                </a:solidFill>
              </a:rPr>
              <a:t>II &gt;&gt; 1</a:t>
            </a:r>
            <a:r>
              <a:rPr kumimoji="1" lang="ko-KR" altLang="en-US" sz="4000" dirty="0">
                <a:solidFill>
                  <a:srgbClr val="102A49"/>
                </a:solidFill>
              </a:rPr>
              <a:t>차 분석</a:t>
            </a:r>
            <a:endParaRPr kumimoji="1" lang="ko-Kore-KR" altLang="en-US" sz="4000" dirty="0">
              <a:solidFill>
                <a:srgbClr val="102A4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AE048-57B6-401E-6DDF-6EA534DE7CD1}"/>
              </a:ext>
            </a:extLst>
          </p:cNvPr>
          <p:cNvSpPr txBox="1"/>
          <p:nvPr/>
        </p:nvSpPr>
        <p:spPr>
          <a:xfrm>
            <a:off x="10800934" y="960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102A49"/>
                </a:solidFill>
              </a:rPr>
              <a:t>회귀분석</a:t>
            </a:r>
          </a:p>
        </p:txBody>
      </p:sp>
      <p:grpSp>
        <p:nvGrpSpPr>
          <p:cNvPr id="11" name="그룹 9">
            <a:extLst>
              <a:ext uri="{FF2B5EF4-FFF2-40B4-BE49-F238E27FC236}">
                <a16:creationId xmlns:a16="http://schemas.microsoft.com/office/drawing/2014/main" id="{18A99CB5-40C6-A6F1-F6F4-74D7A57DBE42}"/>
              </a:ext>
            </a:extLst>
          </p:cNvPr>
          <p:cNvGrpSpPr/>
          <p:nvPr/>
        </p:nvGrpSpPr>
        <p:grpSpPr>
          <a:xfrm>
            <a:off x="412422" y="1689099"/>
            <a:ext cx="4996433" cy="5075959"/>
            <a:chOff x="359624" y="1184720"/>
            <a:chExt cx="4996433" cy="532859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FC5D380-A8C3-7D5F-3153-EE405E11DD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2B36"/>
                </a:clrFrom>
                <a:clrTo>
                  <a:srgbClr val="002B3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9624" y="1184720"/>
              <a:ext cx="4996433" cy="5328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205AA4-BD66-3978-EAFB-8691919395F2}"/>
                </a:ext>
              </a:extLst>
            </p:cNvPr>
            <p:cNvSpPr/>
            <p:nvPr/>
          </p:nvSpPr>
          <p:spPr>
            <a:xfrm>
              <a:off x="2843808" y="5901152"/>
              <a:ext cx="2232248" cy="2641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DDCDB1-3DF7-93A1-F1CB-50EF2B14BACA}"/>
                </a:ext>
              </a:extLst>
            </p:cNvPr>
            <p:cNvSpPr/>
            <p:nvPr/>
          </p:nvSpPr>
          <p:spPr>
            <a:xfrm>
              <a:off x="3131840" y="6165304"/>
              <a:ext cx="1520552" cy="25576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F672EEA-32C9-DB0A-8FA9-497939F04A21}"/>
              </a:ext>
            </a:extLst>
          </p:cNvPr>
          <p:cNvGrpSpPr/>
          <p:nvPr/>
        </p:nvGrpSpPr>
        <p:grpSpPr>
          <a:xfrm>
            <a:off x="6787178" y="2128807"/>
            <a:ext cx="4567754" cy="4053114"/>
            <a:chOff x="5947846" y="1841500"/>
            <a:chExt cx="4567754" cy="40531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9C9665-C169-CA63-7165-6FE7C6F0CD79}"/>
                </a:ext>
              </a:extLst>
            </p:cNvPr>
            <p:cNvSpPr txBox="1"/>
            <p:nvPr/>
          </p:nvSpPr>
          <p:spPr>
            <a:xfrm>
              <a:off x="7324487" y="2239220"/>
              <a:ext cx="18144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dirty="0">
                  <a:solidFill>
                    <a:srgbClr val="E4D1AF"/>
                  </a:solidFill>
                </a:rPr>
                <a:t>설명력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: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0.3406</a:t>
              </a:r>
            </a:p>
            <a:p>
              <a:pPr algn="ctr"/>
              <a:r>
                <a:rPr kumimoji="1" lang="en-US" altLang="ko-KR" dirty="0">
                  <a:solidFill>
                    <a:srgbClr val="E4D1AF"/>
                  </a:solidFill>
                </a:rPr>
                <a:t>P-Value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: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0.02117</a:t>
              </a:r>
              <a:endParaRPr kumimoji="1" lang="ko-Kore-KR" altLang="en-US" dirty="0">
                <a:solidFill>
                  <a:srgbClr val="E4D1AF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F7F5512-0132-F6FC-F2AA-D2E1EC93C2F4}"/>
                </a:ext>
              </a:extLst>
            </p:cNvPr>
            <p:cNvSpPr/>
            <p:nvPr/>
          </p:nvSpPr>
          <p:spPr>
            <a:xfrm>
              <a:off x="5947846" y="1841500"/>
              <a:ext cx="4567754" cy="4053114"/>
            </a:xfrm>
            <a:prstGeom prst="rect">
              <a:avLst/>
            </a:prstGeom>
            <a:noFill/>
            <a:ln w="50800">
              <a:solidFill>
                <a:srgbClr val="EDD8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23" name="그래픽 22" descr="아래쪽 화살표 단색으로 채워진">
              <a:extLst>
                <a:ext uri="{FF2B5EF4-FFF2-40B4-BE49-F238E27FC236}">
                  <a16:creationId xmlns:a16="http://schemas.microsoft.com/office/drawing/2014/main" id="{2C93F585-50E8-4098-7A5E-326FFFD6C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5665" y="3000242"/>
              <a:ext cx="566057" cy="56605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31495E-7EEF-2B8E-0DF7-F00824018E98}"/>
                </a:ext>
              </a:extLst>
            </p:cNvPr>
            <p:cNvSpPr txBox="1"/>
            <p:nvPr/>
          </p:nvSpPr>
          <p:spPr>
            <a:xfrm>
              <a:off x="8074849" y="3077224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이상치</a:t>
              </a:r>
              <a:r>
                <a:rPr kumimoji="1" lang="ko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제거</a:t>
              </a:r>
              <a:endParaRPr kumimoji="1" lang="ko-Kore-KR" alt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8D3D34-A2AD-D891-C460-EA58E4B2BF23}"/>
                </a:ext>
              </a:extLst>
            </p:cNvPr>
            <p:cNvSpPr txBox="1"/>
            <p:nvPr/>
          </p:nvSpPr>
          <p:spPr>
            <a:xfrm>
              <a:off x="7265976" y="3701088"/>
              <a:ext cx="19314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dirty="0">
                  <a:solidFill>
                    <a:srgbClr val="EDD8BD"/>
                  </a:solidFill>
                </a:rPr>
                <a:t>설명력</a:t>
              </a:r>
              <a:r>
                <a:rPr kumimoji="1" lang="ko-KR" altLang="en-US" dirty="0">
                  <a:solidFill>
                    <a:srgbClr val="EDD8BD"/>
                  </a:solidFill>
                </a:rPr>
                <a:t> </a:t>
              </a:r>
              <a:r>
                <a:rPr kumimoji="1" lang="en-US" altLang="ko-KR" dirty="0">
                  <a:solidFill>
                    <a:srgbClr val="EDD8BD"/>
                  </a:solidFill>
                </a:rPr>
                <a:t>:</a:t>
              </a:r>
              <a:r>
                <a:rPr kumimoji="1" lang="ko-KR" altLang="en-US" dirty="0">
                  <a:solidFill>
                    <a:srgbClr val="EDD8BD"/>
                  </a:solidFill>
                </a:rPr>
                <a:t> </a:t>
              </a:r>
              <a:r>
                <a:rPr kumimoji="1" lang="en-US" altLang="ko-KR" dirty="0">
                  <a:solidFill>
                    <a:srgbClr val="EDD8BD"/>
                  </a:solidFill>
                </a:rPr>
                <a:t>0.4792</a:t>
              </a:r>
            </a:p>
            <a:p>
              <a:pPr algn="ctr"/>
              <a:r>
                <a:rPr kumimoji="1" lang="en-US" altLang="ko-KR" dirty="0">
                  <a:solidFill>
                    <a:srgbClr val="EDD8BD"/>
                  </a:solidFill>
                </a:rPr>
                <a:t>P-Value</a:t>
              </a:r>
              <a:r>
                <a:rPr kumimoji="1" lang="ko-KR" altLang="en-US" dirty="0">
                  <a:solidFill>
                    <a:srgbClr val="EDD8BD"/>
                  </a:solidFill>
                </a:rPr>
                <a:t> </a:t>
              </a:r>
              <a:r>
                <a:rPr kumimoji="1" lang="en-US" altLang="ko-KR" dirty="0">
                  <a:solidFill>
                    <a:srgbClr val="EDD8BD"/>
                  </a:solidFill>
                </a:rPr>
                <a:t>:</a:t>
              </a:r>
              <a:r>
                <a:rPr kumimoji="1" lang="ko-KR" altLang="en-US" dirty="0">
                  <a:solidFill>
                    <a:srgbClr val="EDD8BD"/>
                  </a:solidFill>
                </a:rPr>
                <a:t> </a:t>
              </a:r>
              <a:r>
                <a:rPr kumimoji="1" lang="en-US" altLang="ko-KR" dirty="0">
                  <a:solidFill>
                    <a:srgbClr val="EDD8BD"/>
                  </a:solidFill>
                </a:rPr>
                <a:t>0.008961</a:t>
              </a:r>
              <a:endParaRPr kumimoji="1" lang="ko-Kore-KR" altLang="en-US" dirty="0">
                <a:solidFill>
                  <a:srgbClr val="EDD8BD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0630D3-F33A-F6E4-63DB-944810D46401}"/>
                </a:ext>
              </a:extLst>
            </p:cNvPr>
            <p:cNvSpPr/>
            <p:nvPr/>
          </p:nvSpPr>
          <p:spPr>
            <a:xfrm>
              <a:off x="6096000" y="4490357"/>
              <a:ext cx="4272643" cy="1208314"/>
            </a:xfrm>
            <a:prstGeom prst="rect">
              <a:avLst/>
            </a:prstGeom>
            <a:noFill/>
            <a:ln w="254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BFC155-E5FE-826F-C497-798F2CF68495}"/>
                </a:ext>
              </a:extLst>
            </p:cNvPr>
            <p:cNvSpPr txBox="1"/>
            <p:nvPr/>
          </p:nvSpPr>
          <p:spPr>
            <a:xfrm>
              <a:off x="6814185" y="4709793"/>
              <a:ext cx="28350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2200" b="1" dirty="0">
                  <a:solidFill>
                    <a:srgbClr val="C00000"/>
                  </a:solidFill>
                </a:rPr>
                <a:t>설명력</a:t>
              </a:r>
              <a:r>
                <a:rPr kumimoji="1" lang="ko-KR" altLang="en-US" sz="2200" b="1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R" sz="2200" b="1" dirty="0">
                  <a:solidFill>
                    <a:srgbClr val="C00000"/>
                  </a:solidFill>
                </a:rPr>
                <a:t>40.69%</a:t>
              </a:r>
              <a:r>
                <a:rPr kumimoji="1" lang="ko-KR" altLang="en-US" sz="2200" b="1" dirty="0">
                  <a:solidFill>
                    <a:srgbClr val="C00000"/>
                  </a:solidFill>
                </a:rPr>
                <a:t> 향상</a:t>
              </a:r>
              <a:endParaRPr kumimoji="1" lang="en-US" altLang="ko-KR" sz="2200" b="1" dirty="0">
                <a:solidFill>
                  <a:srgbClr val="C00000"/>
                </a:solidFill>
              </a:endParaRPr>
            </a:p>
            <a:p>
              <a:pPr algn="ctr"/>
              <a:r>
                <a:rPr kumimoji="1" lang="en-US" altLang="ko-KR" sz="2200" b="1" dirty="0">
                  <a:solidFill>
                    <a:srgbClr val="EDD8BD"/>
                  </a:solidFill>
                </a:rPr>
                <a:t>P-Value 0.012209 </a:t>
              </a:r>
              <a:r>
                <a:rPr kumimoji="1" lang="ko-KR" altLang="en-US" sz="2200" b="1" dirty="0">
                  <a:solidFill>
                    <a:srgbClr val="EDD8BD"/>
                  </a:solidFill>
                </a:rPr>
                <a:t>하락</a:t>
              </a:r>
              <a:endParaRPr kumimoji="1" lang="ko-Kore-KR" altLang="en-US" sz="2200" b="1" dirty="0">
                <a:solidFill>
                  <a:srgbClr val="EDD8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223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049E2A-7FE1-5BAA-FD48-F6ADA4EB9EA5}"/>
              </a:ext>
            </a:extLst>
          </p:cNvPr>
          <p:cNvGrpSpPr/>
          <p:nvPr/>
        </p:nvGrpSpPr>
        <p:grpSpPr>
          <a:xfrm rot="5400000">
            <a:off x="5297704" y="-5297704"/>
            <a:ext cx="1596572" cy="12191980"/>
            <a:chOff x="0" y="0"/>
            <a:chExt cx="10276113" cy="68580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2F241E8-1390-6DD9-70E1-8D07858C28A7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3053315-EB18-514A-CF1D-5E504B989082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EF760D1-0D9C-D356-0F6A-89BF55302543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40E41D-4BBA-A0C5-02A9-D60D53A9AE17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49047B-A03A-6F73-CBC0-19DAB0375F7A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FE63DF9-10F7-A54B-483C-8063ADAA2980}"/>
              </a:ext>
            </a:extLst>
          </p:cNvPr>
          <p:cNvSpPr txBox="1"/>
          <p:nvPr/>
        </p:nvSpPr>
        <p:spPr>
          <a:xfrm>
            <a:off x="283070" y="444346"/>
            <a:ext cx="427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102A49"/>
                </a:solidFill>
              </a:rPr>
              <a:t>본론</a:t>
            </a:r>
            <a:r>
              <a:rPr kumimoji="1" lang="en-US" altLang="ko-KR" sz="4000" dirty="0">
                <a:solidFill>
                  <a:srgbClr val="102A49"/>
                </a:solidFill>
              </a:rPr>
              <a:t>II &gt;&gt; 1</a:t>
            </a:r>
            <a:r>
              <a:rPr kumimoji="1" lang="ko-KR" altLang="en-US" sz="4000" dirty="0">
                <a:solidFill>
                  <a:srgbClr val="102A49"/>
                </a:solidFill>
              </a:rPr>
              <a:t>차 분석</a:t>
            </a:r>
            <a:endParaRPr kumimoji="1" lang="ko-Kore-KR" altLang="en-US" sz="4000" dirty="0">
              <a:solidFill>
                <a:srgbClr val="102A4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A3BBF-02CD-6130-E506-59D84ADDF01D}"/>
              </a:ext>
            </a:extLst>
          </p:cNvPr>
          <p:cNvSpPr txBox="1"/>
          <p:nvPr/>
        </p:nvSpPr>
        <p:spPr>
          <a:xfrm>
            <a:off x="7184570" y="960207"/>
            <a:ext cx="472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ore-KR" altLang="en-US" dirty="0">
                <a:solidFill>
                  <a:srgbClr val="102A49"/>
                </a:solidFill>
              </a:rPr>
              <a:t>선형성</a:t>
            </a:r>
            <a:r>
              <a:rPr kumimoji="1" lang="en-US" altLang="ko-KR" dirty="0">
                <a:solidFill>
                  <a:srgbClr val="102A49"/>
                </a:solidFill>
              </a:rPr>
              <a:t>/</a:t>
            </a:r>
            <a:r>
              <a:rPr kumimoji="1" lang="ko-KR" altLang="en-US" dirty="0">
                <a:solidFill>
                  <a:srgbClr val="102A49"/>
                </a:solidFill>
              </a:rPr>
              <a:t>정규분포</a:t>
            </a:r>
            <a:r>
              <a:rPr kumimoji="1" lang="en-US" altLang="ko-KR" dirty="0">
                <a:solidFill>
                  <a:srgbClr val="102A49"/>
                </a:solidFill>
              </a:rPr>
              <a:t>/</a:t>
            </a:r>
            <a:r>
              <a:rPr kumimoji="1" lang="ko-KR" altLang="en-US" dirty="0">
                <a:solidFill>
                  <a:srgbClr val="102A49"/>
                </a:solidFill>
              </a:rPr>
              <a:t>등분산성</a:t>
            </a:r>
            <a:r>
              <a:rPr kumimoji="1" lang="en-US" altLang="ko-KR" dirty="0">
                <a:solidFill>
                  <a:srgbClr val="102A49"/>
                </a:solidFill>
              </a:rPr>
              <a:t>/</a:t>
            </a:r>
            <a:r>
              <a:rPr kumimoji="1" lang="ko-KR" altLang="en-US" dirty="0">
                <a:solidFill>
                  <a:srgbClr val="102A49"/>
                </a:solidFill>
              </a:rPr>
              <a:t>독립성 여부 확인</a:t>
            </a:r>
            <a:endParaRPr kumimoji="1" lang="ko-Kore-KR" altLang="en-US" dirty="0">
              <a:solidFill>
                <a:srgbClr val="102A49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EA00D0A-5D93-DCD0-35F6-52EB4FB7370C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00857" y="1992085"/>
            <a:ext cx="2880000" cy="216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732352-6D20-6173-714D-973DBC64AAC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24997" y="1988863"/>
            <a:ext cx="2880000" cy="216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40DF0F4-0DEB-5A2C-97F8-2ABBC631D94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00857" y="4434782"/>
            <a:ext cx="2880000" cy="216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666A38B-5396-B264-7D84-B221367A0D4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524997" y="443478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13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049E2A-7FE1-5BAA-FD48-F6ADA4EB9EA5}"/>
              </a:ext>
            </a:extLst>
          </p:cNvPr>
          <p:cNvGrpSpPr/>
          <p:nvPr/>
        </p:nvGrpSpPr>
        <p:grpSpPr>
          <a:xfrm rot="5400000">
            <a:off x="5297704" y="-5297704"/>
            <a:ext cx="1596572" cy="12191980"/>
            <a:chOff x="0" y="0"/>
            <a:chExt cx="10276113" cy="68580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2F241E8-1390-6DD9-70E1-8D07858C28A7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3053315-EB18-514A-CF1D-5E504B989082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EF760D1-0D9C-D356-0F6A-89BF55302543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40E41D-4BBA-A0C5-02A9-D60D53A9AE17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49047B-A03A-6F73-CBC0-19DAB0375F7A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FE63DF9-10F7-A54B-483C-8063ADAA2980}"/>
              </a:ext>
            </a:extLst>
          </p:cNvPr>
          <p:cNvSpPr txBox="1"/>
          <p:nvPr/>
        </p:nvSpPr>
        <p:spPr>
          <a:xfrm>
            <a:off x="283070" y="444346"/>
            <a:ext cx="427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102A49"/>
                </a:solidFill>
              </a:rPr>
              <a:t>본론</a:t>
            </a:r>
            <a:r>
              <a:rPr kumimoji="1" lang="en-US" altLang="ko-KR" sz="4000" dirty="0">
                <a:solidFill>
                  <a:srgbClr val="102A49"/>
                </a:solidFill>
              </a:rPr>
              <a:t>II &gt;&gt; 1</a:t>
            </a:r>
            <a:r>
              <a:rPr kumimoji="1" lang="ko-KR" altLang="en-US" sz="4000" dirty="0">
                <a:solidFill>
                  <a:srgbClr val="102A49"/>
                </a:solidFill>
              </a:rPr>
              <a:t>차 분석</a:t>
            </a:r>
            <a:endParaRPr kumimoji="1" lang="ko-Kore-KR" altLang="en-US" sz="4000" dirty="0">
              <a:solidFill>
                <a:srgbClr val="102A4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A3BBF-02CD-6130-E506-59D84ADDF01D}"/>
              </a:ext>
            </a:extLst>
          </p:cNvPr>
          <p:cNvSpPr txBox="1"/>
          <p:nvPr/>
        </p:nvSpPr>
        <p:spPr>
          <a:xfrm>
            <a:off x="7184570" y="960207"/>
            <a:ext cx="472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>
                <a:solidFill>
                  <a:srgbClr val="102A49"/>
                </a:solidFill>
              </a:rPr>
              <a:t>선형성 여부</a:t>
            </a:r>
            <a:endParaRPr kumimoji="1" lang="ko-Kore-KR" altLang="en-US" dirty="0">
              <a:solidFill>
                <a:srgbClr val="102A49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B732352-6D20-6173-714D-973DBC64AAC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97" y="1988863"/>
            <a:ext cx="2880000" cy="216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40DF0F4-0DEB-5A2C-97F8-2ABBC631D94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57" y="4434782"/>
            <a:ext cx="2880000" cy="216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666A38B-5396-B264-7D84-B221367A0D4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24997" y="4434782"/>
            <a:ext cx="2880000" cy="21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13A597-B2F6-3175-A9A4-ECCF73E7AD8D}"/>
              </a:ext>
            </a:extLst>
          </p:cNvPr>
          <p:cNvSpPr/>
          <p:nvPr/>
        </p:nvSpPr>
        <p:spPr>
          <a:xfrm>
            <a:off x="-20" y="1522784"/>
            <a:ext cx="12192000" cy="5340354"/>
          </a:xfrm>
          <a:prstGeom prst="rect">
            <a:avLst/>
          </a:prstGeom>
          <a:solidFill>
            <a:schemeClr val="tx1">
              <a:lumMod val="65000"/>
              <a:lumOff val="35000"/>
              <a:alpha val="893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EA00D0A-5D93-DCD0-35F6-52EB4FB7370C}"/>
              </a:ext>
            </a:extLst>
          </p:cNvPr>
          <p:cNvPicPr>
            <a:picLocks/>
          </p:cNvPicPr>
          <p:nvPr/>
        </p:nvPicPr>
        <p:blipFill>
          <a:blip r:embed="rId5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9583" y="2206471"/>
            <a:ext cx="6559372" cy="406433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30A14D6-9D0D-C329-CEFC-18C50FBD8D15}"/>
              </a:ext>
            </a:extLst>
          </p:cNvPr>
          <p:cNvGrpSpPr/>
          <p:nvPr/>
        </p:nvGrpSpPr>
        <p:grpSpPr>
          <a:xfrm>
            <a:off x="7800098" y="3315783"/>
            <a:ext cx="4120739" cy="1666159"/>
            <a:chOff x="7800098" y="3315783"/>
            <a:chExt cx="4120739" cy="16661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D7D9EB-6B9A-9A79-79B0-567A0320D1A6}"/>
                </a:ext>
              </a:extLst>
            </p:cNvPr>
            <p:cNvSpPr/>
            <p:nvPr/>
          </p:nvSpPr>
          <p:spPr>
            <a:xfrm>
              <a:off x="7800098" y="3315783"/>
              <a:ext cx="4120739" cy="1666159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C11DBF-B405-386C-DCB8-921DE54FA802}"/>
                </a:ext>
              </a:extLst>
            </p:cNvPr>
            <p:cNvSpPr txBox="1"/>
            <p:nvPr/>
          </p:nvSpPr>
          <p:spPr>
            <a:xfrm>
              <a:off x="8390053" y="3548698"/>
              <a:ext cx="295465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rgbClr val="EDD8BD"/>
                  </a:solidFill>
                </a:rPr>
                <a:t>Residual vs Fitted</a:t>
              </a:r>
            </a:p>
            <a:p>
              <a:pPr algn="ctr"/>
              <a:endParaRPr kumimoji="1" lang="en-US" altLang="ko-Kore-KR" sz="2400" dirty="0">
                <a:solidFill>
                  <a:srgbClr val="EDD8BD"/>
                </a:solidFill>
              </a:endParaRPr>
            </a:p>
            <a:p>
              <a:pPr algn="ctr"/>
              <a:r>
                <a:rPr kumimoji="1" lang="ko-KR" altLang="en-US" sz="2400" dirty="0">
                  <a:solidFill>
                    <a:srgbClr val="EDD8BD"/>
                  </a:solidFill>
                </a:rPr>
                <a:t>패턴</a:t>
              </a:r>
              <a:r>
                <a:rPr kumimoji="1" lang="en-US" altLang="ko-KR" sz="2400" dirty="0">
                  <a:solidFill>
                    <a:srgbClr val="EDD8BD"/>
                  </a:solidFill>
                </a:rPr>
                <a:t>X -&gt; </a:t>
              </a:r>
              <a:r>
                <a:rPr kumimoji="1" lang="ko-KR" altLang="en-US" sz="2400" dirty="0">
                  <a:solidFill>
                    <a:srgbClr val="EDD8BD"/>
                  </a:solidFill>
                </a:rPr>
                <a:t>선형성 만족</a:t>
              </a:r>
              <a:endParaRPr kumimoji="1" lang="ko-Kore-KR" altLang="en-US" sz="2400" dirty="0">
                <a:solidFill>
                  <a:srgbClr val="EDD8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310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049E2A-7FE1-5BAA-FD48-F6ADA4EB9EA5}"/>
              </a:ext>
            </a:extLst>
          </p:cNvPr>
          <p:cNvGrpSpPr/>
          <p:nvPr/>
        </p:nvGrpSpPr>
        <p:grpSpPr>
          <a:xfrm rot="5400000">
            <a:off x="5297704" y="-5297704"/>
            <a:ext cx="1596572" cy="12191980"/>
            <a:chOff x="0" y="0"/>
            <a:chExt cx="10276113" cy="68580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2F241E8-1390-6DD9-70E1-8D07858C28A7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3053315-EB18-514A-CF1D-5E504B989082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EF760D1-0D9C-D356-0F6A-89BF55302543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40E41D-4BBA-A0C5-02A9-D60D53A9AE17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49047B-A03A-6F73-CBC0-19DAB0375F7A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FE63DF9-10F7-A54B-483C-8063ADAA2980}"/>
              </a:ext>
            </a:extLst>
          </p:cNvPr>
          <p:cNvSpPr txBox="1"/>
          <p:nvPr/>
        </p:nvSpPr>
        <p:spPr>
          <a:xfrm>
            <a:off x="283070" y="444346"/>
            <a:ext cx="427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102A49"/>
                </a:solidFill>
              </a:rPr>
              <a:t>본론</a:t>
            </a:r>
            <a:r>
              <a:rPr kumimoji="1" lang="en-US" altLang="ko-KR" sz="4000" dirty="0">
                <a:solidFill>
                  <a:srgbClr val="102A49"/>
                </a:solidFill>
              </a:rPr>
              <a:t>II &gt;&gt; 1</a:t>
            </a:r>
            <a:r>
              <a:rPr kumimoji="1" lang="ko-KR" altLang="en-US" sz="4000" dirty="0">
                <a:solidFill>
                  <a:srgbClr val="102A49"/>
                </a:solidFill>
              </a:rPr>
              <a:t>차 분석</a:t>
            </a:r>
            <a:endParaRPr kumimoji="1" lang="ko-Kore-KR" altLang="en-US" sz="4000" dirty="0">
              <a:solidFill>
                <a:srgbClr val="102A4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A3BBF-02CD-6130-E506-59D84ADDF01D}"/>
              </a:ext>
            </a:extLst>
          </p:cNvPr>
          <p:cNvSpPr txBox="1"/>
          <p:nvPr/>
        </p:nvSpPr>
        <p:spPr>
          <a:xfrm>
            <a:off x="7184570" y="960207"/>
            <a:ext cx="472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>
                <a:solidFill>
                  <a:srgbClr val="102A49"/>
                </a:solidFill>
              </a:rPr>
              <a:t>정규분포 여부</a:t>
            </a:r>
            <a:endParaRPr kumimoji="1" lang="ko-Kore-KR" altLang="en-US" dirty="0">
              <a:solidFill>
                <a:srgbClr val="102A4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0930FE-4AAA-2CDB-190D-FAAEB0099EF0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00857" y="1992085"/>
            <a:ext cx="2880000" cy="216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40DF0F4-0DEB-5A2C-97F8-2ABBC631D94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57" y="4434782"/>
            <a:ext cx="2880000" cy="216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666A38B-5396-B264-7D84-B221367A0D4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27600" y="4434782"/>
            <a:ext cx="2880000" cy="21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13A597-B2F6-3175-A9A4-ECCF73E7AD8D}"/>
              </a:ext>
            </a:extLst>
          </p:cNvPr>
          <p:cNvSpPr/>
          <p:nvPr/>
        </p:nvSpPr>
        <p:spPr>
          <a:xfrm>
            <a:off x="0" y="1517646"/>
            <a:ext cx="12192000" cy="5340354"/>
          </a:xfrm>
          <a:prstGeom prst="rect">
            <a:avLst/>
          </a:prstGeom>
          <a:solidFill>
            <a:schemeClr val="tx1">
              <a:lumMod val="65000"/>
              <a:lumOff val="35000"/>
              <a:alpha val="893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6DCE72-FB9E-0A77-89AD-FCA0A0F2BF7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68400" y="2206800"/>
            <a:ext cx="6559200" cy="406439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39C162B-1F00-E1A5-6B70-6430C953719B}"/>
              </a:ext>
            </a:extLst>
          </p:cNvPr>
          <p:cNvGrpSpPr/>
          <p:nvPr/>
        </p:nvGrpSpPr>
        <p:grpSpPr>
          <a:xfrm>
            <a:off x="7800098" y="3315783"/>
            <a:ext cx="4120739" cy="1666159"/>
            <a:chOff x="7800098" y="3315783"/>
            <a:chExt cx="4120739" cy="16661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C5AEA6-0985-B792-42DB-919FB0A33754}"/>
                </a:ext>
              </a:extLst>
            </p:cNvPr>
            <p:cNvSpPr/>
            <p:nvPr/>
          </p:nvSpPr>
          <p:spPr>
            <a:xfrm>
              <a:off x="7800098" y="3315783"/>
              <a:ext cx="4120739" cy="1666159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1F9343-BC9F-21E4-1DE3-FA5D1C8F69E7}"/>
                </a:ext>
              </a:extLst>
            </p:cNvPr>
            <p:cNvSpPr txBox="1"/>
            <p:nvPr/>
          </p:nvSpPr>
          <p:spPr>
            <a:xfrm>
              <a:off x="8132772" y="3548698"/>
              <a:ext cx="34692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>
                  <a:solidFill>
                    <a:srgbClr val="EDD8BD"/>
                  </a:solidFill>
                </a:rPr>
                <a:t>Normal</a:t>
              </a:r>
              <a:r>
                <a:rPr kumimoji="1" lang="ko-KR" altLang="en-US" sz="2400" dirty="0">
                  <a:solidFill>
                    <a:srgbClr val="EDD8BD"/>
                  </a:solidFill>
                </a:rPr>
                <a:t> </a:t>
              </a:r>
              <a:r>
                <a:rPr kumimoji="1" lang="en-US" altLang="ko-KR" sz="2400" dirty="0">
                  <a:solidFill>
                    <a:srgbClr val="EDD8BD"/>
                  </a:solidFill>
                </a:rPr>
                <a:t>Q-Q</a:t>
              </a:r>
              <a:endParaRPr kumimoji="1" lang="en-US" altLang="ko-Kore-KR" sz="2400" dirty="0">
                <a:solidFill>
                  <a:srgbClr val="EDD8BD"/>
                </a:solidFill>
              </a:endParaRPr>
            </a:p>
            <a:p>
              <a:pPr algn="ctr"/>
              <a:endParaRPr kumimoji="1" lang="en-US" altLang="ko-Kore-KR" sz="2400" dirty="0">
                <a:solidFill>
                  <a:srgbClr val="EDD8BD"/>
                </a:solidFill>
              </a:endParaRPr>
            </a:p>
            <a:p>
              <a:pPr algn="ctr"/>
              <a:r>
                <a:rPr kumimoji="1" lang="ko-KR" altLang="en-US" sz="2400" dirty="0">
                  <a:solidFill>
                    <a:srgbClr val="EDD8BD"/>
                  </a:solidFill>
                </a:rPr>
                <a:t>정규분포 여부 확인 필요</a:t>
              </a:r>
              <a:endParaRPr kumimoji="1" lang="en-US" altLang="ko-Kore-KR" sz="2400" dirty="0">
                <a:solidFill>
                  <a:srgbClr val="EDD8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999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049E2A-7FE1-5BAA-FD48-F6ADA4EB9EA5}"/>
              </a:ext>
            </a:extLst>
          </p:cNvPr>
          <p:cNvGrpSpPr/>
          <p:nvPr/>
        </p:nvGrpSpPr>
        <p:grpSpPr>
          <a:xfrm rot="5400000">
            <a:off x="5297704" y="-5297704"/>
            <a:ext cx="1596572" cy="12191980"/>
            <a:chOff x="0" y="0"/>
            <a:chExt cx="10276113" cy="68580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2F241E8-1390-6DD9-70E1-8D07858C28A7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3053315-EB18-514A-CF1D-5E504B989082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EF760D1-0D9C-D356-0F6A-89BF55302543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40E41D-4BBA-A0C5-02A9-D60D53A9AE17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49047B-A03A-6F73-CBC0-19DAB0375F7A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FE63DF9-10F7-A54B-483C-8063ADAA2980}"/>
              </a:ext>
            </a:extLst>
          </p:cNvPr>
          <p:cNvSpPr txBox="1"/>
          <p:nvPr/>
        </p:nvSpPr>
        <p:spPr>
          <a:xfrm>
            <a:off x="283070" y="444346"/>
            <a:ext cx="427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102A49"/>
                </a:solidFill>
              </a:rPr>
              <a:t>본론</a:t>
            </a:r>
            <a:r>
              <a:rPr kumimoji="1" lang="en-US" altLang="ko-KR" sz="4000" dirty="0">
                <a:solidFill>
                  <a:srgbClr val="102A49"/>
                </a:solidFill>
              </a:rPr>
              <a:t>II &gt;&gt; 1</a:t>
            </a:r>
            <a:r>
              <a:rPr kumimoji="1" lang="ko-KR" altLang="en-US" sz="4000" dirty="0">
                <a:solidFill>
                  <a:srgbClr val="102A49"/>
                </a:solidFill>
              </a:rPr>
              <a:t>차 분석</a:t>
            </a:r>
            <a:endParaRPr kumimoji="1" lang="ko-Kore-KR" altLang="en-US" sz="4000" dirty="0">
              <a:solidFill>
                <a:srgbClr val="102A4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A3BBF-02CD-6130-E506-59D84ADDF01D}"/>
              </a:ext>
            </a:extLst>
          </p:cNvPr>
          <p:cNvSpPr txBox="1"/>
          <p:nvPr/>
        </p:nvSpPr>
        <p:spPr>
          <a:xfrm>
            <a:off x="7184570" y="960207"/>
            <a:ext cx="472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>
                <a:solidFill>
                  <a:srgbClr val="102A49"/>
                </a:solidFill>
              </a:rPr>
              <a:t>등분산성 여부</a:t>
            </a:r>
            <a:endParaRPr kumimoji="1" lang="ko-Kore-KR" altLang="en-US" dirty="0">
              <a:solidFill>
                <a:srgbClr val="102A49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B732352-6D20-6173-714D-973DBC64AAC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97" y="1988863"/>
            <a:ext cx="2880000" cy="21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3DC38A8-D5D3-10D3-8846-F2226FF891D5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00857" y="1992085"/>
            <a:ext cx="2880000" cy="216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666A38B-5396-B264-7D84-B221367A0D4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24997" y="4435200"/>
            <a:ext cx="2880000" cy="21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13A597-B2F6-3175-A9A4-ECCF73E7AD8D}"/>
              </a:ext>
            </a:extLst>
          </p:cNvPr>
          <p:cNvSpPr/>
          <p:nvPr/>
        </p:nvSpPr>
        <p:spPr>
          <a:xfrm>
            <a:off x="0" y="1517646"/>
            <a:ext cx="12192000" cy="5340354"/>
          </a:xfrm>
          <a:prstGeom prst="rect">
            <a:avLst/>
          </a:prstGeom>
          <a:solidFill>
            <a:schemeClr val="tx1">
              <a:lumMod val="65000"/>
              <a:lumOff val="35000"/>
              <a:alpha val="893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6DCE72-FB9E-0A77-89AD-FCA0A0F2BF72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>
            <a:off x="968400" y="2215018"/>
            <a:ext cx="6559200" cy="404796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39C162B-1F00-E1A5-6B70-6430C953719B}"/>
              </a:ext>
            </a:extLst>
          </p:cNvPr>
          <p:cNvGrpSpPr/>
          <p:nvPr/>
        </p:nvGrpSpPr>
        <p:grpSpPr>
          <a:xfrm>
            <a:off x="7800098" y="3315783"/>
            <a:ext cx="4120739" cy="1666159"/>
            <a:chOff x="7800098" y="3315783"/>
            <a:chExt cx="4120739" cy="16661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C5AEA6-0985-B792-42DB-919FB0A33754}"/>
                </a:ext>
              </a:extLst>
            </p:cNvPr>
            <p:cNvSpPr/>
            <p:nvPr/>
          </p:nvSpPr>
          <p:spPr>
            <a:xfrm>
              <a:off x="7800098" y="3315783"/>
              <a:ext cx="4120739" cy="1666159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1F9343-BC9F-21E4-1DE3-FA5D1C8F69E7}"/>
                </a:ext>
              </a:extLst>
            </p:cNvPr>
            <p:cNvSpPr txBox="1"/>
            <p:nvPr/>
          </p:nvSpPr>
          <p:spPr>
            <a:xfrm>
              <a:off x="8236165" y="3548698"/>
              <a:ext cx="326243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rgbClr val="EDD8BD"/>
                  </a:solidFill>
                </a:rPr>
                <a:t>Scale Location</a:t>
              </a:r>
            </a:p>
            <a:p>
              <a:pPr algn="ctr"/>
              <a:endParaRPr kumimoji="1" lang="en-US" altLang="ko-Kore-KR" sz="2400" dirty="0">
                <a:solidFill>
                  <a:srgbClr val="EDD8BD"/>
                </a:solidFill>
              </a:endParaRPr>
            </a:p>
            <a:p>
              <a:pPr algn="ctr"/>
              <a:r>
                <a:rPr kumimoji="1" lang="ko-KR" altLang="en-US" sz="2400" dirty="0">
                  <a:solidFill>
                    <a:srgbClr val="EDD8BD"/>
                  </a:solidFill>
                </a:rPr>
                <a:t>패턴</a:t>
              </a:r>
              <a:r>
                <a:rPr kumimoji="1" lang="en-US" altLang="ko-KR" sz="2400" dirty="0">
                  <a:solidFill>
                    <a:srgbClr val="EDD8BD"/>
                  </a:solidFill>
                </a:rPr>
                <a:t>X -&gt; </a:t>
              </a:r>
              <a:r>
                <a:rPr kumimoji="1" lang="ko-KR" altLang="en-US" sz="2400" dirty="0">
                  <a:solidFill>
                    <a:srgbClr val="EDD8BD"/>
                  </a:solidFill>
                </a:rPr>
                <a:t>등분산성 만족</a:t>
              </a:r>
              <a:endParaRPr kumimoji="1" lang="en-US" altLang="ko-Kore-KR" sz="2400" dirty="0">
                <a:solidFill>
                  <a:srgbClr val="EDD8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334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049E2A-7FE1-5BAA-FD48-F6ADA4EB9EA5}"/>
              </a:ext>
            </a:extLst>
          </p:cNvPr>
          <p:cNvGrpSpPr/>
          <p:nvPr/>
        </p:nvGrpSpPr>
        <p:grpSpPr>
          <a:xfrm rot="5400000">
            <a:off x="5297704" y="-5297704"/>
            <a:ext cx="1596572" cy="12191980"/>
            <a:chOff x="0" y="0"/>
            <a:chExt cx="10276113" cy="68580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2F241E8-1390-6DD9-70E1-8D07858C28A7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3053315-EB18-514A-CF1D-5E504B989082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EF760D1-0D9C-D356-0F6A-89BF55302543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40E41D-4BBA-A0C5-02A9-D60D53A9AE17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49047B-A03A-6F73-CBC0-19DAB0375F7A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FE63DF9-10F7-A54B-483C-8063ADAA2980}"/>
              </a:ext>
            </a:extLst>
          </p:cNvPr>
          <p:cNvSpPr txBox="1"/>
          <p:nvPr/>
        </p:nvSpPr>
        <p:spPr>
          <a:xfrm>
            <a:off x="283070" y="444346"/>
            <a:ext cx="427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102A49"/>
                </a:solidFill>
              </a:rPr>
              <a:t>본론</a:t>
            </a:r>
            <a:r>
              <a:rPr kumimoji="1" lang="en-US" altLang="ko-KR" sz="4000" dirty="0">
                <a:solidFill>
                  <a:srgbClr val="102A49"/>
                </a:solidFill>
              </a:rPr>
              <a:t>II &gt;&gt; 1</a:t>
            </a:r>
            <a:r>
              <a:rPr kumimoji="1" lang="ko-KR" altLang="en-US" sz="4000" dirty="0">
                <a:solidFill>
                  <a:srgbClr val="102A49"/>
                </a:solidFill>
              </a:rPr>
              <a:t>차 분석</a:t>
            </a:r>
            <a:endParaRPr kumimoji="1" lang="ko-Kore-KR" altLang="en-US" sz="4000" dirty="0">
              <a:solidFill>
                <a:srgbClr val="102A4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A3BBF-02CD-6130-E506-59D84ADDF01D}"/>
              </a:ext>
            </a:extLst>
          </p:cNvPr>
          <p:cNvSpPr txBox="1"/>
          <p:nvPr/>
        </p:nvSpPr>
        <p:spPr>
          <a:xfrm>
            <a:off x="7184570" y="960207"/>
            <a:ext cx="472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>
                <a:solidFill>
                  <a:srgbClr val="102A49"/>
                </a:solidFill>
              </a:rPr>
              <a:t>독립성 여부</a:t>
            </a:r>
            <a:endParaRPr kumimoji="1" lang="ko-Kore-KR" altLang="en-US" dirty="0">
              <a:solidFill>
                <a:srgbClr val="102A4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EC48EC-8B07-D6F0-D2D3-F8196FB4FC47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00857" y="1992085"/>
            <a:ext cx="2880000" cy="216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732352-6D20-6173-714D-973DBC64AAC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24997" y="1988863"/>
            <a:ext cx="2880000" cy="216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40DF0F4-0DEB-5A2C-97F8-2ABBC631D94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00857" y="4434782"/>
            <a:ext cx="2880000" cy="21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13A597-B2F6-3175-A9A4-ECCF73E7AD8D}"/>
              </a:ext>
            </a:extLst>
          </p:cNvPr>
          <p:cNvSpPr/>
          <p:nvPr/>
        </p:nvSpPr>
        <p:spPr>
          <a:xfrm>
            <a:off x="-20" y="1522784"/>
            <a:ext cx="12192000" cy="5340354"/>
          </a:xfrm>
          <a:prstGeom prst="rect">
            <a:avLst/>
          </a:prstGeom>
          <a:solidFill>
            <a:schemeClr val="tx1">
              <a:lumMod val="65000"/>
              <a:lumOff val="35000"/>
              <a:alpha val="893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EA00D0A-5D93-DCD0-35F6-52EB4FB7370C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>
            <a:off x="969583" y="2214602"/>
            <a:ext cx="6559372" cy="404806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30A14D6-9D0D-C329-CEFC-18C50FBD8D15}"/>
              </a:ext>
            </a:extLst>
          </p:cNvPr>
          <p:cNvGrpSpPr/>
          <p:nvPr/>
        </p:nvGrpSpPr>
        <p:grpSpPr>
          <a:xfrm>
            <a:off x="7800098" y="3315783"/>
            <a:ext cx="4120739" cy="1666159"/>
            <a:chOff x="7800098" y="3315783"/>
            <a:chExt cx="4120739" cy="16661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D7D9EB-6B9A-9A79-79B0-567A0320D1A6}"/>
                </a:ext>
              </a:extLst>
            </p:cNvPr>
            <p:cNvSpPr/>
            <p:nvPr/>
          </p:nvSpPr>
          <p:spPr>
            <a:xfrm>
              <a:off x="7800098" y="3315783"/>
              <a:ext cx="4120739" cy="1666159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C11DBF-B405-386C-DCB8-921DE54FA802}"/>
                </a:ext>
              </a:extLst>
            </p:cNvPr>
            <p:cNvSpPr txBox="1"/>
            <p:nvPr/>
          </p:nvSpPr>
          <p:spPr>
            <a:xfrm>
              <a:off x="7858658" y="3548698"/>
              <a:ext cx="40174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rgbClr val="EDD8BD"/>
                  </a:solidFill>
                </a:rPr>
                <a:t>Residual vs Leverage</a:t>
              </a:r>
            </a:p>
            <a:p>
              <a:pPr algn="ctr"/>
              <a:endParaRPr kumimoji="1" lang="en-US" altLang="ko-Kore-KR" sz="2400" dirty="0">
                <a:solidFill>
                  <a:srgbClr val="EDD8BD"/>
                </a:solidFill>
              </a:endParaRPr>
            </a:p>
            <a:p>
              <a:pPr algn="ctr"/>
              <a:r>
                <a:rPr kumimoji="1" lang="en-US" altLang="ko-KR" sz="2400" dirty="0">
                  <a:solidFill>
                    <a:srgbClr val="EDD8BD"/>
                  </a:solidFill>
                </a:rPr>
                <a:t>21</a:t>
              </a:r>
              <a:r>
                <a:rPr kumimoji="1" lang="ko-KR" altLang="en-US" sz="2400" dirty="0">
                  <a:solidFill>
                    <a:srgbClr val="EDD8BD"/>
                  </a:solidFill>
                </a:rPr>
                <a:t>번 데이터</a:t>
              </a:r>
              <a:r>
                <a:rPr kumimoji="1" lang="en-US" altLang="ko-KR" sz="2400" dirty="0">
                  <a:solidFill>
                    <a:srgbClr val="EDD8BD"/>
                  </a:solidFill>
                </a:rPr>
                <a:t>,</a:t>
              </a:r>
              <a:r>
                <a:rPr kumimoji="1" lang="ko-KR" altLang="en-US" sz="2400" dirty="0">
                  <a:solidFill>
                    <a:srgbClr val="EDD8BD"/>
                  </a:solidFill>
                </a:rPr>
                <a:t> 존재여부 차이</a:t>
              </a:r>
              <a:r>
                <a:rPr kumimoji="1" lang="en-US" altLang="ko-KR" sz="2400" dirty="0">
                  <a:solidFill>
                    <a:srgbClr val="EDD8BD"/>
                  </a:solidFill>
                </a:rPr>
                <a:t>X</a:t>
              </a:r>
              <a:endParaRPr kumimoji="1" lang="ko-Kore-KR" altLang="en-US" sz="2400" dirty="0">
                <a:solidFill>
                  <a:srgbClr val="EDD8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090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7467E81-D156-6FA6-87A9-4A72A2C3F7E9}"/>
              </a:ext>
            </a:extLst>
          </p:cNvPr>
          <p:cNvGrpSpPr/>
          <p:nvPr/>
        </p:nvGrpSpPr>
        <p:grpSpPr>
          <a:xfrm rot="5400000">
            <a:off x="5297704" y="-5297704"/>
            <a:ext cx="1596572" cy="12191980"/>
            <a:chOff x="0" y="0"/>
            <a:chExt cx="10276113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869A8A9-9027-8C0B-E48A-2BC4AC9E7C96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B79FF-1E21-92F5-B201-04478146C07F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3BE9196-23FF-4D61-FAD8-03DC335C5084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6CD53D5-E772-09E9-0424-4C1CB96CB4BA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961044A-35C5-F0D2-CF65-E50B239F0685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2D4775-4A23-2CCB-7509-92E12601F17E}"/>
              </a:ext>
            </a:extLst>
          </p:cNvPr>
          <p:cNvSpPr txBox="1"/>
          <p:nvPr/>
        </p:nvSpPr>
        <p:spPr>
          <a:xfrm>
            <a:off x="283070" y="444346"/>
            <a:ext cx="427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102A49"/>
                </a:solidFill>
              </a:rPr>
              <a:t>본론</a:t>
            </a:r>
            <a:r>
              <a:rPr kumimoji="1" lang="en-US" altLang="ko-KR" sz="4000" dirty="0">
                <a:solidFill>
                  <a:srgbClr val="102A49"/>
                </a:solidFill>
              </a:rPr>
              <a:t>II &gt;&gt; 1</a:t>
            </a:r>
            <a:r>
              <a:rPr kumimoji="1" lang="ko-KR" altLang="en-US" sz="4000" dirty="0">
                <a:solidFill>
                  <a:srgbClr val="102A49"/>
                </a:solidFill>
              </a:rPr>
              <a:t>차 분석</a:t>
            </a:r>
            <a:endParaRPr kumimoji="1" lang="ko-Kore-KR" altLang="en-US" sz="4000" dirty="0">
              <a:solidFill>
                <a:srgbClr val="102A49"/>
              </a:solidFill>
            </a:endParaRPr>
          </a:p>
        </p:txBody>
      </p:sp>
      <p:pic>
        <p:nvPicPr>
          <p:cNvPr id="24" name="Picture 1">
            <a:extLst>
              <a:ext uri="{FF2B5EF4-FFF2-40B4-BE49-F238E27FC236}">
                <a16:creationId xmlns:a16="http://schemas.microsoft.com/office/drawing/2014/main" id="{84B139E7-A4CC-333D-7FE4-664BCDA9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2B36"/>
              </a:clrFrom>
              <a:clrTo>
                <a:srgbClr val="002B3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510" y="2514600"/>
            <a:ext cx="51845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B86AFA-D59D-A22C-054B-1D86C376998C}"/>
              </a:ext>
            </a:extLst>
          </p:cNvPr>
          <p:cNvSpPr/>
          <p:nvPr/>
        </p:nvSpPr>
        <p:spPr>
          <a:xfrm>
            <a:off x="283070" y="2040918"/>
            <a:ext cx="5497798" cy="4669848"/>
          </a:xfrm>
          <a:prstGeom prst="rect">
            <a:avLst/>
          </a:prstGeom>
          <a:noFill/>
          <a:ln w="38100">
            <a:solidFill>
              <a:srgbClr val="E4D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24EEA4-00F4-59FA-7FFC-9564C7A7C558}"/>
              </a:ext>
            </a:extLst>
          </p:cNvPr>
          <p:cNvSpPr/>
          <p:nvPr/>
        </p:nvSpPr>
        <p:spPr>
          <a:xfrm>
            <a:off x="6441921" y="2040918"/>
            <a:ext cx="5497798" cy="4669848"/>
          </a:xfrm>
          <a:prstGeom prst="rect">
            <a:avLst/>
          </a:prstGeom>
          <a:noFill/>
          <a:ln w="38100">
            <a:solidFill>
              <a:srgbClr val="E4D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47998E-3041-8B76-7309-F006B98D4509}"/>
              </a:ext>
            </a:extLst>
          </p:cNvPr>
          <p:cNvSpPr/>
          <p:nvPr/>
        </p:nvSpPr>
        <p:spPr>
          <a:xfrm>
            <a:off x="681925" y="4618495"/>
            <a:ext cx="4757980" cy="1921790"/>
          </a:xfrm>
          <a:prstGeom prst="rect">
            <a:avLst/>
          </a:prstGeom>
          <a:noFill/>
          <a:ln w="25400">
            <a:solidFill>
              <a:srgbClr val="E4D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16D476-5616-844E-CC19-2BE9694B803A}"/>
              </a:ext>
            </a:extLst>
          </p:cNvPr>
          <p:cNvSpPr/>
          <p:nvPr/>
        </p:nvSpPr>
        <p:spPr>
          <a:xfrm>
            <a:off x="6876081" y="4618495"/>
            <a:ext cx="4757980" cy="1921790"/>
          </a:xfrm>
          <a:prstGeom prst="rect">
            <a:avLst/>
          </a:prstGeom>
          <a:noFill/>
          <a:ln w="25400">
            <a:solidFill>
              <a:srgbClr val="E4D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F8C2A0BF-3788-07D4-6CBC-4C1F0B0E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2B36"/>
              </a:clrFrom>
              <a:clrTo>
                <a:srgbClr val="002B3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98532" y="2497209"/>
            <a:ext cx="51845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F3F5693-DFD4-894C-610F-A5E71C679016}"/>
              </a:ext>
            </a:extLst>
          </p:cNvPr>
          <p:cNvSpPr txBox="1"/>
          <p:nvPr/>
        </p:nvSpPr>
        <p:spPr>
          <a:xfrm>
            <a:off x="7184570" y="960207"/>
            <a:ext cx="472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ore-KR" altLang="en-US" dirty="0">
                <a:solidFill>
                  <a:srgbClr val="102A49"/>
                </a:solidFill>
              </a:rPr>
              <a:t>선형성</a:t>
            </a:r>
            <a:r>
              <a:rPr kumimoji="1" lang="en-US" altLang="ko-KR" dirty="0">
                <a:solidFill>
                  <a:srgbClr val="102A49"/>
                </a:solidFill>
              </a:rPr>
              <a:t>/</a:t>
            </a:r>
            <a:r>
              <a:rPr kumimoji="1" lang="ko-KR" altLang="en-US" dirty="0">
                <a:solidFill>
                  <a:srgbClr val="102A49"/>
                </a:solidFill>
              </a:rPr>
              <a:t>정규분포</a:t>
            </a:r>
            <a:r>
              <a:rPr kumimoji="1" lang="en-US" altLang="ko-KR" dirty="0">
                <a:solidFill>
                  <a:srgbClr val="102A49"/>
                </a:solidFill>
              </a:rPr>
              <a:t>/</a:t>
            </a:r>
            <a:r>
              <a:rPr kumimoji="1" lang="ko-KR" altLang="en-US" dirty="0">
                <a:solidFill>
                  <a:srgbClr val="102A49"/>
                </a:solidFill>
              </a:rPr>
              <a:t>등분산성</a:t>
            </a:r>
            <a:r>
              <a:rPr kumimoji="1" lang="en-US" altLang="ko-KR" dirty="0">
                <a:solidFill>
                  <a:srgbClr val="102A49"/>
                </a:solidFill>
              </a:rPr>
              <a:t>/</a:t>
            </a:r>
            <a:r>
              <a:rPr kumimoji="1" lang="ko-KR" altLang="en-US" dirty="0">
                <a:solidFill>
                  <a:srgbClr val="102A49"/>
                </a:solidFill>
              </a:rPr>
              <a:t>독립성 여부 확인</a:t>
            </a:r>
            <a:endParaRPr kumimoji="1" lang="ko-Kore-KR" altLang="en-US" dirty="0">
              <a:solidFill>
                <a:srgbClr val="102A49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3287B2-8019-42C7-1B09-56DD5E185F84}"/>
              </a:ext>
            </a:extLst>
          </p:cNvPr>
          <p:cNvGrpSpPr/>
          <p:nvPr/>
        </p:nvGrpSpPr>
        <p:grpSpPr>
          <a:xfrm>
            <a:off x="1965583" y="5152049"/>
            <a:ext cx="2190664" cy="854682"/>
            <a:chOff x="1975466" y="5363946"/>
            <a:chExt cx="2190664" cy="8546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930637-9B0E-7A37-C7CD-58C313E022DB}"/>
                </a:ext>
              </a:extLst>
            </p:cNvPr>
            <p:cNvSpPr txBox="1"/>
            <p:nvPr/>
          </p:nvSpPr>
          <p:spPr>
            <a:xfrm>
              <a:off x="1975466" y="5363946"/>
              <a:ext cx="21906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200" b="1" dirty="0">
                  <a:solidFill>
                    <a:srgbClr val="D87C79"/>
                  </a:solidFill>
                </a:rPr>
                <a:t>P-Value</a:t>
              </a:r>
              <a:r>
                <a:rPr kumimoji="1" lang="ko-KR" altLang="en-US" sz="2200" b="1" dirty="0">
                  <a:solidFill>
                    <a:srgbClr val="D87C79"/>
                  </a:solidFill>
                </a:rPr>
                <a:t> </a:t>
              </a:r>
              <a:r>
                <a:rPr kumimoji="1" lang="en-US" altLang="ko-KR" sz="2200" b="1" dirty="0">
                  <a:solidFill>
                    <a:srgbClr val="D87C79"/>
                  </a:solidFill>
                </a:rPr>
                <a:t>=</a:t>
              </a:r>
              <a:r>
                <a:rPr kumimoji="1" lang="ko-KR" altLang="en-US" sz="2200" b="1" dirty="0">
                  <a:solidFill>
                    <a:srgbClr val="D87C79"/>
                  </a:solidFill>
                </a:rPr>
                <a:t>  </a:t>
              </a:r>
              <a:r>
                <a:rPr kumimoji="1" lang="en-US" altLang="ko-KR" sz="2200" b="1" dirty="0">
                  <a:solidFill>
                    <a:srgbClr val="D87C79"/>
                  </a:solidFill>
                </a:rPr>
                <a:t>0.3358</a:t>
              </a:r>
            </a:p>
            <a:p>
              <a:pPr algn="ctr"/>
              <a:r>
                <a:rPr kumimoji="1" lang="ko-KR" altLang="en-US" sz="2200" b="1" dirty="0">
                  <a:solidFill>
                    <a:srgbClr val="D87C79"/>
                  </a:solidFill>
                </a:rPr>
                <a:t>     </a:t>
              </a:r>
              <a:r>
                <a:rPr kumimoji="1" lang="ko-KR" altLang="en-US" sz="2200" b="1" dirty="0">
                  <a:solidFill>
                    <a:srgbClr val="E4D1AF"/>
                  </a:solidFill>
                </a:rPr>
                <a:t>정규분포</a:t>
              </a:r>
              <a:endParaRPr kumimoji="1" lang="ko-Kore-KR" altLang="en-US" sz="2200" b="1" dirty="0">
                <a:solidFill>
                  <a:srgbClr val="E4D1AF"/>
                </a:solidFill>
              </a:endParaRPr>
            </a:p>
          </p:txBody>
        </p:sp>
        <p:pic>
          <p:nvPicPr>
            <p:cNvPr id="33" name="그래픽 32" descr="오른쪽 화살표 단색으로 채워진">
              <a:extLst>
                <a:ext uri="{FF2B5EF4-FFF2-40B4-BE49-F238E27FC236}">
                  <a16:creationId xmlns:a16="http://schemas.microsoft.com/office/drawing/2014/main" id="{E440B33A-ED84-0020-1212-0B9D9A83E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14561" y="5586194"/>
              <a:ext cx="358884" cy="632434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ED52BFA-6C71-1FE4-C63E-940304F9C88B}"/>
              </a:ext>
            </a:extLst>
          </p:cNvPr>
          <p:cNvGrpSpPr/>
          <p:nvPr/>
        </p:nvGrpSpPr>
        <p:grpSpPr>
          <a:xfrm>
            <a:off x="8271679" y="5158852"/>
            <a:ext cx="1966783" cy="854683"/>
            <a:chOff x="8579667" y="5363945"/>
            <a:chExt cx="1966783" cy="8546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993BB3-9A6F-D9DD-263F-3FDBA1C50861}"/>
                </a:ext>
              </a:extLst>
            </p:cNvPr>
            <p:cNvSpPr txBox="1"/>
            <p:nvPr/>
          </p:nvSpPr>
          <p:spPr>
            <a:xfrm>
              <a:off x="8887021" y="5363945"/>
              <a:ext cx="16594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200" b="1" dirty="0">
                  <a:solidFill>
                    <a:srgbClr val="D87C79"/>
                  </a:solidFill>
                </a:rPr>
                <a:t>VIF</a:t>
              </a:r>
              <a:r>
                <a:rPr kumimoji="1" lang="ko-KR" altLang="en-US" sz="2200" b="1" dirty="0">
                  <a:solidFill>
                    <a:srgbClr val="D87C79"/>
                  </a:solidFill>
                </a:rPr>
                <a:t> </a:t>
              </a:r>
              <a:r>
                <a:rPr kumimoji="1" lang="en-US" altLang="ko-KR" sz="2200" b="1" dirty="0">
                  <a:solidFill>
                    <a:srgbClr val="D87C79"/>
                  </a:solidFill>
                </a:rPr>
                <a:t>&lt;</a:t>
              </a:r>
              <a:r>
                <a:rPr kumimoji="1" lang="ko-KR" altLang="en-US" sz="2200" b="1" dirty="0">
                  <a:solidFill>
                    <a:srgbClr val="D87C79"/>
                  </a:solidFill>
                </a:rPr>
                <a:t> </a:t>
              </a:r>
              <a:r>
                <a:rPr kumimoji="1" lang="en-US" altLang="ko-KR" sz="2200" b="1" dirty="0">
                  <a:solidFill>
                    <a:srgbClr val="D87C79"/>
                  </a:solidFill>
                </a:rPr>
                <a:t>2</a:t>
              </a:r>
            </a:p>
            <a:p>
              <a:pPr algn="ctr"/>
              <a:r>
                <a:rPr kumimoji="1" lang="ko-KR" altLang="en-US" sz="2200" b="1" dirty="0">
                  <a:solidFill>
                    <a:srgbClr val="E4D1AF"/>
                  </a:solidFill>
                </a:rPr>
                <a:t>독립성</a:t>
              </a:r>
              <a:r>
                <a:rPr kumimoji="1" lang="ko-KR" altLang="en-US" sz="2200" b="1" dirty="0">
                  <a:solidFill>
                    <a:srgbClr val="D87C79"/>
                  </a:solidFill>
                </a:rPr>
                <a:t> 만족</a:t>
              </a:r>
              <a:endParaRPr kumimoji="1" lang="ko-Kore-KR" altLang="en-US" sz="2200" b="1" dirty="0">
                <a:solidFill>
                  <a:srgbClr val="D87C79"/>
                </a:solidFill>
              </a:endParaRPr>
            </a:p>
          </p:txBody>
        </p:sp>
        <p:pic>
          <p:nvPicPr>
            <p:cNvPr id="34" name="그래픽 33" descr="오른쪽 화살표 단색으로 채워진">
              <a:extLst>
                <a:ext uri="{FF2B5EF4-FFF2-40B4-BE49-F238E27FC236}">
                  <a16:creationId xmlns:a16="http://schemas.microsoft.com/office/drawing/2014/main" id="{D8627C65-9B8A-626C-BCD7-3F65BECD8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79667" y="5586194"/>
              <a:ext cx="358884" cy="632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072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D99F711-05DE-E1AB-1178-7B09117D2B5B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3C756F-9E55-84E1-A916-01DAB259E69C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CCFB818-E4FF-88ED-FC96-4186120919BD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1A61F545-B172-9D81-E92C-BF83E6753AD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EFB6762-5491-9C71-2D53-35548270C1F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A3FA049-D6F3-D109-0A3D-6D0DE730C53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D984597-F664-BEF7-BCF3-31D9DD504A1F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A769A9-24BF-7D05-BB4A-9D06D91223B5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1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89965-272F-B135-465D-9B1B203EB2FE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dirty="0">
                  <a:solidFill>
                    <a:srgbClr val="102A49"/>
                  </a:solidFill>
                </a:rPr>
                <a:t>적당한 독립변수 채택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12" name="Picture 1">
            <a:extLst>
              <a:ext uri="{FF2B5EF4-FFF2-40B4-BE49-F238E27FC236}">
                <a16:creationId xmlns:a16="http://schemas.microsoft.com/office/drawing/2014/main" id="{A5FC94AA-E078-A533-A8BF-D93EDCBA0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883522" y="2112439"/>
            <a:ext cx="8424936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48BE43-504B-3C4B-93E4-75D0B78EE260}"/>
              </a:ext>
            </a:extLst>
          </p:cNvPr>
          <p:cNvSpPr txBox="1"/>
          <p:nvPr/>
        </p:nvSpPr>
        <p:spPr>
          <a:xfrm>
            <a:off x="2729658" y="5685831"/>
            <a:ext cx="6760184" cy="430887"/>
          </a:xfrm>
          <a:prstGeom prst="rect">
            <a:avLst/>
          </a:prstGeom>
          <a:noFill/>
          <a:ln w="38100">
            <a:solidFill>
              <a:srgbClr val="E4D1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200" b="1" dirty="0">
                <a:solidFill>
                  <a:srgbClr val="EADDCA"/>
                </a:solidFill>
              </a:rPr>
              <a:t>지역만족도</a:t>
            </a:r>
            <a:r>
              <a:rPr kumimoji="1" lang="ko-KR" altLang="en-US" sz="2200" b="1" dirty="0">
                <a:solidFill>
                  <a:srgbClr val="EADDCA"/>
                </a:solidFill>
              </a:rPr>
              <a:t> </a:t>
            </a:r>
            <a:r>
              <a:rPr kumimoji="1" lang="en-US" altLang="ko-KR" sz="2200" b="1" dirty="0">
                <a:solidFill>
                  <a:srgbClr val="EADDCA"/>
                </a:solidFill>
              </a:rPr>
              <a:t>~</a:t>
            </a:r>
            <a:r>
              <a:rPr kumimoji="1" lang="ko-KR" altLang="en-US" sz="2200" b="1" dirty="0">
                <a:solidFill>
                  <a:srgbClr val="EADDCA"/>
                </a:solidFill>
              </a:rPr>
              <a:t> 소득</a:t>
            </a:r>
            <a:r>
              <a:rPr kumimoji="1" lang="en-US" altLang="ko-KR" sz="2200" b="1" dirty="0">
                <a:solidFill>
                  <a:srgbClr val="EADDCA"/>
                </a:solidFill>
              </a:rPr>
              <a:t>(Class1), </a:t>
            </a:r>
            <a:r>
              <a:rPr kumimoji="1" lang="ko-KR" altLang="en-US" sz="2200" b="1" dirty="0">
                <a:solidFill>
                  <a:srgbClr val="EADDCA"/>
                </a:solidFill>
              </a:rPr>
              <a:t>상권</a:t>
            </a:r>
            <a:r>
              <a:rPr kumimoji="1" lang="en-US" altLang="ko-KR" sz="2200" b="1" dirty="0">
                <a:solidFill>
                  <a:srgbClr val="EADDCA"/>
                </a:solidFill>
              </a:rPr>
              <a:t>,</a:t>
            </a:r>
            <a:r>
              <a:rPr kumimoji="1" lang="ko-KR" altLang="en-US" sz="2200" b="1" dirty="0">
                <a:solidFill>
                  <a:srgbClr val="EADDCA"/>
                </a:solidFill>
              </a:rPr>
              <a:t> 문화시설</a:t>
            </a:r>
            <a:r>
              <a:rPr kumimoji="1" lang="en-US" altLang="ko-KR" sz="2200" b="1" dirty="0">
                <a:solidFill>
                  <a:srgbClr val="EADDCA"/>
                </a:solidFill>
              </a:rPr>
              <a:t>,</a:t>
            </a:r>
            <a:r>
              <a:rPr kumimoji="1" lang="ko-KR" altLang="en-US" sz="2200" b="1" dirty="0">
                <a:solidFill>
                  <a:srgbClr val="EADDCA"/>
                </a:solidFill>
              </a:rPr>
              <a:t> </a:t>
            </a:r>
            <a:r>
              <a:rPr kumimoji="1" lang="en-US" altLang="ko-KR" sz="2200" b="1" dirty="0">
                <a:solidFill>
                  <a:srgbClr val="EADDCA"/>
                </a:solidFill>
              </a:rPr>
              <a:t> </a:t>
            </a:r>
            <a:r>
              <a:rPr kumimoji="1" lang="ko-KR" altLang="en-US" sz="2200" b="1" dirty="0">
                <a:solidFill>
                  <a:srgbClr val="EADDCA"/>
                </a:solidFill>
              </a:rPr>
              <a:t>병원</a:t>
            </a:r>
            <a:r>
              <a:rPr kumimoji="1" lang="en-US" altLang="ko-KR" sz="2200" b="1" dirty="0">
                <a:solidFill>
                  <a:srgbClr val="EADDCA"/>
                </a:solidFill>
              </a:rPr>
              <a:t>,</a:t>
            </a:r>
            <a:r>
              <a:rPr kumimoji="1" lang="ko-KR" altLang="en-US" sz="2200" b="1" dirty="0">
                <a:solidFill>
                  <a:srgbClr val="EADDCA"/>
                </a:solidFill>
              </a:rPr>
              <a:t> 학교</a:t>
            </a:r>
            <a:endParaRPr kumimoji="1" lang="ko-Kore-KR" altLang="en-US" sz="2200" b="1" dirty="0">
              <a:solidFill>
                <a:srgbClr val="EADD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3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D99F711-05DE-E1AB-1178-7B09117D2B5B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3C756F-9E55-84E1-A916-01DAB259E69C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CCFB818-E4FF-88ED-FC96-4186120919BD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1A61F545-B172-9D81-E92C-BF83E6753AD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EFB6762-5491-9C71-2D53-35548270C1F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A3FA049-D6F3-D109-0A3D-6D0DE730C53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D984597-F664-BEF7-BCF3-31D9DD504A1F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A769A9-24BF-7D05-BB4A-9D06D91223B5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1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89965-272F-B135-465D-9B1B203EB2FE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dirty="0">
                  <a:solidFill>
                    <a:srgbClr val="102A49"/>
                  </a:solidFill>
                </a:rPr>
                <a:t>적당한 독립변수 채택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12" name="Picture 1">
            <a:extLst>
              <a:ext uri="{FF2B5EF4-FFF2-40B4-BE49-F238E27FC236}">
                <a16:creationId xmlns:a16="http://schemas.microsoft.com/office/drawing/2014/main" id="{A5FC94AA-E078-A533-A8BF-D93EDCBA0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783476" y="2040918"/>
            <a:ext cx="6625047" cy="240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58F226B-BE15-ACF2-D9BD-11F4D524CDC6}"/>
              </a:ext>
            </a:extLst>
          </p:cNvPr>
          <p:cNvSpPr/>
          <p:nvPr/>
        </p:nvSpPr>
        <p:spPr>
          <a:xfrm>
            <a:off x="0" y="2246882"/>
            <a:ext cx="12192000" cy="2944677"/>
          </a:xfrm>
          <a:prstGeom prst="rect">
            <a:avLst/>
          </a:prstGeom>
          <a:solidFill>
            <a:srgbClr val="102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000" b="1" dirty="0"/>
              <a:t>독립변수가</a:t>
            </a:r>
            <a:endParaRPr kumimoji="1" lang="en-US" altLang="ko-Kore-KR" sz="3000" b="1" dirty="0"/>
          </a:p>
          <a:p>
            <a:pPr algn="ctr"/>
            <a:r>
              <a:rPr kumimoji="1" lang="en-US" altLang="ko-KR" sz="2200" b="1" dirty="0">
                <a:solidFill>
                  <a:schemeClr val="bg1"/>
                </a:solidFill>
              </a:rPr>
              <a:t>-</a:t>
            </a:r>
            <a:r>
              <a:rPr kumimoji="1" lang="ko-KR" altLang="en-US" sz="2200" b="1" dirty="0">
                <a:solidFill>
                  <a:schemeClr val="bg1"/>
                </a:solidFill>
              </a:rPr>
              <a:t> </a:t>
            </a:r>
            <a:r>
              <a:rPr kumimoji="1" lang="en-US" altLang="ko-Kore-KR" sz="2200" b="1" dirty="0">
                <a:solidFill>
                  <a:srgbClr val="D87C79"/>
                </a:solidFill>
              </a:rPr>
              <a:t>‘</a:t>
            </a:r>
            <a:r>
              <a:rPr kumimoji="1" lang="ko-Kore-KR" altLang="en-US" sz="2200" b="1" dirty="0">
                <a:solidFill>
                  <a:srgbClr val="D87C79"/>
                </a:solidFill>
              </a:rPr>
              <a:t>병원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 수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’,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 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‘Class1’</a:t>
            </a:r>
            <a:r>
              <a:rPr kumimoji="1" lang="ko-KR" altLang="en-US" sz="2200" dirty="0"/>
              <a:t>인 경우 </a:t>
            </a:r>
            <a:r>
              <a:rPr kumimoji="1" lang="ko-KR" altLang="en-US" sz="2200" u="sng" dirty="0"/>
              <a:t>가장 설명력이 높을 것으로 예상</a:t>
            </a:r>
            <a:endParaRPr kumimoji="1" lang="en-US" altLang="ko-KR" sz="2200" u="sng" dirty="0"/>
          </a:p>
          <a:p>
            <a:pPr algn="ctr"/>
            <a:r>
              <a:rPr kumimoji="1" lang="en-US" altLang="ko-KR" sz="2200" dirty="0"/>
              <a:t>-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‘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병원 수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’,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  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‘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학교 수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’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 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‘Class1’</a:t>
            </a:r>
            <a:r>
              <a:rPr kumimoji="1" lang="ko-KR" altLang="en-US" sz="2200" dirty="0"/>
              <a:t>인 경우 두 번째로 설명력이 높을 것으로 예상</a:t>
            </a:r>
            <a:endParaRPr kumimoji="1" lang="en-US" altLang="ko-KR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E2700-79FB-7627-19BE-01DC6CF2B915}"/>
              </a:ext>
            </a:extLst>
          </p:cNvPr>
          <p:cNvSpPr txBox="1"/>
          <p:nvPr/>
        </p:nvSpPr>
        <p:spPr>
          <a:xfrm>
            <a:off x="3312215" y="5595593"/>
            <a:ext cx="5567550" cy="369332"/>
          </a:xfrm>
          <a:prstGeom prst="rect">
            <a:avLst/>
          </a:prstGeom>
          <a:noFill/>
          <a:ln w="38100">
            <a:solidFill>
              <a:srgbClr val="E4D1A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b="1" dirty="0">
                <a:solidFill>
                  <a:srgbClr val="EADDCA"/>
                </a:solidFill>
              </a:rPr>
              <a:t>지역만족도</a:t>
            </a:r>
            <a:r>
              <a:rPr kumimoji="1" lang="ko-KR" altLang="en-US" b="1" dirty="0">
                <a:solidFill>
                  <a:srgbClr val="EADDCA"/>
                </a:solidFill>
              </a:rPr>
              <a:t> </a:t>
            </a:r>
            <a:r>
              <a:rPr kumimoji="1" lang="en-US" altLang="ko-KR" b="1" dirty="0">
                <a:solidFill>
                  <a:srgbClr val="EADDCA"/>
                </a:solidFill>
              </a:rPr>
              <a:t>~</a:t>
            </a:r>
            <a:r>
              <a:rPr kumimoji="1" lang="ko-KR" altLang="en-US" b="1" dirty="0">
                <a:solidFill>
                  <a:srgbClr val="EADDCA"/>
                </a:solidFill>
              </a:rPr>
              <a:t> 소득</a:t>
            </a:r>
            <a:r>
              <a:rPr kumimoji="1" lang="en-US" altLang="ko-KR" b="1" dirty="0">
                <a:solidFill>
                  <a:srgbClr val="EADDCA"/>
                </a:solidFill>
              </a:rPr>
              <a:t>(Class1), </a:t>
            </a:r>
            <a:r>
              <a:rPr kumimoji="1" lang="ko-KR" altLang="en-US" b="1" dirty="0">
                <a:solidFill>
                  <a:srgbClr val="EADDCA"/>
                </a:solidFill>
              </a:rPr>
              <a:t>상권</a:t>
            </a:r>
            <a:r>
              <a:rPr kumimoji="1" lang="en-US" altLang="ko-KR" b="1" dirty="0">
                <a:solidFill>
                  <a:srgbClr val="EADDCA"/>
                </a:solidFill>
              </a:rPr>
              <a:t>,</a:t>
            </a:r>
            <a:r>
              <a:rPr kumimoji="1" lang="ko-KR" altLang="en-US" b="1" dirty="0">
                <a:solidFill>
                  <a:srgbClr val="EADDCA"/>
                </a:solidFill>
              </a:rPr>
              <a:t> 문화시설</a:t>
            </a:r>
            <a:r>
              <a:rPr kumimoji="1" lang="en-US" altLang="ko-KR" b="1" dirty="0">
                <a:solidFill>
                  <a:srgbClr val="EADDCA"/>
                </a:solidFill>
              </a:rPr>
              <a:t>,</a:t>
            </a:r>
            <a:r>
              <a:rPr kumimoji="1" lang="ko-KR" altLang="en-US" b="1" dirty="0">
                <a:solidFill>
                  <a:srgbClr val="EADDCA"/>
                </a:solidFill>
              </a:rPr>
              <a:t> </a:t>
            </a:r>
            <a:r>
              <a:rPr kumimoji="1" lang="en-US" altLang="ko-KR" b="1" dirty="0">
                <a:solidFill>
                  <a:srgbClr val="EADDCA"/>
                </a:solidFill>
              </a:rPr>
              <a:t> </a:t>
            </a:r>
            <a:r>
              <a:rPr kumimoji="1" lang="ko-KR" altLang="en-US" b="1" dirty="0">
                <a:solidFill>
                  <a:srgbClr val="EADDCA"/>
                </a:solidFill>
              </a:rPr>
              <a:t>병원</a:t>
            </a:r>
            <a:r>
              <a:rPr kumimoji="1" lang="en-US" altLang="ko-KR" b="1" dirty="0">
                <a:solidFill>
                  <a:srgbClr val="EADDCA"/>
                </a:solidFill>
              </a:rPr>
              <a:t>,</a:t>
            </a:r>
            <a:r>
              <a:rPr kumimoji="1" lang="ko-KR" altLang="en-US" b="1" dirty="0">
                <a:solidFill>
                  <a:srgbClr val="EADDCA"/>
                </a:solidFill>
              </a:rPr>
              <a:t> 학교</a:t>
            </a:r>
            <a:endParaRPr kumimoji="1" lang="ko-Kore-KR" altLang="en-US" b="1" dirty="0">
              <a:solidFill>
                <a:srgbClr val="EADD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3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F6A0711-8664-BFB0-E1A7-E47F8B8A4E64}"/>
              </a:ext>
            </a:extLst>
          </p:cNvPr>
          <p:cNvGrpSpPr/>
          <p:nvPr/>
        </p:nvGrpSpPr>
        <p:grpSpPr>
          <a:xfrm>
            <a:off x="0" y="0"/>
            <a:ext cx="10276113" cy="6858000"/>
            <a:chOff x="0" y="0"/>
            <a:chExt cx="10276113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D1BF93-DA50-4F82-E19A-AFCBD6E9D670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76BA600-1BE5-12A1-CBA3-C109E7E80396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1B5EF2C-CAA3-CDE0-3324-6E446FEBE257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6C534A5-A4A8-30E8-D011-6AE55A1C8C68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940096-16AB-8215-7943-649E20BAA58E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2B1FE0-012A-C334-E62E-8A80D55FBD1E}"/>
              </a:ext>
            </a:extLst>
          </p:cNvPr>
          <p:cNvSpPr txBox="1"/>
          <p:nvPr/>
        </p:nvSpPr>
        <p:spPr>
          <a:xfrm>
            <a:off x="863642" y="5568075"/>
            <a:ext cx="5130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solidFill>
                  <a:srgbClr val="102A49"/>
                </a:solidFill>
              </a:rPr>
              <a:t>본론</a:t>
            </a:r>
            <a:r>
              <a:rPr kumimoji="1" lang="en-US" altLang="ko-Kore-KR" sz="4000" dirty="0">
                <a:solidFill>
                  <a:srgbClr val="102A49"/>
                </a:solidFill>
              </a:rPr>
              <a:t>I</a:t>
            </a:r>
            <a:r>
              <a:rPr kumimoji="1" lang="en-US" altLang="ko-KR" sz="4000" dirty="0">
                <a:solidFill>
                  <a:srgbClr val="102A49"/>
                </a:solidFill>
              </a:rPr>
              <a:t>I</a:t>
            </a:r>
            <a:r>
              <a:rPr kumimoji="1" lang="ko-KR" altLang="en-US" sz="4000" dirty="0">
                <a:solidFill>
                  <a:srgbClr val="102A49"/>
                </a:solidFill>
              </a:rPr>
              <a:t> </a:t>
            </a:r>
            <a:r>
              <a:rPr kumimoji="1" lang="en-US" altLang="ko-KR" sz="4000" dirty="0">
                <a:solidFill>
                  <a:srgbClr val="102A49"/>
                </a:solidFill>
              </a:rPr>
              <a:t>&gt;&gt;</a:t>
            </a:r>
            <a:r>
              <a:rPr kumimoji="1" lang="ko-KR" altLang="en-US" sz="4000" dirty="0">
                <a:solidFill>
                  <a:srgbClr val="102A49"/>
                </a:solidFill>
              </a:rPr>
              <a:t> </a:t>
            </a:r>
            <a:r>
              <a:rPr kumimoji="1" lang="en-US" altLang="ko-KR" sz="4000" dirty="0">
                <a:solidFill>
                  <a:srgbClr val="102A49"/>
                </a:solidFill>
              </a:rPr>
              <a:t>R</a:t>
            </a:r>
            <a:r>
              <a:rPr kumimoji="1" lang="ko-KR" altLang="en-US" sz="4000" dirty="0">
                <a:solidFill>
                  <a:srgbClr val="102A49"/>
                </a:solidFill>
              </a:rPr>
              <a:t> 통계분석</a:t>
            </a:r>
            <a:r>
              <a:rPr kumimoji="1" lang="en-US" altLang="ko-KR" sz="4000" dirty="0">
                <a:solidFill>
                  <a:srgbClr val="102A49"/>
                </a:solidFill>
              </a:rPr>
              <a:t>II</a:t>
            </a:r>
            <a:endParaRPr kumimoji="1" lang="ko-Kore-KR" altLang="en-US" sz="4000" dirty="0">
              <a:solidFill>
                <a:srgbClr val="102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5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EB0046-4299-21E8-0E73-308BCBC7E181}"/>
              </a:ext>
            </a:extLst>
          </p:cNvPr>
          <p:cNvSpPr txBox="1"/>
          <p:nvPr/>
        </p:nvSpPr>
        <p:spPr>
          <a:xfrm>
            <a:off x="403318" y="713382"/>
            <a:ext cx="5783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solidFill>
                  <a:srgbClr val="E4D1AF"/>
                </a:solidFill>
              </a:rPr>
              <a:t>우리의 </a:t>
            </a:r>
            <a:r>
              <a:rPr kumimoji="1" lang="ko-KR" altLang="en-US" sz="4000" b="1" dirty="0">
                <a:solidFill>
                  <a:schemeClr val="bg1">
                    <a:lumMod val="85000"/>
                  </a:schemeClr>
                </a:solidFill>
              </a:rPr>
              <a:t>만족</a:t>
            </a:r>
            <a:r>
              <a:rPr kumimoji="1" lang="ko-KR" altLang="en-US" sz="3200" dirty="0">
                <a:solidFill>
                  <a:srgbClr val="E4D1AF"/>
                </a:solidFill>
              </a:rPr>
              <a:t>은 어디서 오는가</a:t>
            </a:r>
            <a:r>
              <a:rPr kumimoji="1" lang="en-US" altLang="ko-KR" sz="3200" dirty="0">
                <a:solidFill>
                  <a:srgbClr val="E4D1AF"/>
                </a:solidFill>
              </a:rPr>
              <a:t>?</a:t>
            </a:r>
            <a:endParaRPr kumimoji="1" lang="ko-Kore-KR" altLang="en-US" sz="3200" dirty="0">
              <a:solidFill>
                <a:srgbClr val="E4D1A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14356-9A48-C693-148C-BCED4BEFF856}"/>
              </a:ext>
            </a:extLst>
          </p:cNvPr>
          <p:cNvSpPr txBox="1"/>
          <p:nvPr/>
        </p:nvSpPr>
        <p:spPr>
          <a:xfrm>
            <a:off x="957159" y="2226438"/>
            <a:ext cx="1009753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i="1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만족스러운 삶 </a:t>
            </a:r>
            <a:r>
              <a:rPr lang="ko-KR" altLang="en-US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은</a:t>
            </a:r>
            <a:r>
              <a:rPr lang="ko-KR" altLang="en-US" i="1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인간이라면 누구나 추구하는 것이다</a:t>
            </a:r>
            <a:r>
              <a:rPr lang="en-US" altLang="ko-KR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rgbClr val="E4D1AF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지역에 대한 만족은 거주민들에게 지역에 대한 자긍심을 심어주며</a:t>
            </a:r>
            <a:r>
              <a:rPr lang="en-US" altLang="ko-KR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>
              <a:solidFill>
                <a:srgbClr val="E4D1AF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이는 자연스럽게 도시경쟁력으로 이어진다</a:t>
            </a:r>
            <a:r>
              <a:rPr lang="en-US" altLang="ko-KR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br>
              <a:rPr lang="en-US" altLang="ko-KR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dirty="0">
              <a:solidFill>
                <a:srgbClr val="E4D1AF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그렇다면 만족은 어디서 오는 것일까</a:t>
            </a:r>
            <a:r>
              <a:rPr lang="en-US" altLang="ko-KR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? 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rgbClr val="E4D1AF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지역만족도에 영향을 미치는 요인을 양천구를 중점으로 알아보고</a:t>
            </a:r>
            <a:r>
              <a:rPr lang="en-US" altLang="ko-KR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>
              <a:solidFill>
                <a:srgbClr val="E4D1AF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그 결과를 바탕으로 양천구의 개발 방향성을 제안한다</a:t>
            </a:r>
            <a:r>
              <a:rPr lang="en-US" altLang="ko-KR" dirty="0">
                <a:solidFill>
                  <a:srgbClr val="E4D1AF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dirty="0">
              <a:solidFill>
                <a:srgbClr val="E4D1AF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kumimoji="1" lang="ko-Kore-KR" altLang="en-US" dirty="0">
              <a:solidFill>
                <a:srgbClr val="E4D1A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B299F-9087-D8BC-630B-EEFD9232C7C2}"/>
              </a:ext>
            </a:extLst>
          </p:cNvPr>
          <p:cNvSpPr txBox="1"/>
          <p:nvPr/>
        </p:nvSpPr>
        <p:spPr>
          <a:xfrm>
            <a:off x="9448749" y="149348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E4D1AF"/>
                </a:solidFill>
              </a:rPr>
              <a:t>양천구를</a:t>
            </a:r>
            <a:r>
              <a:rPr kumimoji="1" lang="ko-KR" altLang="en-US" dirty="0">
                <a:solidFill>
                  <a:srgbClr val="E4D1AF"/>
                </a:solidFill>
              </a:rPr>
              <a:t> 중심으로</a:t>
            </a:r>
            <a:endParaRPr kumimoji="1" lang="ko-Kore-KR" altLang="en-US" dirty="0">
              <a:solidFill>
                <a:srgbClr val="E4D1AF"/>
              </a:solidFill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FF23A750-9855-29EC-27B0-2A187F62D2E5}"/>
              </a:ext>
            </a:extLst>
          </p:cNvPr>
          <p:cNvCxnSpPr>
            <a:cxnSpLocks/>
          </p:cNvCxnSpPr>
          <p:nvPr/>
        </p:nvCxnSpPr>
        <p:spPr>
          <a:xfrm>
            <a:off x="478876" y="1421268"/>
            <a:ext cx="11054098" cy="0"/>
          </a:xfrm>
          <a:prstGeom prst="line">
            <a:avLst/>
          </a:prstGeom>
          <a:ln w="25400">
            <a:solidFill>
              <a:srgbClr val="E4D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24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774979-BF69-B7FA-1094-70B3ADFC47DE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2793B80-9E47-DAC7-C6CE-269448352FCB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95E4E9E-4287-74D3-0FDF-9B0B7773CB69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3BE5F6B-24CB-7ED0-F6C9-F2C4EF25D2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3EF912C3-E5E1-A826-EF4E-26B75D0F928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64BCA16-2599-900E-0B3B-6AA41EC4320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3313C1B-F33A-50AF-5316-5217CFF1DD4C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404420-81EB-2797-2BC7-0B63DA45799C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7FD36A-8392-AC71-83C8-4F574AE9D591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dirty="0">
                  <a:solidFill>
                    <a:srgbClr val="102A49"/>
                  </a:solidFill>
                </a:rPr>
                <a:t>변수 추가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B224FC-7E92-9F20-342C-C472023FB0A6}"/>
              </a:ext>
            </a:extLst>
          </p:cNvPr>
          <p:cNvGrpSpPr/>
          <p:nvPr/>
        </p:nvGrpSpPr>
        <p:grpSpPr>
          <a:xfrm>
            <a:off x="648188" y="1797768"/>
            <a:ext cx="4722883" cy="5060232"/>
            <a:chOff x="872005" y="1797768"/>
            <a:chExt cx="4722883" cy="50602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B9155F3-6E97-9A07-8C34-4C899E3D8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2B36"/>
                </a:clrFrom>
                <a:clrTo>
                  <a:srgbClr val="002B3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72005" y="1797768"/>
              <a:ext cx="4722883" cy="5060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4F5613-9C77-0C81-EC20-657B6BF0F697}"/>
                </a:ext>
              </a:extLst>
            </p:cNvPr>
            <p:cNvSpPr/>
            <p:nvPr/>
          </p:nvSpPr>
          <p:spPr>
            <a:xfrm>
              <a:off x="3233446" y="6211330"/>
              <a:ext cx="2022295" cy="21418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8186C0-DEEE-2FD6-FE7E-B74D2FDCCD9F}"/>
                </a:ext>
              </a:extLst>
            </p:cNvPr>
            <p:cNvSpPr/>
            <p:nvPr/>
          </p:nvSpPr>
          <p:spPr>
            <a:xfrm>
              <a:off x="3439996" y="6413654"/>
              <a:ext cx="1351006" cy="14004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00C3609-3345-3E89-EB7E-10757FBA4F49}"/>
              </a:ext>
            </a:extLst>
          </p:cNvPr>
          <p:cNvGrpSpPr/>
          <p:nvPr/>
        </p:nvGrpSpPr>
        <p:grpSpPr>
          <a:xfrm>
            <a:off x="5371071" y="3429000"/>
            <a:ext cx="6772927" cy="1272746"/>
            <a:chOff x="5509980" y="3293076"/>
            <a:chExt cx="6772927" cy="12727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65457-D934-483B-0A90-33096F57FD7A}"/>
                </a:ext>
              </a:extLst>
            </p:cNvPr>
            <p:cNvSpPr txBox="1"/>
            <p:nvPr/>
          </p:nvSpPr>
          <p:spPr>
            <a:xfrm>
              <a:off x="5599667" y="3606284"/>
              <a:ext cx="66832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solidFill>
                    <a:srgbClr val="E4D1AF"/>
                  </a:solidFill>
                </a:rPr>
                <a:t>지역만족도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~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소득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(class1), 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병원 수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버스정거장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지하철역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인구수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endParaRPr kumimoji="1" lang="en-US" altLang="ko-KR" dirty="0">
                <a:solidFill>
                  <a:srgbClr val="E4D1AF"/>
                </a:solidFill>
              </a:endParaRPr>
            </a:p>
            <a:p>
              <a:r>
                <a:rPr kumimoji="1" lang="en-US" altLang="ko-KR" dirty="0">
                  <a:solidFill>
                    <a:srgbClr val="E4D1AF"/>
                  </a:solidFill>
                </a:rPr>
                <a:t>	       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아파트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체육시설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범죄건수</a:t>
              </a:r>
              <a:endParaRPr kumimoji="1" lang="ko-Kore-KR" altLang="en-US" dirty="0">
                <a:solidFill>
                  <a:srgbClr val="E4D1AF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EC81D7-8360-FF14-DB4E-0B3A925DA999}"/>
                </a:ext>
              </a:extLst>
            </p:cNvPr>
            <p:cNvSpPr/>
            <p:nvPr/>
          </p:nvSpPr>
          <p:spPr>
            <a:xfrm>
              <a:off x="5509980" y="3293076"/>
              <a:ext cx="6683240" cy="1272746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7737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774979-BF69-B7FA-1094-70B3ADFC47DE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2793B80-9E47-DAC7-C6CE-269448352FCB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95E4E9E-4287-74D3-0FDF-9B0B7773CB69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3BE5F6B-24CB-7ED0-F6C9-F2C4EF25D2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3EF912C3-E5E1-A826-EF4E-26B75D0F928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64BCA16-2599-900E-0B3B-6AA41EC4320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3313C1B-F33A-50AF-5316-5217CFF1DD4C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404420-81EB-2797-2BC7-0B63DA45799C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7FD36A-8392-AC71-83C8-4F574AE9D591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dirty="0">
                  <a:solidFill>
                    <a:srgbClr val="102A49"/>
                  </a:solidFill>
                </a:rPr>
                <a:t>변수 추가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B224FC-7E92-9F20-342C-C472023FB0A6}"/>
              </a:ext>
            </a:extLst>
          </p:cNvPr>
          <p:cNvGrpSpPr/>
          <p:nvPr/>
        </p:nvGrpSpPr>
        <p:grpSpPr>
          <a:xfrm>
            <a:off x="648188" y="1797768"/>
            <a:ext cx="4722883" cy="5060232"/>
            <a:chOff x="872005" y="1797768"/>
            <a:chExt cx="4722883" cy="50602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B9155F3-6E97-9A07-8C34-4C899E3D8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2B36"/>
                </a:clrFrom>
                <a:clrTo>
                  <a:srgbClr val="002B3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72005" y="1797768"/>
              <a:ext cx="4722883" cy="5060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4F5613-9C77-0C81-EC20-657B6BF0F697}"/>
                </a:ext>
              </a:extLst>
            </p:cNvPr>
            <p:cNvSpPr/>
            <p:nvPr/>
          </p:nvSpPr>
          <p:spPr>
            <a:xfrm>
              <a:off x="3233446" y="6211330"/>
              <a:ext cx="2022295" cy="21418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8186C0-DEEE-2FD6-FE7E-B74D2FDCCD9F}"/>
                </a:ext>
              </a:extLst>
            </p:cNvPr>
            <p:cNvSpPr/>
            <p:nvPr/>
          </p:nvSpPr>
          <p:spPr>
            <a:xfrm>
              <a:off x="3439996" y="6413654"/>
              <a:ext cx="1351006" cy="14004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12366-D58C-09F4-40FA-802B477C72E9}"/>
              </a:ext>
            </a:extLst>
          </p:cNvPr>
          <p:cNvSpPr/>
          <p:nvPr/>
        </p:nvSpPr>
        <p:spPr>
          <a:xfrm>
            <a:off x="5838825" y="3729038"/>
            <a:ext cx="5868784" cy="2824659"/>
          </a:xfrm>
          <a:prstGeom prst="rect">
            <a:avLst/>
          </a:prstGeom>
          <a:solidFill>
            <a:srgbClr val="E4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000" dirty="0">
                <a:solidFill>
                  <a:srgbClr val="102A49"/>
                </a:solidFill>
              </a:rPr>
              <a:t>설명력</a:t>
            </a:r>
            <a:r>
              <a:rPr kumimoji="1" lang="en-US" altLang="ko-Kore-KR" sz="3000" dirty="0">
                <a:solidFill>
                  <a:srgbClr val="102A49"/>
                </a:solidFill>
              </a:rPr>
              <a:t>: 0.3074</a:t>
            </a:r>
          </a:p>
          <a:p>
            <a:pPr algn="ctr"/>
            <a:r>
              <a:rPr kumimoji="1" lang="en-US" altLang="ko-Kore-KR" sz="3000" dirty="0">
                <a:solidFill>
                  <a:srgbClr val="102A49"/>
                </a:solidFill>
              </a:rPr>
              <a:t>P-Value: 0.07119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461312-4153-6B2A-34ED-9FB153435683}"/>
              </a:ext>
            </a:extLst>
          </p:cNvPr>
          <p:cNvGrpSpPr/>
          <p:nvPr/>
        </p:nvGrpSpPr>
        <p:grpSpPr>
          <a:xfrm>
            <a:off x="5838824" y="2108997"/>
            <a:ext cx="6003567" cy="1296355"/>
            <a:chOff x="5959906" y="3334594"/>
            <a:chExt cx="5975072" cy="12312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BDD57C-0CA3-18F2-3F4C-EC7319BEEEC0}"/>
                </a:ext>
              </a:extLst>
            </p:cNvPr>
            <p:cNvSpPr txBox="1"/>
            <p:nvPr/>
          </p:nvSpPr>
          <p:spPr>
            <a:xfrm>
              <a:off x="5959906" y="3672509"/>
              <a:ext cx="5975072" cy="555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dirty="0">
                  <a:solidFill>
                    <a:srgbClr val="E4D1AF"/>
                  </a:solidFill>
                </a:rPr>
                <a:t>지역만족도</a:t>
              </a:r>
              <a:r>
                <a:rPr kumimoji="1" lang="ko-KR" altLang="en-US" sz="1600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sz="1600" dirty="0">
                  <a:solidFill>
                    <a:srgbClr val="E4D1AF"/>
                  </a:solidFill>
                </a:rPr>
                <a:t>~</a:t>
              </a:r>
              <a:r>
                <a:rPr kumimoji="1" lang="ko-KR" altLang="en-US" sz="1600" dirty="0">
                  <a:solidFill>
                    <a:srgbClr val="E4D1AF"/>
                  </a:solidFill>
                </a:rPr>
                <a:t> 소득</a:t>
              </a:r>
              <a:r>
                <a:rPr kumimoji="1" lang="en-US" altLang="ko-KR" sz="1600" dirty="0">
                  <a:solidFill>
                    <a:srgbClr val="E4D1AF"/>
                  </a:solidFill>
                </a:rPr>
                <a:t>(class1), </a:t>
              </a:r>
              <a:r>
                <a:rPr kumimoji="1" lang="ko-KR" altLang="en-US" sz="1600" dirty="0">
                  <a:solidFill>
                    <a:srgbClr val="E4D1AF"/>
                  </a:solidFill>
                </a:rPr>
                <a:t>병원 수</a:t>
              </a:r>
              <a:r>
                <a:rPr kumimoji="1" lang="en-US" altLang="ko-KR" sz="1600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sz="1600" dirty="0">
                  <a:solidFill>
                    <a:srgbClr val="E4D1AF"/>
                  </a:solidFill>
                </a:rPr>
                <a:t>버스정거장</a:t>
              </a:r>
              <a:r>
                <a:rPr kumimoji="1" lang="en-US" altLang="ko-KR" sz="1600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sz="1600" dirty="0">
                  <a:solidFill>
                    <a:srgbClr val="E4D1AF"/>
                  </a:solidFill>
                </a:rPr>
                <a:t> 지하철역</a:t>
              </a:r>
              <a:r>
                <a:rPr kumimoji="1" lang="en-US" altLang="ko-KR" sz="1600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sz="1600" dirty="0">
                  <a:solidFill>
                    <a:srgbClr val="E4D1AF"/>
                  </a:solidFill>
                </a:rPr>
                <a:t> 인구수</a:t>
              </a:r>
              <a:r>
                <a:rPr kumimoji="1" lang="en-US" altLang="ko-KR" sz="1600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sz="1600" dirty="0">
                  <a:solidFill>
                    <a:srgbClr val="E4D1AF"/>
                  </a:solidFill>
                </a:rPr>
                <a:t> </a:t>
              </a:r>
              <a:endParaRPr kumimoji="1" lang="en-US" altLang="ko-KR" sz="1600" dirty="0">
                <a:solidFill>
                  <a:srgbClr val="E4D1AF"/>
                </a:solidFill>
              </a:endParaRPr>
            </a:p>
            <a:p>
              <a:r>
                <a:rPr kumimoji="1" lang="en-US" altLang="ko-KR" sz="1600" dirty="0">
                  <a:solidFill>
                    <a:srgbClr val="E4D1AF"/>
                  </a:solidFill>
                </a:rPr>
                <a:t>	       </a:t>
              </a:r>
              <a:r>
                <a:rPr kumimoji="1" lang="ko-KR" altLang="en-US" sz="1600" dirty="0">
                  <a:solidFill>
                    <a:srgbClr val="E4D1AF"/>
                  </a:solidFill>
                </a:rPr>
                <a:t>아파트</a:t>
              </a:r>
              <a:r>
                <a:rPr kumimoji="1" lang="en-US" altLang="ko-KR" sz="1600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sz="1600" dirty="0">
                  <a:solidFill>
                    <a:srgbClr val="E4D1AF"/>
                  </a:solidFill>
                </a:rPr>
                <a:t> 체육시설</a:t>
              </a:r>
              <a:r>
                <a:rPr kumimoji="1" lang="en-US" altLang="ko-KR" sz="1600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sz="1600" dirty="0">
                  <a:solidFill>
                    <a:srgbClr val="E4D1AF"/>
                  </a:solidFill>
                </a:rPr>
                <a:t> 범죄건수</a:t>
              </a:r>
              <a:endParaRPr kumimoji="1" lang="ko-Kore-KR" altLang="en-US" sz="1600" dirty="0">
                <a:solidFill>
                  <a:srgbClr val="E4D1AF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03C8115-4F0B-1EE9-A539-CAFE95C4948C}"/>
                </a:ext>
              </a:extLst>
            </p:cNvPr>
            <p:cNvSpPr/>
            <p:nvPr/>
          </p:nvSpPr>
          <p:spPr>
            <a:xfrm>
              <a:off x="5959906" y="3334594"/>
              <a:ext cx="5840929" cy="1231228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04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50304-7117-72BC-FBA7-54ED04AEF14C}"/>
              </a:ext>
            </a:extLst>
          </p:cNvPr>
          <p:cNvSpPr txBox="1"/>
          <p:nvPr/>
        </p:nvSpPr>
        <p:spPr>
          <a:xfrm>
            <a:off x="1168442" y="807388"/>
            <a:ext cx="46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본론</a:t>
            </a:r>
            <a:r>
              <a:rPr kumimoji="1" lang="en-US" altLang="ko-Kore-KR" sz="3200" dirty="0"/>
              <a:t>I</a:t>
            </a:r>
            <a:r>
              <a:rPr kumimoji="1" lang="en-US" altLang="ko-KR" sz="3200" dirty="0"/>
              <a:t>I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&gt;&gt;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R</a:t>
            </a:r>
            <a:r>
              <a:rPr kumimoji="1" lang="ko-KR" altLang="en-US" sz="3200" dirty="0"/>
              <a:t>통계분석 정리</a:t>
            </a:r>
            <a:endParaRPr kumimoji="1" lang="ko-Kore-KR" altLang="en-US" sz="3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999ED2-71D4-BB8E-FD82-9A0182C6EFEF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C29FE8-5410-BFD2-F6A2-5F392C065C86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3E78831-9E8E-324B-E2C6-23B3EA97FC7D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14A4CBAA-2882-8C81-6903-D0EBC56CA2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894098C-214F-8187-2F0C-5D57E4FEFCE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7E5CCD5-0E83-87EF-AA08-FAB7A1E51EF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1E386C9-7A34-DC49-D33A-54B22257AFF1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2B3430-72F4-418D-42CB-F856D4ED8B7C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C8B879-C519-AA6A-D259-7135550D41B1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ore-KR" altLang="en-US" dirty="0">
                  <a:solidFill>
                    <a:srgbClr val="102A49"/>
                  </a:solidFill>
                </a:rPr>
                <a:t>이상치</a:t>
              </a:r>
              <a:r>
                <a:rPr kumimoji="1" lang="ko-KR" altLang="en-US" dirty="0">
                  <a:solidFill>
                    <a:srgbClr val="102A49"/>
                  </a:solidFill>
                </a:rPr>
                <a:t> 여부 확인 및 교정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12" name="그림 11" descr="200004.png">
            <a:extLst>
              <a:ext uri="{FF2B5EF4-FFF2-40B4-BE49-F238E27FC236}">
                <a16:creationId xmlns:a16="http://schemas.microsoft.com/office/drawing/2014/main" id="{63339B98-A8E2-A60F-7BC0-AEBAB76541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0855" y="1909779"/>
            <a:ext cx="10470269" cy="337186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17E1EA-19D1-8AFC-5AC7-7CC237A03728}"/>
              </a:ext>
            </a:extLst>
          </p:cNvPr>
          <p:cNvGrpSpPr/>
          <p:nvPr/>
        </p:nvGrpSpPr>
        <p:grpSpPr>
          <a:xfrm>
            <a:off x="736836" y="5772150"/>
            <a:ext cx="10718305" cy="641504"/>
            <a:chOff x="5647037" y="3501266"/>
            <a:chExt cx="10718305" cy="64150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A7467A-F96F-2BDA-FB59-77B8D7485B75}"/>
                </a:ext>
              </a:extLst>
            </p:cNvPr>
            <p:cNvSpPr txBox="1"/>
            <p:nvPr/>
          </p:nvSpPr>
          <p:spPr>
            <a:xfrm>
              <a:off x="6315642" y="3637352"/>
              <a:ext cx="9381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solidFill>
                    <a:srgbClr val="E4D1AF"/>
                  </a:solidFill>
                </a:rPr>
                <a:t>지역만족도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~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ko-KR" altLang="en-US" sz="1800" dirty="0">
                  <a:solidFill>
                    <a:srgbClr val="E4D1AF"/>
                  </a:solidFill>
                </a:rPr>
                <a:t>소득</a:t>
              </a:r>
              <a:r>
                <a:rPr kumimoji="1" lang="en-US" altLang="ko-KR" sz="1800" dirty="0">
                  <a:solidFill>
                    <a:srgbClr val="E4D1AF"/>
                  </a:solidFill>
                </a:rPr>
                <a:t>(Class1) 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병원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버스정거장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지하철역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인구수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아파트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체육시설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범죄건수</a:t>
              </a:r>
              <a:endParaRPr kumimoji="1" lang="ko-Kore-KR" altLang="en-US" dirty="0">
                <a:solidFill>
                  <a:srgbClr val="E4D1AF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0608507-7646-DBCE-7A1D-8B9B7EDEADAD}"/>
                </a:ext>
              </a:extLst>
            </p:cNvPr>
            <p:cNvSpPr/>
            <p:nvPr/>
          </p:nvSpPr>
          <p:spPr>
            <a:xfrm>
              <a:off x="5647037" y="3501266"/>
              <a:ext cx="10718305" cy="641504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7A5FC4D-38CC-4B12-7C28-85386854F697}"/>
              </a:ext>
            </a:extLst>
          </p:cNvPr>
          <p:cNvSpPr txBox="1"/>
          <p:nvPr/>
        </p:nvSpPr>
        <p:spPr>
          <a:xfrm>
            <a:off x="3942080" y="2167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5F11C-073C-8F5A-6FED-82961F00020E}"/>
              </a:ext>
            </a:extLst>
          </p:cNvPr>
          <p:cNvSpPr txBox="1"/>
          <p:nvPr/>
        </p:nvSpPr>
        <p:spPr>
          <a:xfrm>
            <a:off x="7914640" y="3078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7613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50304-7117-72BC-FBA7-54ED04AEF14C}"/>
              </a:ext>
            </a:extLst>
          </p:cNvPr>
          <p:cNvSpPr txBox="1"/>
          <p:nvPr/>
        </p:nvSpPr>
        <p:spPr>
          <a:xfrm>
            <a:off x="1168442" y="807388"/>
            <a:ext cx="46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본론</a:t>
            </a:r>
            <a:r>
              <a:rPr kumimoji="1" lang="en-US" altLang="ko-Kore-KR" sz="3200" dirty="0"/>
              <a:t>I</a:t>
            </a:r>
            <a:r>
              <a:rPr kumimoji="1" lang="en-US" altLang="ko-KR" sz="3200" dirty="0"/>
              <a:t>I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&gt;&gt;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R</a:t>
            </a:r>
            <a:r>
              <a:rPr kumimoji="1" lang="ko-KR" altLang="en-US" sz="3200" dirty="0"/>
              <a:t>통계분석 정리</a:t>
            </a:r>
            <a:endParaRPr kumimoji="1" lang="ko-Kore-KR" altLang="en-US" sz="3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999ED2-71D4-BB8E-FD82-9A0182C6EFEF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C29FE8-5410-BFD2-F6A2-5F392C065C86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3E78831-9E8E-324B-E2C6-23B3EA97FC7D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14A4CBAA-2882-8C81-6903-D0EBC56CA2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894098C-214F-8187-2F0C-5D57E4FEFCE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7E5CCD5-0E83-87EF-AA08-FAB7A1E51EF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1E386C9-7A34-DC49-D33A-54B22257AFF1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2B3430-72F4-418D-42CB-F856D4ED8B7C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C8B879-C519-AA6A-D259-7135550D41B1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ore-KR" altLang="en-US" dirty="0">
                  <a:solidFill>
                    <a:srgbClr val="102A49"/>
                  </a:solidFill>
                </a:rPr>
                <a:t>이상치</a:t>
              </a:r>
              <a:r>
                <a:rPr kumimoji="1" lang="ko-KR" altLang="en-US" dirty="0">
                  <a:solidFill>
                    <a:srgbClr val="102A49"/>
                  </a:solidFill>
                </a:rPr>
                <a:t> 여부 확인 및 교정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12" name="그림 11" descr="200004.png">
            <a:extLst>
              <a:ext uri="{FF2B5EF4-FFF2-40B4-BE49-F238E27FC236}">
                <a16:creationId xmlns:a16="http://schemas.microsoft.com/office/drawing/2014/main" id="{63339B98-A8E2-A60F-7BC0-AEBAB76541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069" y="1978645"/>
            <a:ext cx="6431755" cy="299951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17E1EA-19D1-8AFC-5AC7-7CC237A03728}"/>
              </a:ext>
            </a:extLst>
          </p:cNvPr>
          <p:cNvGrpSpPr/>
          <p:nvPr/>
        </p:nvGrpSpPr>
        <p:grpSpPr>
          <a:xfrm>
            <a:off x="283069" y="5214938"/>
            <a:ext cx="6431756" cy="1196614"/>
            <a:chOff x="5647038" y="3323968"/>
            <a:chExt cx="6400800" cy="12727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A7467A-F96F-2BDA-FB59-77B8D7485B75}"/>
                </a:ext>
              </a:extLst>
            </p:cNvPr>
            <p:cNvSpPr txBox="1"/>
            <p:nvPr/>
          </p:nvSpPr>
          <p:spPr>
            <a:xfrm>
              <a:off x="5984476" y="3616614"/>
              <a:ext cx="5708774" cy="68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solidFill>
                    <a:srgbClr val="E4D1AF"/>
                  </a:solidFill>
                </a:rPr>
                <a:t>지역만족도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~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소득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(Class1) 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병원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버스정거장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지하철역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	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	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      인구수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 아파트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체육시설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범죄건수 </a:t>
              </a:r>
              <a:endParaRPr kumimoji="1" lang="ko-Kore-KR" altLang="en-US" dirty="0">
                <a:solidFill>
                  <a:srgbClr val="E4D1AF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0608507-7646-DBCE-7A1D-8B9B7EDEADAD}"/>
                </a:ext>
              </a:extLst>
            </p:cNvPr>
            <p:cNvSpPr/>
            <p:nvPr/>
          </p:nvSpPr>
          <p:spPr>
            <a:xfrm>
              <a:off x="5647038" y="3323968"/>
              <a:ext cx="6400800" cy="1272746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300EB0-E4C5-EC7D-8860-5B10761C9E53}"/>
              </a:ext>
            </a:extLst>
          </p:cNvPr>
          <p:cNvGrpSpPr/>
          <p:nvPr/>
        </p:nvGrpSpPr>
        <p:grpSpPr>
          <a:xfrm>
            <a:off x="7057298" y="1978645"/>
            <a:ext cx="4695986" cy="4432907"/>
            <a:chOff x="6757261" y="3068664"/>
            <a:chExt cx="4695986" cy="230924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14D4D9-3984-B6E8-9831-DE861764CC6C}"/>
                </a:ext>
              </a:extLst>
            </p:cNvPr>
            <p:cNvSpPr/>
            <p:nvPr/>
          </p:nvSpPr>
          <p:spPr>
            <a:xfrm>
              <a:off x="6757261" y="3068664"/>
              <a:ext cx="4695986" cy="2309248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48AD6E-AE9C-ABFD-19A6-E477EE1C4B7B}"/>
                </a:ext>
              </a:extLst>
            </p:cNvPr>
            <p:cNvSpPr txBox="1"/>
            <p:nvPr/>
          </p:nvSpPr>
          <p:spPr>
            <a:xfrm>
              <a:off x="7229580" y="3516156"/>
              <a:ext cx="3751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2200" dirty="0">
                  <a:solidFill>
                    <a:srgbClr val="EDD8BD"/>
                  </a:solidFill>
                </a:rPr>
                <a:t>이상치</a:t>
              </a:r>
              <a:r>
                <a:rPr kumimoji="1" lang="ko-KR" altLang="en-US" sz="2200" dirty="0">
                  <a:solidFill>
                    <a:srgbClr val="EDD8BD"/>
                  </a:solidFill>
                </a:rPr>
                <a:t> </a:t>
              </a:r>
              <a:r>
                <a:rPr kumimoji="1" lang="en-US" altLang="ko-KR" sz="2200" dirty="0">
                  <a:solidFill>
                    <a:srgbClr val="EDD8BD"/>
                  </a:solidFill>
                </a:rPr>
                <a:t>:</a:t>
              </a:r>
              <a:r>
                <a:rPr kumimoji="1" lang="ko-KR" altLang="en-US" sz="2200" dirty="0">
                  <a:solidFill>
                    <a:srgbClr val="EDD8BD"/>
                  </a:solidFill>
                </a:rPr>
                <a:t> </a:t>
              </a:r>
              <a:r>
                <a:rPr kumimoji="1" lang="en-US" altLang="ko-KR" sz="2200" dirty="0">
                  <a:solidFill>
                    <a:srgbClr val="EDD8BD"/>
                  </a:solidFill>
                </a:rPr>
                <a:t>1,</a:t>
              </a:r>
              <a:r>
                <a:rPr kumimoji="1" lang="ko-KR" altLang="en-US" sz="2200" dirty="0">
                  <a:solidFill>
                    <a:srgbClr val="EDD8BD"/>
                  </a:solidFill>
                </a:rPr>
                <a:t> </a:t>
              </a:r>
              <a:r>
                <a:rPr kumimoji="1" lang="en-US" altLang="ko-KR" sz="2200" dirty="0">
                  <a:solidFill>
                    <a:srgbClr val="EDD8BD"/>
                  </a:solidFill>
                </a:rPr>
                <a:t>3,</a:t>
              </a:r>
              <a:r>
                <a:rPr kumimoji="1" lang="ko-KR" altLang="en-US" sz="2200" dirty="0">
                  <a:solidFill>
                    <a:srgbClr val="EDD8BD"/>
                  </a:solidFill>
                </a:rPr>
                <a:t> </a:t>
              </a:r>
              <a:r>
                <a:rPr kumimoji="1" lang="en-US" altLang="ko-KR" sz="2200" dirty="0">
                  <a:solidFill>
                    <a:srgbClr val="EDD8BD"/>
                  </a:solidFill>
                </a:rPr>
                <a:t>18,</a:t>
              </a:r>
              <a:r>
                <a:rPr kumimoji="1" lang="ko-KR" altLang="en-US" sz="2200" dirty="0">
                  <a:solidFill>
                    <a:srgbClr val="EDD8BD"/>
                  </a:solidFill>
                </a:rPr>
                <a:t> </a:t>
              </a:r>
              <a:r>
                <a:rPr kumimoji="1" lang="en-US" altLang="ko-KR" sz="2200" dirty="0">
                  <a:solidFill>
                    <a:srgbClr val="EDD8BD"/>
                  </a:solidFill>
                </a:rPr>
                <a:t>24</a:t>
              </a:r>
              <a:r>
                <a:rPr kumimoji="1" lang="ko-KR" altLang="en-US" sz="2200" dirty="0">
                  <a:solidFill>
                    <a:srgbClr val="EDD8BD"/>
                  </a:solidFill>
                </a:rPr>
                <a:t>번 데이터 </a:t>
              </a:r>
              <a:endParaRPr kumimoji="1" lang="en-US" altLang="ko-KR" sz="2200" dirty="0">
                <a:solidFill>
                  <a:srgbClr val="EDD8BD"/>
                </a:solidFill>
              </a:endParaRPr>
            </a:p>
          </p:txBody>
        </p:sp>
        <p:pic>
          <p:nvPicPr>
            <p:cNvPr id="22" name="그래픽 21" descr="아래쪽 화살표 단색으로 채워진">
              <a:extLst>
                <a:ext uri="{FF2B5EF4-FFF2-40B4-BE49-F238E27FC236}">
                  <a16:creationId xmlns:a16="http://schemas.microsoft.com/office/drawing/2014/main" id="{123A1526-C48F-28E6-A333-EB78DC328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49532" y="4014040"/>
              <a:ext cx="511444" cy="41849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DEDABA-33EB-E07C-4E18-DA59CA6D25E3}"/>
                </a:ext>
              </a:extLst>
            </p:cNvPr>
            <p:cNvSpPr txBox="1"/>
            <p:nvPr/>
          </p:nvSpPr>
          <p:spPr>
            <a:xfrm>
              <a:off x="7463361" y="4754556"/>
              <a:ext cx="34804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200" b="1" dirty="0">
                  <a:solidFill>
                    <a:srgbClr val="EDD8BD"/>
                  </a:solidFill>
                </a:rPr>
                <a:t>해당</a:t>
              </a:r>
              <a:r>
                <a:rPr kumimoji="1" lang="ko-KR" altLang="en-US" sz="2200" b="1" dirty="0">
                  <a:solidFill>
                    <a:srgbClr val="EDD8BD"/>
                  </a:solidFill>
                </a:rPr>
                <a:t> 데이터를 삭제해 교정</a:t>
              </a:r>
              <a:endParaRPr kumimoji="1" lang="ko-Kore-KR" altLang="en-US" sz="2200" b="1" dirty="0">
                <a:solidFill>
                  <a:srgbClr val="EDD8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59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774979-BF69-B7FA-1094-70B3ADFC47DE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2793B80-9E47-DAC7-C6CE-269448352FCB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95E4E9E-4287-74D3-0FDF-9B0B7773CB69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3BE5F6B-24CB-7ED0-F6C9-F2C4EF25D2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3EF912C3-E5E1-A826-EF4E-26B75D0F928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64BCA16-2599-900E-0B3B-6AA41EC4320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3313C1B-F33A-50AF-5316-5217CFF1DD4C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404420-81EB-2797-2BC7-0B63DA45799C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7FD36A-8392-AC71-83C8-4F574AE9D591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ore-KR" altLang="en-US" dirty="0">
                  <a:solidFill>
                    <a:srgbClr val="102A49"/>
                  </a:solidFill>
                </a:rPr>
                <a:t>이상치</a:t>
              </a:r>
              <a:r>
                <a:rPr kumimoji="1" lang="ko-KR" altLang="en-US" dirty="0">
                  <a:solidFill>
                    <a:srgbClr val="102A49"/>
                  </a:solidFill>
                </a:rPr>
                <a:t> 여부 확인 및 교정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30" name="Picture 1">
            <a:extLst>
              <a:ext uri="{FF2B5EF4-FFF2-40B4-BE49-F238E27FC236}">
                <a16:creationId xmlns:a16="http://schemas.microsoft.com/office/drawing/2014/main" id="{7A47EB84-D686-CD40-A233-C759298D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2B36"/>
              </a:clrFrom>
              <a:clrTo>
                <a:srgbClr val="002B3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070" y="1880810"/>
            <a:ext cx="4326860" cy="470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05FAEA4-6DDA-FE26-6CFC-62273FB595A3}"/>
              </a:ext>
            </a:extLst>
          </p:cNvPr>
          <p:cNvGrpSpPr/>
          <p:nvPr/>
        </p:nvGrpSpPr>
        <p:grpSpPr>
          <a:xfrm>
            <a:off x="5261911" y="3595991"/>
            <a:ext cx="6647018" cy="1272746"/>
            <a:chOff x="5647037" y="3323968"/>
            <a:chExt cx="6647018" cy="127274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7C490C-D51D-10F4-63AC-C6E3C1B42E72}"/>
                </a:ext>
              </a:extLst>
            </p:cNvPr>
            <p:cNvSpPr txBox="1"/>
            <p:nvPr/>
          </p:nvSpPr>
          <p:spPr>
            <a:xfrm>
              <a:off x="5820808" y="3637175"/>
              <a:ext cx="6473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solidFill>
                    <a:srgbClr val="E4D1AF"/>
                  </a:solidFill>
                </a:rPr>
                <a:t>지역만족도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~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소득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(Class1), 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병원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버스정거장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지하철역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인구수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endParaRPr kumimoji="1" lang="en-US" altLang="ko-KR" dirty="0">
                <a:solidFill>
                  <a:srgbClr val="E4D1AF"/>
                </a:solidFill>
              </a:endParaRPr>
            </a:p>
            <a:p>
              <a:r>
                <a:rPr kumimoji="1" lang="en-US" altLang="ko-KR" dirty="0">
                  <a:solidFill>
                    <a:srgbClr val="E4D1AF"/>
                  </a:solidFill>
                </a:rPr>
                <a:t>	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       아파트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체육시설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범죄건수</a:t>
              </a:r>
              <a:endParaRPr kumimoji="1" lang="ko-Kore-KR" altLang="en-US" dirty="0">
                <a:solidFill>
                  <a:srgbClr val="E4D1AF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C01821-EEF6-14E5-9DDC-74C57676E7D7}"/>
                </a:ext>
              </a:extLst>
            </p:cNvPr>
            <p:cNvSpPr/>
            <p:nvPr/>
          </p:nvSpPr>
          <p:spPr>
            <a:xfrm>
              <a:off x="5647037" y="3323968"/>
              <a:ext cx="6647017" cy="1272746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361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774979-BF69-B7FA-1094-70B3ADFC47DE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2793B80-9E47-DAC7-C6CE-269448352FCB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95E4E9E-4287-74D3-0FDF-9B0B7773CB69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3BE5F6B-24CB-7ED0-F6C9-F2C4EF25D2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3EF912C3-E5E1-A826-EF4E-26B75D0F928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64BCA16-2599-900E-0B3B-6AA41EC4320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3313C1B-F33A-50AF-5316-5217CFF1DD4C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404420-81EB-2797-2BC7-0B63DA45799C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7FD36A-8392-AC71-83C8-4F574AE9D591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ore-KR" altLang="en-US" dirty="0">
                  <a:solidFill>
                    <a:srgbClr val="102A49"/>
                  </a:solidFill>
                </a:rPr>
                <a:t>이상치</a:t>
              </a:r>
              <a:r>
                <a:rPr kumimoji="1" lang="ko-KR" altLang="en-US" dirty="0">
                  <a:solidFill>
                    <a:srgbClr val="102A49"/>
                  </a:solidFill>
                </a:rPr>
                <a:t> 여부 확인 및 교정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30" name="Picture 1">
            <a:extLst>
              <a:ext uri="{FF2B5EF4-FFF2-40B4-BE49-F238E27FC236}">
                <a16:creationId xmlns:a16="http://schemas.microsoft.com/office/drawing/2014/main" id="{7A47EB84-D686-CD40-A233-C759298D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2B36"/>
              </a:clrFrom>
              <a:clrTo>
                <a:srgbClr val="002B3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070" y="1880810"/>
            <a:ext cx="4326860" cy="470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08D55E-0B42-895D-9EFD-B4BAD56343EA}"/>
              </a:ext>
            </a:extLst>
          </p:cNvPr>
          <p:cNvGrpSpPr/>
          <p:nvPr/>
        </p:nvGrpSpPr>
        <p:grpSpPr>
          <a:xfrm>
            <a:off x="6095990" y="2095447"/>
            <a:ext cx="5831387" cy="1116572"/>
            <a:chOff x="5647037" y="3323968"/>
            <a:chExt cx="6647018" cy="12727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9A5CE0-8A42-F16B-1963-5BBA42A33340}"/>
                </a:ext>
              </a:extLst>
            </p:cNvPr>
            <p:cNvSpPr txBox="1"/>
            <p:nvPr/>
          </p:nvSpPr>
          <p:spPr>
            <a:xfrm>
              <a:off x="5820808" y="3637175"/>
              <a:ext cx="6473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500" dirty="0">
                  <a:solidFill>
                    <a:srgbClr val="E4D1AF"/>
                  </a:solidFill>
                </a:rPr>
                <a:t>지역만족도</a:t>
              </a:r>
              <a:r>
                <a:rPr kumimoji="1" lang="ko-KR" altLang="en-US" sz="1500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sz="1500" dirty="0">
                  <a:solidFill>
                    <a:srgbClr val="E4D1AF"/>
                  </a:solidFill>
                </a:rPr>
                <a:t>~</a:t>
              </a:r>
              <a:r>
                <a:rPr kumimoji="1" lang="ko-KR" altLang="en-US" sz="1500" dirty="0">
                  <a:solidFill>
                    <a:srgbClr val="E4D1AF"/>
                  </a:solidFill>
                </a:rPr>
                <a:t> 소득</a:t>
              </a:r>
              <a:r>
                <a:rPr kumimoji="1" lang="en-US" altLang="ko-KR" sz="1500" dirty="0">
                  <a:solidFill>
                    <a:srgbClr val="E4D1AF"/>
                  </a:solidFill>
                </a:rPr>
                <a:t>(Class1), </a:t>
              </a:r>
              <a:r>
                <a:rPr kumimoji="1" lang="ko-KR" altLang="en-US" sz="1500" dirty="0">
                  <a:solidFill>
                    <a:srgbClr val="E4D1AF"/>
                  </a:solidFill>
                </a:rPr>
                <a:t>병원</a:t>
              </a:r>
              <a:r>
                <a:rPr kumimoji="1" lang="en-US" altLang="ko-KR" sz="1500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sz="1500" dirty="0">
                  <a:solidFill>
                    <a:srgbClr val="E4D1AF"/>
                  </a:solidFill>
                </a:rPr>
                <a:t> 버스정거장</a:t>
              </a:r>
              <a:r>
                <a:rPr kumimoji="1" lang="en-US" altLang="ko-KR" sz="1500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sz="1500" dirty="0">
                  <a:solidFill>
                    <a:srgbClr val="E4D1AF"/>
                  </a:solidFill>
                </a:rPr>
                <a:t> 지하철역</a:t>
              </a:r>
              <a:r>
                <a:rPr kumimoji="1" lang="en-US" altLang="ko-KR" sz="1500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sz="1500" dirty="0">
                  <a:solidFill>
                    <a:srgbClr val="E4D1AF"/>
                  </a:solidFill>
                </a:rPr>
                <a:t> 인구수</a:t>
              </a:r>
              <a:r>
                <a:rPr kumimoji="1" lang="en-US" altLang="ko-KR" sz="1500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sz="1500" dirty="0">
                  <a:solidFill>
                    <a:srgbClr val="E4D1AF"/>
                  </a:solidFill>
                </a:rPr>
                <a:t> </a:t>
              </a:r>
              <a:endParaRPr kumimoji="1" lang="en-US" altLang="ko-KR" sz="1500" dirty="0">
                <a:solidFill>
                  <a:srgbClr val="E4D1AF"/>
                </a:solidFill>
              </a:endParaRPr>
            </a:p>
            <a:p>
              <a:r>
                <a:rPr kumimoji="1" lang="en-US" altLang="ko-KR" sz="1500" dirty="0">
                  <a:solidFill>
                    <a:srgbClr val="E4D1AF"/>
                  </a:solidFill>
                </a:rPr>
                <a:t>	</a:t>
              </a:r>
              <a:r>
                <a:rPr kumimoji="1" lang="ko-KR" altLang="en-US" sz="1500" dirty="0">
                  <a:solidFill>
                    <a:srgbClr val="E4D1AF"/>
                  </a:solidFill>
                </a:rPr>
                <a:t>        아파트</a:t>
              </a:r>
              <a:r>
                <a:rPr kumimoji="1" lang="en-US" altLang="ko-KR" sz="1500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sz="1500" dirty="0">
                  <a:solidFill>
                    <a:srgbClr val="E4D1AF"/>
                  </a:solidFill>
                </a:rPr>
                <a:t> 체육시설</a:t>
              </a:r>
              <a:r>
                <a:rPr kumimoji="1" lang="en-US" altLang="ko-KR" sz="1500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sz="1500" dirty="0">
                  <a:solidFill>
                    <a:srgbClr val="E4D1AF"/>
                  </a:solidFill>
                </a:rPr>
                <a:t> 범죄건수</a:t>
              </a:r>
              <a:endParaRPr kumimoji="1" lang="ko-Kore-KR" altLang="en-US" sz="1500" dirty="0">
                <a:solidFill>
                  <a:srgbClr val="E4D1AF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8310B8-3BB7-522D-D68E-CC36C63DAF1B}"/>
                </a:ext>
              </a:extLst>
            </p:cNvPr>
            <p:cNvSpPr/>
            <p:nvPr/>
          </p:nvSpPr>
          <p:spPr>
            <a:xfrm>
              <a:off x="5647037" y="3323968"/>
              <a:ext cx="6647017" cy="1272746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949C38-DBF4-E09E-B1CC-EDC8A48AA4E1}"/>
              </a:ext>
            </a:extLst>
          </p:cNvPr>
          <p:cNvSpPr/>
          <p:nvPr/>
        </p:nvSpPr>
        <p:spPr>
          <a:xfrm>
            <a:off x="5600700" y="1596572"/>
            <a:ext cx="6591280" cy="5261428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35220A-4698-11EA-998F-87883A34A590}"/>
              </a:ext>
            </a:extLst>
          </p:cNvPr>
          <p:cNvSpPr/>
          <p:nvPr/>
        </p:nvSpPr>
        <p:spPr>
          <a:xfrm>
            <a:off x="6757988" y="2343150"/>
            <a:ext cx="4300537" cy="4240769"/>
          </a:xfrm>
          <a:prstGeom prst="rect">
            <a:avLst/>
          </a:prstGeom>
          <a:noFill/>
          <a:ln w="38100">
            <a:solidFill>
              <a:srgbClr val="E4D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21570-48C7-8864-5E33-2F435A8D6244}"/>
              </a:ext>
            </a:extLst>
          </p:cNvPr>
          <p:cNvSpPr txBox="1"/>
          <p:nvPr/>
        </p:nvSpPr>
        <p:spPr>
          <a:xfrm>
            <a:off x="7988869" y="3105834"/>
            <a:ext cx="183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b="1" dirty="0">
                <a:solidFill>
                  <a:srgbClr val="E4D1AF"/>
                </a:solidFill>
              </a:rPr>
              <a:t>설명력</a:t>
            </a:r>
            <a:r>
              <a:rPr kumimoji="1" lang="ko-KR" altLang="en-US" b="1" dirty="0">
                <a:solidFill>
                  <a:srgbClr val="E4D1AF"/>
                </a:solidFill>
              </a:rPr>
              <a:t> </a:t>
            </a:r>
            <a:r>
              <a:rPr kumimoji="1" lang="en-US" altLang="ko-KR" b="1" dirty="0">
                <a:solidFill>
                  <a:srgbClr val="E4D1AF"/>
                </a:solidFill>
              </a:rPr>
              <a:t>:</a:t>
            </a:r>
            <a:r>
              <a:rPr kumimoji="1" lang="ko-KR" altLang="en-US" b="1" dirty="0">
                <a:solidFill>
                  <a:srgbClr val="E4D1AF"/>
                </a:solidFill>
              </a:rPr>
              <a:t> </a:t>
            </a:r>
            <a:r>
              <a:rPr kumimoji="1" lang="en-US" altLang="ko-KR" b="1" dirty="0">
                <a:solidFill>
                  <a:srgbClr val="E4D1AF"/>
                </a:solidFill>
              </a:rPr>
              <a:t>0.3074</a:t>
            </a:r>
          </a:p>
          <a:p>
            <a:pPr algn="ctr"/>
            <a:r>
              <a:rPr kumimoji="1" lang="en-US" altLang="ko-Kore-KR" b="1" dirty="0">
                <a:solidFill>
                  <a:srgbClr val="E4D1AF"/>
                </a:solidFill>
              </a:rPr>
              <a:t>P-Value : </a:t>
            </a:r>
            <a:r>
              <a:rPr kumimoji="1" lang="en-US" altLang="ko-KR" b="1" dirty="0">
                <a:solidFill>
                  <a:srgbClr val="E4D1AF"/>
                </a:solidFill>
              </a:rPr>
              <a:t>0.07119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5B2CFC-E479-E512-5E80-ADB336C11E13}"/>
              </a:ext>
            </a:extLst>
          </p:cNvPr>
          <p:cNvGrpSpPr/>
          <p:nvPr/>
        </p:nvGrpSpPr>
        <p:grpSpPr>
          <a:xfrm>
            <a:off x="7995884" y="3944257"/>
            <a:ext cx="1800912" cy="566057"/>
            <a:chOff x="8409718" y="3793202"/>
            <a:chExt cx="1800912" cy="566057"/>
          </a:xfrm>
        </p:grpSpPr>
        <p:pic>
          <p:nvPicPr>
            <p:cNvPr id="5" name="그래픽 4" descr="아래쪽 화살표 단색으로 채워진">
              <a:extLst>
                <a:ext uri="{FF2B5EF4-FFF2-40B4-BE49-F238E27FC236}">
                  <a16:creationId xmlns:a16="http://schemas.microsoft.com/office/drawing/2014/main" id="{6C1A736D-7919-B140-1A1A-2CE3BFCB3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09718" y="3793202"/>
              <a:ext cx="566057" cy="5660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34D32E-F2E4-964A-4215-7BE7B1F3DCA5}"/>
                </a:ext>
              </a:extLst>
            </p:cNvPr>
            <p:cNvSpPr txBox="1"/>
            <p:nvPr/>
          </p:nvSpPr>
          <p:spPr>
            <a:xfrm>
              <a:off x="8818902" y="3870184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이상치</a:t>
              </a:r>
              <a:r>
                <a:rPr kumimoji="1" lang="ko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제거</a:t>
              </a:r>
              <a:endParaRPr kumimoji="1" lang="ko-Kore-KR" alt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117A44-F115-58AD-C2F3-EB65D952275E}"/>
              </a:ext>
            </a:extLst>
          </p:cNvPr>
          <p:cNvSpPr txBox="1"/>
          <p:nvPr/>
        </p:nvSpPr>
        <p:spPr>
          <a:xfrm>
            <a:off x="7731586" y="4646157"/>
            <a:ext cx="23533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b="1" dirty="0">
                <a:solidFill>
                  <a:srgbClr val="E4D1AF"/>
                </a:solidFill>
              </a:rPr>
              <a:t>설명력</a:t>
            </a:r>
            <a:r>
              <a:rPr kumimoji="1" lang="ko-KR" altLang="en-US" b="1" dirty="0">
                <a:solidFill>
                  <a:srgbClr val="E4D1AF"/>
                </a:solidFill>
              </a:rPr>
              <a:t> </a:t>
            </a:r>
            <a:r>
              <a:rPr kumimoji="1" lang="en-US" altLang="ko-KR" b="1" dirty="0">
                <a:solidFill>
                  <a:srgbClr val="E4D1AF"/>
                </a:solidFill>
              </a:rPr>
              <a:t>:</a:t>
            </a:r>
            <a:r>
              <a:rPr kumimoji="1" lang="ko-KR" altLang="en-US" b="1" dirty="0">
                <a:solidFill>
                  <a:srgbClr val="E4D1AF"/>
                </a:solidFill>
              </a:rPr>
              <a:t> </a:t>
            </a:r>
            <a:r>
              <a:rPr kumimoji="1" lang="en-US" altLang="ko-KR" b="1" dirty="0">
                <a:solidFill>
                  <a:srgbClr val="E4D1AF"/>
                </a:solidFill>
              </a:rPr>
              <a:t>0.595</a:t>
            </a:r>
          </a:p>
          <a:p>
            <a:pPr algn="ctr"/>
            <a:r>
              <a:rPr kumimoji="1" lang="en-US" altLang="ko-Kore-KR" b="1" dirty="0">
                <a:solidFill>
                  <a:srgbClr val="E4D1AF"/>
                </a:solidFill>
              </a:rPr>
              <a:t>P-Value : 0.0086</a:t>
            </a:r>
            <a:r>
              <a:rPr kumimoji="1" lang="en-US" altLang="ko-KR" b="1" dirty="0">
                <a:solidFill>
                  <a:srgbClr val="E4D1AF"/>
                </a:solidFill>
              </a:rPr>
              <a:t>24</a:t>
            </a:r>
          </a:p>
          <a:p>
            <a:pPr algn="ctr"/>
            <a:endParaRPr kumimoji="1" lang="en-US" altLang="ko-Kore-KR" b="1" dirty="0">
              <a:solidFill>
                <a:srgbClr val="E4D1AF"/>
              </a:solidFill>
            </a:endParaRPr>
          </a:p>
          <a:p>
            <a:pPr algn="ctr"/>
            <a:r>
              <a:rPr kumimoji="1" lang="ko-KR" altLang="en-US" b="1" dirty="0">
                <a:solidFill>
                  <a:srgbClr val="A80000"/>
                </a:solidFill>
              </a:rPr>
              <a:t>설명력 </a:t>
            </a:r>
            <a:r>
              <a:rPr kumimoji="1" lang="en-US" altLang="ko-KR" b="1" dirty="0">
                <a:solidFill>
                  <a:srgbClr val="A80000"/>
                </a:solidFill>
              </a:rPr>
              <a:t>91.93%</a:t>
            </a:r>
            <a:r>
              <a:rPr kumimoji="1" lang="ko-KR" altLang="en-US" b="1" dirty="0">
                <a:solidFill>
                  <a:srgbClr val="A80000"/>
                </a:solidFill>
              </a:rPr>
              <a:t> 향상</a:t>
            </a:r>
            <a:endParaRPr kumimoji="1" lang="en-US" altLang="ko-KR" b="1" dirty="0">
              <a:solidFill>
                <a:srgbClr val="A80000"/>
              </a:solidFill>
            </a:endParaRPr>
          </a:p>
          <a:p>
            <a:pPr algn="ctr"/>
            <a:r>
              <a:rPr kumimoji="1" lang="en-US" altLang="ko-KR" b="1" dirty="0">
                <a:solidFill>
                  <a:srgbClr val="A80000"/>
                </a:solidFill>
              </a:rPr>
              <a:t>P-Value 0.062548 </a:t>
            </a:r>
            <a:r>
              <a:rPr kumimoji="1" lang="ko-KR" altLang="en-US" b="1" dirty="0">
                <a:solidFill>
                  <a:srgbClr val="A80000"/>
                </a:solidFill>
              </a:rPr>
              <a:t>하락</a:t>
            </a:r>
            <a:endParaRPr kumimoji="1" lang="en-US" altLang="ko-KR" b="1" dirty="0">
              <a:solidFill>
                <a:srgbClr val="A80000"/>
              </a:solidFill>
            </a:endParaRPr>
          </a:p>
          <a:p>
            <a:pPr algn="ctr"/>
            <a:endParaRPr kumimoji="1" lang="en-US" altLang="ko-KR" b="1" dirty="0">
              <a:solidFill>
                <a:srgbClr val="E4D1A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7C490C-D51D-10F4-63AC-C6E3C1B42E72}"/>
              </a:ext>
            </a:extLst>
          </p:cNvPr>
          <p:cNvSpPr txBox="1"/>
          <p:nvPr/>
        </p:nvSpPr>
        <p:spPr>
          <a:xfrm>
            <a:off x="5954476" y="211443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1600" dirty="0">
              <a:solidFill>
                <a:srgbClr val="E4D1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1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6F98C84-D764-ECC1-F602-72D1A9672827}"/>
              </a:ext>
            </a:extLst>
          </p:cNvPr>
          <p:cNvGrpSpPr/>
          <p:nvPr/>
        </p:nvGrpSpPr>
        <p:grpSpPr>
          <a:xfrm>
            <a:off x="2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AAA093E-525F-854B-DD4D-0A201281ECC0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1FC226D-DB5B-8B6E-591F-07F98E7434CA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09E5F3B-A89C-E92C-22A5-C79F7390A10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E3FFC20-F221-959A-6311-0BE55C76C83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761A96C1-B8C0-6416-63FD-6DF7B4C8E33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FC758B0-2F1F-76A6-635E-B35A54C8E385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7CDA4E-00D8-C0F8-C9AA-9493339FDEAD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E8E0E43-9894-3953-8E9B-0FE9540DC73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32" y="1959614"/>
            <a:ext cx="2880000" cy="21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4B0CAF-99B0-7670-5C03-44E48B69F7F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70" y="1959614"/>
            <a:ext cx="2880000" cy="21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E7B717-F019-CACD-52FE-C8ADBF1B29A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50332" y="4362502"/>
            <a:ext cx="2880000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14E224-D89A-E155-25A5-31897B8A7BA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61670" y="4362502"/>
            <a:ext cx="2880000" cy="216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E9A9D8-A4F6-6FB6-3482-3BC90BAC1C91}"/>
              </a:ext>
            </a:extLst>
          </p:cNvPr>
          <p:cNvSpPr txBox="1"/>
          <p:nvPr/>
        </p:nvSpPr>
        <p:spPr>
          <a:xfrm>
            <a:off x="7184570" y="960207"/>
            <a:ext cx="472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ore-KR" altLang="en-US" dirty="0">
                <a:solidFill>
                  <a:srgbClr val="102A49"/>
                </a:solidFill>
              </a:rPr>
              <a:t>선형성</a:t>
            </a:r>
            <a:r>
              <a:rPr kumimoji="1" lang="en-US" altLang="ko-KR" dirty="0">
                <a:solidFill>
                  <a:srgbClr val="102A49"/>
                </a:solidFill>
              </a:rPr>
              <a:t>/</a:t>
            </a:r>
            <a:r>
              <a:rPr kumimoji="1" lang="ko-KR" altLang="en-US" dirty="0">
                <a:solidFill>
                  <a:srgbClr val="102A49"/>
                </a:solidFill>
              </a:rPr>
              <a:t>정규분포</a:t>
            </a:r>
            <a:r>
              <a:rPr kumimoji="1" lang="en-US" altLang="ko-KR" dirty="0">
                <a:solidFill>
                  <a:srgbClr val="102A49"/>
                </a:solidFill>
              </a:rPr>
              <a:t>/</a:t>
            </a:r>
            <a:r>
              <a:rPr kumimoji="1" lang="ko-KR" altLang="en-US" dirty="0">
                <a:solidFill>
                  <a:srgbClr val="102A49"/>
                </a:solidFill>
              </a:rPr>
              <a:t>등분산성</a:t>
            </a:r>
            <a:r>
              <a:rPr kumimoji="1" lang="en-US" altLang="ko-KR" dirty="0">
                <a:solidFill>
                  <a:srgbClr val="102A49"/>
                </a:solidFill>
              </a:rPr>
              <a:t>/</a:t>
            </a:r>
            <a:r>
              <a:rPr kumimoji="1" lang="ko-KR" altLang="en-US" dirty="0">
                <a:solidFill>
                  <a:srgbClr val="102A49"/>
                </a:solidFill>
              </a:rPr>
              <a:t>독립성 여부 확인</a:t>
            </a:r>
            <a:endParaRPr kumimoji="1" lang="ko-Kore-KR" altLang="en-US" dirty="0">
              <a:solidFill>
                <a:srgbClr val="102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18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F4B0CAF-99B0-7670-5C03-44E48B69F7F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70" y="1959614"/>
            <a:ext cx="2880000" cy="21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E7B717-F019-CACD-52FE-C8ADBF1B29A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50332" y="4362502"/>
            <a:ext cx="2880000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14E224-D89A-E155-25A5-31897B8A7B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70" y="4362502"/>
            <a:ext cx="2880000" cy="2160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E786BA-3093-5553-2893-C01F4038CAE5}"/>
              </a:ext>
            </a:extLst>
          </p:cNvPr>
          <p:cNvSpPr/>
          <p:nvPr/>
        </p:nvSpPr>
        <p:spPr>
          <a:xfrm>
            <a:off x="0" y="1515274"/>
            <a:ext cx="12192000" cy="5342726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365851-EC24-9287-046E-ACD51286EAA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68442" y="2082377"/>
            <a:ext cx="5760000" cy="4320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47CA80-A9AE-26BB-AA66-813943D9D39B}"/>
              </a:ext>
            </a:extLst>
          </p:cNvPr>
          <p:cNvGrpSpPr/>
          <p:nvPr/>
        </p:nvGrpSpPr>
        <p:grpSpPr>
          <a:xfrm>
            <a:off x="7800098" y="3315783"/>
            <a:ext cx="4120739" cy="1666159"/>
            <a:chOff x="7800098" y="3315783"/>
            <a:chExt cx="4120739" cy="166615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93D1FC-EA61-0030-84D6-9A163C7EC65F}"/>
                </a:ext>
              </a:extLst>
            </p:cNvPr>
            <p:cNvSpPr/>
            <p:nvPr/>
          </p:nvSpPr>
          <p:spPr>
            <a:xfrm>
              <a:off x="7800098" y="3315783"/>
              <a:ext cx="4120739" cy="1666159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39FBED-5D54-CD72-32EE-D6A50564CC8E}"/>
                </a:ext>
              </a:extLst>
            </p:cNvPr>
            <p:cNvSpPr txBox="1"/>
            <p:nvPr/>
          </p:nvSpPr>
          <p:spPr>
            <a:xfrm>
              <a:off x="8390055" y="3548698"/>
              <a:ext cx="2954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rgbClr val="EDD8BD"/>
                  </a:solidFill>
                </a:rPr>
                <a:t>Residual vs Fitted</a:t>
              </a:r>
            </a:p>
            <a:p>
              <a:pPr algn="ctr"/>
              <a:endParaRPr kumimoji="1" lang="en-US" altLang="ko-Kore-KR" sz="2400" dirty="0">
                <a:solidFill>
                  <a:srgbClr val="EDD8BD"/>
                </a:solidFill>
              </a:endParaRPr>
            </a:p>
            <a:p>
              <a:pPr algn="ctr"/>
              <a:r>
                <a:rPr kumimoji="1" lang="ko-KR" altLang="en-US" sz="2400" dirty="0">
                  <a:solidFill>
                    <a:srgbClr val="EDD8BD"/>
                  </a:solidFill>
                </a:rPr>
                <a:t>패턴</a:t>
              </a:r>
              <a:r>
                <a:rPr kumimoji="1" lang="en-US" altLang="ko-KR" sz="2400" dirty="0">
                  <a:solidFill>
                    <a:srgbClr val="EDD8BD"/>
                  </a:solidFill>
                </a:rPr>
                <a:t>X -&gt; </a:t>
              </a:r>
              <a:r>
                <a:rPr kumimoji="1" lang="ko-KR" altLang="en-US" sz="2400" dirty="0">
                  <a:solidFill>
                    <a:srgbClr val="EDD8BD"/>
                  </a:solidFill>
                </a:rPr>
                <a:t>선형성 만족</a:t>
              </a:r>
              <a:endParaRPr kumimoji="1" lang="en-US" altLang="ko-Kore-KR" sz="2400" dirty="0">
                <a:solidFill>
                  <a:srgbClr val="EDD8BD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E8B583-3E4A-1C2D-2790-F3189BB9772D}"/>
              </a:ext>
            </a:extLst>
          </p:cNvPr>
          <p:cNvSpPr txBox="1"/>
          <p:nvPr/>
        </p:nvSpPr>
        <p:spPr>
          <a:xfrm>
            <a:off x="1168442" y="807388"/>
            <a:ext cx="46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sz="32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3B3F21-609C-FBDE-D898-5D9299966814}"/>
              </a:ext>
            </a:extLst>
          </p:cNvPr>
          <p:cNvGrpSpPr/>
          <p:nvPr/>
        </p:nvGrpSpPr>
        <p:grpSpPr>
          <a:xfrm>
            <a:off x="20" y="0"/>
            <a:ext cx="12191980" cy="1596572"/>
            <a:chOff x="0" y="0"/>
            <a:chExt cx="12191980" cy="159657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9DD6B94-7EF7-A498-69AC-CAFB17CA9155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45D3D93-3F5C-9F0B-05AA-3E318BBFF287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E71287D5-E929-AA4B-217D-F74F7DB98E8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130A3038-1B84-2214-8E3F-F61D50A7FBA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155B10A-597B-4E34-D884-6DE9F959F46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7E2C7A-FD28-8988-1068-E87C59E952B7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D00029-BF7C-D5B6-155C-BD26CA030869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F314473-9624-9413-266A-64D63B110BD5}"/>
              </a:ext>
            </a:extLst>
          </p:cNvPr>
          <p:cNvSpPr txBox="1"/>
          <p:nvPr/>
        </p:nvSpPr>
        <p:spPr>
          <a:xfrm>
            <a:off x="7184570" y="960207"/>
            <a:ext cx="472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>
                <a:solidFill>
                  <a:srgbClr val="102A49"/>
                </a:solidFill>
              </a:rPr>
              <a:t>선형성 확인</a:t>
            </a:r>
            <a:endParaRPr kumimoji="1" lang="ko-Kore-KR" altLang="en-US" dirty="0">
              <a:solidFill>
                <a:srgbClr val="102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5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8B583-3E4A-1C2D-2790-F3189BB9772D}"/>
              </a:ext>
            </a:extLst>
          </p:cNvPr>
          <p:cNvSpPr txBox="1"/>
          <p:nvPr/>
        </p:nvSpPr>
        <p:spPr>
          <a:xfrm>
            <a:off x="1168442" y="807388"/>
            <a:ext cx="46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결론</a:t>
            </a:r>
            <a:r>
              <a:rPr kumimoji="1" lang="en-US" altLang="ko-KR" sz="3200" dirty="0"/>
              <a:t>I</a:t>
            </a:r>
            <a:endParaRPr kumimoji="1" lang="ko-Kore-KR" altLang="en-US" sz="3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8E0E43-9894-3953-8E9B-0FE9540DC73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32" y="1959614"/>
            <a:ext cx="2880000" cy="21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E7B717-F019-CACD-52FE-C8ADBF1B29A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50332" y="4362502"/>
            <a:ext cx="2880000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14E224-D89A-E155-25A5-31897B8A7B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70" y="4362502"/>
            <a:ext cx="2880000" cy="2160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9B2327-F091-E184-26F4-928C81724D40}"/>
              </a:ext>
            </a:extLst>
          </p:cNvPr>
          <p:cNvSpPr/>
          <p:nvPr/>
        </p:nvSpPr>
        <p:spPr>
          <a:xfrm>
            <a:off x="0" y="1515274"/>
            <a:ext cx="12192000" cy="5342726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957C6F0-7B29-8D2C-D931-FA9159DBE7A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70000" y="2080800"/>
            <a:ext cx="5760000" cy="4320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8C278E3-DAD2-F2DF-42FA-A5B3CCCB8595}"/>
              </a:ext>
            </a:extLst>
          </p:cNvPr>
          <p:cNvGrpSpPr/>
          <p:nvPr/>
        </p:nvGrpSpPr>
        <p:grpSpPr>
          <a:xfrm>
            <a:off x="7800098" y="3315783"/>
            <a:ext cx="4120739" cy="1666159"/>
            <a:chOff x="7800098" y="3315783"/>
            <a:chExt cx="4120739" cy="166615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4049D54-BAF5-B040-251D-80FA4144640A}"/>
                </a:ext>
              </a:extLst>
            </p:cNvPr>
            <p:cNvSpPr/>
            <p:nvPr/>
          </p:nvSpPr>
          <p:spPr>
            <a:xfrm>
              <a:off x="7800098" y="3315783"/>
              <a:ext cx="4120739" cy="1666159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0F3E87-6F7B-9203-5DB2-B2913ABB3634}"/>
                </a:ext>
              </a:extLst>
            </p:cNvPr>
            <p:cNvSpPr txBox="1"/>
            <p:nvPr/>
          </p:nvSpPr>
          <p:spPr>
            <a:xfrm>
              <a:off x="8971143" y="3548698"/>
              <a:ext cx="17924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rgbClr val="EDD8BD"/>
                  </a:solidFill>
                </a:rPr>
                <a:t>Normal Q-Q</a:t>
              </a:r>
            </a:p>
            <a:p>
              <a:pPr algn="ctr"/>
              <a:endParaRPr kumimoji="1" lang="en-US" altLang="ko-Kore-KR" sz="2400" dirty="0">
                <a:solidFill>
                  <a:srgbClr val="EDD8BD"/>
                </a:solidFill>
              </a:endParaRPr>
            </a:p>
            <a:p>
              <a:pPr algn="ctr"/>
              <a:r>
                <a:rPr kumimoji="1" lang="ko-KR" altLang="en-US" sz="2400" dirty="0">
                  <a:solidFill>
                    <a:srgbClr val="EDD8BD"/>
                  </a:solidFill>
                </a:rPr>
                <a:t>정규성 만족</a:t>
              </a:r>
              <a:endParaRPr kumimoji="1" lang="en-US" altLang="ko-Kore-KR" sz="2400" dirty="0">
                <a:solidFill>
                  <a:srgbClr val="EDD8BD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A81561-64C8-184A-0514-BBA8B5162F83}"/>
              </a:ext>
            </a:extLst>
          </p:cNvPr>
          <p:cNvGrpSpPr/>
          <p:nvPr/>
        </p:nvGrpSpPr>
        <p:grpSpPr>
          <a:xfrm>
            <a:off x="20" y="0"/>
            <a:ext cx="12191980" cy="1596572"/>
            <a:chOff x="0" y="0"/>
            <a:chExt cx="12191980" cy="15965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AB6D261-9704-5FCA-1B84-230E251A8627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983CE7C-1DD5-8808-35B5-74FB96A6A764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AC01FCD-5E2F-8E26-FBBE-3411DB0AEF3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1B7AAB90-21C2-6129-D2E5-A1EECC5EBC7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93CE9C5-602E-6CF1-D677-AE00C8431FB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EDE471E-5AEA-A697-D80E-3801F6B837AF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4B97C1-9F1B-E1B3-D101-3E24597C5D11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6E42E22-F988-E772-B47D-2CF00B5FB61D}"/>
              </a:ext>
            </a:extLst>
          </p:cNvPr>
          <p:cNvSpPr txBox="1"/>
          <p:nvPr/>
        </p:nvSpPr>
        <p:spPr>
          <a:xfrm>
            <a:off x="7184570" y="960207"/>
            <a:ext cx="472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>
                <a:solidFill>
                  <a:srgbClr val="102A49"/>
                </a:solidFill>
              </a:rPr>
              <a:t>정규성 확인</a:t>
            </a:r>
            <a:endParaRPr kumimoji="1" lang="ko-Kore-KR" altLang="en-US" dirty="0">
              <a:solidFill>
                <a:srgbClr val="102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6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8B583-3E4A-1C2D-2790-F3189BB9772D}"/>
              </a:ext>
            </a:extLst>
          </p:cNvPr>
          <p:cNvSpPr txBox="1"/>
          <p:nvPr/>
        </p:nvSpPr>
        <p:spPr>
          <a:xfrm>
            <a:off x="1168442" y="807388"/>
            <a:ext cx="46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결론</a:t>
            </a:r>
            <a:r>
              <a:rPr kumimoji="1" lang="en-US" altLang="ko-KR" sz="3200" dirty="0"/>
              <a:t>I</a:t>
            </a:r>
            <a:endParaRPr kumimoji="1" lang="ko-Kore-KR" altLang="en-US" sz="3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F98C84-D764-ECC1-F602-72D1A9672827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AAA093E-525F-854B-DD4D-0A201281ECC0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1FC226D-DB5B-8B6E-591F-07F98E7434CA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09E5F3B-A89C-E92C-22A5-C79F7390A10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E3FFC20-F221-959A-6311-0BE55C76C83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761A96C1-B8C0-6416-63FD-6DF7B4C8E33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FC758B0-2F1F-76A6-635E-B35A54C8E385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7CDA4E-00D8-C0F8-C9AA-9493339FDEAD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EC929A-9F67-AC90-B4C0-B3E52A39E6CD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dirty="0">
                  <a:solidFill>
                    <a:srgbClr val="102A49"/>
                  </a:solidFill>
                </a:rPr>
                <a:t>등분산성 확인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E8E0E43-9894-3953-8E9B-0FE9540DC73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32" y="1959614"/>
            <a:ext cx="2880000" cy="21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4B0CAF-99B0-7670-5C03-44E48B69F7F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70" y="1959614"/>
            <a:ext cx="2880000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14E224-D89A-E155-25A5-31897B8A7B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70" y="4362502"/>
            <a:ext cx="2880000" cy="2160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20442-6DC5-0195-821C-437A4404C97A}"/>
              </a:ext>
            </a:extLst>
          </p:cNvPr>
          <p:cNvSpPr/>
          <p:nvPr/>
        </p:nvSpPr>
        <p:spPr>
          <a:xfrm>
            <a:off x="0" y="1596572"/>
            <a:ext cx="12192000" cy="5261428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DBDA5B-0DB4-5AAB-2E80-CF64E4CAB69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70000" y="2080800"/>
            <a:ext cx="5760000" cy="4320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C68A4EF-FB62-F619-7E7C-BE1791C9DB5A}"/>
              </a:ext>
            </a:extLst>
          </p:cNvPr>
          <p:cNvGrpSpPr/>
          <p:nvPr/>
        </p:nvGrpSpPr>
        <p:grpSpPr>
          <a:xfrm>
            <a:off x="7800098" y="3315783"/>
            <a:ext cx="4120739" cy="1666159"/>
            <a:chOff x="7800098" y="3315783"/>
            <a:chExt cx="4120739" cy="166615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12C7553-F732-5DE6-3FE3-0A78F399F218}"/>
                </a:ext>
              </a:extLst>
            </p:cNvPr>
            <p:cNvSpPr/>
            <p:nvPr/>
          </p:nvSpPr>
          <p:spPr>
            <a:xfrm>
              <a:off x="7800098" y="3315783"/>
              <a:ext cx="4120739" cy="1666159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BD8C2C-3608-2D9E-2953-155E5516E1DB}"/>
                </a:ext>
              </a:extLst>
            </p:cNvPr>
            <p:cNvSpPr txBox="1"/>
            <p:nvPr/>
          </p:nvSpPr>
          <p:spPr>
            <a:xfrm>
              <a:off x="7893930" y="3548698"/>
              <a:ext cx="39469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>
                  <a:solidFill>
                    <a:srgbClr val="EDD8BD"/>
                  </a:solidFill>
                </a:rPr>
                <a:t>Scale Location</a:t>
              </a:r>
            </a:p>
            <a:p>
              <a:pPr algn="ctr"/>
              <a:endParaRPr kumimoji="1" lang="en-US" altLang="ko-KR" sz="2400" dirty="0">
                <a:solidFill>
                  <a:srgbClr val="EDD8BD"/>
                </a:solidFill>
              </a:endParaRPr>
            </a:p>
            <a:p>
              <a:pPr algn="ctr"/>
              <a:r>
                <a:rPr kumimoji="1" lang="ko-KR" altLang="en-US" sz="2400" dirty="0">
                  <a:solidFill>
                    <a:srgbClr val="EDD8BD"/>
                  </a:solidFill>
                </a:rPr>
                <a:t>모양 패턴</a:t>
              </a:r>
              <a:r>
                <a:rPr kumimoji="1" lang="en-US" altLang="ko-KR" sz="2400" dirty="0">
                  <a:solidFill>
                    <a:srgbClr val="EDD8BD"/>
                  </a:solidFill>
                </a:rPr>
                <a:t>X -&gt;</a:t>
              </a:r>
              <a:r>
                <a:rPr kumimoji="1" lang="ko-KR" altLang="en-US" sz="2400" dirty="0">
                  <a:solidFill>
                    <a:srgbClr val="EDD8BD"/>
                  </a:solidFill>
                </a:rPr>
                <a:t> 등분산성 만족</a:t>
              </a:r>
              <a:endParaRPr kumimoji="1" lang="en-US" altLang="ko-Kore-KR" sz="2400" dirty="0">
                <a:solidFill>
                  <a:srgbClr val="EDD8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3FD8CA7-3C4B-706D-D06B-4917A7D3E7E2}"/>
              </a:ext>
            </a:extLst>
          </p:cNvPr>
          <p:cNvSpPr/>
          <p:nvPr/>
        </p:nvSpPr>
        <p:spPr>
          <a:xfrm>
            <a:off x="6974237" y="0"/>
            <a:ext cx="5217763" cy="6858000"/>
          </a:xfrm>
          <a:prstGeom prst="rect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37E659-5693-7C65-4B49-035C1A9855FC}"/>
              </a:ext>
            </a:extLst>
          </p:cNvPr>
          <p:cNvGrpSpPr/>
          <p:nvPr/>
        </p:nvGrpSpPr>
        <p:grpSpPr>
          <a:xfrm>
            <a:off x="816394" y="925974"/>
            <a:ext cx="5446644" cy="5592895"/>
            <a:chOff x="816394" y="925974"/>
            <a:chExt cx="5446644" cy="5592895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27EE16D2-D780-7A75-71D8-4FB525627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83432" y="925974"/>
              <a:ext cx="5112568" cy="5592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382D35-DD0E-E168-C791-2E918AE3F130}"/>
                </a:ext>
              </a:extLst>
            </p:cNvPr>
            <p:cNvSpPr/>
            <p:nvPr/>
          </p:nvSpPr>
          <p:spPr>
            <a:xfrm>
              <a:off x="816394" y="6047898"/>
              <a:ext cx="5446644" cy="28823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7" name="그룹 8">
            <a:extLst>
              <a:ext uri="{FF2B5EF4-FFF2-40B4-BE49-F238E27FC236}">
                <a16:creationId xmlns:a16="http://schemas.microsoft.com/office/drawing/2014/main" id="{CD6457D5-311F-0F29-684E-11FD4C586F22}"/>
              </a:ext>
            </a:extLst>
          </p:cNvPr>
          <p:cNvGrpSpPr/>
          <p:nvPr/>
        </p:nvGrpSpPr>
        <p:grpSpPr>
          <a:xfrm>
            <a:off x="8004720" y="1803303"/>
            <a:ext cx="3203848" cy="936104"/>
            <a:chOff x="5940152" y="2708920"/>
            <a:chExt cx="3203848" cy="936104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A114B8A7-97FF-4192-C2D3-3518962EE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43223" y="2780928"/>
              <a:ext cx="3059833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019324A-EF9B-0DED-BBE2-1AF10452301D}"/>
                </a:ext>
              </a:extLst>
            </p:cNvPr>
            <p:cNvSpPr/>
            <p:nvPr/>
          </p:nvSpPr>
          <p:spPr>
            <a:xfrm>
              <a:off x="5940152" y="2708920"/>
              <a:ext cx="3203848" cy="936104"/>
            </a:xfrm>
            <a:prstGeom prst="rect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2691BA-1C77-39A3-7175-BE8E33F6EEAA}"/>
              </a:ext>
            </a:extLst>
          </p:cNvPr>
          <p:cNvSpPr txBox="1"/>
          <p:nvPr/>
        </p:nvSpPr>
        <p:spPr>
          <a:xfrm>
            <a:off x="7860450" y="3429000"/>
            <a:ext cx="3738523" cy="2228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Tx/>
              <a:buChar char="-"/>
            </a:pPr>
            <a:r>
              <a:rPr kumimoji="1" lang="ko-Kore-KR" altLang="en-US" b="1" dirty="0">
                <a:solidFill>
                  <a:srgbClr val="102A49"/>
                </a:solidFill>
              </a:rPr>
              <a:t>타</a:t>
            </a:r>
            <a:r>
              <a:rPr kumimoji="1" lang="ko-KR" altLang="en-US" b="1" dirty="0">
                <a:solidFill>
                  <a:srgbClr val="102A49"/>
                </a:solidFill>
              </a:rPr>
              <a:t> 구에 비해 현저히 낮은 만족도</a:t>
            </a:r>
            <a:endParaRPr kumimoji="1" lang="en-US" altLang="ko-KR" b="1" dirty="0">
              <a:solidFill>
                <a:srgbClr val="102A49"/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b="1" dirty="0">
                <a:solidFill>
                  <a:srgbClr val="102A49"/>
                </a:solidFill>
              </a:rPr>
              <a:t>-</a:t>
            </a:r>
            <a:r>
              <a:rPr kumimoji="1" lang="ko-KR" altLang="en-US" b="1" dirty="0">
                <a:solidFill>
                  <a:srgbClr val="102A49"/>
                </a:solidFill>
              </a:rPr>
              <a:t> 비교적 부족한 인프라 수</a:t>
            </a:r>
            <a:endParaRPr kumimoji="1" lang="en-US" altLang="ko-KR" b="1" dirty="0">
              <a:solidFill>
                <a:srgbClr val="102A49"/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ore-KR" b="1" dirty="0">
                <a:solidFill>
                  <a:srgbClr val="102A49"/>
                </a:solidFill>
              </a:rPr>
              <a:t>-</a:t>
            </a:r>
            <a:r>
              <a:rPr kumimoji="1" lang="ko-KR" altLang="en-US" b="1" dirty="0">
                <a:solidFill>
                  <a:srgbClr val="102A49"/>
                </a:solidFill>
              </a:rPr>
              <a:t> </a:t>
            </a:r>
            <a:r>
              <a:rPr kumimoji="1" lang="ko-Kore-KR" altLang="en-US" b="1" dirty="0">
                <a:solidFill>
                  <a:srgbClr val="102A49"/>
                </a:solidFill>
              </a:rPr>
              <a:t>높은</a:t>
            </a:r>
            <a:r>
              <a:rPr kumimoji="1" lang="ko-KR" altLang="en-US" b="1" dirty="0">
                <a:solidFill>
                  <a:srgbClr val="102A49"/>
                </a:solidFill>
              </a:rPr>
              <a:t> 인구밀도</a:t>
            </a:r>
            <a:endParaRPr kumimoji="1" lang="en-US" altLang="ko-KR" b="1" dirty="0">
              <a:solidFill>
                <a:srgbClr val="102A49"/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ore-KR" b="1" dirty="0">
                <a:solidFill>
                  <a:srgbClr val="102A49"/>
                </a:solidFill>
              </a:rPr>
              <a:t>-</a:t>
            </a:r>
            <a:r>
              <a:rPr kumimoji="1" lang="ko-KR" altLang="en-US" b="1" dirty="0">
                <a:solidFill>
                  <a:srgbClr val="102A49"/>
                </a:solidFill>
              </a:rPr>
              <a:t> </a:t>
            </a:r>
            <a:r>
              <a:rPr kumimoji="1" lang="ko-Kore-KR" altLang="en-US" b="1" dirty="0">
                <a:solidFill>
                  <a:srgbClr val="102A49"/>
                </a:solidFill>
              </a:rPr>
              <a:t>낮은</a:t>
            </a:r>
            <a:r>
              <a:rPr kumimoji="1" lang="ko-KR" altLang="en-US" b="1" dirty="0">
                <a:solidFill>
                  <a:srgbClr val="102A49"/>
                </a:solidFill>
              </a:rPr>
              <a:t> 인지도</a:t>
            </a:r>
            <a:endParaRPr kumimoji="1" lang="ko-Kore-KR" altLang="en-US" b="1" dirty="0">
              <a:solidFill>
                <a:srgbClr val="102A4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6B993D-79DE-6F97-BCF0-8FEA4DFC5D05}"/>
              </a:ext>
            </a:extLst>
          </p:cNvPr>
          <p:cNvSpPr txBox="1"/>
          <p:nvPr/>
        </p:nvSpPr>
        <p:spPr>
          <a:xfrm>
            <a:off x="5055122" y="229479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solidFill>
                  <a:srgbClr val="E4D1AF"/>
                </a:solidFill>
              </a:rPr>
              <a:t>선정</a:t>
            </a:r>
            <a:r>
              <a:rPr kumimoji="1" lang="ko-KR" altLang="en-US" sz="3200" dirty="0">
                <a:solidFill>
                  <a:srgbClr val="E4D1AF"/>
                </a:solidFill>
              </a:rPr>
              <a:t> 이유</a:t>
            </a:r>
            <a:endParaRPr kumimoji="1" lang="ko-Kore-KR" altLang="en-US" sz="3200" dirty="0">
              <a:solidFill>
                <a:srgbClr val="E4D1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87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8B583-3E4A-1C2D-2790-F3189BB9772D}"/>
              </a:ext>
            </a:extLst>
          </p:cNvPr>
          <p:cNvSpPr txBox="1"/>
          <p:nvPr/>
        </p:nvSpPr>
        <p:spPr>
          <a:xfrm>
            <a:off x="1168442" y="807388"/>
            <a:ext cx="464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결론</a:t>
            </a:r>
            <a:r>
              <a:rPr kumimoji="1" lang="en-US" altLang="ko-KR" sz="3200" dirty="0"/>
              <a:t>I</a:t>
            </a:r>
            <a:endParaRPr kumimoji="1" lang="ko-Kore-KR" altLang="en-US" sz="3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F98C84-D764-ECC1-F602-72D1A9672827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AAA093E-525F-854B-DD4D-0A201281ECC0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1FC226D-DB5B-8B6E-591F-07F98E7434CA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09E5F3B-A89C-E92C-22A5-C79F7390A10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E3FFC20-F221-959A-6311-0BE55C76C83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761A96C1-B8C0-6416-63FD-6DF7B4C8E33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FC758B0-2F1F-76A6-635E-B35A54C8E385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7CDA4E-00D8-C0F8-C9AA-9493339FDEAD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EC929A-9F67-AC90-B4C0-B3E52A39E6CD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E8E0E43-9894-3953-8E9B-0FE9540DC73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32" y="1959614"/>
            <a:ext cx="2880000" cy="21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4B0CAF-99B0-7670-5C03-44E48B69F7F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70" y="1959614"/>
            <a:ext cx="2880000" cy="21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E7B717-F019-CACD-52FE-C8ADBF1B29A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50332" y="4362502"/>
            <a:ext cx="2880000" cy="2160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1467C0-4F51-C34C-FD0D-B373DFCB6425}"/>
              </a:ext>
            </a:extLst>
          </p:cNvPr>
          <p:cNvSpPr/>
          <p:nvPr/>
        </p:nvSpPr>
        <p:spPr>
          <a:xfrm>
            <a:off x="0" y="1596572"/>
            <a:ext cx="12192000" cy="5261428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72C1D8D-F9E9-1DBE-C017-4036B8EC613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70000" y="2080800"/>
            <a:ext cx="5760000" cy="4320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1B0A49F-D4A0-2C14-52BD-FDE11988150A}"/>
              </a:ext>
            </a:extLst>
          </p:cNvPr>
          <p:cNvGrpSpPr/>
          <p:nvPr/>
        </p:nvGrpSpPr>
        <p:grpSpPr>
          <a:xfrm>
            <a:off x="7800098" y="3315783"/>
            <a:ext cx="4120739" cy="1666159"/>
            <a:chOff x="7800098" y="3315783"/>
            <a:chExt cx="4120739" cy="166615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CA820A7-01B0-0D64-06D3-061CE27893EF}"/>
                </a:ext>
              </a:extLst>
            </p:cNvPr>
            <p:cNvSpPr/>
            <p:nvPr/>
          </p:nvSpPr>
          <p:spPr>
            <a:xfrm>
              <a:off x="7800098" y="3315783"/>
              <a:ext cx="4120739" cy="1666159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29294-01C9-8CF7-CD73-A18A0916C78A}"/>
                </a:ext>
              </a:extLst>
            </p:cNvPr>
            <p:cNvSpPr txBox="1"/>
            <p:nvPr/>
          </p:nvSpPr>
          <p:spPr>
            <a:xfrm>
              <a:off x="8494667" y="3548698"/>
              <a:ext cx="27454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rgbClr val="EDD8BD"/>
                  </a:solidFill>
                </a:rPr>
                <a:t>Residual vs Leverage</a:t>
              </a:r>
            </a:p>
            <a:p>
              <a:pPr algn="ctr"/>
              <a:endParaRPr kumimoji="1" lang="en-US" altLang="ko-Kore-KR" sz="2400" dirty="0">
                <a:solidFill>
                  <a:srgbClr val="EDD8BD"/>
                </a:solidFill>
              </a:endParaRPr>
            </a:p>
            <a:p>
              <a:pPr algn="ctr"/>
              <a:r>
                <a:rPr kumimoji="1" lang="ko-KR" altLang="en-US" sz="2400" dirty="0">
                  <a:solidFill>
                    <a:srgbClr val="EDD8BD"/>
                  </a:solidFill>
                </a:rPr>
                <a:t>이상치 </a:t>
              </a:r>
              <a:r>
                <a:rPr kumimoji="1" lang="en-US" altLang="ko-KR" sz="2400" dirty="0">
                  <a:solidFill>
                    <a:srgbClr val="EDD8BD"/>
                  </a:solidFill>
                </a:rPr>
                <a:t>X</a:t>
              </a:r>
              <a:endParaRPr kumimoji="1" lang="en-US" altLang="ko-Kore-KR" sz="2400" dirty="0">
                <a:solidFill>
                  <a:srgbClr val="EDD8BD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BF9A13D-CC90-FEDB-83D6-400E2529DCB9}"/>
              </a:ext>
            </a:extLst>
          </p:cNvPr>
          <p:cNvSpPr txBox="1"/>
          <p:nvPr/>
        </p:nvSpPr>
        <p:spPr>
          <a:xfrm>
            <a:off x="7185600" y="961200"/>
            <a:ext cx="4724359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>
                <a:solidFill>
                  <a:srgbClr val="102A49"/>
                </a:solidFill>
              </a:rPr>
              <a:t>이상치 확인</a:t>
            </a:r>
            <a:endParaRPr kumimoji="1" lang="ko-Kore-KR" altLang="en-US" dirty="0">
              <a:solidFill>
                <a:srgbClr val="102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87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88EF54-1CDA-D9DF-3F5F-A6BB960884B0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195D432-CD0E-5A23-89C2-0F3E4707C756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6F41A45-5010-C075-3AEC-76648BB290BA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910C2A2-1F08-801F-3C3B-E216656E96E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BAFCCF9-45AB-101E-5FCD-5F1922503FC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45FCD5D-506D-E9A5-5664-503E6EF4A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D6F341A-8735-4049-5F13-32150A8397DE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472660-EC52-07C6-FD59-C5EC6FD12883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7DB1BB-651F-4321-18EC-7AE6C61C3937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BCBD3D-8464-4ACA-DFC6-95B574F6F013}"/>
              </a:ext>
            </a:extLst>
          </p:cNvPr>
          <p:cNvSpPr txBox="1"/>
          <p:nvPr/>
        </p:nvSpPr>
        <p:spPr>
          <a:xfrm>
            <a:off x="7185600" y="961200"/>
            <a:ext cx="472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ore-KR" altLang="en-US" dirty="0">
                <a:solidFill>
                  <a:srgbClr val="102A49"/>
                </a:solidFill>
              </a:rPr>
              <a:t>선형성</a:t>
            </a:r>
            <a:r>
              <a:rPr kumimoji="1" lang="en-US" altLang="ko-KR" dirty="0">
                <a:solidFill>
                  <a:srgbClr val="102A49"/>
                </a:solidFill>
              </a:rPr>
              <a:t>/</a:t>
            </a:r>
            <a:r>
              <a:rPr kumimoji="1" lang="ko-KR" altLang="en-US" dirty="0">
                <a:solidFill>
                  <a:srgbClr val="102A49"/>
                </a:solidFill>
              </a:rPr>
              <a:t>정규분포</a:t>
            </a:r>
            <a:r>
              <a:rPr kumimoji="1" lang="en-US" altLang="ko-KR" dirty="0">
                <a:solidFill>
                  <a:srgbClr val="102A49"/>
                </a:solidFill>
              </a:rPr>
              <a:t>/</a:t>
            </a:r>
            <a:r>
              <a:rPr kumimoji="1" lang="ko-KR" altLang="en-US" dirty="0">
                <a:solidFill>
                  <a:srgbClr val="102A49"/>
                </a:solidFill>
              </a:rPr>
              <a:t>등분산성</a:t>
            </a:r>
            <a:r>
              <a:rPr kumimoji="1" lang="en-US" altLang="ko-KR" dirty="0">
                <a:solidFill>
                  <a:srgbClr val="102A49"/>
                </a:solidFill>
              </a:rPr>
              <a:t>/</a:t>
            </a:r>
            <a:r>
              <a:rPr kumimoji="1" lang="ko-KR" altLang="en-US" dirty="0">
                <a:solidFill>
                  <a:srgbClr val="102A49"/>
                </a:solidFill>
              </a:rPr>
              <a:t>독립성 여부 확인</a:t>
            </a:r>
            <a:endParaRPr kumimoji="1" lang="ko-Kore-KR" altLang="en-US" dirty="0">
              <a:solidFill>
                <a:srgbClr val="102A49"/>
              </a:solidFill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B2E2978D-47B0-5972-1FA9-0AA9756FC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2B36"/>
              </a:clrFrom>
              <a:clrTo>
                <a:srgbClr val="002B3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8182" y="2112439"/>
            <a:ext cx="756084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281A742-5589-206D-56C1-CDF5532E8C14}"/>
              </a:ext>
            </a:extLst>
          </p:cNvPr>
          <p:cNvGrpSpPr/>
          <p:nvPr/>
        </p:nvGrpSpPr>
        <p:grpSpPr>
          <a:xfrm>
            <a:off x="2720622" y="4625047"/>
            <a:ext cx="7374712" cy="1272746"/>
            <a:chOff x="5647038" y="3323968"/>
            <a:chExt cx="7374712" cy="12727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41F81C-89AD-2BDC-1C4D-131B30B21C72}"/>
                </a:ext>
              </a:extLst>
            </p:cNvPr>
            <p:cNvSpPr txBox="1"/>
            <p:nvPr/>
          </p:nvSpPr>
          <p:spPr>
            <a:xfrm>
              <a:off x="5783871" y="3591009"/>
              <a:ext cx="7237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solidFill>
                    <a:srgbClr val="E4D1AF"/>
                  </a:solidFill>
                </a:rPr>
                <a:t>‘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병원 수</a:t>
              </a:r>
              <a:r>
                <a:rPr kumimoji="1" lang="en-US" altLang="ko-Kore-KR" dirty="0">
                  <a:solidFill>
                    <a:srgbClr val="E4D1AF"/>
                  </a:solidFill>
                </a:rPr>
                <a:t>’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,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‘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인구 수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’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의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VIF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 값이 </a:t>
              </a:r>
              <a:r>
                <a:rPr kumimoji="1" lang="en-US" altLang="ko-KR" dirty="0">
                  <a:solidFill>
                    <a:srgbClr val="E4D1AF"/>
                  </a:solidFill>
                </a:rPr>
                <a:t>2</a:t>
              </a:r>
              <a:r>
                <a:rPr kumimoji="1" lang="ko-KR" altLang="en-US" dirty="0">
                  <a:solidFill>
                    <a:srgbClr val="E4D1AF"/>
                  </a:solidFill>
                </a:rPr>
                <a:t>보다 크기 때문에 독립성에 문제 발생</a:t>
              </a:r>
              <a:endParaRPr kumimoji="1" lang="en-US" altLang="ko-Kore-KR" dirty="0">
                <a:solidFill>
                  <a:srgbClr val="E4D1A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42A4E7-5122-3758-CE48-232089C3536E}"/>
                </a:ext>
              </a:extLst>
            </p:cNvPr>
            <p:cNvSpPr/>
            <p:nvPr/>
          </p:nvSpPr>
          <p:spPr>
            <a:xfrm>
              <a:off x="5647038" y="3323968"/>
              <a:ext cx="7258400" cy="1272746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8" name="그래픽 17" descr="오른쪽 화살표 단색으로 채워진">
            <a:extLst>
              <a:ext uri="{FF2B5EF4-FFF2-40B4-BE49-F238E27FC236}">
                <a16:creationId xmlns:a16="http://schemas.microsoft.com/office/drawing/2014/main" id="{43D92176-F091-6710-D980-F47B161AE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5071261"/>
            <a:ext cx="738188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80BDEB-F12A-4C0A-970E-7BCD7ECD73DA}"/>
              </a:ext>
            </a:extLst>
          </p:cNvPr>
          <p:cNvSpPr txBox="1"/>
          <p:nvPr/>
        </p:nvSpPr>
        <p:spPr>
          <a:xfrm>
            <a:off x="5173858" y="532840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E4D1AF"/>
                </a:solidFill>
              </a:rPr>
              <a:t>상관계수</a:t>
            </a:r>
            <a:r>
              <a:rPr kumimoji="1" lang="ko-KR" altLang="en-US" sz="2000" b="1" dirty="0">
                <a:solidFill>
                  <a:srgbClr val="E4D1AF"/>
                </a:solidFill>
              </a:rPr>
              <a:t> 확인 필요</a:t>
            </a:r>
            <a:endParaRPr kumimoji="1" lang="ko-Kore-KR" altLang="en-US" sz="2000" b="1" dirty="0">
              <a:solidFill>
                <a:srgbClr val="E4D1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93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88EF54-1CDA-D9DF-3F5F-A6BB960884B0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195D432-CD0E-5A23-89C2-0F3E4707C756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6F41A45-5010-C075-3AEC-76648BB290BA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910C2A2-1F08-801F-3C3B-E216656E96E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BAFCCF9-45AB-101E-5FCD-5F1922503FC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45FCD5D-506D-E9A5-5664-503E6EF4A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D6F341A-8735-4049-5F13-32150A8397DE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472660-EC52-07C6-FD59-C5EC6FD12883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7DB1BB-651F-4321-18EC-7AE6C61C3937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ore-KR" altLang="en-US" dirty="0">
                  <a:solidFill>
                    <a:srgbClr val="102A49"/>
                  </a:solidFill>
                </a:rPr>
                <a:t>상관계수</a:t>
              </a:r>
              <a:r>
                <a:rPr kumimoji="1" lang="ko-KR" altLang="en-US" dirty="0">
                  <a:solidFill>
                    <a:srgbClr val="102A49"/>
                  </a:solidFill>
                </a:rPr>
                <a:t> 확인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6F1703ED-F64F-2E6E-392C-DD9622EA1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3522" y="1961992"/>
            <a:ext cx="8424936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AE763C-2132-E615-3D0C-98C9010703DE}"/>
              </a:ext>
            </a:extLst>
          </p:cNvPr>
          <p:cNvSpPr txBox="1"/>
          <p:nvPr/>
        </p:nvSpPr>
        <p:spPr>
          <a:xfrm>
            <a:off x="2881312" y="6044322"/>
            <a:ext cx="6429375" cy="369332"/>
          </a:xfrm>
          <a:prstGeom prst="rect">
            <a:avLst/>
          </a:prstGeom>
          <a:noFill/>
          <a:ln w="38100">
            <a:solidFill>
              <a:srgbClr val="E4D1A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E4D1AF"/>
                </a:solidFill>
              </a:rPr>
              <a:t>＇</a:t>
            </a:r>
            <a:r>
              <a:rPr kumimoji="1" lang="ko-KR" altLang="en-US" dirty="0">
                <a:solidFill>
                  <a:srgbClr val="E4D1AF"/>
                </a:solidFill>
              </a:rPr>
              <a:t>병원 수</a:t>
            </a:r>
            <a:r>
              <a:rPr kumimoji="1" lang="en-US" altLang="ko-KR" dirty="0">
                <a:solidFill>
                  <a:srgbClr val="E4D1AF"/>
                </a:solidFill>
              </a:rPr>
              <a:t>’,</a:t>
            </a:r>
            <a:r>
              <a:rPr kumimoji="1" lang="ko-KR" altLang="en-US" dirty="0">
                <a:solidFill>
                  <a:srgbClr val="E4D1AF"/>
                </a:solidFill>
              </a:rPr>
              <a:t> </a:t>
            </a:r>
            <a:r>
              <a:rPr kumimoji="1" lang="en-US" altLang="ko-KR" dirty="0">
                <a:solidFill>
                  <a:srgbClr val="E4D1AF"/>
                </a:solidFill>
              </a:rPr>
              <a:t>‘</a:t>
            </a:r>
            <a:r>
              <a:rPr kumimoji="1" lang="ko-KR" altLang="en-US" dirty="0">
                <a:solidFill>
                  <a:srgbClr val="E4D1AF"/>
                </a:solidFill>
              </a:rPr>
              <a:t>인구 수</a:t>
            </a:r>
            <a:r>
              <a:rPr kumimoji="1" lang="en-US" altLang="ko-KR" dirty="0">
                <a:solidFill>
                  <a:srgbClr val="E4D1AF"/>
                </a:solidFill>
              </a:rPr>
              <a:t>’</a:t>
            </a:r>
            <a:r>
              <a:rPr kumimoji="1" lang="ko-KR" altLang="en-US" dirty="0">
                <a:solidFill>
                  <a:srgbClr val="E4D1AF"/>
                </a:solidFill>
              </a:rPr>
              <a:t>와 다른 변수들의 상관계수가 비교적 높음</a:t>
            </a:r>
            <a:endParaRPr kumimoji="1" lang="ko-Kore-KR" altLang="en-US" dirty="0">
              <a:solidFill>
                <a:srgbClr val="E4D1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89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88EF54-1CDA-D9DF-3F5F-A6BB960884B0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195D432-CD0E-5A23-89C2-0F3E4707C756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6F41A45-5010-C075-3AEC-76648BB290BA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910C2A2-1F08-801F-3C3B-E216656E96E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BAFCCF9-45AB-101E-5FCD-5F1922503FC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45FCD5D-506D-E9A5-5664-503E6EF4A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D6F341A-8735-4049-5F13-32150A8397DE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472660-EC52-07C6-FD59-C5EC6FD12883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7DB1BB-651F-4321-18EC-7AE6C61C3937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ore-KR" altLang="en-US" dirty="0">
                  <a:solidFill>
                    <a:srgbClr val="102A49"/>
                  </a:solidFill>
                </a:rPr>
                <a:t>상관계수</a:t>
              </a:r>
              <a:r>
                <a:rPr kumimoji="1" lang="ko-KR" altLang="en-US" dirty="0">
                  <a:solidFill>
                    <a:srgbClr val="102A49"/>
                  </a:solidFill>
                </a:rPr>
                <a:t> 확인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6F1703ED-F64F-2E6E-392C-DD9622EA1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3522" y="1961992"/>
            <a:ext cx="8424936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AE763C-2132-E615-3D0C-98C9010703DE}"/>
              </a:ext>
            </a:extLst>
          </p:cNvPr>
          <p:cNvSpPr txBox="1"/>
          <p:nvPr/>
        </p:nvSpPr>
        <p:spPr>
          <a:xfrm>
            <a:off x="2881312" y="6044322"/>
            <a:ext cx="6429375" cy="369332"/>
          </a:xfrm>
          <a:prstGeom prst="rect">
            <a:avLst/>
          </a:prstGeom>
          <a:noFill/>
          <a:ln w="38100">
            <a:solidFill>
              <a:srgbClr val="E4D1A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E4D1AF"/>
                </a:solidFill>
              </a:rPr>
              <a:t>＇</a:t>
            </a:r>
            <a:r>
              <a:rPr kumimoji="1" lang="ko-KR" altLang="en-US" dirty="0">
                <a:solidFill>
                  <a:srgbClr val="E4D1AF"/>
                </a:solidFill>
              </a:rPr>
              <a:t>병원 수</a:t>
            </a:r>
            <a:r>
              <a:rPr kumimoji="1" lang="en-US" altLang="ko-KR" dirty="0">
                <a:solidFill>
                  <a:srgbClr val="E4D1AF"/>
                </a:solidFill>
              </a:rPr>
              <a:t>’,</a:t>
            </a:r>
            <a:r>
              <a:rPr kumimoji="1" lang="ko-KR" altLang="en-US" dirty="0">
                <a:solidFill>
                  <a:srgbClr val="E4D1AF"/>
                </a:solidFill>
              </a:rPr>
              <a:t> </a:t>
            </a:r>
            <a:r>
              <a:rPr kumimoji="1" lang="en-US" altLang="ko-KR" dirty="0">
                <a:solidFill>
                  <a:srgbClr val="E4D1AF"/>
                </a:solidFill>
              </a:rPr>
              <a:t>‘</a:t>
            </a:r>
            <a:r>
              <a:rPr kumimoji="1" lang="ko-KR" altLang="en-US" dirty="0">
                <a:solidFill>
                  <a:srgbClr val="E4D1AF"/>
                </a:solidFill>
              </a:rPr>
              <a:t>인구 수</a:t>
            </a:r>
            <a:r>
              <a:rPr kumimoji="1" lang="en-US" altLang="ko-KR" dirty="0">
                <a:solidFill>
                  <a:srgbClr val="E4D1AF"/>
                </a:solidFill>
              </a:rPr>
              <a:t>’</a:t>
            </a:r>
            <a:r>
              <a:rPr kumimoji="1" lang="ko-KR" altLang="en-US" dirty="0">
                <a:solidFill>
                  <a:srgbClr val="E4D1AF"/>
                </a:solidFill>
              </a:rPr>
              <a:t>와 다른 변수들의 상관계수가 비교적 높음</a:t>
            </a:r>
            <a:endParaRPr kumimoji="1" lang="ko-Kore-KR" altLang="en-US" dirty="0">
              <a:solidFill>
                <a:srgbClr val="E4D1A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F7484-5B1E-144F-7CD7-E4212B778E1C}"/>
              </a:ext>
            </a:extLst>
          </p:cNvPr>
          <p:cNvSpPr/>
          <p:nvPr/>
        </p:nvSpPr>
        <p:spPr>
          <a:xfrm>
            <a:off x="2013370" y="2040918"/>
            <a:ext cx="809624" cy="33529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0922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88EF54-1CDA-D9DF-3F5F-A6BB960884B0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195D432-CD0E-5A23-89C2-0F3E4707C756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6F41A45-5010-C075-3AEC-76648BB290BA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910C2A2-1F08-801F-3C3B-E216656E96E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BAFCCF9-45AB-101E-5FCD-5F1922503FC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45FCD5D-506D-E9A5-5664-503E6EF4A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D6F341A-8735-4049-5F13-32150A8397DE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472660-EC52-07C6-FD59-C5EC6FD12883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7DB1BB-651F-4321-18EC-7AE6C61C3937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ore-KR" altLang="en-US" dirty="0">
                  <a:solidFill>
                    <a:srgbClr val="102A49"/>
                  </a:solidFill>
                </a:rPr>
                <a:t>상관계수</a:t>
              </a:r>
              <a:r>
                <a:rPr kumimoji="1" lang="ko-KR" altLang="en-US" dirty="0">
                  <a:solidFill>
                    <a:srgbClr val="102A49"/>
                  </a:solidFill>
                </a:rPr>
                <a:t> 확인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6F1703ED-F64F-2E6E-392C-DD9622EA1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3522" y="1961992"/>
            <a:ext cx="8424936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AE763C-2132-E615-3D0C-98C9010703DE}"/>
              </a:ext>
            </a:extLst>
          </p:cNvPr>
          <p:cNvSpPr txBox="1"/>
          <p:nvPr/>
        </p:nvSpPr>
        <p:spPr>
          <a:xfrm>
            <a:off x="2881312" y="6044322"/>
            <a:ext cx="6429375" cy="369332"/>
          </a:xfrm>
          <a:prstGeom prst="rect">
            <a:avLst/>
          </a:prstGeom>
          <a:noFill/>
          <a:ln w="38100">
            <a:solidFill>
              <a:srgbClr val="E4D1A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E4D1AF"/>
                </a:solidFill>
              </a:rPr>
              <a:t>＇</a:t>
            </a:r>
            <a:r>
              <a:rPr kumimoji="1" lang="ko-KR" altLang="en-US" dirty="0">
                <a:solidFill>
                  <a:srgbClr val="E4D1AF"/>
                </a:solidFill>
              </a:rPr>
              <a:t>병원 수</a:t>
            </a:r>
            <a:r>
              <a:rPr kumimoji="1" lang="en-US" altLang="ko-KR" dirty="0">
                <a:solidFill>
                  <a:srgbClr val="E4D1AF"/>
                </a:solidFill>
              </a:rPr>
              <a:t>’,</a:t>
            </a:r>
            <a:r>
              <a:rPr kumimoji="1" lang="ko-KR" altLang="en-US" dirty="0">
                <a:solidFill>
                  <a:srgbClr val="E4D1AF"/>
                </a:solidFill>
              </a:rPr>
              <a:t> </a:t>
            </a:r>
            <a:r>
              <a:rPr kumimoji="1" lang="en-US" altLang="ko-KR" dirty="0">
                <a:solidFill>
                  <a:srgbClr val="E4D1AF"/>
                </a:solidFill>
              </a:rPr>
              <a:t>‘</a:t>
            </a:r>
            <a:r>
              <a:rPr kumimoji="1" lang="ko-KR" altLang="en-US" dirty="0">
                <a:solidFill>
                  <a:srgbClr val="E4D1AF"/>
                </a:solidFill>
              </a:rPr>
              <a:t>인구 수</a:t>
            </a:r>
            <a:r>
              <a:rPr kumimoji="1" lang="en-US" altLang="ko-KR" dirty="0">
                <a:solidFill>
                  <a:srgbClr val="E4D1AF"/>
                </a:solidFill>
              </a:rPr>
              <a:t>’</a:t>
            </a:r>
            <a:r>
              <a:rPr kumimoji="1" lang="ko-KR" altLang="en-US" dirty="0">
                <a:solidFill>
                  <a:srgbClr val="E4D1AF"/>
                </a:solidFill>
              </a:rPr>
              <a:t>와 다른 변수들의 상관계수가 비교적 높음</a:t>
            </a:r>
            <a:endParaRPr kumimoji="1" lang="ko-Kore-KR" altLang="en-US" dirty="0">
              <a:solidFill>
                <a:srgbClr val="E4D1AF"/>
              </a:solidFill>
            </a:endParaRP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03CF3073-B7B5-9578-7ADC-BEBB6E895FA3}"/>
              </a:ext>
            </a:extLst>
          </p:cNvPr>
          <p:cNvSpPr/>
          <p:nvPr/>
        </p:nvSpPr>
        <p:spPr>
          <a:xfrm rot="10800000">
            <a:off x="2071686" y="3529013"/>
            <a:ext cx="4400549" cy="1800226"/>
          </a:xfrm>
          <a:prstGeom prst="corner">
            <a:avLst>
              <a:gd name="adj1" fmla="val 20929"/>
              <a:gd name="adj2" fmla="val 46774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1370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88EF54-1CDA-D9DF-3F5F-A6BB960884B0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195D432-CD0E-5A23-89C2-0F3E4707C756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6F41A45-5010-C075-3AEC-76648BB290BA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910C2A2-1F08-801F-3C3B-E216656E96E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BAFCCF9-45AB-101E-5FCD-5F1922503FC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45FCD5D-506D-E9A5-5664-503E6EF4A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D6F341A-8735-4049-5F13-32150A8397DE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472660-EC52-07C6-FD59-C5EC6FD12883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7DB1BB-651F-4321-18EC-7AE6C61C3937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dirty="0" err="1">
                  <a:solidFill>
                    <a:srgbClr val="102A49"/>
                  </a:solidFill>
                </a:rPr>
                <a:t>다중공선성</a:t>
              </a:r>
              <a:r>
                <a:rPr kumimoji="1" lang="ko-KR" altLang="en-US" dirty="0">
                  <a:solidFill>
                    <a:srgbClr val="102A49"/>
                  </a:solidFill>
                </a:rPr>
                <a:t> 확인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grpSp>
        <p:nvGrpSpPr>
          <p:cNvPr id="2" name="그룹 6">
            <a:extLst>
              <a:ext uri="{FF2B5EF4-FFF2-40B4-BE49-F238E27FC236}">
                <a16:creationId xmlns:a16="http://schemas.microsoft.com/office/drawing/2014/main" id="{119F9DF8-9FB6-75EA-BF57-D8E3BF14595E}"/>
              </a:ext>
            </a:extLst>
          </p:cNvPr>
          <p:cNvGrpSpPr/>
          <p:nvPr/>
        </p:nvGrpSpPr>
        <p:grpSpPr>
          <a:xfrm>
            <a:off x="1800091" y="1865718"/>
            <a:ext cx="4543425" cy="3211052"/>
            <a:chOff x="251520" y="1052736"/>
            <a:chExt cx="5184576" cy="55446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C07D74-AD2A-A2AD-66A6-6521720DF8A4}"/>
                </a:ext>
              </a:extLst>
            </p:cNvPr>
            <p:cNvSpPr/>
            <p:nvPr/>
          </p:nvSpPr>
          <p:spPr>
            <a:xfrm>
              <a:off x="251520" y="1052736"/>
              <a:ext cx="5184576" cy="5544616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577E2212-BFE8-9B6C-5230-344183185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2B36"/>
                </a:clrFrom>
                <a:clrTo>
                  <a:srgbClr val="002B3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3528" y="1124744"/>
              <a:ext cx="5040560" cy="540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2F1836-AD15-0538-355D-1EFAB0906990}"/>
                </a:ext>
              </a:extLst>
            </p:cNvPr>
            <p:cNvSpPr/>
            <p:nvPr/>
          </p:nvSpPr>
          <p:spPr>
            <a:xfrm>
              <a:off x="3201915" y="6069416"/>
              <a:ext cx="1364786" cy="258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324F60-710F-099A-D9B2-FA0031870BC3}"/>
                </a:ext>
              </a:extLst>
            </p:cNvPr>
            <p:cNvSpPr/>
            <p:nvPr/>
          </p:nvSpPr>
          <p:spPr>
            <a:xfrm>
              <a:off x="2897250" y="5853392"/>
              <a:ext cx="2154925" cy="2350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9">
            <a:extLst>
              <a:ext uri="{FF2B5EF4-FFF2-40B4-BE49-F238E27FC236}">
                <a16:creationId xmlns:a16="http://schemas.microsoft.com/office/drawing/2014/main" id="{E13DBB3C-7628-2180-D682-F1934C74925C}"/>
              </a:ext>
            </a:extLst>
          </p:cNvPr>
          <p:cNvGrpSpPr/>
          <p:nvPr/>
        </p:nvGrpSpPr>
        <p:grpSpPr>
          <a:xfrm>
            <a:off x="6908521" y="2238147"/>
            <a:ext cx="2707989" cy="2466193"/>
            <a:chOff x="5724128" y="1109793"/>
            <a:chExt cx="3096344" cy="1086315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066736D8-FAF0-4100-36D5-E26CDE8E6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2B36"/>
                </a:clrFrom>
                <a:clrTo>
                  <a:srgbClr val="002B3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24128" y="1109793"/>
              <a:ext cx="3096344" cy="485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02DC8F44-40EE-47E3-C7E6-77468FAD6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2B36"/>
                </a:clrFrom>
                <a:clrTo>
                  <a:srgbClr val="002B3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24128" y="1700808"/>
              <a:ext cx="3096343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BD57DBC-DFBE-BFC5-600A-5E1307E49DD1}"/>
              </a:ext>
            </a:extLst>
          </p:cNvPr>
          <p:cNvGrpSpPr/>
          <p:nvPr/>
        </p:nvGrpSpPr>
        <p:grpSpPr>
          <a:xfrm>
            <a:off x="1235734" y="5578009"/>
            <a:ext cx="10215563" cy="1002921"/>
            <a:chOff x="1171575" y="5676644"/>
            <a:chExt cx="10215563" cy="100292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39977F-0330-87F7-754C-1C9650117593}"/>
                </a:ext>
              </a:extLst>
            </p:cNvPr>
            <p:cNvSpPr txBox="1"/>
            <p:nvPr/>
          </p:nvSpPr>
          <p:spPr>
            <a:xfrm>
              <a:off x="6580379" y="5854939"/>
              <a:ext cx="4171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rgbClr val="E4D1AF"/>
                  </a:solidFill>
                </a:rPr>
                <a:t>인구와 병원 수 제외하여 독립성 교정</a:t>
              </a:r>
              <a:endParaRPr kumimoji="1" lang="en-US" altLang="ko-KR" b="1" dirty="0">
                <a:solidFill>
                  <a:srgbClr val="E4D1AF"/>
                </a:solidFill>
              </a:endParaRPr>
            </a:p>
            <a:p>
              <a:r>
                <a:rPr kumimoji="1" lang="en-US" altLang="ko-Kore-KR" b="1" dirty="0">
                  <a:solidFill>
                    <a:srgbClr val="E4D1AF"/>
                  </a:solidFill>
                </a:rPr>
                <a:t>	</a:t>
              </a:r>
              <a:r>
                <a:rPr kumimoji="1" lang="en-US" altLang="ko-KR" b="1" dirty="0">
                  <a:solidFill>
                    <a:srgbClr val="E4D1AF"/>
                  </a:solidFill>
                </a:rPr>
                <a:t>[</a:t>
              </a:r>
              <a:r>
                <a:rPr kumimoji="1" lang="ko-KR" altLang="en-US" b="1" dirty="0">
                  <a:solidFill>
                    <a:srgbClr val="E4D1AF"/>
                  </a:solidFill>
                </a:rPr>
                <a:t>모든 변수들의 </a:t>
              </a:r>
              <a:r>
                <a:rPr kumimoji="1" lang="en-US" altLang="ko-KR" b="1" dirty="0">
                  <a:solidFill>
                    <a:srgbClr val="E4D1AF"/>
                  </a:solidFill>
                </a:rPr>
                <a:t>VIF </a:t>
              </a:r>
              <a:r>
                <a:rPr kumimoji="1" lang="ko-KR" altLang="en-US" b="1" dirty="0">
                  <a:solidFill>
                    <a:srgbClr val="E4D1AF"/>
                  </a:solidFill>
                </a:rPr>
                <a:t>값 </a:t>
              </a:r>
              <a:r>
                <a:rPr kumimoji="1" lang="en-US" altLang="ko-KR" b="1" dirty="0">
                  <a:solidFill>
                    <a:srgbClr val="E4D1AF"/>
                  </a:solidFill>
                </a:rPr>
                <a:t>&lt;</a:t>
              </a:r>
              <a:r>
                <a:rPr kumimoji="1" lang="ko-KR" altLang="en-US" b="1" dirty="0">
                  <a:solidFill>
                    <a:srgbClr val="E4D1AF"/>
                  </a:solidFill>
                </a:rPr>
                <a:t> </a:t>
              </a:r>
              <a:r>
                <a:rPr kumimoji="1" lang="en-US" altLang="ko-KR" b="1" dirty="0">
                  <a:solidFill>
                    <a:srgbClr val="E4D1AF"/>
                  </a:solidFill>
                </a:rPr>
                <a:t>2]</a:t>
              </a:r>
              <a:r>
                <a:rPr kumimoji="1" lang="ko-KR" altLang="en-US" b="1" dirty="0">
                  <a:solidFill>
                    <a:srgbClr val="E4D1AF"/>
                  </a:solidFill>
                </a:rPr>
                <a:t> 확인</a:t>
              </a:r>
              <a:endParaRPr kumimoji="1" lang="ko-Kore-KR" altLang="en-US" b="1" dirty="0">
                <a:solidFill>
                  <a:srgbClr val="E4D1AF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581F76F-7ABE-4089-E03D-E719140F43B6}"/>
                </a:ext>
              </a:extLst>
            </p:cNvPr>
            <p:cNvGrpSpPr/>
            <p:nvPr/>
          </p:nvGrpSpPr>
          <p:grpSpPr>
            <a:xfrm>
              <a:off x="1171575" y="5676644"/>
              <a:ext cx="10215563" cy="1002921"/>
              <a:chOff x="1171575" y="5676644"/>
              <a:chExt cx="10215563" cy="1002921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EB23590A-D565-1D12-5713-8033404ADEF2}"/>
                  </a:ext>
                </a:extLst>
              </p:cNvPr>
              <p:cNvGrpSpPr/>
              <p:nvPr/>
            </p:nvGrpSpPr>
            <p:grpSpPr>
              <a:xfrm>
                <a:off x="1171575" y="5676644"/>
                <a:ext cx="10215563" cy="981332"/>
                <a:chOff x="1171575" y="5676644"/>
                <a:chExt cx="10215563" cy="981332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731D25-5FCB-4BFA-1FC4-8A8106329AE8}"/>
                    </a:ext>
                  </a:extLst>
                </p:cNvPr>
                <p:cNvSpPr txBox="1"/>
                <p:nvPr/>
              </p:nvSpPr>
              <p:spPr>
                <a:xfrm>
                  <a:off x="1440286" y="5844144"/>
                  <a:ext cx="19557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rgbClr val="E4D1AF"/>
                      </a:solidFill>
                    </a:rPr>
                    <a:t>설명력</a:t>
                  </a:r>
                  <a:r>
                    <a:rPr kumimoji="1" lang="en-US" altLang="ko-Kore-KR" b="1" dirty="0">
                      <a:solidFill>
                        <a:srgbClr val="E4D1AF"/>
                      </a:solidFill>
                    </a:rPr>
                    <a:t>:</a:t>
                  </a:r>
                  <a:r>
                    <a:rPr kumimoji="1" lang="ko-KR" altLang="en-US" b="1" dirty="0">
                      <a:solidFill>
                        <a:srgbClr val="E4D1AF"/>
                      </a:solidFill>
                    </a:rPr>
                    <a:t> </a:t>
                  </a:r>
                  <a:r>
                    <a:rPr kumimoji="1" lang="en-US" altLang="ko-KR" b="1" dirty="0">
                      <a:solidFill>
                        <a:srgbClr val="E4D1AF"/>
                      </a:solidFill>
                    </a:rPr>
                    <a:t>0.5873</a:t>
                  </a:r>
                </a:p>
                <a:p>
                  <a:r>
                    <a:rPr kumimoji="1" lang="en-US" altLang="ko-Kore-KR" b="1" dirty="0">
                      <a:solidFill>
                        <a:srgbClr val="E4D1AF"/>
                      </a:solidFill>
                    </a:rPr>
                    <a:t>P-Value : 0.003382</a:t>
                  </a:r>
                  <a:endParaRPr kumimoji="1" lang="ko-Kore-KR" altLang="en-US" b="1" dirty="0">
                    <a:solidFill>
                      <a:srgbClr val="E4D1AF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6E23F482-D907-A495-9C16-6182A2745263}"/>
                    </a:ext>
                  </a:extLst>
                </p:cNvPr>
                <p:cNvSpPr/>
                <p:nvPr/>
              </p:nvSpPr>
              <p:spPr>
                <a:xfrm>
                  <a:off x="1171575" y="5676644"/>
                  <a:ext cx="10215563" cy="981332"/>
                </a:xfrm>
                <a:prstGeom prst="rect">
                  <a:avLst/>
                </a:prstGeom>
                <a:noFill/>
                <a:ln w="38100">
                  <a:solidFill>
                    <a:srgbClr val="E4D1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pic>
            <p:nvPicPr>
              <p:cNvPr id="23" name="그래픽 22" descr="오른쪽 화살표 단색으로 채워진">
                <a:extLst>
                  <a:ext uri="{FF2B5EF4-FFF2-40B4-BE49-F238E27FC236}">
                    <a16:creationId xmlns:a16="http://schemas.microsoft.com/office/drawing/2014/main" id="{9DD06A12-3CB9-4F90-FA65-CE717715D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87444" y="5943460"/>
                <a:ext cx="594252" cy="7361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758540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88EF54-1CDA-D9DF-3F5F-A6BB960884B0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195D432-CD0E-5A23-89C2-0F3E4707C756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6F41A45-5010-C075-3AEC-76648BB290BA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910C2A2-1F08-801F-3C3B-E216656E96E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BAFCCF9-45AB-101E-5FCD-5F1922503FC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45FCD5D-506D-E9A5-5664-503E6EF4A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D6F341A-8735-4049-5F13-32150A8397DE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472660-EC52-07C6-FD59-C5EC6FD12883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7DB1BB-651F-4321-18EC-7AE6C61C3937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ore-KR" altLang="en-US" dirty="0">
                  <a:solidFill>
                    <a:srgbClr val="102A49"/>
                  </a:solidFill>
                </a:rPr>
                <a:t>독립변수</a:t>
              </a:r>
              <a:r>
                <a:rPr kumimoji="1" lang="ko-KR" altLang="en-US" dirty="0">
                  <a:solidFill>
                    <a:srgbClr val="102A49"/>
                  </a:solidFill>
                </a:rPr>
                <a:t> 채택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37CCFE11-097E-7059-2A61-B165CBAB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0" y="2112439"/>
            <a:ext cx="91440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CCC024-6D49-765C-5339-019D54576F0B}"/>
              </a:ext>
            </a:extLst>
          </p:cNvPr>
          <p:cNvGrpSpPr/>
          <p:nvPr/>
        </p:nvGrpSpPr>
        <p:grpSpPr>
          <a:xfrm>
            <a:off x="1681283" y="6114456"/>
            <a:ext cx="8829413" cy="369332"/>
            <a:chOff x="800568" y="6090488"/>
            <a:chExt cx="8829413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1AC67D-F5B0-14E3-9DA8-1585BF52483D}"/>
                </a:ext>
              </a:extLst>
            </p:cNvPr>
            <p:cNvSpPr txBox="1"/>
            <p:nvPr/>
          </p:nvSpPr>
          <p:spPr>
            <a:xfrm>
              <a:off x="1257300" y="6090488"/>
              <a:ext cx="7915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>
                  <a:solidFill>
                    <a:srgbClr val="E4D1AF"/>
                  </a:solidFill>
                </a:rPr>
                <a:t>지역만족도 </a:t>
              </a:r>
              <a:r>
                <a:rPr lang="en-US" altLang="ko-KR" sz="1800" dirty="0">
                  <a:solidFill>
                    <a:srgbClr val="E4D1AF"/>
                  </a:solidFill>
                </a:rPr>
                <a:t>~ </a:t>
              </a:r>
              <a:r>
                <a:rPr lang="ko-KR" altLang="en-US" dirty="0">
                  <a:solidFill>
                    <a:srgbClr val="E4D1AF"/>
                  </a:solidFill>
                </a:rPr>
                <a:t>소</a:t>
              </a:r>
              <a:r>
                <a:rPr lang="ko-KR" altLang="en-US" sz="1800" dirty="0">
                  <a:solidFill>
                    <a:srgbClr val="E4D1AF"/>
                  </a:solidFill>
                </a:rPr>
                <a:t>득</a:t>
              </a:r>
              <a:r>
                <a:rPr lang="en-US" altLang="ko-KR" sz="1800" dirty="0">
                  <a:solidFill>
                    <a:srgbClr val="E4D1AF"/>
                  </a:solidFill>
                </a:rPr>
                <a:t>(Class1), </a:t>
              </a:r>
              <a:r>
                <a:rPr lang="ko-KR" altLang="en-US" sz="1800" dirty="0">
                  <a:solidFill>
                    <a:srgbClr val="E4D1AF"/>
                  </a:solidFill>
                </a:rPr>
                <a:t>버스정거장</a:t>
              </a:r>
              <a:r>
                <a:rPr lang="en-US" altLang="ko-KR" sz="1800" dirty="0">
                  <a:solidFill>
                    <a:srgbClr val="E4D1AF"/>
                  </a:solidFill>
                </a:rPr>
                <a:t>, </a:t>
              </a:r>
              <a:r>
                <a:rPr lang="ko-KR" altLang="en-US" sz="1800" dirty="0">
                  <a:solidFill>
                    <a:srgbClr val="E4D1AF"/>
                  </a:solidFill>
                </a:rPr>
                <a:t>지하철역</a:t>
              </a:r>
              <a:r>
                <a:rPr lang="en-US" altLang="ko-KR" sz="1800" dirty="0">
                  <a:solidFill>
                    <a:srgbClr val="E4D1AF"/>
                  </a:solidFill>
                </a:rPr>
                <a:t>, </a:t>
              </a:r>
              <a:r>
                <a:rPr lang="ko-KR" altLang="en-US" sz="1800" dirty="0">
                  <a:solidFill>
                    <a:srgbClr val="E4D1AF"/>
                  </a:solidFill>
                </a:rPr>
                <a:t>아파트</a:t>
              </a:r>
              <a:r>
                <a:rPr lang="en-US" altLang="ko-KR" sz="1800" dirty="0">
                  <a:solidFill>
                    <a:srgbClr val="E4D1AF"/>
                  </a:solidFill>
                </a:rPr>
                <a:t>, </a:t>
              </a:r>
              <a:r>
                <a:rPr lang="ko-KR" altLang="en-US" sz="1800" dirty="0">
                  <a:solidFill>
                    <a:srgbClr val="E4D1AF"/>
                  </a:solidFill>
                </a:rPr>
                <a:t>체육시설</a:t>
              </a:r>
              <a:r>
                <a:rPr lang="en-US" altLang="ko-KR" sz="1800" dirty="0">
                  <a:solidFill>
                    <a:srgbClr val="E4D1AF"/>
                  </a:solidFill>
                </a:rPr>
                <a:t>, </a:t>
              </a:r>
              <a:r>
                <a:rPr lang="ko-KR" altLang="en-US" sz="1800" dirty="0">
                  <a:solidFill>
                    <a:srgbClr val="E4D1AF"/>
                  </a:solidFill>
                </a:rPr>
                <a:t>범죄건수</a:t>
              </a:r>
              <a:endParaRPr lang="en-US" altLang="ko-KR" sz="1800" dirty="0">
                <a:solidFill>
                  <a:srgbClr val="E4D1AF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69F9BD4-C48B-B748-3820-14E2875329AB}"/>
                </a:ext>
              </a:extLst>
            </p:cNvPr>
            <p:cNvSpPr/>
            <p:nvPr/>
          </p:nvSpPr>
          <p:spPr>
            <a:xfrm>
              <a:off x="800568" y="6090488"/>
              <a:ext cx="8829413" cy="369332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710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88EF54-1CDA-D9DF-3F5F-A6BB960884B0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195D432-CD0E-5A23-89C2-0F3E4707C756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6F41A45-5010-C075-3AEC-76648BB290BA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910C2A2-1F08-801F-3C3B-E216656E96E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BAFCCF9-45AB-101E-5FCD-5F1922503FC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45FCD5D-506D-E9A5-5664-503E6EF4A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D6F341A-8735-4049-5F13-32150A8397DE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472660-EC52-07C6-FD59-C5EC6FD12883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2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차 분석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7DB1BB-651F-4321-18EC-7AE6C61C3937}"/>
                </a:ext>
              </a:extLst>
            </p:cNvPr>
            <p:cNvSpPr txBox="1"/>
            <p:nvPr/>
          </p:nvSpPr>
          <p:spPr>
            <a:xfrm>
              <a:off x="7184570" y="960207"/>
              <a:ext cx="472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ore-KR" altLang="en-US" dirty="0">
                  <a:solidFill>
                    <a:srgbClr val="102A49"/>
                  </a:solidFill>
                </a:rPr>
                <a:t>독립변수</a:t>
              </a:r>
              <a:r>
                <a:rPr kumimoji="1" lang="ko-KR" altLang="en-US" dirty="0">
                  <a:solidFill>
                    <a:srgbClr val="102A49"/>
                  </a:solidFill>
                </a:rPr>
                <a:t> 채택</a:t>
              </a:r>
              <a:endParaRPr kumimoji="1" lang="ko-Kore-KR" altLang="en-US" dirty="0">
                <a:solidFill>
                  <a:srgbClr val="102A49"/>
                </a:solidFill>
              </a:endParaRP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37CCFE11-097E-7059-2A61-B165CBAB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792" y="2112439"/>
            <a:ext cx="5428396" cy="206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440988-A663-F08E-84DA-557F180E0740}"/>
              </a:ext>
            </a:extLst>
          </p:cNvPr>
          <p:cNvSpPr/>
          <p:nvPr/>
        </p:nvSpPr>
        <p:spPr>
          <a:xfrm>
            <a:off x="0" y="2396671"/>
            <a:ext cx="12192000" cy="2944677"/>
          </a:xfrm>
          <a:prstGeom prst="rect">
            <a:avLst/>
          </a:prstGeom>
          <a:solidFill>
            <a:srgbClr val="102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000" b="1" dirty="0"/>
              <a:t>독립변수가</a:t>
            </a:r>
            <a:endParaRPr kumimoji="1" lang="en-US" altLang="ko-Kore-KR" sz="3000" b="1" dirty="0"/>
          </a:p>
          <a:p>
            <a:pPr algn="ctr"/>
            <a:r>
              <a:rPr kumimoji="1" lang="en-US" altLang="ko-KR" sz="2200" b="1" dirty="0">
                <a:solidFill>
                  <a:schemeClr val="bg1"/>
                </a:solidFill>
              </a:rPr>
              <a:t>1.</a:t>
            </a:r>
            <a:r>
              <a:rPr kumimoji="1" lang="ko-KR" altLang="en-US" sz="2200" b="1" dirty="0">
                <a:solidFill>
                  <a:schemeClr val="bg1"/>
                </a:solidFill>
              </a:rPr>
              <a:t> 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‘Class1’,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 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‘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버스정거장 수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’,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 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‘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범죄건수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’</a:t>
            </a:r>
            <a:r>
              <a:rPr kumimoji="1" lang="ko-KR" altLang="en-US" sz="2200" dirty="0"/>
              <a:t>인 경우 가장 설명력이 높음</a:t>
            </a:r>
            <a:endParaRPr kumimoji="1" lang="en-US" altLang="ko-KR" sz="2200" dirty="0"/>
          </a:p>
          <a:p>
            <a:pPr algn="ctr"/>
            <a:endParaRPr kumimoji="1" lang="en-US" altLang="ko-KR" sz="2200" b="1" u="sng" dirty="0">
              <a:solidFill>
                <a:srgbClr val="D87C79"/>
              </a:solidFill>
            </a:endParaRPr>
          </a:p>
          <a:p>
            <a:pPr algn="ctr"/>
            <a:r>
              <a:rPr kumimoji="1" lang="en-US" altLang="ko-KR" sz="2200" b="1" dirty="0">
                <a:solidFill>
                  <a:schemeClr val="bg1"/>
                </a:solidFill>
              </a:rPr>
              <a:t>2.</a:t>
            </a:r>
            <a:r>
              <a:rPr kumimoji="1" lang="ko-KR" altLang="en-US" sz="2200" b="1" dirty="0">
                <a:solidFill>
                  <a:schemeClr val="bg1"/>
                </a:solidFill>
              </a:rPr>
              <a:t> 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‘Class1’,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 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‘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버스정거장 수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’,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 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‘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범죄건수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’,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 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‘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파출소 수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’,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 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‘</a:t>
            </a:r>
            <a:r>
              <a:rPr kumimoji="1" lang="ko-KR" altLang="en-US" sz="2200" b="1" dirty="0">
                <a:solidFill>
                  <a:srgbClr val="D87C79"/>
                </a:solidFill>
              </a:rPr>
              <a:t>체육시설 수</a:t>
            </a:r>
            <a:r>
              <a:rPr kumimoji="1" lang="en-US" altLang="ko-KR" sz="2200" b="1" dirty="0">
                <a:solidFill>
                  <a:srgbClr val="D87C79"/>
                </a:solidFill>
              </a:rPr>
              <a:t>’</a:t>
            </a:r>
            <a:r>
              <a:rPr kumimoji="1" lang="ko-KR" altLang="en-US" sz="2200" dirty="0"/>
              <a:t>인 경우 두 번째로 설명력이 높음</a:t>
            </a:r>
            <a:endParaRPr kumimoji="1"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53653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F6A0711-8664-BFB0-E1A7-E47F8B8A4E64}"/>
              </a:ext>
            </a:extLst>
          </p:cNvPr>
          <p:cNvGrpSpPr/>
          <p:nvPr/>
        </p:nvGrpSpPr>
        <p:grpSpPr>
          <a:xfrm>
            <a:off x="0" y="0"/>
            <a:ext cx="10276113" cy="6858000"/>
            <a:chOff x="0" y="0"/>
            <a:chExt cx="10276113" cy="6858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D1BF93-DA50-4F82-E19A-AFCBD6E9D670}"/>
                </a:ext>
              </a:extLst>
            </p:cNvPr>
            <p:cNvGrpSpPr/>
            <p:nvPr/>
          </p:nvGrpSpPr>
          <p:grpSpPr>
            <a:xfrm>
              <a:off x="0" y="0"/>
              <a:ext cx="10276113" cy="6858000"/>
              <a:chOff x="0" y="0"/>
              <a:chExt cx="10276113" cy="68580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76BA600-1BE5-12A1-CBA3-C109E7E80396}"/>
                  </a:ext>
                </a:extLst>
              </p:cNvPr>
              <p:cNvSpPr/>
              <p:nvPr/>
            </p:nvSpPr>
            <p:spPr>
              <a:xfrm>
                <a:off x="0" y="0"/>
                <a:ext cx="10276113" cy="6858000"/>
              </a:xfrm>
              <a:prstGeom prst="rect">
                <a:avLst/>
              </a:prstGeom>
              <a:solidFill>
                <a:srgbClr val="E4D1A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1B5EF2C-CAA3-CDE0-3324-6E446FEBE257}"/>
                  </a:ext>
                </a:extLst>
              </p:cNvPr>
              <p:cNvSpPr/>
              <p:nvPr/>
            </p:nvSpPr>
            <p:spPr>
              <a:xfrm>
                <a:off x="0" y="0"/>
                <a:ext cx="9768114" cy="6858000"/>
              </a:xfrm>
              <a:prstGeom prst="rect">
                <a:avLst/>
              </a:prstGeom>
              <a:solidFill>
                <a:srgbClr val="E4D1A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6C534A5-A4A8-30E8-D011-6AE55A1C8C68}"/>
                  </a:ext>
                </a:extLst>
              </p:cNvPr>
              <p:cNvSpPr/>
              <p:nvPr/>
            </p:nvSpPr>
            <p:spPr>
              <a:xfrm>
                <a:off x="0" y="0"/>
                <a:ext cx="9245600" cy="6858000"/>
              </a:xfrm>
              <a:prstGeom prst="rect">
                <a:avLst/>
              </a:prstGeom>
              <a:solidFill>
                <a:srgbClr val="E4D1A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940096-16AB-8215-7943-649E20BAA58E}"/>
                </a:ext>
              </a:extLst>
            </p:cNvPr>
            <p:cNvSpPr/>
            <p:nvPr/>
          </p:nvSpPr>
          <p:spPr>
            <a:xfrm>
              <a:off x="0" y="0"/>
              <a:ext cx="8752114" cy="6858000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2B1FE0-012A-C334-E62E-8A80D55FBD1E}"/>
              </a:ext>
            </a:extLst>
          </p:cNvPr>
          <p:cNvSpPr txBox="1"/>
          <p:nvPr/>
        </p:nvSpPr>
        <p:spPr>
          <a:xfrm>
            <a:off x="863642" y="5568075"/>
            <a:ext cx="5130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solidFill>
                  <a:srgbClr val="102A49"/>
                </a:solidFill>
              </a:rPr>
              <a:t>본론</a:t>
            </a:r>
            <a:r>
              <a:rPr kumimoji="1" lang="en-US" altLang="ko-Kore-KR" sz="4000" dirty="0">
                <a:solidFill>
                  <a:srgbClr val="102A49"/>
                </a:solidFill>
              </a:rPr>
              <a:t>I</a:t>
            </a:r>
            <a:r>
              <a:rPr kumimoji="1" lang="en-US" altLang="ko-KR" sz="4000" dirty="0">
                <a:solidFill>
                  <a:srgbClr val="102A49"/>
                </a:solidFill>
              </a:rPr>
              <a:t>I</a:t>
            </a:r>
            <a:r>
              <a:rPr kumimoji="1" lang="ko-KR" altLang="en-US" sz="4000" dirty="0">
                <a:solidFill>
                  <a:srgbClr val="102A49"/>
                </a:solidFill>
              </a:rPr>
              <a:t> </a:t>
            </a:r>
            <a:r>
              <a:rPr kumimoji="1" lang="en-US" altLang="ko-KR" sz="4000" dirty="0">
                <a:solidFill>
                  <a:srgbClr val="102A49"/>
                </a:solidFill>
              </a:rPr>
              <a:t>&gt;&gt;</a:t>
            </a:r>
            <a:r>
              <a:rPr kumimoji="1" lang="ko-KR" altLang="en-US" sz="4000" dirty="0">
                <a:solidFill>
                  <a:srgbClr val="102A49"/>
                </a:solidFill>
              </a:rPr>
              <a:t> </a:t>
            </a:r>
            <a:r>
              <a:rPr kumimoji="1" lang="en-US" altLang="ko-KR" sz="4000" dirty="0">
                <a:solidFill>
                  <a:srgbClr val="102A49"/>
                </a:solidFill>
              </a:rPr>
              <a:t>R</a:t>
            </a:r>
            <a:r>
              <a:rPr kumimoji="1" lang="ko-KR" altLang="en-US" sz="4000" dirty="0">
                <a:solidFill>
                  <a:srgbClr val="102A49"/>
                </a:solidFill>
              </a:rPr>
              <a:t> 통계 결론</a:t>
            </a:r>
            <a:endParaRPr kumimoji="1" lang="ko-Kore-KR" altLang="en-US" sz="4000" dirty="0">
              <a:solidFill>
                <a:srgbClr val="102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01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8442217-41A0-DEBB-16A7-A6536FE64B36}"/>
              </a:ext>
            </a:extLst>
          </p:cNvPr>
          <p:cNvGrpSpPr/>
          <p:nvPr/>
        </p:nvGrpSpPr>
        <p:grpSpPr>
          <a:xfrm>
            <a:off x="6095998" y="2375820"/>
            <a:ext cx="5812929" cy="754034"/>
            <a:chOff x="5600700" y="2396671"/>
            <a:chExt cx="6457950" cy="1032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D0DEAC-B9CB-4EE5-1874-9CBD6FFEC3EA}"/>
                </a:ext>
              </a:extLst>
            </p:cNvPr>
            <p:cNvSpPr txBox="1"/>
            <p:nvPr/>
          </p:nvSpPr>
          <p:spPr>
            <a:xfrm>
              <a:off x="5761092" y="2616269"/>
              <a:ext cx="6147945" cy="421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E4D1AF"/>
                  </a:solidFill>
                </a:rPr>
                <a:t>지역만족도 </a:t>
              </a:r>
              <a:r>
                <a:rPr lang="en-US" altLang="ko-KR" sz="1400" dirty="0">
                  <a:solidFill>
                    <a:srgbClr val="E4D1AF"/>
                  </a:solidFill>
                </a:rPr>
                <a:t>~</a:t>
              </a:r>
              <a:r>
                <a:rPr lang="ko-KR" altLang="en-US" sz="1400" dirty="0">
                  <a:solidFill>
                    <a:srgbClr val="E4D1AF"/>
                  </a:solidFill>
                </a:rPr>
                <a:t> </a:t>
              </a:r>
              <a:r>
                <a:rPr lang="en-US" altLang="ko-KR" sz="1400" dirty="0">
                  <a:solidFill>
                    <a:srgbClr val="E4D1AF"/>
                  </a:solidFill>
                </a:rPr>
                <a:t>+ </a:t>
              </a:r>
              <a:r>
                <a:rPr lang="ko-KR" altLang="en-US" sz="1400" dirty="0">
                  <a:solidFill>
                    <a:srgbClr val="E4D1AF"/>
                  </a:solidFill>
                </a:rPr>
                <a:t>소득</a:t>
              </a:r>
              <a:r>
                <a:rPr lang="en-US" altLang="ko-KR" sz="1400" dirty="0">
                  <a:solidFill>
                    <a:srgbClr val="E4D1AF"/>
                  </a:solidFill>
                </a:rPr>
                <a:t>(Class1),</a:t>
              </a:r>
              <a:r>
                <a:rPr lang="ko-KR" altLang="en-US" sz="1400" dirty="0">
                  <a:solidFill>
                    <a:srgbClr val="E4D1AF"/>
                  </a:solidFill>
                </a:rPr>
                <a:t>버스정거장</a:t>
              </a:r>
              <a:r>
                <a:rPr lang="en-US" altLang="ko-KR" sz="1400" dirty="0">
                  <a:solidFill>
                    <a:srgbClr val="E4D1AF"/>
                  </a:solidFill>
                </a:rPr>
                <a:t>, </a:t>
              </a:r>
              <a:r>
                <a:rPr lang="ko-KR" altLang="en-US" sz="1400" dirty="0">
                  <a:solidFill>
                    <a:srgbClr val="E4D1AF"/>
                  </a:solidFill>
                </a:rPr>
                <a:t>파출소</a:t>
              </a:r>
              <a:r>
                <a:rPr lang="en-US" altLang="ko-KR" sz="1400" dirty="0">
                  <a:solidFill>
                    <a:srgbClr val="E4D1AF"/>
                  </a:solidFill>
                </a:rPr>
                <a:t>, </a:t>
              </a:r>
              <a:r>
                <a:rPr lang="ko-KR" altLang="en-US" sz="1400" dirty="0">
                  <a:solidFill>
                    <a:srgbClr val="E4D1AF"/>
                  </a:solidFill>
                </a:rPr>
                <a:t>체육시설</a:t>
              </a:r>
              <a:r>
                <a:rPr lang="en-US" altLang="ko-KR" sz="1400" dirty="0">
                  <a:solidFill>
                    <a:srgbClr val="E4D1AF"/>
                  </a:solidFill>
                </a:rPr>
                <a:t>, </a:t>
              </a:r>
              <a:r>
                <a:rPr lang="ko-KR" altLang="en-US" sz="1400" dirty="0">
                  <a:solidFill>
                    <a:srgbClr val="E4D1AF"/>
                  </a:solidFill>
                </a:rPr>
                <a:t>범죄건수</a:t>
              </a:r>
              <a:endParaRPr kumimoji="1" lang="ko-Kore-KR" altLang="en-US" sz="1400" dirty="0">
                <a:solidFill>
                  <a:srgbClr val="E4D1AF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B9EE2E1-AE0B-43B4-5EE5-D37174BCC738}"/>
                </a:ext>
              </a:extLst>
            </p:cNvPr>
            <p:cNvSpPr/>
            <p:nvPr/>
          </p:nvSpPr>
          <p:spPr>
            <a:xfrm>
              <a:off x="5600700" y="2396671"/>
              <a:ext cx="6457950" cy="1032329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7AB815-D619-409A-EEA3-CA0F0A8BC275}"/>
              </a:ext>
            </a:extLst>
          </p:cNvPr>
          <p:cNvSpPr/>
          <p:nvPr/>
        </p:nvSpPr>
        <p:spPr>
          <a:xfrm>
            <a:off x="5600700" y="1596572"/>
            <a:ext cx="6591280" cy="5261428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D6F83D-5400-784C-0B1A-EC25CA15A320}"/>
              </a:ext>
            </a:extLst>
          </p:cNvPr>
          <p:cNvSpPr/>
          <p:nvPr/>
        </p:nvSpPr>
        <p:spPr>
          <a:xfrm>
            <a:off x="6757988" y="2343150"/>
            <a:ext cx="4300537" cy="4240769"/>
          </a:xfrm>
          <a:prstGeom prst="rect">
            <a:avLst/>
          </a:prstGeom>
          <a:noFill/>
          <a:ln w="38100">
            <a:solidFill>
              <a:srgbClr val="E4D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3421C-0379-6567-4A9E-FBFA09F4ACFD}"/>
              </a:ext>
            </a:extLst>
          </p:cNvPr>
          <p:cNvSpPr txBox="1"/>
          <p:nvPr/>
        </p:nvSpPr>
        <p:spPr>
          <a:xfrm>
            <a:off x="7586050" y="2810745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b="1" dirty="0">
                <a:solidFill>
                  <a:srgbClr val="C00000"/>
                </a:solidFill>
              </a:rPr>
              <a:t>이상치</a:t>
            </a:r>
            <a:r>
              <a:rPr kumimoji="1" lang="ko-KR" altLang="en-US" sz="3200" b="1" dirty="0">
                <a:solidFill>
                  <a:srgbClr val="C00000"/>
                </a:solidFill>
              </a:rPr>
              <a:t> 제거 후</a:t>
            </a:r>
            <a:endParaRPr kumimoji="1" lang="ko-Kore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B4384-98A6-591D-0060-3F51C97220AD}"/>
              </a:ext>
            </a:extLst>
          </p:cNvPr>
          <p:cNvSpPr txBox="1"/>
          <p:nvPr/>
        </p:nvSpPr>
        <p:spPr>
          <a:xfrm>
            <a:off x="7489912" y="4253694"/>
            <a:ext cx="3087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400" dirty="0">
                <a:solidFill>
                  <a:srgbClr val="E4D1AF"/>
                </a:solidFill>
              </a:rPr>
              <a:t>설명력</a:t>
            </a:r>
            <a:r>
              <a:rPr kumimoji="1" lang="ko-KR" altLang="en-US" sz="2400" dirty="0">
                <a:solidFill>
                  <a:srgbClr val="E4D1AF"/>
                </a:solidFill>
              </a:rPr>
              <a:t> </a:t>
            </a:r>
            <a:r>
              <a:rPr kumimoji="1" lang="en-US" altLang="ko-KR" sz="2400" dirty="0">
                <a:solidFill>
                  <a:srgbClr val="E4D1AF"/>
                </a:solidFill>
              </a:rPr>
              <a:t>:</a:t>
            </a:r>
            <a:r>
              <a:rPr kumimoji="1" lang="ko-KR" altLang="en-US" sz="2400" dirty="0">
                <a:solidFill>
                  <a:srgbClr val="E4D1AF"/>
                </a:solidFill>
              </a:rPr>
              <a:t> </a:t>
            </a:r>
            <a:r>
              <a:rPr kumimoji="1" lang="en-US" altLang="ko-KR" sz="2400" dirty="0">
                <a:solidFill>
                  <a:srgbClr val="E4D1AF"/>
                </a:solidFill>
              </a:rPr>
              <a:t>0.6583</a:t>
            </a:r>
            <a:r>
              <a:rPr kumimoji="1" lang="ko-KR" altLang="en-US" sz="2400" dirty="0">
                <a:solidFill>
                  <a:srgbClr val="E4D1AF"/>
                </a:solidFill>
              </a:rPr>
              <a:t>로</a:t>
            </a:r>
            <a:endParaRPr kumimoji="1" lang="en-US" altLang="ko-Kore-KR" sz="2400" dirty="0">
              <a:solidFill>
                <a:srgbClr val="E4D1AF"/>
              </a:solidFill>
            </a:endParaRPr>
          </a:p>
          <a:p>
            <a:pPr algn="ctr"/>
            <a:r>
              <a:rPr kumimoji="1" lang="ko-KR" altLang="en-US" sz="2400" b="1" dirty="0">
                <a:solidFill>
                  <a:srgbClr val="E4D1AF"/>
                </a:solidFill>
              </a:rPr>
              <a:t>기존보다 </a:t>
            </a:r>
            <a:r>
              <a:rPr kumimoji="1" lang="en-US" altLang="ko-KR" sz="2400" b="1" dirty="0">
                <a:solidFill>
                  <a:srgbClr val="C00000"/>
                </a:solidFill>
              </a:rPr>
              <a:t>5.719%</a:t>
            </a:r>
            <a:r>
              <a:rPr kumimoji="1" lang="ko-KR" altLang="en-US" sz="2400" b="1" dirty="0">
                <a:solidFill>
                  <a:srgbClr val="C00000"/>
                </a:solidFill>
              </a:rPr>
              <a:t> 증가</a:t>
            </a:r>
            <a:endParaRPr kumimoji="1" lang="en-US" altLang="ko-KR" sz="2400" b="1" dirty="0">
              <a:solidFill>
                <a:srgbClr val="C00000"/>
              </a:solidFill>
            </a:endParaRPr>
          </a:p>
          <a:p>
            <a:pPr algn="ctr"/>
            <a:endParaRPr kumimoji="1" lang="en-US" altLang="ko-Kore-KR" sz="2400" dirty="0">
              <a:solidFill>
                <a:srgbClr val="E4D1AF"/>
              </a:solidFill>
            </a:endParaRPr>
          </a:p>
          <a:p>
            <a:pPr algn="ctr"/>
            <a:r>
              <a:rPr kumimoji="1" lang="en-US" altLang="ko-KR" sz="2400" dirty="0">
                <a:solidFill>
                  <a:srgbClr val="E4D1AF"/>
                </a:solidFill>
              </a:rPr>
              <a:t>P-Value</a:t>
            </a:r>
            <a:r>
              <a:rPr kumimoji="1" lang="ko-KR" altLang="en-US" sz="2400" dirty="0">
                <a:solidFill>
                  <a:srgbClr val="E4D1AF"/>
                </a:solidFill>
              </a:rPr>
              <a:t> </a:t>
            </a:r>
            <a:r>
              <a:rPr kumimoji="1" lang="en-US" altLang="ko-KR" sz="2400" dirty="0">
                <a:solidFill>
                  <a:srgbClr val="E4D1AF"/>
                </a:solidFill>
              </a:rPr>
              <a:t>:</a:t>
            </a:r>
            <a:r>
              <a:rPr kumimoji="1" lang="ko-KR" altLang="en-US" sz="2400" dirty="0">
                <a:solidFill>
                  <a:srgbClr val="E4D1AF"/>
                </a:solidFill>
              </a:rPr>
              <a:t> </a:t>
            </a:r>
            <a:r>
              <a:rPr kumimoji="1" lang="en-US" altLang="ko-KR" sz="2400" dirty="0">
                <a:solidFill>
                  <a:srgbClr val="E4D1AF"/>
                </a:solidFill>
              </a:rPr>
              <a:t>0.007869</a:t>
            </a:r>
            <a:endParaRPr kumimoji="1" lang="en-US" altLang="ko-Kore-KR" sz="2400" dirty="0">
              <a:solidFill>
                <a:srgbClr val="E4D1AF"/>
              </a:solidFill>
            </a:endParaRPr>
          </a:p>
          <a:p>
            <a:pPr algn="ctr"/>
            <a:endParaRPr kumimoji="1" lang="ko-Kore-KR" altLang="en-US" sz="2400" dirty="0">
              <a:solidFill>
                <a:srgbClr val="E4D1AF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88EF54-1CDA-D9DF-3F5F-A6BB960884B0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195D432-CD0E-5A23-89C2-0F3E4707C756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6F41A45-5010-C075-3AEC-76648BB290BA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910C2A2-1F08-801F-3C3B-E216656E96E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BAFCCF9-45AB-101E-5FCD-5F1922503FC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45FCD5D-506D-E9A5-5664-503E6EF4A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D6F341A-8735-4049-5F13-32150A8397DE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472660-EC52-07C6-FD59-C5EC6FD12883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R 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결론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AB54CB35-5B0A-1EA6-7D07-36DD8AD9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2B36"/>
              </a:clrFrom>
              <a:clrTo>
                <a:srgbClr val="002B3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9253" y="1653724"/>
            <a:ext cx="4701607" cy="503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37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3F8268E-5C91-1460-264C-76CA0253E634}"/>
              </a:ext>
            </a:extLst>
          </p:cNvPr>
          <p:cNvGrpSpPr/>
          <p:nvPr/>
        </p:nvGrpSpPr>
        <p:grpSpPr>
          <a:xfrm>
            <a:off x="3135638" y="2207258"/>
            <a:ext cx="5626397" cy="2294068"/>
            <a:chOff x="3194613" y="567159"/>
            <a:chExt cx="5185458" cy="26853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0C3D4FC-049C-0F72-1591-838C6B435D62}"/>
                </a:ext>
              </a:extLst>
            </p:cNvPr>
            <p:cNvGrpSpPr/>
            <p:nvPr/>
          </p:nvGrpSpPr>
          <p:grpSpPr>
            <a:xfrm>
              <a:off x="4200864" y="942791"/>
              <a:ext cx="3172956" cy="1934061"/>
              <a:chOff x="1155915" y="488195"/>
              <a:chExt cx="3172956" cy="1934061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69F3B8E-B31E-20AC-5C00-F81CB2B58E96}"/>
                  </a:ext>
                </a:extLst>
              </p:cNvPr>
              <p:cNvGrpSpPr/>
              <p:nvPr/>
            </p:nvGrpSpPr>
            <p:grpSpPr>
              <a:xfrm>
                <a:off x="1155915" y="551480"/>
                <a:ext cx="914400" cy="914400"/>
                <a:chOff x="1155915" y="551480"/>
                <a:chExt cx="914400" cy="914400"/>
              </a:xfrm>
            </p:grpSpPr>
            <p:pic>
              <p:nvPicPr>
                <p:cNvPr id="17" name="그래픽 16" descr="열린 폴더 단색으로 채워진">
                  <a:extLst>
                    <a:ext uri="{FF2B5EF4-FFF2-40B4-BE49-F238E27FC236}">
                      <a16:creationId xmlns:a16="http://schemas.microsoft.com/office/drawing/2014/main" id="{9AE78B0A-E23E-14A5-7008-91C28D8B8F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5915" y="55148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F763CB8-012B-A429-2DFE-E7FEAEFC5A0E}"/>
                    </a:ext>
                  </a:extLst>
                </p:cNvPr>
                <p:cNvSpPr txBox="1"/>
                <p:nvPr/>
              </p:nvSpPr>
              <p:spPr>
                <a:xfrm>
                  <a:off x="1289949" y="932870"/>
                  <a:ext cx="595678" cy="432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의료</a:t>
                  </a: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7F06B2F6-FDE4-B723-D340-510BF362E320}"/>
                  </a:ext>
                </a:extLst>
              </p:cNvPr>
              <p:cNvGrpSpPr/>
              <p:nvPr/>
            </p:nvGrpSpPr>
            <p:grpSpPr>
              <a:xfrm>
                <a:off x="2254353" y="768458"/>
                <a:ext cx="914400" cy="914400"/>
                <a:chOff x="2254353" y="768458"/>
                <a:chExt cx="914400" cy="914400"/>
              </a:xfrm>
            </p:grpSpPr>
            <p:pic>
              <p:nvPicPr>
                <p:cNvPr id="15" name="그래픽 14" descr="열린 폴더 단색으로 채워진">
                  <a:extLst>
                    <a:ext uri="{FF2B5EF4-FFF2-40B4-BE49-F238E27FC236}">
                      <a16:creationId xmlns:a16="http://schemas.microsoft.com/office/drawing/2014/main" id="{3ED5CB30-A2FF-19D8-AF0E-DC71ADDC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353" y="76845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9576AA-2F46-71EB-B10D-A21B263FF8B2}"/>
                    </a:ext>
                  </a:extLst>
                </p:cNvPr>
                <p:cNvSpPr txBox="1"/>
                <p:nvPr/>
              </p:nvSpPr>
              <p:spPr>
                <a:xfrm>
                  <a:off x="2341636" y="1169302"/>
                  <a:ext cx="737506" cy="396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만족도</a:t>
                  </a: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DF27BB2C-E511-2D9E-5F86-B17D06487425}"/>
                  </a:ext>
                </a:extLst>
              </p:cNvPr>
              <p:cNvGrpSpPr/>
              <p:nvPr/>
            </p:nvGrpSpPr>
            <p:grpSpPr>
              <a:xfrm>
                <a:off x="3414471" y="488195"/>
                <a:ext cx="914400" cy="914400"/>
                <a:chOff x="3414471" y="488195"/>
                <a:chExt cx="914400" cy="914400"/>
              </a:xfrm>
            </p:grpSpPr>
            <p:pic>
              <p:nvPicPr>
                <p:cNvPr id="13" name="그래픽 12" descr="열린 폴더 단색으로 채워진">
                  <a:extLst>
                    <a:ext uri="{FF2B5EF4-FFF2-40B4-BE49-F238E27FC236}">
                      <a16:creationId xmlns:a16="http://schemas.microsoft.com/office/drawing/2014/main" id="{958CDCFE-7569-F8CF-1544-738C0D01CA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4471" y="48819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AE6300C-EF90-DA05-1948-1649E75AF3E5}"/>
                    </a:ext>
                  </a:extLst>
                </p:cNvPr>
                <p:cNvSpPr txBox="1"/>
                <p:nvPr/>
              </p:nvSpPr>
              <p:spPr>
                <a:xfrm>
                  <a:off x="3548505" y="878303"/>
                  <a:ext cx="595678" cy="432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문화</a:t>
                  </a: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2D23E67-39FE-42BA-F574-802E53874575}"/>
                  </a:ext>
                </a:extLst>
              </p:cNvPr>
              <p:cNvGrpSpPr/>
              <p:nvPr/>
            </p:nvGrpSpPr>
            <p:grpSpPr>
              <a:xfrm>
                <a:off x="1682210" y="1507856"/>
                <a:ext cx="914400" cy="914400"/>
                <a:chOff x="1682210" y="1507856"/>
                <a:chExt cx="914400" cy="914400"/>
              </a:xfrm>
            </p:grpSpPr>
            <p:pic>
              <p:nvPicPr>
                <p:cNvPr id="11" name="그래픽 10" descr="열린 폴더 단색으로 채워진">
                  <a:extLst>
                    <a:ext uri="{FF2B5EF4-FFF2-40B4-BE49-F238E27FC236}">
                      <a16:creationId xmlns:a16="http://schemas.microsoft.com/office/drawing/2014/main" id="{FF5776E7-FF7C-F66D-8DA7-F2DC3C8636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2210" y="150785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C79F76-8474-B0FD-CFFB-24417E80D01B}"/>
                    </a:ext>
                  </a:extLst>
                </p:cNvPr>
                <p:cNvSpPr txBox="1"/>
                <p:nvPr/>
              </p:nvSpPr>
              <p:spPr>
                <a:xfrm>
                  <a:off x="1816244" y="1908700"/>
                  <a:ext cx="595678" cy="432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교육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93F7B094-7184-D515-B031-897319457BB7}"/>
                  </a:ext>
                </a:extLst>
              </p:cNvPr>
              <p:cNvGrpSpPr/>
              <p:nvPr/>
            </p:nvGrpSpPr>
            <p:grpSpPr>
              <a:xfrm>
                <a:off x="2886881" y="1462006"/>
                <a:ext cx="914400" cy="914400"/>
                <a:chOff x="2886881" y="1462006"/>
                <a:chExt cx="914400" cy="914400"/>
              </a:xfrm>
            </p:grpSpPr>
            <p:pic>
              <p:nvPicPr>
                <p:cNvPr id="9" name="그래픽 8" descr="열린 폴더 단색으로 채워진">
                  <a:extLst>
                    <a:ext uri="{FF2B5EF4-FFF2-40B4-BE49-F238E27FC236}">
                      <a16:creationId xmlns:a16="http://schemas.microsoft.com/office/drawing/2014/main" id="{D3C7E760-5B3B-AF0E-F553-096264670C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6881" y="146200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A19E584-2E11-9B65-F675-81497E06D94E}"/>
                    </a:ext>
                  </a:extLst>
                </p:cNvPr>
                <p:cNvSpPr txBox="1"/>
                <p:nvPr/>
              </p:nvSpPr>
              <p:spPr>
                <a:xfrm>
                  <a:off x="3020915" y="1844967"/>
                  <a:ext cx="595678" cy="432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상권</a:t>
                  </a:r>
                </a:p>
              </p:txBody>
            </p:sp>
          </p:grp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B14FD1-9AFE-6448-68D9-F12DB59D6AA5}"/>
                </a:ext>
              </a:extLst>
            </p:cNvPr>
            <p:cNvSpPr/>
            <p:nvPr/>
          </p:nvSpPr>
          <p:spPr>
            <a:xfrm>
              <a:off x="3194613" y="567159"/>
              <a:ext cx="5185458" cy="2685327"/>
            </a:xfrm>
            <a:prstGeom prst="rect">
              <a:avLst/>
            </a:prstGeom>
            <a:noFill/>
            <a:ln w="635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03E3A2-AFD1-2178-06B3-07F0D6D3BAD9}"/>
              </a:ext>
            </a:extLst>
          </p:cNvPr>
          <p:cNvGrpSpPr/>
          <p:nvPr/>
        </p:nvGrpSpPr>
        <p:grpSpPr>
          <a:xfrm>
            <a:off x="0" y="6858000"/>
            <a:ext cx="12192000" cy="1366034"/>
            <a:chOff x="0" y="1665739"/>
            <a:chExt cx="12192000" cy="54469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22A9789-CA65-B861-CBAA-9B9F8616F821}"/>
                </a:ext>
              </a:extLst>
            </p:cNvPr>
            <p:cNvSpPr/>
            <p:nvPr/>
          </p:nvSpPr>
          <p:spPr>
            <a:xfrm>
              <a:off x="0" y="1665739"/>
              <a:ext cx="12192000" cy="5192261"/>
            </a:xfrm>
            <a:prstGeom prst="rect">
              <a:avLst/>
            </a:prstGeom>
            <a:solidFill>
              <a:srgbClr val="E4D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ea"/>
                <a:ea typeface="+mj-ea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7CD331E-ADCB-5B69-AED9-B789A4D6D72E}"/>
                </a:ext>
              </a:extLst>
            </p:cNvPr>
            <p:cNvGrpSpPr/>
            <p:nvPr/>
          </p:nvGrpSpPr>
          <p:grpSpPr>
            <a:xfrm>
              <a:off x="1917769" y="2463554"/>
              <a:ext cx="8064896" cy="4649173"/>
              <a:chOff x="395536" y="2492896"/>
              <a:chExt cx="8064896" cy="4649173"/>
            </a:xfrm>
          </p:grpSpPr>
          <p:pic>
            <p:nvPicPr>
              <p:cNvPr id="21" name="Picture 9">
                <a:extLst>
                  <a:ext uri="{FF2B5EF4-FFF2-40B4-BE49-F238E27FC236}">
                    <a16:creationId xmlns:a16="http://schemas.microsoft.com/office/drawing/2014/main" id="{B48DE853-D40B-D3EE-BAA6-B7DA232727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5536" y="2492896"/>
                <a:ext cx="8064896" cy="1728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2" name="그룹 17">
                <a:extLst>
                  <a:ext uri="{FF2B5EF4-FFF2-40B4-BE49-F238E27FC236}">
                    <a16:creationId xmlns:a16="http://schemas.microsoft.com/office/drawing/2014/main" id="{74A89E0F-FB7A-492B-8160-54AC29CBC6B1}"/>
                  </a:ext>
                </a:extLst>
              </p:cNvPr>
              <p:cNvGrpSpPr/>
              <p:nvPr/>
            </p:nvGrpSpPr>
            <p:grpSpPr>
              <a:xfrm>
                <a:off x="395536" y="4141319"/>
                <a:ext cx="8064896" cy="3000750"/>
                <a:chOff x="395536" y="4478215"/>
                <a:chExt cx="8064896" cy="300075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452287D-4E02-FB53-BF03-89E7A02BAD34}"/>
                    </a:ext>
                  </a:extLst>
                </p:cNvPr>
                <p:cNvSpPr txBox="1"/>
                <p:nvPr/>
              </p:nvSpPr>
              <p:spPr>
                <a:xfrm>
                  <a:off x="4067944" y="4478215"/>
                  <a:ext cx="1021433" cy="18408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>
                      <a:latin typeface="+mj-ea"/>
                      <a:ea typeface="+mj-ea"/>
                    </a:rPr>
                    <a:t>, , , , ,</a:t>
                  </a:r>
                  <a:endParaRPr lang="ko-KR" altLang="en-US" b="1" dirty="0">
                    <a:latin typeface="+mj-ea"/>
                    <a:ea typeface="+mj-ea"/>
                  </a:endParaRPr>
                </a:p>
              </p:txBody>
            </p:sp>
            <p:pic>
              <p:nvPicPr>
                <p:cNvPr id="25" name="Picture 10">
                  <a:extLst>
                    <a:ext uri="{FF2B5EF4-FFF2-40B4-BE49-F238E27FC236}">
                      <a16:creationId xmlns:a16="http://schemas.microsoft.com/office/drawing/2014/main" id="{DBFC0AD9-154F-4A05-7681-16EEA3A873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95536" y="5013176"/>
                  <a:ext cx="8064896" cy="7689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6DAD39E-8418-D7DB-5D89-DC147F12E71B}"/>
                    </a:ext>
                  </a:extLst>
                </p:cNvPr>
                <p:cNvSpPr txBox="1"/>
                <p:nvPr/>
              </p:nvSpPr>
              <p:spPr>
                <a:xfrm>
                  <a:off x="4067944" y="5638102"/>
                  <a:ext cx="1021433" cy="18408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>
                      <a:latin typeface="+mj-ea"/>
                      <a:ea typeface="+mj-ea"/>
                    </a:rPr>
                    <a:t>, , , , ,</a:t>
                  </a:r>
                  <a:endParaRPr lang="ko-KR" altLang="en-US" b="1" dirty="0">
                    <a:latin typeface="+mj-ea"/>
                    <a:ea typeface="+mj-ea"/>
                  </a:endParaRPr>
                </a:p>
              </p:txBody>
            </p:sp>
          </p:grpSp>
          <p:pic>
            <p:nvPicPr>
              <p:cNvPr id="23" name="Picture 11">
                <a:extLst>
                  <a:ext uri="{FF2B5EF4-FFF2-40B4-BE49-F238E27FC236}">
                    <a16:creationId xmlns:a16="http://schemas.microsoft.com/office/drawing/2014/main" id="{AE7C6E16-416B-292B-53FF-19B385F151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95536" y="5949280"/>
                <a:ext cx="8064896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26112FE-5E1B-039C-52D6-1790ED106DD9}"/>
              </a:ext>
            </a:extLst>
          </p:cNvPr>
          <p:cNvSpPr txBox="1"/>
          <p:nvPr/>
        </p:nvSpPr>
        <p:spPr>
          <a:xfrm>
            <a:off x="94421" y="6273225"/>
            <a:ext cx="3163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E4D1AF"/>
                </a:solidFill>
                <a:latin typeface="+mj-ea"/>
                <a:ea typeface="+mj-ea"/>
              </a:rPr>
              <a:t>1</a:t>
            </a:r>
            <a:r>
              <a:rPr kumimoji="1" lang="ko-KR" altLang="en-US" sz="3200" dirty="0">
                <a:solidFill>
                  <a:srgbClr val="E4D1AF"/>
                </a:solidFill>
                <a:latin typeface="+mj-ea"/>
                <a:ea typeface="+mj-ea"/>
              </a:rPr>
              <a:t>차 데이터 세팅</a:t>
            </a:r>
            <a:endParaRPr kumimoji="1" lang="ko-Kore-KR" altLang="en-US" sz="3200" dirty="0">
              <a:solidFill>
                <a:srgbClr val="E4D1A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971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88EF54-1CDA-D9DF-3F5F-A6BB960884B0}"/>
              </a:ext>
            </a:extLst>
          </p:cNvPr>
          <p:cNvGrpSpPr/>
          <p:nvPr/>
        </p:nvGrpSpPr>
        <p:grpSpPr>
          <a:xfrm>
            <a:off x="0" y="0"/>
            <a:ext cx="12191980" cy="1596572"/>
            <a:chOff x="0" y="0"/>
            <a:chExt cx="12191980" cy="15965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195D432-CD0E-5A23-89C2-0F3E4707C756}"/>
                </a:ext>
              </a:extLst>
            </p:cNvPr>
            <p:cNvGrpSpPr/>
            <p:nvPr/>
          </p:nvGrpSpPr>
          <p:grpSpPr>
            <a:xfrm rot="5400000">
              <a:off x="5297704" y="-5297704"/>
              <a:ext cx="1596572" cy="12191980"/>
              <a:chOff x="0" y="0"/>
              <a:chExt cx="10276113" cy="6858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6F41A45-5010-C075-3AEC-76648BB290BA}"/>
                  </a:ext>
                </a:extLst>
              </p:cNvPr>
              <p:cNvGrpSpPr/>
              <p:nvPr/>
            </p:nvGrpSpPr>
            <p:grpSpPr>
              <a:xfrm>
                <a:off x="0" y="0"/>
                <a:ext cx="10276113" cy="6858000"/>
                <a:chOff x="0" y="0"/>
                <a:chExt cx="10276113" cy="6858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910C2A2-1F08-801F-3C3B-E216656E96E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276113" cy="6858000"/>
                </a:xfrm>
                <a:prstGeom prst="rect">
                  <a:avLst/>
                </a:prstGeom>
                <a:solidFill>
                  <a:srgbClr val="E4D1AF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BAFCCF9-45AB-101E-5FCD-5F1922503FC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68114" cy="6858000"/>
                </a:xfrm>
                <a:prstGeom prst="rect">
                  <a:avLst/>
                </a:prstGeom>
                <a:solidFill>
                  <a:srgbClr val="E4D1A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45FCD5D-506D-E9A5-5664-503E6EF4A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45600" cy="6858000"/>
                </a:xfrm>
                <a:prstGeom prst="rect">
                  <a:avLst/>
                </a:prstGeom>
                <a:solidFill>
                  <a:srgbClr val="E4D1A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D6F341A-8735-4049-5F13-32150A8397DE}"/>
                  </a:ext>
                </a:extLst>
              </p:cNvPr>
              <p:cNvSpPr/>
              <p:nvPr/>
            </p:nvSpPr>
            <p:spPr>
              <a:xfrm>
                <a:off x="0" y="0"/>
                <a:ext cx="8752114" cy="6858000"/>
              </a:xfrm>
              <a:prstGeom prst="rect">
                <a:avLst/>
              </a:prstGeom>
              <a:solidFill>
                <a:srgbClr val="E4D1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0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472660-EC52-07C6-FD59-C5EC6FD12883}"/>
                </a:ext>
              </a:extLst>
            </p:cNvPr>
            <p:cNvSpPr txBox="1"/>
            <p:nvPr/>
          </p:nvSpPr>
          <p:spPr>
            <a:xfrm>
              <a:off x="283070" y="444346"/>
              <a:ext cx="4270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4000" dirty="0">
                  <a:solidFill>
                    <a:srgbClr val="102A49"/>
                  </a:solidFill>
                </a:rPr>
                <a:t>본론</a:t>
              </a:r>
              <a:r>
                <a:rPr kumimoji="1" lang="en-US" altLang="ko-KR" sz="4000" dirty="0">
                  <a:solidFill>
                    <a:srgbClr val="102A49"/>
                  </a:solidFill>
                </a:rPr>
                <a:t>II &gt;&gt; R </a:t>
              </a:r>
              <a:r>
                <a:rPr kumimoji="1" lang="ko-KR" altLang="en-US" sz="4000" dirty="0">
                  <a:solidFill>
                    <a:srgbClr val="102A49"/>
                  </a:solidFill>
                </a:rPr>
                <a:t>결론</a:t>
              </a:r>
              <a:endParaRPr kumimoji="1" lang="ko-Kore-KR" altLang="en-US" sz="4000" dirty="0">
                <a:solidFill>
                  <a:srgbClr val="102A49"/>
                </a:solidFill>
              </a:endParaRPr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AB54CB35-5B0A-1EA6-7D07-36DD8AD9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2B36"/>
              </a:clrFrom>
              <a:clrTo>
                <a:srgbClr val="002B3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9253" y="1653724"/>
            <a:ext cx="4701607" cy="503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C97817-DBE7-D8FF-A7D5-9C393B8D235A}"/>
              </a:ext>
            </a:extLst>
          </p:cNvPr>
          <p:cNvSpPr txBox="1"/>
          <p:nvPr/>
        </p:nvSpPr>
        <p:spPr>
          <a:xfrm>
            <a:off x="7184570" y="960207"/>
            <a:ext cx="472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ore-KR" altLang="en-US" dirty="0">
                <a:solidFill>
                  <a:srgbClr val="102A49"/>
                </a:solidFill>
              </a:rPr>
              <a:t>최종</a:t>
            </a:r>
            <a:r>
              <a:rPr kumimoji="1" lang="ko-KR" altLang="en-US" dirty="0">
                <a:solidFill>
                  <a:srgbClr val="102A49"/>
                </a:solidFill>
              </a:rPr>
              <a:t> 채택</a:t>
            </a:r>
            <a:endParaRPr kumimoji="1" lang="ko-Kore-KR" altLang="en-US" dirty="0">
              <a:solidFill>
                <a:srgbClr val="102A49"/>
              </a:solidFill>
            </a:endParaRPr>
          </a:p>
        </p:txBody>
      </p:sp>
      <p:pic>
        <p:nvPicPr>
          <p:cNvPr id="25" name="그래픽 24" descr="배지 체크 표시1 단색으로 채워진">
            <a:extLst>
              <a:ext uri="{FF2B5EF4-FFF2-40B4-BE49-F238E27FC236}">
                <a16:creationId xmlns:a16="http://schemas.microsoft.com/office/drawing/2014/main" id="{A5699D39-8F2F-547E-346E-F5D7BA54F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65610">
            <a:off x="4503141" y="3201606"/>
            <a:ext cx="914400" cy="9144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9EC3662-19B2-EA9E-770C-48DB83A99389}"/>
              </a:ext>
            </a:extLst>
          </p:cNvPr>
          <p:cNvGrpSpPr/>
          <p:nvPr/>
        </p:nvGrpSpPr>
        <p:grpSpPr>
          <a:xfrm>
            <a:off x="5082990" y="3795425"/>
            <a:ext cx="7061692" cy="754034"/>
            <a:chOff x="5129218" y="2270662"/>
            <a:chExt cx="7845280" cy="1032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76D289-1B1C-9CC0-67EC-8F07F81B620B}"/>
                </a:ext>
              </a:extLst>
            </p:cNvPr>
            <p:cNvSpPr txBox="1"/>
            <p:nvPr/>
          </p:nvSpPr>
          <p:spPr>
            <a:xfrm>
              <a:off x="5200613" y="2534005"/>
              <a:ext cx="7773885" cy="505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E4D1AF"/>
                  </a:solidFill>
                </a:rPr>
                <a:t>지역만족도 </a:t>
              </a:r>
              <a:r>
                <a:rPr lang="en-US" altLang="ko-KR" dirty="0">
                  <a:solidFill>
                    <a:srgbClr val="E4D1AF"/>
                  </a:solidFill>
                </a:rPr>
                <a:t>~</a:t>
              </a:r>
              <a:r>
                <a:rPr lang="ko-KR" altLang="en-US" dirty="0">
                  <a:solidFill>
                    <a:srgbClr val="E4D1AF"/>
                  </a:solidFill>
                </a:rPr>
                <a:t> </a:t>
              </a:r>
              <a:r>
                <a:rPr lang="en-US" altLang="ko-KR" dirty="0">
                  <a:solidFill>
                    <a:srgbClr val="E4D1AF"/>
                  </a:solidFill>
                </a:rPr>
                <a:t>+ </a:t>
              </a:r>
              <a:r>
                <a:rPr lang="ko-KR" altLang="en-US" dirty="0">
                  <a:solidFill>
                    <a:srgbClr val="E4D1AF"/>
                  </a:solidFill>
                </a:rPr>
                <a:t>소득</a:t>
              </a:r>
              <a:r>
                <a:rPr lang="en-US" altLang="ko-KR" dirty="0">
                  <a:solidFill>
                    <a:srgbClr val="E4D1AF"/>
                  </a:solidFill>
                </a:rPr>
                <a:t>(Class1),</a:t>
              </a:r>
              <a:r>
                <a:rPr lang="ko-KR" altLang="en-US" dirty="0">
                  <a:solidFill>
                    <a:srgbClr val="E4D1AF"/>
                  </a:solidFill>
                </a:rPr>
                <a:t>버스정거장</a:t>
              </a:r>
              <a:r>
                <a:rPr lang="en-US" altLang="ko-KR" dirty="0">
                  <a:solidFill>
                    <a:srgbClr val="E4D1AF"/>
                  </a:solidFill>
                </a:rPr>
                <a:t>, </a:t>
              </a:r>
              <a:r>
                <a:rPr lang="ko-KR" altLang="en-US" dirty="0">
                  <a:solidFill>
                    <a:srgbClr val="E4D1AF"/>
                  </a:solidFill>
                </a:rPr>
                <a:t>파출소</a:t>
              </a:r>
              <a:r>
                <a:rPr lang="en-US" altLang="ko-KR" dirty="0">
                  <a:solidFill>
                    <a:srgbClr val="E4D1AF"/>
                  </a:solidFill>
                </a:rPr>
                <a:t>, </a:t>
              </a:r>
              <a:r>
                <a:rPr lang="ko-KR" altLang="en-US" dirty="0">
                  <a:solidFill>
                    <a:srgbClr val="E4D1AF"/>
                  </a:solidFill>
                </a:rPr>
                <a:t>체육시설</a:t>
              </a:r>
              <a:r>
                <a:rPr lang="en-US" altLang="ko-KR" dirty="0">
                  <a:solidFill>
                    <a:srgbClr val="E4D1AF"/>
                  </a:solidFill>
                </a:rPr>
                <a:t>, </a:t>
              </a:r>
              <a:r>
                <a:rPr lang="ko-KR" altLang="en-US" dirty="0">
                  <a:solidFill>
                    <a:srgbClr val="E4D1AF"/>
                  </a:solidFill>
                </a:rPr>
                <a:t>범죄건수</a:t>
              </a:r>
              <a:endParaRPr kumimoji="1" lang="ko-Kore-KR" altLang="en-US" dirty="0">
                <a:solidFill>
                  <a:srgbClr val="E4D1AF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18A036A-1314-3536-6148-C6A6B1FFA2C2}"/>
                </a:ext>
              </a:extLst>
            </p:cNvPr>
            <p:cNvSpPr/>
            <p:nvPr/>
          </p:nvSpPr>
          <p:spPr>
            <a:xfrm>
              <a:off x="5129218" y="2270662"/>
              <a:ext cx="7773885" cy="1032329"/>
            </a:xfrm>
            <a:prstGeom prst="rect">
              <a:avLst/>
            </a:prstGeom>
            <a:noFill/>
            <a:ln w="381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138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67CBC-4084-A385-5F47-068CD243F5CD}"/>
              </a:ext>
            </a:extLst>
          </p:cNvPr>
          <p:cNvSpPr txBox="1"/>
          <p:nvPr/>
        </p:nvSpPr>
        <p:spPr>
          <a:xfrm>
            <a:off x="4656343" y="3075057"/>
            <a:ext cx="2879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dirty="0"/>
              <a:t>감사합니다</a:t>
            </a:r>
            <a:r>
              <a:rPr kumimoji="1" lang="en-US" altLang="ko-Kore-KR" sz="4000" dirty="0"/>
              <a:t>.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285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3F8268E-5C91-1460-264C-76CA0253E634}"/>
              </a:ext>
            </a:extLst>
          </p:cNvPr>
          <p:cNvGrpSpPr/>
          <p:nvPr/>
        </p:nvGrpSpPr>
        <p:grpSpPr>
          <a:xfrm>
            <a:off x="3282097" y="205560"/>
            <a:ext cx="5626397" cy="2294068"/>
            <a:chOff x="3194613" y="567159"/>
            <a:chExt cx="5185458" cy="26853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0C3D4FC-049C-0F72-1591-838C6B435D62}"/>
                </a:ext>
              </a:extLst>
            </p:cNvPr>
            <p:cNvGrpSpPr/>
            <p:nvPr/>
          </p:nvGrpSpPr>
          <p:grpSpPr>
            <a:xfrm>
              <a:off x="4200864" y="942791"/>
              <a:ext cx="3172956" cy="1934061"/>
              <a:chOff x="1155915" y="488195"/>
              <a:chExt cx="3172956" cy="1934061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69F3B8E-B31E-20AC-5C00-F81CB2B58E96}"/>
                  </a:ext>
                </a:extLst>
              </p:cNvPr>
              <p:cNvGrpSpPr/>
              <p:nvPr/>
            </p:nvGrpSpPr>
            <p:grpSpPr>
              <a:xfrm>
                <a:off x="1155915" y="551480"/>
                <a:ext cx="914400" cy="914400"/>
                <a:chOff x="1155915" y="551480"/>
                <a:chExt cx="914400" cy="914400"/>
              </a:xfrm>
            </p:grpSpPr>
            <p:pic>
              <p:nvPicPr>
                <p:cNvPr id="17" name="그래픽 16" descr="열린 폴더 단색으로 채워진">
                  <a:extLst>
                    <a:ext uri="{FF2B5EF4-FFF2-40B4-BE49-F238E27FC236}">
                      <a16:creationId xmlns:a16="http://schemas.microsoft.com/office/drawing/2014/main" id="{9AE78B0A-E23E-14A5-7008-91C28D8B8F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5915" y="55148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F763CB8-012B-A429-2DFE-E7FEAEFC5A0E}"/>
                    </a:ext>
                  </a:extLst>
                </p:cNvPr>
                <p:cNvSpPr txBox="1"/>
                <p:nvPr/>
              </p:nvSpPr>
              <p:spPr>
                <a:xfrm>
                  <a:off x="1289949" y="932870"/>
                  <a:ext cx="595678" cy="432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의료</a:t>
                  </a: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7F06B2F6-FDE4-B723-D340-510BF362E320}"/>
                  </a:ext>
                </a:extLst>
              </p:cNvPr>
              <p:cNvGrpSpPr/>
              <p:nvPr/>
            </p:nvGrpSpPr>
            <p:grpSpPr>
              <a:xfrm>
                <a:off x="2254353" y="768458"/>
                <a:ext cx="914400" cy="914400"/>
                <a:chOff x="2254353" y="768458"/>
                <a:chExt cx="914400" cy="914400"/>
              </a:xfrm>
            </p:grpSpPr>
            <p:pic>
              <p:nvPicPr>
                <p:cNvPr id="15" name="그래픽 14" descr="열린 폴더 단색으로 채워진">
                  <a:extLst>
                    <a:ext uri="{FF2B5EF4-FFF2-40B4-BE49-F238E27FC236}">
                      <a16:creationId xmlns:a16="http://schemas.microsoft.com/office/drawing/2014/main" id="{3ED5CB30-A2FF-19D8-AF0E-DC71ADDCB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353" y="76845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9576AA-2F46-71EB-B10D-A21B263FF8B2}"/>
                    </a:ext>
                  </a:extLst>
                </p:cNvPr>
                <p:cNvSpPr txBox="1"/>
                <p:nvPr/>
              </p:nvSpPr>
              <p:spPr>
                <a:xfrm>
                  <a:off x="2341636" y="1169302"/>
                  <a:ext cx="737506" cy="396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만족도</a:t>
                  </a: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DF27BB2C-E511-2D9E-5F86-B17D06487425}"/>
                  </a:ext>
                </a:extLst>
              </p:cNvPr>
              <p:cNvGrpSpPr/>
              <p:nvPr/>
            </p:nvGrpSpPr>
            <p:grpSpPr>
              <a:xfrm>
                <a:off x="3414471" y="488195"/>
                <a:ext cx="914400" cy="914400"/>
                <a:chOff x="3414471" y="488195"/>
                <a:chExt cx="914400" cy="914400"/>
              </a:xfrm>
            </p:grpSpPr>
            <p:pic>
              <p:nvPicPr>
                <p:cNvPr id="13" name="그래픽 12" descr="열린 폴더 단색으로 채워진">
                  <a:extLst>
                    <a:ext uri="{FF2B5EF4-FFF2-40B4-BE49-F238E27FC236}">
                      <a16:creationId xmlns:a16="http://schemas.microsoft.com/office/drawing/2014/main" id="{958CDCFE-7569-F8CF-1544-738C0D01CA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4471" y="48819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AE6300C-EF90-DA05-1948-1649E75AF3E5}"/>
                    </a:ext>
                  </a:extLst>
                </p:cNvPr>
                <p:cNvSpPr txBox="1"/>
                <p:nvPr/>
              </p:nvSpPr>
              <p:spPr>
                <a:xfrm>
                  <a:off x="3548505" y="878303"/>
                  <a:ext cx="595678" cy="432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문화</a:t>
                  </a: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2D23E67-39FE-42BA-F574-802E53874575}"/>
                  </a:ext>
                </a:extLst>
              </p:cNvPr>
              <p:cNvGrpSpPr/>
              <p:nvPr/>
            </p:nvGrpSpPr>
            <p:grpSpPr>
              <a:xfrm>
                <a:off x="1682210" y="1507856"/>
                <a:ext cx="914400" cy="914400"/>
                <a:chOff x="1682210" y="1507856"/>
                <a:chExt cx="914400" cy="914400"/>
              </a:xfrm>
            </p:grpSpPr>
            <p:pic>
              <p:nvPicPr>
                <p:cNvPr id="11" name="그래픽 10" descr="열린 폴더 단색으로 채워진">
                  <a:extLst>
                    <a:ext uri="{FF2B5EF4-FFF2-40B4-BE49-F238E27FC236}">
                      <a16:creationId xmlns:a16="http://schemas.microsoft.com/office/drawing/2014/main" id="{FF5776E7-FF7C-F66D-8DA7-F2DC3C8636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2210" y="150785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C79F76-8474-B0FD-CFFB-24417E80D01B}"/>
                    </a:ext>
                  </a:extLst>
                </p:cNvPr>
                <p:cNvSpPr txBox="1"/>
                <p:nvPr/>
              </p:nvSpPr>
              <p:spPr>
                <a:xfrm>
                  <a:off x="1816244" y="1908700"/>
                  <a:ext cx="595678" cy="432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교육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93F7B094-7184-D515-B031-897319457BB7}"/>
                  </a:ext>
                </a:extLst>
              </p:cNvPr>
              <p:cNvGrpSpPr/>
              <p:nvPr/>
            </p:nvGrpSpPr>
            <p:grpSpPr>
              <a:xfrm>
                <a:off x="2886881" y="1462006"/>
                <a:ext cx="914400" cy="914400"/>
                <a:chOff x="2886881" y="1462006"/>
                <a:chExt cx="914400" cy="914400"/>
              </a:xfrm>
            </p:grpSpPr>
            <p:pic>
              <p:nvPicPr>
                <p:cNvPr id="9" name="그래픽 8" descr="열린 폴더 단색으로 채워진">
                  <a:extLst>
                    <a:ext uri="{FF2B5EF4-FFF2-40B4-BE49-F238E27FC236}">
                      <a16:creationId xmlns:a16="http://schemas.microsoft.com/office/drawing/2014/main" id="{D3C7E760-5B3B-AF0E-F553-096264670C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6881" y="146200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A19E584-2E11-9B65-F675-81497E06D94E}"/>
                    </a:ext>
                  </a:extLst>
                </p:cNvPr>
                <p:cNvSpPr txBox="1"/>
                <p:nvPr/>
              </p:nvSpPr>
              <p:spPr>
                <a:xfrm>
                  <a:off x="3020915" y="1844967"/>
                  <a:ext cx="595678" cy="432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상권</a:t>
                  </a:r>
                </a:p>
              </p:txBody>
            </p:sp>
          </p:grp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B14FD1-9AFE-6448-68D9-F12DB59D6AA5}"/>
                </a:ext>
              </a:extLst>
            </p:cNvPr>
            <p:cNvSpPr/>
            <p:nvPr/>
          </p:nvSpPr>
          <p:spPr>
            <a:xfrm>
              <a:off x="3194613" y="567159"/>
              <a:ext cx="5185458" cy="2685327"/>
            </a:xfrm>
            <a:prstGeom prst="rect">
              <a:avLst/>
            </a:prstGeom>
            <a:noFill/>
            <a:ln w="63500">
              <a:solidFill>
                <a:srgbClr val="E4D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03E3A2-AFD1-2178-06B3-07F0D6D3BAD9}"/>
              </a:ext>
            </a:extLst>
          </p:cNvPr>
          <p:cNvGrpSpPr/>
          <p:nvPr/>
        </p:nvGrpSpPr>
        <p:grpSpPr>
          <a:xfrm>
            <a:off x="-704" y="1406251"/>
            <a:ext cx="12192000" cy="5451749"/>
            <a:chOff x="0" y="1665739"/>
            <a:chExt cx="12192000" cy="519226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22A9789-CA65-B861-CBAA-9B9F8616F821}"/>
                </a:ext>
              </a:extLst>
            </p:cNvPr>
            <p:cNvSpPr/>
            <p:nvPr/>
          </p:nvSpPr>
          <p:spPr>
            <a:xfrm>
              <a:off x="0" y="1665739"/>
              <a:ext cx="12192000" cy="5192261"/>
            </a:xfrm>
            <a:prstGeom prst="rect">
              <a:avLst/>
            </a:prstGeom>
            <a:solidFill>
              <a:srgbClr val="E4D1A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+mj-ea"/>
                <a:ea typeface="+mj-ea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7CD331E-ADCB-5B69-AED9-B789A4D6D72E}"/>
                </a:ext>
              </a:extLst>
            </p:cNvPr>
            <p:cNvGrpSpPr/>
            <p:nvPr/>
          </p:nvGrpSpPr>
          <p:grpSpPr>
            <a:xfrm>
              <a:off x="1917769" y="2463554"/>
              <a:ext cx="8064896" cy="4037409"/>
              <a:chOff x="395536" y="2492896"/>
              <a:chExt cx="8064896" cy="4037409"/>
            </a:xfrm>
          </p:grpSpPr>
          <p:pic>
            <p:nvPicPr>
              <p:cNvPr id="21" name="Picture 9">
                <a:extLst>
                  <a:ext uri="{FF2B5EF4-FFF2-40B4-BE49-F238E27FC236}">
                    <a16:creationId xmlns:a16="http://schemas.microsoft.com/office/drawing/2014/main" id="{B48DE853-D40B-D3EE-BAA6-B7DA232727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5536" y="2492896"/>
                <a:ext cx="8064896" cy="1728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2" name="그룹 17">
                <a:extLst>
                  <a:ext uri="{FF2B5EF4-FFF2-40B4-BE49-F238E27FC236}">
                    <a16:creationId xmlns:a16="http://schemas.microsoft.com/office/drawing/2014/main" id="{74A89E0F-FB7A-492B-8160-54AC29CBC6B1}"/>
                  </a:ext>
                </a:extLst>
              </p:cNvPr>
              <p:cNvGrpSpPr/>
              <p:nvPr/>
            </p:nvGrpSpPr>
            <p:grpSpPr>
              <a:xfrm>
                <a:off x="395536" y="4141319"/>
                <a:ext cx="8064896" cy="1599580"/>
                <a:chOff x="395536" y="4478215"/>
                <a:chExt cx="8064896" cy="159958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452287D-4E02-FB53-BF03-89E7A02BAD34}"/>
                    </a:ext>
                  </a:extLst>
                </p:cNvPr>
                <p:cNvSpPr txBox="1"/>
                <p:nvPr/>
              </p:nvSpPr>
              <p:spPr>
                <a:xfrm>
                  <a:off x="4067944" y="4478215"/>
                  <a:ext cx="1021433" cy="4396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>
                      <a:latin typeface="+mj-ea"/>
                      <a:ea typeface="+mj-ea"/>
                    </a:rPr>
                    <a:t>, , , , ,</a:t>
                  </a:r>
                  <a:endParaRPr lang="ko-KR" altLang="en-US" b="1" dirty="0">
                    <a:latin typeface="+mj-ea"/>
                    <a:ea typeface="+mj-ea"/>
                  </a:endParaRPr>
                </a:p>
              </p:txBody>
            </p:sp>
            <p:pic>
              <p:nvPicPr>
                <p:cNvPr id="25" name="Picture 10">
                  <a:extLst>
                    <a:ext uri="{FF2B5EF4-FFF2-40B4-BE49-F238E27FC236}">
                      <a16:creationId xmlns:a16="http://schemas.microsoft.com/office/drawing/2014/main" id="{DBFC0AD9-154F-4A05-7681-16EEA3A873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95536" y="5013176"/>
                  <a:ext cx="8064896" cy="7689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6DAD39E-8418-D7DB-5D89-DC147F12E71B}"/>
                    </a:ext>
                  </a:extLst>
                </p:cNvPr>
                <p:cNvSpPr txBox="1"/>
                <p:nvPr/>
              </p:nvSpPr>
              <p:spPr>
                <a:xfrm>
                  <a:off x="4067944" y="5638104"/>
                  <a:ext cx="1021433" cy="4396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>
                      <a:latin typeface="+mj-ea"/>
                      <a:ea typeface="+mj-ea"/>
                    </a:rPr>
                    <a:t>, , , , ,</a:t>
                  </a:r>
                  <a:endParaRPr lang="ko-KR" altLang="en-US" b="1" dirty="0">
                    <a:latin typeface="+mj-ea"/>
                    <a:ea typeface="+mj-ea"/>
                  </a:endParaRPr>
                </a:p>
              </p:txBody>
            </p:sp>
          </p:grpSp>
          <p:pic>
            <p:nvPicPr>
              <p:cNvPr id="23" name="Picture 11">
                <a:extLst>
                  <a:ext uri="{FF2B5EF4-FFF2-40B4-BE49-F238E27FC236}">
                    <a16:creationId xmlns:a16="http://schemas.microsoft.com/office/drawing/2014/main" id="{AE7C6E16-416B-292B-53FF-19B385F151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95536" y="5949280"/>
                <a:ext cx="8064896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23E541A-280F-C309-06EB-A99DA7549D71}"/>
              </a:ext>
            </a:extLst>
          </p:cNvPr>
          <p:cNvSpPr txBox="1"/>
          <p:nvPr/>
        </p:nvSpPr>
        <p:spPr>
          <a:xfrm>
            <a:off x="191957" y="205560"/>
            <a:ext cx="2227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>
                <a:solidFill>
                  <a:srgbClr val="E4D1AF"/>
                </a:solidFill>
                <a:latin typeface="+mj-ea"/>
                <a:ea typeface="+mj-ea"/>
              </a:rPr>
              <a:t>1</a:t>
            </a:r>
            <a:r>
              <a:rPr kumimoji="1" lang="ko-KR" altLang="en-US" sz="2200" dirty="0">
                <a:solidFill>
                  <a:srgbClr val="E4D1AF"/>
                </a:solidFill>
                <a:latin typeface="+mj-ea"/>
                <a:ea typeface="+mj-ea"/>
              </a:rPr>
              <a:t>차 데이터 세팅</a:t>
            </a:r>
            <a:endParaRPr kumimoji="1" lang="ko-Kore-KR" altLang="en-US" sz="2200" dirty="0">
              <a:solidFill>
                <a:srgbClr val="E4D1A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23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023FA2-3F9D-8DA9-07AE-59655BADDB49}"/>
              </a:ext>
            </a:extLst>
          </p:cNvPr>
          <p:cNvGrpSpPr/>
          <p:nvPr/>
        </p:nvGrpSpPr>
        <p:grpSpPr>
          <a:xfrm>
            <a:off x="663767" y="2133662"/>
            <a:ext cx="10910807" cy="2590675"/>
            <a:chOff x="650612" y="584809"/>
            <a:chExt cx="10910807" cy="259067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490AA6C-EF52-58E6-9CF3-C0BE88C0090B}"/>
                </a:ext>
              </a:extLst>
            </p:cNvPr>
            <p:cNvGrpSpPr/>
            <p:nvPr/>
          </p:nvGrpSpPr>
          <p:grpSpPr>
            <a:xfrm>
              <a:off x="1261917" y="639961"/>
              <a:ext cx="3705509" cy="2350348"/>
              <a:chOff x="1155915" y="488195"/>
              <a:chExt cx="3172956" cy="1934061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7C51749-63E4-F05D-0ED5-DF9147F4890B}"/>
                  </a:ext>
                </a:extLst>
              </p:cNvPr>
              <p:cNvGrpSpPr/>
              <p:nvPr/>
            </p:nvGrpSpPr>
            <p:grpSpPr>
              <a:xfrm>
                <a:off x="1155915" y="551480"/>
                <a:ext cx="914400" cy="914400"/>
                <a:chOff x="1155915" y="551480"/>
                <a:chExt cx="914400" cy="914400"/>
              </a:xfrm>
            </p:grpSpPr>
            <p:pic>
              <p:nvPicPr>
                <p:cNvPr id="60" name="그래픽 59" descr="열린 폴더 단색으로 채워진">
                  <a:extLst>
                    <a:ext uri="{FF2B5EF4-FFF2-40B4-BE49-F238E27FC236}">
                      <a16:creationId xmlns:a16="http://schemas.microsoft.com/office/drawing/2014/main" id="{44344EAD-16C9-84DB-1EAD-6259063EF4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5915" y="55148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D27451F-D88E-D48C-7852-964B27BF2672}"/>
                    </a:ext>
                  </a:extLst>
                </p:cNvPr>
                <p:cNvSpPr txBox="1"/>
                <p:nvPr/>
              </p:nvSpPr>
              <p:spPr>
                <a:xfrm>
                  <a:off x="1289949" y="932870"/>
                  <a:ext cx="553441" cy="303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의료</a:t>
                  </a: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557E223-0726-4BA6-69C7-08AE43849986}"/>
                  </a:ext>
                </a:extLst>
              </p:cNvPr>
              <p:cNvGrpSpPr/>
              <p:nvPr/>
            </p:nvGrpSpPr>
            <p:grpSpPr>
              <a:xfrm>
                <a:off x="2254353" y="768458"/>
                <a:ext cx="914400" cy="914400"/>
                <a:chOff x="2254353" y="768458"/>
                <a:chExt cx="914400" cy="914400"/>
              </a:xfrm>
            </p:grpSpPr>
            <p:pic>
              <p:nvPicPr>
                <p:cNvPr id="58" name="그래픽 57" descr="열린 폴더 단색으로 채워진">
                  <a:extLst>
                    <a:ext uri="{FF2B5EF4-FFF2-40B4-BE49-F238E27FC236}">
                      <a16:creationId xmlns:a16="http://schemas.microsoft.com/office/drawing/2014/main" id="{80249E31-1C26-ACF1-7643-5E862794C6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353" y="76845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4F5BB86-E6F5-E406-B183-99FA472E4437}"/>
                    </a:ext>
                  </a:extLst>
                </p:cNvPr>
                <p:cNvSpPr txBox="1"/>
                <p:nvPr/>
              </p:nvSpPr>
              <p:spPr>
                <a:xfrm>
                  <a:off x="2341636" y="1169302"/>
                  <a:ext cx="685212" cy="278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만족도</a:t>
                  </a: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2F8CF3BE-CF76-DBF1-028D-BE3643CB076A}"/>
                  </a:ext>
                </a:extLst>
              </p:cNvPr>
              <p:cNvGrpSpPr/>
              <p:nvPr/>
            </p:nvGrpSpPr>
            <p:grpSpPr>
              <a:xfrm>
                <a:off x="3414471" y="488195"/>
                <a:ext cx="914400" cy="914400"/>
                <a:chOff x="3414471" y="488195"/>
                <a:chExt cx="914400" cy="914400"/>
              </a:xfrm>
            </p:grpSpPr>
            <p:pic>
              <p:nvPicPr>
                <p:cNvPr id="56" name="그래픽 55" descr="열린 폴더 단색으로 채워진">
                  <a:extLst>
                    <a:ext uri="{FF2B5EF4-FFF2-40B4-BE49-F238E27FC236}">
                      <a16:creationId xmlns:a16="http://schemas.microsoft.com/office/drawing/2014/main" id="{324A9DAE-4EE1-175A-CFBD-0C720DDA2C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4471" y="48819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1BF9772-94DA-DCE9-38D5-B73641EFBF48}"/>
                    </a:ext>
                  </a:extLst>
                </p:cNvPr>
                <p:cNvSpPr txBox="1"/>
                <p:nvPr/>
              </p:nvSpPr>
              <p:spPr>
                <a:xfrm>
                  <a:off x="3548505" y="878303"/>
                  <a:ext cx="553441" cy="303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문화</a:t>
                  </a: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823EA2F8-3F61-FAFE-640D-BE660CA0C39E}"/>
                  </a:ext>
                </a:extLst>
              </p:cNvPr>
              <p:cNvGrpSpPr/>
              <p:nvPr/>
            </p:nvGrpSpPr>
            <p:grpSpPr>
              <a:xfrm>
                <a:off x="1682210" y="1507856"/>
                <a:ext cx="914400" cy="914400"/>
                <a:chOff x="1682210" y="1507856"/>
                <a:chExt cx="914400" cy="914400"/>
              </a:xfrm>
            </p:grpSpPr>
            <p:pic>
              <p:nvPicPr>
                <p:cNvPr id="54" name="그래픽 53" descr="열린 폴더 단색으로 채워진">
                  <a:extLst>
                    <a:ext uri="{FF2B5EF4-FFF2-40B4-BE49-F238E27FC236}">
                      <a16:creationId xmlns:a16="http://schemas.microsoft.com/office/drawing/2014/main" id="{5958B450-1C18-C71E-4DC3-E05CCD8F5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2210" y="150785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8023039-9688-75B7-D387-D92D119E41B5}"/>
                    </a:ext>
                  </a:extLst>
                </p:cNvPr>
                <p:cNvSpPr txBox="1"/>
                <p:nvPr/>
              </p:nvSpPr>
              <p:spPr>
                <a:xfrm>
                  <a:off x="1816244" y="1908700"/>
                  <a:ext cx="553441" cy="303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교육</a:t>
                  </a: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009A4D8B-C073-0AA2-F7C5-52177A133D08}"/>
                  </a:ext>
                </a:extLst>
              </p:cNvPr>
              <p:cNvGrpSpPr/>
              <p:nvPr/>
            </p:nvGrpSpPr>
            <p:grpSpPr>
              <a:xfrm>
                <a:off x="2886881" y="1462006"/>
                <a:ext cx="914400" cy="914400"/>
                <a:chOff x="2886881" y="1462006"/>
                <a:chExt cx="914400" cy="914400"/>
              </a:xfrm>
            </p:grpSpPr>
            <p:pic>
              <p:nvPicPr>
                <p:cNvPr id="52" name="그래픽 51" descr="열린 폴더 단색으로 채워진">
                  <a:extLst>
                    <a:ext uri="{FF2B5EF4-FFF2-40B4-BE49-F238E27FC236}">
                      <a16:creationId xmlns:a16="http://schemas.microsoft.com/office/drawing/2014/main" id="{DD75ECC6-6D5F-45EC-019A-6886A3497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6881" y="146200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E424710-3B06-0097-0170-931A2B5AA811}"/>
                    </a:ext>
                  </a:extLst>
                </p:cNvPr>
                <p:cNvSpPr txBox="1"/>
                <p:nvPr/>
              </p:nvSpPr>
              <p:spPr>
                <a:xfrm>
                  <a:off x="3020915" y="1844966"/>
                  <a:ext cx="553441" cy="303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상권</a:t>
                  </a:r>
                </a:p>
              </p:txBody>
            </p: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212AB6F-7968-A4A3-D807-2FF7C3C91725}"/>
                </a:ext>
              </a:extLst>
            </p:cNvPr>
            <p:cNvGrpSpPr/>
            <p:nvPr/>
          </p:nvGrpSpPr>
          <p:grpSpPr>
            <a:xfrm>
              <a:off x="7882824" y="584809"/>
              <a:ext cx="3378758" cy="2556865"/>
              <a:chOff x="7511849" y="308738"/>
              <a:chExt cx="2927238" cy="2384736"/>
            </a:xfrm>
          </p:grpSpPr>
          <p:pic>
            <p:nvPicPr>
              <p:cNvPr id="33" name="그래픽 32" descr="열린 폴더 단색으로 채워진">
                <a:extLst>
                  <a:ext uri="{FF2B5EF4-FFF2-40B4-BE49-F238E27FC236}">
                    <a16:creationId xmlns:a16="http://schemas.microsoft.com/office/drawing/2014/main" id="{8482D28F-5424-6CCF-B1F3-D2C14A7BA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09174" y="1779074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2D5AE8C-203D-45CB-0D22-04B08808AD9A}"/>
                  </a:ext>
                </a:extLst>
              </p:cNvPr>
              <p:cNvGrpSpPr/>
              <p:nvPr/>
            </p:nvGrpSpPr>
            <p:grpSpPr>
              <a:xfrm>
                <a:off x="7511849" y="1050804"/>
                <a:ext cx="914400" cy="914400"/>
                <a:chOff x="7511849" y="1050804"/>
                <a:chExt cx="914400" cy="914400"/>
              </a:xfrm>
            </p:grpSpPr>
            <p:pic>
              <p:nvPicPr>
                <p:cNvPr id="45" name="그래픽 44" descr="열린 폴더 단색으로 채워진">
                  <a:extLst>
                    <a:ext uri="{FF2B5EF4-FFF2-40B4-BE49-F238E27FC236}">
                      <a16:creationId xmlns:a16="http://schemas.microsoft.com/office/drawing/2014/main" id="{A5961024-02D1-CE94-83DC-7B1E0315DE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1849" y="105080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827862-3980-5D70-355B-6C83548908CF}"/>
                    </a:ext>
                  </a:extLst>
                </p:cNvPr>
                <p:cNvSpPr txBox="1"/>
                <p:nvPr/>
              </p:nvSpPr>
              <p:spPr>
                <a:xfrm>
                  <a:off x="7636790" y="1456238"/>
                  <a:ext cx="559959" cy="344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소득</a:t>
                  </a: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632DB20-9971-5D2C-9024-72EDB86A9C73}"/>
                  </a:ext>
                </a:extLst>
              </p:cNvPr>
              <p:cNvGrpSpPr/>
              <p:nvPr/>
            </p:nvGrpSpPr>
            <p:grpSpPr>
              <a:xfrm>
                <a:off x="8408061" y="726504"/>
                <a:ext cx="914400" cy="914400"/>
                <a:chOff x="8408061" y="726504"/>
                <a:chExt cx="914400" cy="914400"/>
              </a:xfrm>
            </p:grpSpPr>
            <p:pic>
              <p:nvPicPr>
                <p:cNvPr id="43" name="그래픽 42" descr="열린 폴더 단색으로 채워진">
                  <a:extLst>
                    <a:ext uri="{FF2B5EF4-FFF2-40B4-BE49-F238E27FC236}">
                      <a16:creationId xmlns:a16="http://schemas.microsoft.com/office/drawing/2014/main" id="{6EE9A329-ED96-EECC-BE7E-4F01D6B91A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08061" y="72650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AB74BCB-466A-171C-8141-9D654FF92B73}"/>
                    </a:ext>
                  </a:extLst>
                </p:cNvPr>
                <p:cNvSpPr txBox="1"/>
                <p:nvPr/>
              </p:nvSpPr>
              <p:spPr>
                <a:xfrm>
                  <a:off x="8551189" y="1138672"/>
                  <a:ext cx="559959" cy="344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교통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69E5F6-3263-F337-2511-0829F41BC011}"/>
                  </a:ext>
                </a:extLst>
              </p:cNvPr>
              <p:cNvSpPr txBox="1"/>
              <p:nvPr/>
            </p:nvSpPr>
            <p:spPr>
              <a:xfrm>
                <a:off x="8694504" y="2010106"/>
                <a:ext cx="471076" cy="48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400" b="1" dirty="0">
                    <a:solidFill>
                      <a:schemeClr val="accent1">
                        <a:lumMod val="50000"/>
                      </a:schemeClr>
                    </a:solidFill>
                    <a:highlight>
                      <a:srgbClr val="FFD330"/>
                    </a:highlight>
                    <a:latin typeface="+mj-ea"/>
                    <a:ea typeface="+mj-ea"/>
                  </a:rPr>
                  <a:t>체육</a:t>
                </a:r>
                <a:endParaRPr kumimoji="1" lang="en-US" altLang="ko-Kore-KR" sz="1400" b="1" dirty="0">
                  <a:solidFill>
                    <a:schemeClr val="accent1">
                      <a:lumMod val="50000"/>
                    </a:schemeClr>
                  </a:solidFill>
                  <a:highlight>
                    <a:srgbClr val="FFD330"/>
                  </a:highlight>
                  <a:latin typeface="+mj-ea"/>
                  <a:ea typeface="+mj-ea"/>
                </a:endParaRPr>
              </a:p>
              <a:p>
                <a:r>
                  <a:rPr kumimoji="1" lang="ko-Kore-KR" altLang="en-US" sz="1400" b="1" dirty="0">
                    <a:solidFill>
                      <a:schemeClr val="accent1">
                        <a:lumMod val="50000"/>
                      </a:schemeClr>
                    </a:solidFill>
                    <a:highlight>
                      <a:srgbClr val="FFD330"/>
                    </a:highlight>
                    <a:latin typeface="+mj-ea"/>
                    <a:ea typeface="+mj-ea"/>
                  </a:rPr>
                  <a:t>시설</a:t>
                </a: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3A06ED8C-F077-7C4C-7BE1-8B5DE6A7EB3F}"/>
                  </a:ext>
                </a:extLst>
              </p:cNvPr>
              <p:cNvGrpSpPr/>
              <p:nvPr/>
            </p:nvGrpSpPr>
            <p:grpSpPr>
              <a:xfrm>
                <a:off x="9322460" y="1349274"/>
                <a:ext cx="914400" cy="914400"/>
                <a:chOff x="9322460" y="1349274"/>
                <a:chExt cx="914400" cy="914400"/>
              </a:xfrm>
            </p:grpSpPr>
            <p:pic>
              <p:nvPicPr>
                <p:cNvPr id="41" name="그래픽 40" descr="열린 폴더 단색으로 채워진">
                  <a:extLst>
                    <a:ext uri="{FF2B5EF4-FFF2-40B4-BE49-F238E27FC236}">
                      <a16:creationId xmlns:a16="http://schemas.microsoft.com/office/drawing/2014/main" id="{1BD6EF20-740A-615D-3488-EBC9E45DEB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22460" y="134927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C9BB412-F427-8972-6944-CC1FCE556D7B}"/>
                    </a:ext>
                  </a:extLst>
                </p:cNvPr>
                <p:cNvSpPr txBox="1"/>
                <p:nvPr/>
              </p:nvSpPr>
              <p:spPr>
                <a:xfrm>
                  <a:off x="9403662" y="1748078"/>
                  <a:ext cx="693282" cy="315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파출소</a:t>
                  </a: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559C5D1-C204-5C12-5A77-1DE45E6FC592}"/>
                  </a:ext>
                </a:extLst>
              </p:cNvPr>
              <p:cNvGrpSpPr/>
              <p:nvPr/>
            </p:nvGrpSpPr>
            <p:grpSpPr>
              <a:xfrm>
                <a:off x="9524687" y="308738"/>
                <a:ext cx="914400" cy="914400"/>
                <a:chOff x="9524687" y="308738"/>
                <a:chExt cx="914400" cy="914400"/>
              </a:xfrm>
            </p:grpSpPr>
            <p:pic>
              <p:nvPicPr>
                <p:cNvPr id="39" name="그래픽 38" descr="열린 폴더 단색으로 채워진">
                  <a:extLst>
                    <a:ext uri="{FF2B5EF4-FFF2-40B4-BE49-F238E27FC236}">
                      <a16:creationId xmlns:a16="http://schemas.microsoft.com/office/drawing/2014/main" id="{2CAE6612-3202-053B-6612-FFC5461371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24687" y="30873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684024C-2EC7-71B6-B585-51A63B6DAFF3}"/>
                    </a:ext>
                  </a:extLst>
                </p:cNvPr>
                <p:cNvSpPr txBox="1"/>
                <p:nvPr/>
              </p:nvSpPr>
              <p:spPr>
                <a:xfrm>
                  <a:off x="9658721" y="726504"/>
                  <a:ext cx="559959" cy="344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범죄</a:t>
                  </a:r>
                </a:p>
              </p:txBody>
            </p:sp>
          </p:grpSp>
        </p:grpSp>
        <p:pic>
          <p:nvPicPr>
            <p:cNvPr id="31" name="그래픽 30" descr="추가 단색으로 채워진">
              <a:extLst>
                <a:ext uri="{FF2B5EF4-FFF2-40B4-BE49-F238E27FC236}">
                  <a16:creationId xmlns:a16="http://schemas.microsoft.com/office/drawing/2014/main" id="{639099AB-4EF1-28ED-59F9-C6186A2B6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1425014"/>
              <a:ext cx="914400" cy="914400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D3A9573-05D5-FB67-0CFC-EF597C860FE7}"/>
                </a:ext>
              </a:extLst>
            </p:cNvPr>
            <p:cNvSpPr/>
            <p:nvPr/>
          </p:nvSpPr>
          <p:spPr>
            <a:xfrm>
              <a:off x="650612" y="618619"/>
              <a:ext cx="10910807" cy="2556865"/>
            </a:xfrm>
            <a:prstGeom prst="rect">
              <a:avLst/>
            </a:prstGeom>
            <a:noFill/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ea"/>
                <a:ea typeface="+mj-ea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00AFA89-961D-0090-0354-2A968DFBA1FA}"/>
              </a:ext>
            </a:extLst>
          </p:cNvPr>
          <p:cNvGrpSpPr/>
          <p:nvPr/>
        </p:nvGrpSpPr>
        <p:grpSpPr>
          <a:xfrm>
            <a:off x="0" y="6858000"/>
            <a:ext cx="12192000" cy="824909"/>
            <a:chOff x="-704" y="1406251"/>
            <a:chExt cx="12192000" cy="769002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ADD7B2F-13F2-714F-8F40-226F67AB3699}"/>
                </a:ext>
              </a:extLst>
            </p:cNvPr>
            <p:cNvSpPr/>
            <p:nvPr/>
          </p:nvSpPr>
          <p:spPr>
            <a:xfrm>
              <a:off x="-704" y="1406251"/>
              <a:ext cx="12192000" cy="5451749"/>
            </a:xfrm>
            <a:prstGeom prst="rect">
              <a:avLst/>
            </a:prstGeom>
            <a:solidFill>
              <a:srgbClr val="E4D1A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+mj-ea"/>
                <a:ea typeface="+mj-ea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4CDC9DE-87E8-6BA2-AA00-EAC0D8F0BF74}"/>
                </a:ext>
              </a:extLst>
            </p:cNvPr>
            <p:cNvGrpSpPr/>
            <p:nvPr/>
          </p:nvGrpSpPr>
          <p:grpSpPr>
            <a:xfrm>
              <a:off x="1372514" y="2198903"/>
              <a:ext cx="9361345" cy="6897372"/>
              <a:chOff x="179512" y="2996952"/>
              <a:chExt cx="8677275" cy="609246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96D2B2-F1B1-6293-7F44-83348701EE74}"/>
                  </a:ext>
                </a:extLst>
              </p:cNvPr>
              <p:cNvSpPr txBox="1"/>
              <p:nvPr/>
            </p:nvSpPr>
            <p:spPr>
              <a:xfrm>
                <a:off x="4067944" y="4474440"/>
                <a:ext cx="946793" cy="3801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latin typeface="+mj-ea"/>
                    <a:ea typeface="+mj-ea"/>
                  </a:rPr>
                  <a:t>, , , , ,</a:t>
                </a:r>
                <a:endParaRPr lang="ko-KR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5C501B1-C5BA-44DE-9A77-D997C61FA963}"/>
                  </a:ext>
                </a:extLst>
              </p:cNvPr>
              <p:cNvSpPr txBox="1"/>
              <p:nvPr/>
            </p:nvSpPr>
            <p:spPr>
              <a:xfrm>
                <a:off x="4019693" y="5287890"/>
                <a:ext cx="946793" cy="3801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latin typeface="+mj-ea"/>
                    <a:ea typeface="+mj-ea"/>
                  </a:rPr>
                  <a:t>, , , , ,</a:t>
                </a:r>
                <a:endParaRPr lang="ko-KR" altLang="en-US" b="1" dirty="0">
                  <a:latin typeface="+mj-ea"/>
                  <a:ea typeface="+mj-ea"/>
                </a:endParaRPr>
              </a:p>
            </p:txBody>
          </p:sp>
          <p:pic>
            <p:nvPicPr>
              <p:cNvPr id="64" name="Picture 2">
                <a:extLst>
                  <a:ext uri="{FF2B5EF4-FFF2-40B4-BE49-F238E27FC236}">
                    <a16:creationId xmlns:a16="http://schemas.microsoft.com/office/drawing/2014/main" id="{4F599A14-0318-0BE8-94B9-181DD13E4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9512" y="2996952"/>
                <a:ext cx="8677275" cy="1593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" name="Picture 3">
                <a:extLst>
                  <a:ext uri="{FF2B5EF4-FFF2-40B4-BE49-F238E27FC236}">
                    <a16:creationId xmlns:a16="http://schemas.microsoft.com/office/drawing/2014/main" id="{040CAE3A-D5E7-777A-94C1-9D66F7426D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79512" y="5085184"/>
                <a:ext cx="864096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6" name="Picture 4">
                <a:extLst>
                  <a:ext uri="{FF2B5EF4-FFF2-40B4-BE49-F238E27FC236}">
                    <a16:creationId xmlns:a16="http://schemas.microsoft.com/office/drawing/2014/main" id="{38A0C5D0-F7FF-6C6B-B014-0864ECFB26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86203" y="5949280"/>
                <a:ext cx="8640960" cy="809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90465A3-5E44-EC12-BE31-2A76E6B9ACA2}"/>
              </a:ext>
            </a:extLst>
          </p:cNvPr>
          <p:cNvSpPr txBox="1"/>
          <p:nvPr/>
        </p:nvSpPr>
        <p:spPr>
          <a:xfrm>
            <a:off x="94421" y="6273225"/>
            <a:ext cx="5809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rgbClr val="E4D1AF"/>
                </a:solidFill>
                <a:latin typeface="+mj-ea"/>
                <a:ea typeface="+mj-ea"/>
              </a:rPr>
              <a:t>2</a:t>
            </a:r>
            <a:r>
              <a:rPr kumimoji="1" lang="ko-KR" altLang="en-US" sz="3200" dirty="0">
                <a:solidFill>
                  <a:srgbClr val="E4D1AF"/>
                </a:solidFill>
                <a:latin typeface="+mj-ea"/>
                <a:ea typeface="+mj-ea"/>
              </a:rPr>
              <a:t>차 데이터 세팅 </a:t>
            </a:r>
            <a:r>
              <a:rPr kumimoji="1" lang="en-US" altLang="ko-KR" sz="3200" dirty="0">
                <a:solidFill>
                  <a:srgbClr val="E4D1AF"/>
                </a:solidFill>
                <a:latin typeface="+mj-ea"/>
                <a:ea typeface="+mj-ea"/>
              </a:rPr>
              <a:t>&gt;&gt;</a:t>
            </a:r>
            <a:r>
              <a:rPr kumimoji="1" lang="ko-KR" altLang="en-US" sz="3200" dirty="0">
                <a:solidFill>
                  <a:srgbClr val="E4D1AF"/>
                </a:solidFill>
                <a:latin typeface="+mj-ea"/>
                <a:ea typeface="+mj-ea"/>
              </a:rPr>
              <a:t> 변수 추가</a:t>
            </a:r>
            <a:endParaRPr kumimoji="1" lang="ko-Kore-KR" altLang="en-US" sz="3200" dirty="0">
              <a:solidFill>
                <a:srgbClr val="E4D1AF"/>
              </a:solidFill>
              <a:latin typeface="+mj-ea"/>
              <a:ea typeface="+mj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39BCDF-5761-7837-21D4-ADDB65418337}"/>
              </a:ext>
            </a:extLst>
          </p:cNvPr>
          <p:cNvGrpSpPr/>
          <p:nvPr/>
        </p:nvGrpSpPr>
        <p:grpSpPr>
          <a:xfrm>
            <a:off x="7434384" y="2125209"/>
            <a:ext cx="1055444" cy="980401"/>
            <a:chOff x="7434384" y="2125209"/>
            <a:chExt cx="1055444" cy="980401"/>
          </a:xfrm>
        </p:grpSpPr>
        <p:pic>
          <p:nvPicPr>
            <p:cNvPr id="71" name="그래픽 70" descr="열린 폴더 단색으로 채워진">
              <a:extLst>
                <a:ext uri="{FF2B5EF4-FFF2-40B4-BE49-F238E27FC236}">
                  <a16:creationId xmlns:a16="http://schemas.microsoft.com/office/drawing/2014/main" id="{9565C669-D199-8789-0CC5-A153F94B3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4384" y="2125209"/>
              <a:ext cx="1055444" cy="980401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8F1338B-E2FC-D9A2-F98E-812EC0B606BC}"/>
                </a:ext>
              </a:extLst>
            </p:cNvPr>
            <p:cNvSpPr txBox="1"/>
            <p:nvPr/>
          </p:nvSpPr>
          <p:spPr>
            <a:xfrm>
              <a:off x="7619287" y="25707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b="1" dirty="0">
                  <a:solidFill>
                    <a:srgbClr val="102A49"/>
                  </a:solidFill>
                  <a:latin typeface="+mj-ea"/>
                  <a:ea typeface="+mj-ea"/>
                </a:rPr>
                <a:t>인구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385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FF5D851F-E9A4-A178-CBFF-BFE82F7AA148}"/>
              </a:ext>
            </a:extLst>
          </p:cNvPr>
          <p:cNvGrpSpPr/>
          <p:nvPr/>
        </p:nvGrpSpPr>
        <p:grpSpPr>
          <a:xfrm>
            <a:off x="721641" y="351161"/>
            <a:ext cx="10910807" cy="2590675"/>
            <a:chOff x="650612" y="584809"/>
            <a:chExt cx="10910807" cy="25906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1EFAC3A-1316-F572-E6F8-0AD1D1234FAA}"/>
                </a:ext>
              </a:extLst>
            </p:cNvPr>
            <p:cNvGrpSpPr/>
            <p:nvPr/>
          </p:nvGrpSpPr>
          <p:grpSpPr>
            <a:xfrm>
              <a:off x="1261917" y="639961"/>
              <a:ext cx="3705509" cy="2350348"/>
              <a:chOff x="1155915" y="488195"/>
              <a:chExt cx="3172956" cy="1934061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85D340C8-DD97-6B91-B309-BF4AB533AD5C}"/>
                  </a:ext>
                </a:extLst>
              </p:cNvPr>
              <p:cNvGrpSpPr/>
              <p:nvPr/>
            </p:nvGrpSpPr>
            <p:grpSpPr>
              <a:xfrm>
                <a:off x="1155915" y="551480"/>
                <a:ext cx="914400" cy="914400"/>
                <a:chOff x="1155915" y="551480"/>
                <a:chExt cx="914400" cy="914400"/>
              </a:xfrm>
            </p:grpSpPr>
            <p:pic>
              <p:nvPicPr>
                <p:cNvPr id="69" name="그래픽 68" descr="열린 폴더 단색으로 채워진">
                  <a:extLst>
                    <a:ext uri="{FF2B5EF4-FFF2-40B4-BE49-F238E27FC236}">
                      <a16:creationId xmlns:a16="http://schemas.microsoft.com/office/drawing/2014/main" id="{2E8ACEA0-600F-FA84-C277-4D214105D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5915" y="55148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1EBED41-9DB5-C151-72E7-4BA95810C569}"/>
                    </a:ext>
                  </a:extLst>
                </p:cNvPr>
                <p:cNvSpPr txBox="1"/>
                <p:nvPr/>
              </p:nvSpPr>
              <p:spPr>
                <a:xfrm>
                  <a:off x="1289949" y="932870"/>
                  <a:ext cx="553441" cy="303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의료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CF281CE6-6695-D285-493E-30BFBDDFD00D}"/>
                  </a:ext>
                </a:extLst>
              </p:cNvPr>
              <p:cNvGrpSpPr/>
              <p:nvPr/>
            </p:nvGrpSpPr>
            <p:grpSpPr>
              <a:xfrm>
                <a:off x="2254353" y="768458"/>
                <a:ext cx="914400" cy="914400"/>
                <a:chOff x="2254353" y="768458"/>
                <a:chExt cx="914400" cy="914400"/>
              </a:xfrm>
            </p:grpSpPr>
            <p:pic>
              <p:nvPicPr>
                <p:cNvPr id="67" name="그래픽 66" descr="열린 폴더 단색으로 채워진">
                  <a:extLst>
                    <a:ext uri="{FF2B5EF4-FFF2-40B4-BE49-F238E27FC236}">
                      <a16:creationId xmlns:a16="http://schemas.microsoft.com/office/drawing/2014/main" id="{B54A4C2F-3663-85BC-3E4B-DB914F967B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353" y="76845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B8FD3C5-C08E-5CDC-72EB-96795F7BF92C}"/>
                    </a:ext>
                  </a:extLst>
                </p:cNvPr>
                <p:cNvSpPr txBox="1"/>
                <p:nvPr/>
              </p:nvSpPr>
              <p:spPr>
                <a:xfrm>
                  <a:off x="2341636" y="1169302"/>
                  <a:ext cx="685212" cy="278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만족도</a:t>
                  </a: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30D583F-E1D9-0DA5-D5C4-564DD6790C2A}"/>
                  </a:ext>
                </a:extLst>
              </p:cNvPr>
              <p:cNvGrpSpPr/>
              <p:nvPr/>
            </p:nvGrpSpPr>
            <p:grpSpPr>
              <a:xfrm>
                <a:off x="3414471" y="488195"/>
                <a:ext cx="914400" cy="914400"/>
                <a:chOff x="3414471" y="488195"/>
                <a:chExt cx="914400" cy="914400"/>
              </a:xfrm>
            </p:grpSpPr>
            <p:pic>
              <p:nvPicPr>
                <p:cNvPr id="65" name="그래픽 64" descr="열린 폴더 단색으로 채워진">
                  <a:extLst>
                    <a:ext uri="{FF2B5EF4-FFF2-40B4-BE49-F238E27FC236}">
                      <a16:creationId xmlns:a16="http://schemas.microsoft.com/office/drawing/2014/main" id="{02E8795B-7F03-F468-6F6D-48089AA69A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4471" y="48819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CE505E7-C0CF-0B48-CA25-E82055B1BCF7}"/>
                    </a:ext>
                  </a:extLst>
                </p:cNvPr>
                <p:cNvSpPr txBox="1"/>
                <p:nvPr/>
              </p:nvSpPr>
              <p:spPr>
                <a:xfrm>
                  <a:off x="3548505" y="878303"/>
                  <a:ext cx="553441" cy="303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문화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E44CF3F9-2CCF-D2E4-EFCC-8961D6A84DF3}"/>
                  </a:ext>
                </a:extLst>
              </p:cNvPr>
              <p:cNvGrpSpPr/>
              <p:nvPr/>
            </p:nvGrpSpPr>
            <p:grpSpPr>
              <a:xfrm>
                <a:off x="1682210" y="1507856"/>
                <a:ext cx="914400" cy="914400"/>
                <a:chOff x="1682210" y="1507856"/>
                <a:chExt cx="914400" cy="914400"/>
              </a:xfrm>
            </p:grpSpPr>
            <p:pic>
              <p:nvPicPr>
                <p:cNvPr id="63" name="그래픽 62" descr="열린 폴더 단색으로 채워진">
                  <a:extLst>
                    <a:ext uri="{FF2B5EF4-FFF2-40B4-BE49-F238E27FC236}">
                      <a16:creationId xmlns:a16="http://schemas.microsoft.com/office/drawing/2014/main" id="{8CC0AE8E-B4A2-D560-9A81-DFF82FAA23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2210" y="150785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1D022E9-FAA4-0335-3D2D-923523F06275}"/>
                    </a:ext>
                  </a:extLst>
                </p:cNvPr>
                <p:cNvSpPr txBox="1"/>
                <p:nvPr/>
              </p:nvSpPr>
              <p:spPr>
                <a:xfrm>
                  <a:off x="1816244" y="1908700"/>
                  <a:ext cx="553441" cy="303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교육</a:t>
                  </a: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EA3D4B9-5F03-6F3A-1B98-3C97F99DC6DA}"/>
                  </a:ext>
                </a:extLst>
              </p:cNvPr>
              <p:cNvGrpSpPr/>
              <p:nvPr/>
            </p:nvGrpSpPr>
            <p:grpSpPr>
              <a:xfrm>
                <a:off x="2886881" y="1462006"/>
                <a:ext cx="914400" cy="914400"/>
                <a:chOff x="2886881" y="1462006"/>
                <a:chExt cx="914400" cy="914400"/>
              </a:xfrm>
            </p:grpSpPr>
            <p:pic>
              <p:nvPicPr>
                <p:cNvPr id="61" name="그래픽 60" descr="열린 폴더 단색으로 채워진">
                  <a:extLst>
                    <a:ext uri="{FF2B5EF4-FFF2-40B4-BE49-F238E27FC236}">
                      <a16:creationId xmlns:a16="http://schemas.microsoft.com/office/drawing/2014/main" id="{D42349A4-AA37-D1A0-49ED-F7577BFF2B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6881" y="146200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3DDDD18-4CAC-E9B2-C7A2-FF05F8788F73}"/>
                    </a:ext>
                  </a:extLst>
                </p:cNvPr>
                <p:cNvSpPr txBox="1"/>
                <p:nvPr/>
              </p:nvSpPr>
              <p:spPr>
                <a:xfrm>
                  <a:off x="3020915" y="1844966"/>
                  <a:ext cx="553441" cy="303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상권</a:t>
                  </a:r>
                </a:p>
              </p:txBody>
            </p:sp>
          </p:grp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DCB479E-F96F-7B52-2F8D-1CB00501980F}"/>
                </a:ext>
              </a:extLst>
            </p:cNvPr>
            <p:cNvGrpSpPr/>
            <p:nvPr/>
          </p:nvGrpSpPr>
          <p:grpSpPr>
            <a:xfrm>
              <a:off x="7882824" y="584809"/>
              <a:ext cx="3378758" cy="2556865"/>
              <a:chOff x="7511849" y="308738"/>
              <a:chExt cx="2927238" cy="2384736"/>
            </a:xfrm>
          </p:grpSpPr>
          <p:pic>
            <p:nvPicPr>
              <p:cNvPr id="42" name="그래픽 41" descr="열린 폴더 단색으로 채워진">
                <a:extLst>
                  <a:ext uri="{FF2B5EF4-FFF2-40B4-BE49-F238E27FC236}">
                    <a16:creationId xmlns:a16="http://schemas.microsoft.com/office/drawing/2014/main" id="{836D5441-D061-884C-BD38-49E3EE551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09174" y="1779074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33E2ADAB-96D5-7EC3-91E5-33BF0DC8A719}"/>
                  </a:ext>
                </a:extLst>
              </p:cNvPr>
              <p:cNvGrpSpPr/>
              <p:nvPr/>
            </p:nvGrpSpPr>
            <p:grpSpPr>
              <a:xfrm>
                <a:off x="7511849" y="1050804"/>
                <a:ext cx="914400" cy="914400"/>
                <a:chOff x="7511849" y="1050804"/>
                <a:chExt cx="914400" cy="914400"/>
              </a:xfrm>
            </p:grpSpPr>
            <p:pic>
              <p:nvPicPr>
                <p:cNvPr id="54" name="그래픽 53" descr="열린 폴더 단색으로 채워진">
                  <a:extLst>
                    <a:ext uri="{FF2B5EF4-FFF2-40B4-BE49-F238E27FC236}">
                      <a16:creationId xmlns:a16="http://schemas.microsoft.com/office/drawing/2014/main" id="{7BDA3E94-48C9-1098-2CA5-97B2356F3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1849" y="105080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151E3ED-580B-13DC-5806-AE7602A92055}"/>
                    </a:ext>
                  </a:extLst>
                </p:cNvPr>
                <p:cNvSpPr txBox="1"/>
                <p:nvPr/>
              </p:nvSpPr>
              <p:spPr>
                <a:xfrm>
                  <a:off x="7636790" y="1456238"/>
                  <a:ext cx="559959" cy="344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소득</a:t>
                  </a: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FAEEB0A-8424-CFF4-D40D-7CE8990CEF8A}"/>
                  </a:ext>
                </a:extLst>
              </p:cNvPr>
              <p:cNvGrpSpPr/>
              <p:nvPr/>
            </p:nvGrpSpPr>
            <p:grpSpPr>
              <a:xfrm>
                <a:off x="8408061" y="726504"/>
                <a:ext cx="914400" cy="914400"/>
                <a:chOff x="8408061" y="726504"/>
                <a:chExt cx="914400" cy="914400"/>
              </a:xfrm>
            </p:grpSpPr>
            <p:pic>
              <p:nvPicPr>
                <p:cNvPr id="52" name="그래픽 51" descr="열린 폴더 단색으로 채워진">
                  <a:extLst>
                    <a:ext uri="{FF2B5EF4-FFF2-40B4-BE49-F238E27FC236}">
                      <a16:creationId xmlns:a16="http://schemas.microsoft.com/office/drawing/2014/main" id="{59B5C591-CD96-1AD6-E285-CFF8C5D52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08061" y="72650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9E5CF1E-28AB-BFD5-1B37-EBB9463F10BA}"/>
                    </a:ext>
                  </a:extLst>
                </p:cNvPr>
                <p:cNvSpPr txBox="1"/>
                <p:nvPr/>
              </p:nvSpPr>
              <p:spPr>
                <a:xfrm>
                  <a:off x="8551189" y="1138672"/>
                  <a:ext cx="559959" cy="344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교통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E69F1FA-CAED-4922-1F25-9E4B0710D035}"/>
                  </a:ext>
                </a:extLst>
              </p:cNvPr>
              <p:cNvSpPr txBox="1"/>
              <p:nvPr/>
            </p:nvSpPr>
            <p:spPr>
              <a:xfrm>
                <a:off x="8694504" y="2010106"/>
                <a:ext cx="471076" cy="48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400" b="1" dirty="0">
                    <a:solidFill>
                      <a:schemeClr val="accent1">
                        <a:lumMod val="50000"/>
                      </a:schemeClr>
                    </a:solidFill>
                    <a:highlight>
                      <a:srgbClr val="FFD330"/>
                    </a:highlight>
                    <a:latin typeface="+mj-ea"/>
                    <a:ea typeface="+mj-ea"/>
                  </a:rPr>
                  <a:t>체육</a:t>
                </a:r>
                <a:endParaRPr kumimoji="1" lang="en-US" altLang="ko-Kore-KR" sz="1400" b="1" dirty="0">
                  <a:solidFill>
                    <a:schemeClr val="accent1">
                      <a:lumMod val="50000"/>
                    </a:schemeClr>
                  </a:solidFill>
                  <a:highlight>
                    <a:srgbClr val="FFD330"/>
                  </a:highlight>
                  <a:latin typeface="+mj-ea"/>
                  <a:ea typeface="+mj-ea"/>
                </a:endParaRPr>
              </a:p>
              <a:p>
                <a:r>
                  <a:rPr kumimoji="1" lang="ko-Kore-KR" altLang="en-US" sz="1400" b="1" dirty="0">
                    <a:solidFill>
                      <a:schemeClr val="accent1">
                        <a:lumMod val="50000"/>
                      </a:schemeClr>
                    </a:solidFill>
                    <a:highlight>
                      <a:srgbClr val="FFD330"/>
                    </a:highlight>
                    <a:latin typeface="+mj-ea"/>
                    <a:ea typeface="+mj-ea"/>
                  </a:rPr>
                  <a:t>시설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4D50D4D5-5698-6F73-A55F-01D5B59CEB5A}"/>
                  </a:ext>
                </a:extLst>
              </p:cNvPr>
              <p:cNvGrpSpPr/>
              <p:nvPr/>
            </p:nvGrpSpPr>
            <p:grpSpPr>
              <a:xfrm>
                <a:off x="9322460" y="1349274"/>
                <a:ext cx="914400" cy="914400"/>
                <a:chOff x="9322460" y="1349274"/>
                <a:chExt cx="914400" cy="914400"/>
              </a:xfrm>
            </p:grpSpPr>
            <p:pic>
              <p:nvPicPr>
                <p:cNvPr id="50" name="그래픽 49" descr="열린 폴더 단색으로 채워진">
                  <a:extLst>
                    <a:ext uri="{FF2B5EF4-FFF2-40B4-BE49-F238E27FC236}">
                      <a16:creationId xmlns:a16="http://schemas.microsoft.com/office/drawing/2014/main" id="{7D7FFAA7-1DD5-654A-BB87-46C24C5CDB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22460" y="134927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9D8DF55-3FA4-0059-5D2E-23E76C4D0EC4}"/>
                    </a:ext>
                  </a:extLst>
                </p:cNvPr>
                <p:cNvSpPr txBox="1"/>
                <p:nvPr/>
              </p:nvSpPr>
              <p:spPr>
                <a:xfrm>
                  <a:off x="9403662" y="1748078"/>
                  <a:ext cx="693282" cy="315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파출소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35F7C0C-330A-8184-F102-DE6D532CAAD0}"/>
                  </a:ext>
                </a:extLst>
              </p:cNvPr>
              <p:cNvGrpSpPr/>
              <p:nvPr/>
            </p:nvGrpSpPr>
            <p:grpSpPr>
              <a:xfrm>
                <a:off x="9524687" y="308738"/>
                <a:ext cx="914400" cy="914400"/>
                <a:chOff x="9524687" y="308738"/>
                <a:chExt cx="914400" cy="914400"/>
              </a:xfrm>
            </p:grpSpPr>
            <p:pic>
              <p:nvPicPr>
                <p:cNvPr id="48" name="그래픽 47" descr="열린 폴더 단색으로 채워진">
                  <a:extLst>
                    <a:ext uri="{FF2B5EF4-FFF2-40B4-BE49-F238E27FC236}">
                      <a16:creationId xmlns:a16="http://schemas.microsoft.com/office/drawing/2014/main" id="{D7EFBFFE-FF63-998E-CA17-457B3EE520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24687" y="30873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B354347-9288-3DF6-7036-3182968EDF7F}"/>
                    </a:ext>
                  </a:extLst>
                </p:cNvPr>
                <p:cNvSpPr txBox="1"/>
                <p:nvPr/>
              </p:nvSpPr>
              <p:spPr>
                <a:xfrm>
                  <a:off x="9658721" y="726504"/>
                  <a:ext cx="559959" cy="344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+mj-ea"/>
                      <a:ea typeface="+mj-ea"/>
                    </a:rPr>
                    <a:t>범죄</a:t>
                  </a:r>
                </a:p>
              </p:txBody>
            </p:sp>
          </p:grpSp>
        </p:grpSp>
        <p:pic>
          <p:nvPicPr>
            <p:cNvPr id="40" name="그래픽 39" descr="추가 단색으로 채워진">
              <a:extLst>
                <a:ext uri="{FF2B5EF4-FFF2-40B4-BE49-F238E27FC236}">
                  <a16:creationId xmlns:a16="http://schemas.microsoft.com/office/drawing/2014/main" id="{08DED723-581F-A23C-7FA6-7B83916FD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1425014"/>
              <a:ext cx="914400" cy="914400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63DEB77-7043-AFCC-4052-88600EC26114}"/>
                </a:ext>
              </a:extLst>
            </p:cNvPr>
            <p:cNvSpPr/>
            <p:nvPr/>
          </p:nvSpPr>
          <p:spPr>
            <a:xfrm>
              <a:off x="650612" y="618619"/>
              <a:ext cx="10910807" cy="2556865"/>
            </a:xfrm>
            <a:prstGeom prst="rect">
              <a:avLst/>
            </a:prstGeom>
            <a:noFill/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ea"/>
                <a:ea typeface="+mj-ea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2C39EAE-397B-0AC4-2446-ADD0061926FA}"/>
              </a:ext>
            </a:extLst>
          </p:cNvPr>
          <p:cNvGrpSpPr/>
          <p:nvPr/>
        </p:nvGrpSpPr>
        <p:grpSpPr>
          <a:xfrm>
            <a:off x="0" y="1771134"/>
            <a:ext cx="12192000" cy="5086866"/>
            <a:chOff x="-704" y="1406251"/>
            <a:chExt cx="12192000" cy="5451749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73E916B-CF07-E2DF-D988-13117742451C}"/>
                </a:ext>
              </a:extLst>
            </p:cNvPr>
            <p:cNvSpPr/>
            <p:nvPr/>
          </p:nvSpPr>
          <p:spPr>
            <a:xfrm>
              <a:off x="-704" y="1406251"/>
              <a:ext cx="12192000" cy="5451749"/>
            </a:xfrm>
            <a:prstGeom prst="rect">
              <a:avLst/>
            </a:prstGeom>
            <a:solidFill>
              <a:srgbClr val="E4D1A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+mj-ea"/>
                <a:ea typeface="+mj-ea"/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E0B38F1-4960-CCA7-F588-777ED35A4459}"/>
                </a:ext>
              </a:extLst>
            </p:cNvPr>
            <p:cNvGrpSpPr/>
            <p:nvPr/>
          </p:nvGrpSpPr>
          <p:grpSpPr>
            <a:xfrm>
              <a:off x="1372514" y="2198903"/>
              <a:ext cx="9361345" cy="4258964"/>
              <a:chOff x="179512" y="2996952"/>
              <a:chExt cx="8677275" cy="376195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43A71D-CBAC-991A-269F-E25888BAC576}"/>
                  </a:ext>
                </a:extLst>
              </p:cNvPr>
              <p:cNvSpPr txBox="1"/>
              <p:nvPr/>
            </p:nvSpPr>
            <p:spPr>
              <a:xfrm>
                <a:off x="4067944" y="4474436"/>
                <a:ext cx="946793" cy="437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latin typeface="+mj-ea"/>
                    <a:ea typeface="+mj-ea"/>
                  </a:rPr>
                  <a:t>, , , , ,</a:t>
                </a:r>
                <a:endParaRPr lang="ko-KR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2D8168-F010-7CCA-9745-E6D6705CA896}"/>
                  </a:ext>
                </a:extLst>
              </p:cNvPr>
              <p:cNvSpPr txBox="1"/>
              <p:nvPr/>
            </p:nvSpPr>
            <p:spPr>
              <a:xfrm>
                <a:off x="4019693" y="5287886"/>
                <a:ext cx="946793" cy="437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latin typeface="+mj-ea"/>
                    <a:ea typeface="+mj-ea"/>
                  </a:rPr>
                  <a:t>, , , , ,</a:t>
                </a:r>
                <a:endParaRPr lang="ko-KR" altLang="en-US" b="1" dirty="0">
                  <a:latin typeface="+mj-ea"/>
                  <a:ea typeface="+mj-ea"/>
                </a:endParaRPr>
              </a:p>
            </p:txBody>
          </p:sp>
          <p:pic>
            <p:nvPicPr>
              <p:cNvPr id="76" name="Picture 2">
                <a:extLst>
                  <a:ext uri="{FF2B5EF4-FFF2-40B4-BE49-F238E27FC236}">
                    <a16:creationId xmlns:a16="http://schemas.microsoft.com/office/drawing/2014/main" id="{F617D6E0-C686-14CB-A020-FD4866CAE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9512" y="2996952"/>
                <a:ext cx="8677275" cy="1593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E89E3ADD-E4EC-9441-F742-C713892E2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79512" y="5085184"/>
                <a:ext cx="864096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4">
                <a:extLst>
                  <a:ext uri="{FF2B5EF4-FFF2-40B4-BE49-F238E27FC236}">
                    <a16:creationId xmlns:a16="http://schemas.microsoft.com/office/drawing/2014/main" id="{C9C2B7B7-B938-5B77-C586-123EE9DDBC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86203" y="5949280"/>
                <a:ext cx="8640960" cy="809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2773082-1B79-3E99-BB5F-5724E61965F5}"/>
              </a:ext>
            </a:extLst>
          </p:cNvPr>
          <p:cNvSpPr txBox="1"/>
          <p:nvPr/>
        </p:nvSpPr>
        <p:spPr>
          <a:xfrm>
            <a:off x="127421" y="48841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2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차 데이터 세팅 </a:t>
            </a:r>
            <a:r>
              <a:rPr kumimoji="1" lang="en-US" altLang="ko-KR" dirty="0">
                <a:solidFill>
                  <a:srgbClr val="E4D1AF"/>
                </a:solidFill>
                <a:latin typeface="+mj-ea"/>
                <a:ea typeface="+mj-ea"/>
              </a:rPr>
              <a:t>&gt;&gt;</a:t>
            </a:r>
            <a:r>
              <a:rPr kumimoji="1" lang="ko-KR" altLang="en-US" dirty="0">
                <a:solidFill>
                  <a:srgbClr val="E4D1AF"/>
                </a:solidFill>
                <a:latin typeface="+mj-ea"/>
                <a:ea typeface="+mj-ea"/>
              </a:rPr>
              <a:t> 변수 추가</a:t>
            </a:r>
            <a:endParaRPr kumimoji="1" lang="ko-Kore-KR" altLang="en-US" dirty="0">
              <a:solidFill>
                <a:srgbClr val="E4D1A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1014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1407</Words>
  <Application>Microsoft Macintosh PowerPoint</Application>
  <PresentationFormat>와이드스크린</PresentationFormat>
  <Paragraphs>348</Paragraphs>
  <Slides>61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Calibri</vt:lpstr>
      <vt:lpstr>맑은 고딕</vt:lpstr>
      <vt:lpstr>HY견고딕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이하경(커뮤니케이션·미디어학부)</dc:creator>
  <cp:lastModifiedBy>이하경(커뮤니케이션·미디어학부)</cp:lastModifiedBy>
  <cp:revision>89</cp:revision>
  <dcterms:created xsi:type="dcterms:W3CDTF">2022-11-28T00:59:24Z</dcterms:created>
  <dcterms:modified xsi:type="dcterms:W3CDTF">2022-11-30T09:10:16Z</dcterms:modified>
</cp:coreProperties>
</file>