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67" r:id="rId4"/>
    <p:sldId id="268" r:id="rId5"/>
    <p:sldId id="269" r:id="rId6"/>
    <p:sldId id="270" r:id="rId7"/>
    <p:sldId id="273" r:id="rId8"/>
    <p:sldId id="272" r:id="rId9"/>
    <p:sldId id="274" r:id="rId10"/>
    <p:sldId id="275" r:id="rId11"/>
    <p:sldId id="276" r:id="rId12"/>
    <p:sldId id="27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737" autoAdjust="0"/>
  </p:normalViewPr>
  <p:slideViewPr>
    <p:cSldViewPr>
      <p:cViewPr varScale="1">
        <p:scale>
          <a:sx n="79" d="100"/>
          <a:sy n="79" d="100"/>
        </p:scale>
        <p:origin x="-96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3429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1128 PPT </a:t>
            </a:r>
            <a:r>
              <a:rPr lang="ko-KR" altLang="en-US" dirty="0" smtClean="0"/>
              <a:t>구상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총인구수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)","</a:t>
            </a:r>
            <a:r>
              <a:rPr lang="ko-KR" altLang="en-US" dirty="0" smtClean="0"/>
              <a:t>지하철역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버스정거장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2000"/>
            <a:ext cx="864096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2"/>
          <p:cNvGrpSpPr/>
          <p:nvPr/>
        </p:nvGrpSpPr>
        <p:grpSpPr>
          <a:xfrm>
            <a:off x="2987824" y="836712"/>
            <a:ext cx="5832648" cy="1368152"/>
            <a:chOff x="2987824" y="836712"/>
            <a:chExt cx="5832648" cy="1368152"/>
          </a:xfrm>
        </p:grpSpPr>
        <p:sp>
          <p:nvSpPr>
            <p:cNvPr id="10" name="직사각형 9"/>
            <p:cNvSpPr/>
            <p:nvPr/>
          </p:nvSpPr>
          <p:spPr>
            <a:xfrm>
              <a:off x="2987824" y="836712"/>
              <a:ext cx="1944216" cy="136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32040" y="836712"/>
              <a:ext cx="1944216" cy="136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6256" y="836712"/>
              <a:ext cx="1944216" cy="136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39686"/>
            <a:ext cx="8676456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파출소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범죄건수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아파트 수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764704"/>
            <a:ext cx="5904656" cy="1440160"/>
            <a:chOff x="2987824" y="836712"/>
            <a:chExt cx="5832648" cy="1368152"/>
          </a:xfrm>
        </p:grpSpPr>
        <p:sp>
          <p:nvSpPr>
            <p:cNvPr id="5" name="직사각형 4"/>
            <p:cNvSpPr/>
            <p:nvPr/>
          </p:nvSpPr>
          <p:spPr>
            <a:xfrm>
              <a:off x="2987824" y="836712"/>
              <a:ext cx="1944216" cy="136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836712"/>
              <a:ext cx="1944216" cy="136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76256" y="836712"/>
              <a:ext cx="1944216" cy="136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79512" y="332657"/>
            <a:ext cx="9504040" cy="4032448"/>
            <a:chOff x="539552" y="620688"/>
            <a:chExt cx="9144000" cy="5673363"/>
          </a:xfrm>
        </p:grpSpPr>
        <p:pic>
          <p:nvPicPr>
            <p:cNvPr id="7" name="그림 6" descr="다운로드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620688"/>
              <a:ext cx="9144000" cy="56733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83568" y="1052736"/>
              <a:ext cx="7992888" cy="360040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83568" y="4581128"/>
          <a:ext cx="784887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뚜렷한 양의 선형관계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약한 음의</a:t>
                      </a:r>
                      <a:r>
                        <a:rPr lang="ko-KR" altLang="en-US" sz="2000" b="1" baseline="0" dirty="0" smtClean="0">
                          <a:latin typeface="+mj-lt"/>
                          <a:ea typeface="HY견고딕" pitchFamily="18" charset="-127"/>
                        </a:rPr>
                        <a:t> 상관관계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뚜렷한 음의 상관관계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4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병원</a:t>
                      </a:r>
                      <a:r>
                        <a:rPr lang="ko-KR" altLang="en-US" baseline="0" dirty="0" smtClean="0"/>
                        <a:t> 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상권 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지하철역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파출소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문화시설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총인구</a:t>
                      </a:r>
                      <a:r>
                        <a:rPr lang="ko-KR" altLang="en-US" baseline="0" dirty="0" smtClean="0"/>
                        <a:t> 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인프라 총합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범죄건수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버스정거장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인구밀도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W8AAAEkCAYAAADgo7C7AAAAOXRFWHRTb2Z0d2FyZQBNYXRwbG90bGliIHZlcnNpb24zLjUuMSwgaHR0cHM6Ly9tYXRwbG90bGliLm9yZy/YYfK9AAAACXBIWXMAAAsTAAALEwEAmpwYAAAQeUlEQVR4nO3df5BVhXnG8eeBXdns6kRZFo2gQY1G64zRZqeJY43WAbGQjk4GUzs1Ok0qlrRMEcUh2uiooa3JyECmo3Sx8cdMbRs1UToqiloUU5optLWNobb+QLMS0pWQRECIyts/7t3Nuizs7uXunvt6vp8Zxz3nnt19gbvfOXvuOec6IgQAyGVc0QMAAEaOeANAQsQbABIi3gCQEPEGgISINwAk1DQW32TSpEkxbdq0sfhWAPCBsXHjxjcjomOwx8Yk3tOmTdOGDRvG4lsBwAeG7df29xiHTQAgIeINAAkRbwBIaEyOeQ/mnXfeUXd3t3bv3l3UCIVraWnR1KlT1dzcXPQoAJIpLN7d3d067LDDNG3aNNkuaozCRIS2bdum7u5uHXfccUWPAyCZwg6b7N69W+3t7Q0Z7o0bNw66/vLLL3/f8qpVq3T//ffX9D1sq729vdS/eQCoXWF73pIKD/f69et13XXXqampSW1tberq6tLkyZN1/fXXa/Xq1X3bXXHFFdq+fbuee+45zZkzR5J0xx13aNeuXfvE96KLLtKOHTvet+7555/Xli1b9jk8UvSfH0Behca7aNdcc41WrVql9vZ2rVu3TjfccINWrFghSZo+fbrmz5+vCy+8UMuXL9fevXs1e/Zs3X333ZKktra2Qb/mQw89tM+62bNnq6mp1H/VAOqsYYoybfEjdf16m/9y9pDbtLW1qb29XZJ0+umna/ny5X2PPfnkk30ft7a26t1339WmTZvU3d2tF154QStXrtTWrVu1YMGCYc3DXjYORr1/PspuOH1odKU+VXDWrFm68cYb9eijj2r+/PlauHBh32PTp0/Xww8/3Ld82223ad68ebr66qs1e/ZsrV69WosXLx7W9xk/fnzdZwdQbg2z512EBQsWaPPmzXr11Ve1dOlSTZw4UZJ05JFH6p577pFUOaVx6dKlevnll9XV1aXHH39cs2bN0l133fW+r7VmzRotWbKkb7m7u1utra19X/Pcc8/V4sWLdcEFF4zRnw7AB1mp4y1Je/bs0dKlS7Vr1y5FhCJC1157bd/jtjVlyhRdeeWV2rlzp2bOnKkzzjhDkyZN0vr16/u2mzFjhmbMmNG3vGzZMp188snEGsCoKH28582bpxUrVuikk06SJO3YsUPnnXeezjnnHLW2tqqpqUmXXnqpVqxYoUmTJmnOnDmaPHmyJOmSSy4pcnQAJVbqY95SZc963LjS/zUASKb0e9633367rrrqKu3cuVNS5crHm266Sa2trftse/PNN/edSthr5syZWrRo0ZjMCgC9HBGj/k06Oztj4P28N23apFNOOWXUv3dRduzYoebmZk2YMOGA233Q/x5QH5wqWF9ZThW0vTEiOgd7rPR73qPl0EMPLXoEAB9gHOwFgISINwAkVGi8x+J4eyMr+58fQO0Ki3dLS4u2bdtW2oD13s+7paWl6FEAJFTYC5ZTp05Vd3e3enp6ihqhcL3vpAMAI1VYvJubm3kHGQCoES9YAkBCQ+552z5c0gpJR6kS+8slHSLpdkktkv45IrjEEADG0HAOm7RKWhgRW2zPlnSNpOMlfSkiNtu+3/anIuL7ozopAKDPkIdNImJLRGypLm6XtEdSS0Rsrq57UNKZozMeAGAww37B0vYUVfa650ta3u+hbZL2uTmH7bmS5krSsccee3BTjhHuH1FfWe4fAWQ0rBcsbX9W0g2SrpD0U0mH93v4CEn7nO8XEV0R0RkRnR0dHXUYFQDQa8h42z5N0u9ExJURsS0i3pY0obonLkmfk/TUaA4JAHi/4Rw2uUDS2bbXVpdfl7RQ0gO290haFRGbRmk+AMAghox3RHxd0tcHeYgXKQGgIFykAwAJEW8ASIh4A0BCxBsAEiLeAJAQ8QaAhIg3ACREvAEgIeINAAkRbwBIiHgDQELEGwASIt4AkBDxBoCEiDcAJES8ASAh4g0ACRFvAEiIeANAQsQbABIi3gCQEPEGgISINwAkRLwBICHiDQAJEW8ASIh4A0BCxBsAEiLeAJAQ8QaAhIg3ACREvAEgIeINAAkRbwBIiHgDQELEGwASIt4AkBDxBoCEiDcAJDRkvG132F5i+5bq8hds/9D2WttPjP6IAICBmoaxzW2SXpLUWl0+XNJXIuLh0RoKAHBgQ+55R8Rlkp7tt+pwSdtHayAAwNBqOebdJOnrttfZnru/jWzPtb3B9oaenp7aJwQA7GPE8Y6IGyPi05JmSrrY9qn72a4rIjojorOjo+Ng5wQA9DPieNvuPU7+tqS3JEVdJwIADGk4L1gO9Be2f6P6ud+NiB/WeSYAwBCGFe+IWCtpbfXjRaM4DwBgGLhIBwASIt4AkBDxBoCEiDcAJES8ASAh4g0ACRFvAEiIeANAQsQbABIi3gCQEPEGgISINwAkRLwBICHiDQAJEW8ASIh4A0BCxBsAEiLeAJAQ8QaAhIg3ACREvAEgIeINAAkRbwBIiHgDQELEGwASIt4AkBDxBoCEiDcAJES8ASAh4g0ACRFvAEiIeANAQsQbABIi3gCQEPEGgISINwAkRLwBICHiDQAJEW8ASGjIeNvusL3E9i3V5Y/bfsr292x/Y/RHBAAMNJw979sk7ZHUXF1eJulLEXGWpGm2PzVKswEA9mPIeEfEZZKelSTbTZJaImJz9eEHJZ05atMBAAY10mPeHZK29VveJumIwTa0Pdf2Btsbenp6ap0PADCIkcb7Z5IO77d8hKRByxwRXRHRGRGdHR0dtU0HABjUiOIdEW9LmmB7SnXV5yQ9VfepAAAH1FTD5yyU9IDtPZJWRcSmOs8EABjCsOIdEWslra1+/K/iRUoAKBQX6QBAQsQbABIi3gCQEPEGgISINwAkRLwBICHiDQAJEW8ASIh4A0BCxBsAEiLeAJAQ8QaAhIg3ACREvAEgIeINAAkRbwBIiHgDQELEGwASIt4AkBDxBoCEiDcAJES8ASAh4g0ACRFvAEiIeANAQsQbABIi3gCQEPEGgISINwAkRLwBICHiDQAJEW8ASIh4A0BCxBsAEiLeAJAQ8QaAhIg3ACREvAEgIeINAAk11fqJtv9L0rbqYldE3FefkQAAQ6k53pJ+EhHT6zYJAGDYDuawyd66TQEAGJGa4m27TdIJtp+1/W3bxwyyzVzbG2xv6OnpOehBAQC/UlO8I2JnRJwQEZ+RtFLSbYNs0xURnRHR2dHRcbBzAgD6qXXPe3y/RXarAWCM1fqC5cdsf0vSL6v/zavfSACAodQU74h4UdJZdZ4FADBMXKQDAAkRbwBIiHgDQELEGwASIt4AkBDxBoCEiDcAJES8ASAh4g0ACRFvAEiIeANAQsQbABIi3gCQEPEGgISINwAkRLwBICHiDQAJEW8ASIh4A0BCxBsAEiLeAJAQ8QaAhIg3ACREvAEgIeINAAkRbwBIiHgDQELEGwASIt4AkBDxBoCEiDcAJES8ASAh4g0ACRFvAEiIeANAQsQbABIi3gCQEPEGgISINwAkVHO8bd9i+xnb37N9aj2HAgAcWE3xtn22pCMj4hxJV0r6Rl2nAgAcUK173udL+jtJiogfSJpYt4kAAENqqvHzJkvq6bf8ru1xEbG3d4XtuZLmVhd32H6xxu+FfU2S9GbRQwzFtxY9AQrAc7O+Prq/B2qN988lHdFveW//cEtSRHRJ6qrx6+MAbG+IiM6i5wAG4rk5dmo9bLJO0hxJsv1rkrrrNhEAYEi17nk/ImmW7XWS3lLlRUsAwBipKd7VQyTz6jwLho/DUWhUPDfHiCOi6BkAACPEFZYAkBDxBoCEiDcAJES8E7B9ou022/cWPQvQH8/N4hDvHL4g6SOSjip6EGAAnpsFId4NzrYlfTwiXpLkoucBevHcLBbxbnzXS/qboocABsFzs0Cc593AbP+bpJci4vPV5TWS+v+DPR8RiwoZDqXGc7N4tV4ejzEQEb9u+6u2z4uIp6vrzi96LoDnZvE4bNL4vibp8qKHAAbBc7NAxLvBReW41v/a/qje/2spUCiem8Ui3jn8raT/k7Sl6EGAAXhuFoQXLAEgIfa8ASAh4g0ACRFvAEiIeANAQlyk06Bsf1LSn2g/p2BFxBdt3xkRfzi2k6HsbP+WKjej6u8/JJ0uSRFxn+0FEbFsbCcrF842aVC2PyRpcr9VH5Z0iKQrJC2JiNdtr4mIGYUMiNKyPV3SFEm/r8qpgqouj5P0+Yg4zfYTXHE5ujhs0qAi4m1Jx0g6WtIkVa5m+5GkX0TE672bFTQeSiwinoyIeyS9WP3/36tyV8HHJG2tbsZdBkcZh00a272SvqXKHvdUVS6GuLXQiYBfWWd7qqSrJfUUPUzZEO/G9lpEfE2SbB8vaVH14/sj4tVCJwOkf5L015K+LOmLAx7jt8JRRrwbW/8fgHckPS9pt6QP2Z4iaUIhU6H0qreAPVPSxRGxtfrGDNWH/BlJRxQ3XTkQ78bW/7jhe5L+JSJ+bnuZKi9gvlLIVCi9iJhh+yOSltt+SdLTkrol3alK1B8ocr4y4GyTBmb7lIjYVP14paSvRMSbBY8F9LF9mKRvRsQfFD1L2RDvJGwfEhG/LHoOYCDbh0XEW0XPUTacKpiA7c8SbjQqwl0M9rwTsP10RJzXb/kQSeOr54IDY6p69e/MobaLiD8fg3FKi3g3KNu/KelGVc44aVLlBctXJK2U9FfVzb4aEWuKmRBlZftoSScOtV1EPDMG45QW8U7G9oOqnFe7S9J3uDwejcL2RFXeHW170bOUAce8k7B9re1TJbVFxE+qxxn590NDsH2opPsknVD0LGXBD38CtudI6oiIFwY8tLeIeYBetptsXyzpO6ocxttQ9ExlwUU6Dcz2P6pyc6r/jIjLqqt/avtjkt5S5apLYMzZfkyVe+50qnLDtJkR8UaxU5ULx7wbXPXGP38q6Y2IWGb7REl3SWqW9EcR8e+FDojSs32+KveevzMiVhU9T1kQ7yRs/5kqe+D8cKDh2G6SdLukJyPi20XPUwbEOwnb41U57r11yI2BAlSfo0dHxI+KnqUMiDeAg2L7NEl7I+IHRc9SJrxgCWBEbLdJau+36kxJ79n+Rf/t+r3jE0YBe94ARsT2uaq8f2Vo37c7610XETF3bCcrF+INYMRsHynp+IhYP2D970l6JSK+X8xk5cFhEwC1OErSmbbPkjRDlVNZe98K7cPFjVUeXGEJYERsj5PUosrO3yciYqakl2x/urpJS2HDlQjxBjBSZ0u6RVKrpB9X122WdKukP1blykuMMg6bABiRiHjG9s8kTZf0CdvHSJot6RJJn5TUVuB4pcGeN4CDcZMqe+HfjYgfq3LfeboyBjjbBMCI2W6W1DLwLdBsnyDpkN43zsboId4ADprt8yPiiaLnKBN+vQFQD4v7L9g+qqhByoJ4Axgx2/9j+zHb/927asAm9471TGVDvAHU4o2I+G1V3ohhMANjjjoj3gBqEQP+32z7y7Yv298noL44zxtAPeyV9Jqkt4sepCyIN4B6eC8iHum3zGlso4x4A6jF0dU3IZ5aXQ5Jsv0PkiZKOq2owcqCeAMYsYg4ecAqV9f/bgHjlBIvWAKohyVFD1A2XGEJAAmx5w0ACRFvAEiIeANAQsQbABIi3gCQ0P8DMxUXtn5kFd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412776" y="26064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7693"/>
            <a:ext cx="499207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en-US" altLang="ko-KR" dirty="0" smtClean="0"/>
              <a:t>	1-1) </a:t>
            </a:r>
            <a:r>
              <a:rPr lang="ko-KR" altLang="en-US" dirty="0" smtClean="0"/>
              <a:t>팀원소개</a:t>
            </a:r>
            <a:endParaRPr lang="en-US" altLang="ko-KR" dirty="0" smtClean="0"/>
          </a:p>
          <a:p>
            <a:r>
              <a:rPr lang="en-US" altLang="ko-KR" dirty="0" smtClean="0"/>
              <a:t>	1-2) </a:t>
            </a:r>
            <a:r>
              <a:rPr lang="ko-KR" altLang="en-US" dirty="0" smtClean="0"/>
              <a:t>주제소개 및 </a:t>
            </a:r>
            <a:r>
              <a:rPr lang="ko-KR" altLang="en-US" dirty="0" smtClean="0"/>
              <a:t>선정이유</a:t>
            </a:r>
            <a:endParaRPr lang="en-US" altLang="ko-KR" dirty="0" smtClean="0"/>
          </a:p>
          <a:p>
            <a:r>
              <a:rPr lang="en-US" altLang="ko-KR" dirty="0" smtClean="0"/>
              <a:t>	1-2)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만족도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인프라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소득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	1-3) </a:t>
            </a:r>
            <a:r>
              <a:rPr lang="ko-KR" altLang="en-US" dirty="0" smtClean="0"/>
              <a:t>분석방법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본론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r>
              <a:rPr lang="en-US" altLang="ko-KR" dirty="0" smtClean="0"/>
              <a:t>	2-1) </a:t>
            </a:r>
            <a:r>
              <a:rPr lang="ko-KR" altLang="en-US" dirty="0" smtClean="0"/>
              <a:t>만족도 시각화</a:t>
            </a:r>
            <a:endParaRPr lang="en-US" altLang="ko-KR" dirty="0" smtClean="0"/>
          </a:p>
          <a:p>
            <a:r>
              <a:rPr lang="en-US" altLang="ko-KR" dirty="0" smtClean="0"/>
              <a:t>	2-2) </a:t>
            </a:r>
            <a:r>
              <a:rPr lang="ko-KR" altLang="en-US" dirty="0" smtClean="0"/>
              <a:t>인프라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2-3) Python </a:t>
            </a:r>
            <a:r>
              <a:rPr lang="ko-KR" altLang="en-US" dirty="0" smtClean="0"/>
              <a:t>활용 분석 정리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- </a:t>
            </a:r>
            <a:r>
              <a:rPr lang="ko-KR" altLang="en-US" dirty="0" smtClean="0"/>
              <a:t>현재의 양천구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	3-1) </a:t>
            </a:r>
            <a:r>
              <a:rPr lang="en-US" altLang="ko-KR" dirty="0" smtClean="0"/>
              <a:t>R 1</a:t>
            </a:r>
            <a:r>
              <a:rPr lang="ko-KR" altLang="en-US" dirty="0" smtClean="0"/>
              <a:t>차 통계분석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3-2</a:t>
            </a:r>
            <a:r>
              <a:rPr lang="en-US" altLang="ko-KR" dirty="0" smtClean="0"/>
              <a:t>) </a:t>
            </a:r>
            <a:r>
              <a:rPr lang="en-US" altLang="ko-KR" dirty="0" smtClean="0"/>
              <a:t>R 2</a:t>
            </a:r>
            <a:r>
              <a:rPr lang="ko-KR" altLang="en-US" dirty="0" smtClean="0"/>
              <a:t>차 통계분석</a:t>
            </a:r>
            <a:endParaRPr lang="en-US" altLang="ko-KR" dirty="0" smtClean="0"/>
          </a:p>
          <a:p>
            <a:r>
              <a:rPr lang="en-US" altLang="ko-KR" dirty="0" smtClean="0"/>
              <a:t>	3-3) R </a:t>
            </a:r>
            <a:r>
              <a:rPr lang="ko-KR" altLang="en-US" dirty="0" smtClean="0"/>
              <a:t>활용 분석 정리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3-3)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차 종합분석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앞으로의 </a:t>
            </a:r>
            <a:r>
              <a:rPr lang="ko-KR" altLang="en-US" dirty="0" smtClean="0"/>
              <a:t>개발 방향성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재정리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만족도 그래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80" y="717864"/>
            <a:ext cx="8784976" cy="439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5229200"/>
            <a:ext cx="278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평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균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삶의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6.49</a:t>
            </a:r>
          </a:p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지역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6.55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만족도 그래프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3734" y="5229200"/>
            <a:ext cx="3167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양천구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삶의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6.2545</a:t>
            </a:r>
          </a:p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지역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6.2119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5027692"/>
            <a:ext cx="6880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HY견고딕" pitchFamily="18" charset="-127"/>
                <a:ea typeface="HY견고딕" pitchFamily="18" charset="-127"/>
              </a:rPr>
              <a:t>/</a:t>
            </a:r>
            <a:endParaRPr lang="ko-KR" altLang="en-US" sz="4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860032" y="1412776"/>
            <a:ext cx="3872799" cy="3672408"/>
            <a:chOff x="395536" y="1844824"/>
            <a:chExt cx="4952919" cy="36724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844824"/>
              <a:ext cx="4952919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67544" y="3968968"/>
              <a:ext cx="4752528" cy="5040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48680"/>
            <a:ext cx="367240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3995936" y="335699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4168" y="52292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하위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위</a:t>
            </a:r>
            <a:r>
              <a:rPr lang="ko-KR" altLang="en-US" b="1" dirty="0" smtClean="0"/>
              <a:t> 랭</a:t>
            </a:r>
            <a:r>
              <a:rPr lang="ko-KR" altLang="en-US" b="1" dirty="0" smtClean="0"/>
              <a:t>크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만족도 평균값과 하위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03648" y="657337"/>
            <a:ext cx="6012159" cy="1024748"/>
            <a:chOff x="2809796" y="611350"/>
            <a:chExt cx="3058348" cy="251781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5969" y="2070182"/>
              <a:ext cx="822175" cy="95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5327" y="1759772"/>
              <a:ext cx="700588" cy="8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09796" y="903116"/>
              <a:ext cx="734711" cy="86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1623" y="611350"/>
              <a:ext cx="811398" cy="1089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43808" y="2216065"/>
              <a:ext cx="854973" cy="913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아래쪽 화살표 10"/>
          <p:cNvSpPr/>
          <p:nvPr/>
        </p:nvSpPr>
        <p:spPr>
          <a:xfrm>
            <a:off x="3995936" y="1916832"/>
            <a:ext cx="115212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492896"/>
            <a:ext cx="80648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79512" y="11663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611560" y="4141319"/>
            <a:ext cx="7848872" cy="1621554"/>
            <a:chOff x="611560" y="4478215"/>
            <a:chExt cx="7848872" cy="1621554"/>
          </a:xfrm>
        </p:grpSpPr>
        <p:sp>
          <p:nvSpPr>
            <p:cNvPr id="13" name="TextBox 12"/>
            <p:cNvSpPr txBox="1"/>
            <p:nvPr/>
          </p:nvSpPr>
          <p:spPr>
            <a:xfrm>
              <a:off x="4067944" y="4478215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1560" y="5013176"/>
              <a:ext cx="7848872" cy="76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4067944" y="5638104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5949280"/>
            <a:ext cx="79928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36096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변수추가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179512" y="404664"/>
            <a:ext cx="8712968" cy="6150024"/>
            <a:chOff x="179512" y="404664"/>
            <a:chExt cx="8712968" cy="6150024"/>
          </a:xfrm>
        </p:grpSpPr>
        <p:sp>
          <p:nvSpPr>
            <p:cNvPr id="18" name="아래쪽 화살표 17"/>
            <p:cNvSpPr/>
            <p:nvPr/>
          </p:nvSpPr>
          <p:spPr>
            <a:xfrm>
              <a:off x="4139952" y="2420888"/>
              <a:ext cx="792088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51520" y="404664"/>
              <a:ext cx="8640960" cy="1728192"/>
              <a:chOff x="251520" y="188640"/>
              <a:chExt cx="8640960" cy="223224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95536" y="620688"/>
                <a:ext cx="8300740" cy="1728192"/>
                <a:chOff x="395536" y="620688"/>
                <a:chExt cx="8300740" cy="1728192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395536" y="620688"/>
                  <a:ext cx="3384376" cy="1728192"/>
                  <a:chOff x="2809796" y="788274"/>
                  <a:chExt cx="2468978" cy="2821464"/>
                </a:xfrm>
              </p:grpSpPr>
              <p:pic>
                <p:nvPicPr>
                  <p:cNvPr id="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456599" y="1849819"/>
                    <a:ext cx="822175" cy="9586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3797878" y="2734439"/>
                    <a:ext cx="700588" cy="8752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809796" y="903116"/>
                    <a:ext cx="734711" cy="863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3939032" y="788274"/>
                    <a:ext cx="811398" cy="10894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2843808" y="2216065"/>
                    <a:ext cx="854973" cy="9130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5652120" y="620688"/>
                  <a:ext cx="3044156" cy="1728192"/>
                  <a:chOff x="5652120" y="620688"/>
                  <a:chExt cx="3044156" cy="1728192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5652120" y="836712"/>
                    <a:ext cx="3044156" cy="1512168"/>
                    <a:chOff x="2627784" y="2887460"/>
                    <a:chExt cx="3044156" cy="1512168"/>
                  </a:xfrm>
                </p:grpSpPr>
                <p:pic>
                  <p:nvPicPr>
                    <p:cNvPr id="307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736850" y="3163272"/>
                      <a:ext cx="1149475" cy="3657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07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627784" y="3895572"/>
                      <a:ext cx="1271389" cy="50405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077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89384" y="3623324"/>
                      <a:ext cx="853398" cy="3657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07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14044" y="2887460"/>
                      <a:ext cx="957896" cy="4005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307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5724128" y="620688"/>
                    <a:ext cx="1020691" cy="4202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6" name="덧셈 기호 15"/>
                <p:cNvSpPr/>
                <p:nvPr/>
              </p:nvSpPr>
              <p:spPr>
                <a:xfrm>
                  <a:off x="4067944" y="980728"/>
                  <a:ext cx="936104" cy="792088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251520" y="188640"/>
                <a:ext cx="8640960" cy="223224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067944" y="4437112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3672" y="549316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9512" y="2924944"/>
              <a:ext cx="8553450" cy="1578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23528" y="4941168"/>
              <a:ext cx="8439150" cy="645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23528" y="6021288"/>
              <a:ext cx="84582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5517232"/>
            <a:ext cx="1308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평균</a:t>
            </a:r>
            <a:endParaRPr lang="en-US" altLang="ko-KR" dirty="0" smtClean="0"/>
          </a:p>
          <a:p>
            <a:r>
              <a:rPr lang="en-US" altLang="ko-KR" dirty="0" smtClean="0"/>
              <a:t>389,441 </a:t>
            </a:r>
            <a:r>
              <a:rPr lang="ko-KR" altLang="en-US" dirty="0" smtClean="0"/>
              <a:t>명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-51662"/>
            <a:ext cx="8676456" cy="5544616"/>
            <a:chOff x="0" y="620688"/>
            <a:chExt cx="8676456" cy="55446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688"/>
              <a:ext cx="5688632" cy="5544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1268760"/>
              <a:ext cx="2808312" cy="403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588224" y="836712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인구밀도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40352" y="5301208"/>
              <a:ext cx="878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명</a:t>
              </a:r>
              <a:r>
                <a:rPr lang="en-US" altLang="ko-KR" sz="1600" dirty="0" smtClean="0"/>
                <a:t>/㎢)</a:t>
              </a:r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83768" y="5805264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양천구</a:t>
            </a:r>
            <a:endParaRPr lang="en-US" altLang="ko-KR" dirty="0" smtClean="0"/>
          </a:p>
          <a:p>
            <a:r>
              <a:rPr lang="en-US" altLang="ko-KR" dirty="0" smtClean="0"/>
              <a:t>450.,</a:t>
            </a:r>
            <a:r>
              <a:rPr lang="en-US" altLang="ko-KR" dirty="0" smtClean="0"/>
              <a:t>487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980728"/>
            <a:ext cx="27363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355976" y="594928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8144" y="5661248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인구밀도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610552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-6034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인프라 총 현황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27959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양천구 인프라 총합</a:t>
            </a:r>
            <a:endParaRPr lang="en-US" altLang="ko-KR" dirty="0" smtClean="0"/>
          </a:p>
          <a:p>
            <a:r>
              <a:rPr lang="en-US" altLang="ko-KR" dirty="0" smtClean="0"/>
              <a:t>: 3073</a:t>
            </a:r>
            <a:r>
              <a:rPr lang="ko-KR" altLang="en-US" dirty="0" smtClean="0"/>
              <a:t>으로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위</a:t>
            </a:r>
            <a:r>
              <a:rPr lang="ko-KR" altLang="en-US" dirty="0" smtClean="0"/>
              <a:t> 랭크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67816" y="3068960"/>
            <a:ext cx="216024" cy="3384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678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문화시설 수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병원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상권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체육시설 수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9512" y="537040"/>
            <a:ext cx="7822984" cy="6132320"/>
            <a:chOff x="539552" y="1809988"/>
            <a:chExt cx="7822984" cy="613232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809988"/>
              <a:ext cx="7822984" cy="6132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그룹 6"/>
            <p:cNvGrpSpPr/>
            <p:nvPr/>
          </p:nvGrpSpPr>
          <p:grpSpPr>
            <a:xfrm>
              <a:off x="2483768" y="1844824"/>
              <a:ext cx="2817021" cy="1152128"/>
              <a:chOff x="2331043" y="620688"/>
              <a:chExt cx="2889029" cy="11521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331043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779912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292080" y="1844824"/>
              <a:ext cx="2745013" cy="1152128"/>
              <a:chOff x="2331043" y="620688"/>
              <a:chExt cx="2889029" cy="115212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331043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779912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165</Words>
  <Application>Microsoft Office PowerPoint</Application>
  <PresentationFormat>화면 슬라이드 쇼(4:3)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acorn</cp:lastModifiedBy>
  <cp:revision>98</cp:revision>
  <dcterms:created xsi:type="dcterms:W3CDTF">2006-10-05T04:04:58Z</dcterms:created>
  <dcterms:modified xsi:type="dcterms:W3CDTF">2022-11-28T08:55:53Z</dcterms:modified>
</cp:coreProperties>
</file>