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05" r:id="rId3"/>
    <p:sldId id="306" r:id="rId4"/>
    <p:sldId id="269" r:id="rId5"/>
    <p:sldId id="270" r:id="rId6"/>
    <p:sldId id="281" r:id="rId7"/>
    <p:sldId id="303" r:id="rId8"/>
    <p:sldId id="267" r:id="rId9"/>
    <p:sldId id="268" r:id="rId10"/>
    <p:sldId id="273" r:id="rId11"/>
    <p:sldId id="272" r:id="rId12"/>
    <p:sldId id="304" r:id="rId13"/>
    <p:sldId id="274" r:id="rId14"/>
    <p:sldId id="275" r:id="rId15"/>
    <p:sldId id="276" r:id="rId16"/>
    <p:sldId id="278" r:id="rId17"/>
    <p:sldId id="307" r:id="rId18"/>
    <p:sldId id="291" r:id="rId19"/>
    <p:sldId id="280" r:id="rId20"/>
    <p:sldId id="282" r:id="rId21"/>
    <p:sldId id="283" r:id="rId22"/>
    <p:sldId id="284" r:id="rId23"/>
    <p:sldId id="285" r:id="rId24"/>
    <p:sldId id="286" r:id="rId25"/>
    <p:sldId id="292" r:id="rId26"/>
    <p:sldId id="287" r:id="rId27"/>
    <p:sldId id="288" r:id="rId28"/>
    <p:sldId id="289" r:id="rId29"/>
    <p:sldId id="290" r:id="rId30"/>
    <p:sldId id="293" r:id="rId31"/>
    <p:sldId id="294" r:id="rId32"/>
    <p:sldId id="295" r:id="rId33"/>
    <p:sldId id="296" r:id="rId34"/>
    <p:sldId id="29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F20"/>
    <a:srgbClr val="1F261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0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ata:image/png;base64,iVBORw0KGgoAAAANSUhEUgAAAW8AAAEkCAYAAADgo7C7AAAAOXRFWHRTb2Z0d2FyZQBNYXRwbG90bGliIHZlcnNpb24zLjUuMSwgaHR0cHM6Ly9tYXRwbG90bGliLm9yZy/YYfK9AAAACXBIWXMAAAsTAAALEwEAmpwYAAAQeUlEQVR4nO3df5BVhXnG8eeBXdns6kRZFo2gQY1G64zRZqeJY43WAbGQjk4GUzs1Ok0qlrRMEcUh2uiooa3JyECmo3Sx8cdMbRs1UToqiloUU5optLWNobb+QLMS0pWQRECIyts/7t3Nuizs7uXunvt6vp8Zxz3nnt19gbvfOXvuOec6IgQAyGVc0QMAAEaOeANAQsQbABIi3gCQEPEGgISINwAk1DQW32TSpEkxbdq0sfhWAPCBsXHjxjcjomOwx8Yk3tOmTdOGDRvG4lsBwAeG7df29xiHTQAgIeINAAkRbwBIaEyOeQ/mnXfeUXd3t3bv3l3UCIVraWnR1KlT1dzcXPQoAJIpLN7d3d067LDDNG3aNNkuaozCRIS2bdum7u5uHXfccUWPAyCZwg6b7N69W+3t7Q0Z7o0bNw66/vLLL3/f8qpVq3T//ffX9D1sq729vdS/eQCoXWF73pIKD/f69et13XXXqampSW1tberq6tLkyZN1/fXXa/Xq1X3bXXHFFdq+fbuee+45zZkzR5J0xx13aNeuXfvE96KLLtKOHTvet+7555/Xli1b9jk8UvSfH0Behca7aNdcc41WrVql9vZ2rVu3TjfccINWrFghSZo+fbrmz5+vCy+8UMuXL9fevXs1e/Zs3X333ZKktra2Qb/mQw89tM+62bNnq6mp1H/VAOqsYYoybfEjdf16m/9y9pDbtLW1qb29XZJ0+umna/ny5X2PPfnkk30ft7a26t1339WmTZvU3d2tF154QStXrtTWrVu1YMGCYc3DXjYORr1/PspuOH1odKU+VXDWrFm68cYb9eijj2r+/PlauHBh32PTp0/Xww8/3Ld82223ad68ebr66qs1e/ZsrV69WosXLx7W9xk/fnzdZwdQbg2z512EBQsWaPPmzXr11Ve1dOlSTZw4UZJ05JFH6p577pFUOaVx6dKlevnll9XV1aXHH39cs2bN0l133fW+r7VmzRotWbKkb7m7u1utra19X/Pcc8/V4sWLdcEFF4zRnw7AB1mp4y1Je/bs0dKlS7Vr1y5FhCJC1157bd/jtjVlyhRdeeWV2rlzp2bOnKkzzjhDkyZN0vr16/u2mzFjhmbMmNG3vGzZMp188snEGsCoKH28582bpxUrVuikk06SJO3YsUPnnXeezjnnHLW2tqqpqUmXXnqpVqxYoUmTJmnOnDmaPHmyJOmSSy4pcnQAJVbqY95SZc963LjS/zUASKb0e9633367rrrqKu3cuVNS5crHm266Sa2trftse/PNN/edSthr5syZWrRo0ZjMCgC9HBGj/k06Oztj4P28N23apFNOOWXUv3dRduzYoebmZk2YMOGA233Q/x5QH5wqWF9ZThW0vTEiOgd7rPR73qPl0EMPLXoEAB9gHOwFgISINwAkVGi8x+J4eyMr+58fQO0Ki3dLS4u2bdtW2oD13s+7paWl6FEAJFTYC5ZTp05Vd3e3enp6ihqhcL3vpAMAI1VYvJubm3kHGQCoES9YAkBCQ+552z5c0gpJR6kS+8slHSLpdkktkv45IrjEEADG0HAOm7RKWhgRW2zPlnSNpOMlfSkiNtu+3/anIuL7ozopAKDPkIdNImJLRGypLm6XtEdSS0Rsrq57UNKZozMeAGAww37B0vYUVfa650ta3u+hbZL2uTmH7bmS5krSsccee3BTjhHuH1FfWe4fAWQ0rBcsbX9W0g2SrpD0U0mH93v4CEn7nO8XEV0R0RkRnR0dHXUYFQDQa8h42z5N0u9ExJURsS0i3pY0obonLkmfk/TUaA4JAHi/4Rw2uUDS2bbXVpdfl7RQ0gO290haFRGbRmk+AMAghox3RHxd0tcHeYgXKQGgIFykAwAJEW8ASIh4A0BCxBsAEiLeAJAQ8QaAhIg3ACREvAEgIeINAAkRbwBIiHgDQELEGwASIt4AkBDxBoCEiDcAJES8ASAh4g0ACRFvAEiIeANAQsQbABIi3gCQEPEGgISINwAkRLwBICHiDQAJEW8ASIh4A0BCxBsAEiLeAJAQ8QaAhIg3ACREvAEgIeINAAkRbwBIiHgDQELEGwASIt4AkBDxBoCEiDcAJDRkvG132F5i+5bq8hds/9D2WttPjP6IAICBmoaxzW2SXpLUWl0+XNJXIuLh0RoKAHBgQ+55R8Rlkp7tt+pwSdtHayAAwNBqOebdJOnrttfZnru/jWzPtb3B9oaenp7aJwQA7GPE8Y6IGyPi05JmSrrY9qn72a4rIjojorOjo+Ng5wQA9DPieNvuPU7+tqS3JEVdJwIADGk4L1gO9Be2f6P6ud+NiB/WeSYAwBCGFe+IWCtpbfXjRaM4DwBgGLhIBwASIt4AkBDxBoCEiDcAJES8ASAh4g0ACRFvAEiIeANAQsQbABIi3gCQEPEGgISINwAkRLwBICHiDQAJEW8ASIh4A0BCxBsAEiLeAJAQ8QaAhIg3ACREvAEgIeINAAkRbwBIiHgDQELEGwASIt4AkBDxBoCEiDcAJES8ASAh4g0ACRFvAEiIeANAQsQbABIi3gCQEPEGgISINwAkRLwBICHiDQAJEW8ASGjIeNvusL3E9i3V5Y/bfsr292x/Y/RHBAAMNJw979sk7ZHUXF1eJulLEXGWpGm2PzVKswEA9mPIeEfEZZKelSTbTZJaImJz9eEHJZ05atMBAAY10mPeHZK29VveJumIwTa0Pdf2Btsbenp6ap0PADCIkcb7Z5IO77d8hKRByxwRXRHRGRGdHR0dtU0HABjUiOIdEW9LmmB7SnXV5yQ9VfepAAAH1FTD5yyU9IDtPZJWRcSmOs8EABjCsOIdEWslra1+/K/iRUoAKBQX6QBAQsQbABIi3gCQEPEGgISINwAkRLwBICHiDQAJEW8ASIh4A0BCxBsAEiLeAJAQ8QaAhIg3ACREvAEgIeINAAkRbwBIiHgDQELEGwASIt4AkBDxBoCEiDcAJES8ASAh4g0ACRFvAEiIeANAQsQbABIi3gCQEPEGgISINwAkRLwBICHiDQAJEW8ASIh4A0BCxBsAEiLeAJAQ8QaAhIg3ACREvAEgIeINAAk11fqJtv9L0rbqYldE3FefkQAAQ6k53pJ+EhHT6zYJAGDYDuawyd66TQEAGJGa4m27TdIJtp+1/W3bxwyyzVzbG2xv6OnpOehBAQC/UlO8I2JnRJwQEZ+RtFLSbYNs0xURnRHR2dHRcbBzAgD6qXXPe3y/RXarAWCM1fqC5cdsf0vSL6v/zavfSACAodQU74h4UdJZdZ4FADBMXKQDAAkRbwBIiHgDQELEGwASIt4AkBDxBoCEiDcAJES8ASAh4g0ACRFvAEiIeANAQsQbABIi3gCQEPEGgISINwAkRLwBICHiDQAJEW8ASIh4A0BCxBsAEiLeAJAQ8QaAhIg3ACREvAEgIeINAAkRbwBIiHgDQELEGwASIt4AkBDxBoCEiDcAJES8ASAh4g0ACRFvAEiIeANAQsQbABIi3gCQEPEGgISINwAkVHO8bd9i+xnb37N9aj2HAgAcWE3xtn22pCMj4hxJV0r6Rl2nAgAcUK173udL+jtJiogfSJpYt4kAAENqqvHzJkvq6bf8ru1xEbG3d4XtuZLmVhd32H6xxu+FfU2S9GbRQwzFtxY9AQrAc7O+Prq/B2qN988lHdFveW//cEtSRHRJ6qrx6+MAbG+IiM6i5wAG4rk5dmo9bLJO0hxJsv1rkrrrNhEAYEi17nk/ImmW7XWS3lLlRUsAwBipKd7VQyTz6jwLho/DUWhUPDfHiCOi6BkAACPEFZYAkBDxBoCEiDcAJES8E7B9ou022/cWPQvQH8/N4hDvHL4g6SOSjip6EGAAnpsFId4NzrYlfTwiXpLkoucBevHcLBbxbnzXS/qboocABsFzs0Cc593AbP+bpJci4vPV5TWS+v+DPR8RiwoZDqXGc7N4tV4ejzEQEb9u+6u2z4uIp6vrzi96LoDnZvE4bNL4vibp8qKHAAbBc7NAxLvBReW41v/a/qje/2spUCiem8Ui3jn8raT/k7Sl6EGAAXhuFoQXLAEgIfa8ASAh4g0ACRFvAEiIeANAQlyk06Bsf1LSn2g/p2BFxBdt3xkRfzi2k6HsbP+WKjej6u8/JJ0uSRFxn+0FEbFsbCcrF842aVC2PyRpcr9VH5Z0iKQrJC2JiNdtr4mIGYUMiNKyPV3SFEm/r8qpgqouj5P0+Yg4zfYTXHE5ujhs0qAi4m1Jx0g6WtIkVa5m+5GkX0TE672bFTQeSiwinoyIeyS9WP3/36tyV8HHJG2tbsZdBkcZh00a272SvqXKHvdUVS6GuLXQiYBfWWd7qqSrJfUUPUzZEO/G9lpEfE2SbB8vaVH14/sj4tVCJwOkf5L015K+LOmLAx7jt8JRRrwbW/8fgHckPS9pt6QP2Z4iaUIhU6H0qreAPVPSxRGxtfrGDNWH/BlJRxQ3XTkQ78bW/7jhe5L+JSJ+bnuZKi9gvlLIVCi9iJhh+yOSltt+SdLTkrol3alK1B8ocr4y4GyTBmb7lIjYVP14paSvRMSbBY8F9LF9mKRvRsQfFD1L2RDvJGwfEhG/LHoOYCDbh0XEW0XPUTacKpiA7c8SbjQqwl0M9rwTsP10RJzXb/kQSeOr54IDY6p69e/MobaLiD8fg3FKi3g3KNu/KelGVc44aVLlBctXJK2U9FfVzb4aEWuKmRBlZftoSScOtV1EPDMG45QW8U7G9oOqnFe7S9J3uDwejcL2RFXeHW170bOUAce8k7B9re1TJbVFxE+qxxn590NDsH2opPsknVD0LGXBD38CtudI6oiIFwY8tLeIeYBetptsXyzpO6ocxttQ9ExlwUU6Dcz2P6pyc6r/jIjLqqt/avtjkt5S5apLYMzZfkyVe+50qnLDtJkR8UaxU5ULx7wbXPXGP38q6Y2IWGb7REl3SWqW9EcR8e+FDojSs32+KveevzMiVhU9T1kQ7yRs/5kqe+D8cKDh2G6SdLukJyPi20XPUwbEOwnb41U57r11yI2BAlSfo0dHxI+KnqUMiDeAg2L7NEl7I+IHRc9SJrxgCWBEbLdJau+36kxJ79n+Rf/t+r3jE0YBe94ARsT2uaq8f2Vo37c7610XETF3bCcrF+INYMRsHynp+IhYP2D970l6JSK+X8xk5cFhEwC1OErSmbbPkjRDlVNZe98K7cPFjVUeXGEJYERsj5PUosrO3yciYqakl2x/urpJS2HDlQjxBjBSZ0u6RVKrpB9X122WdKukP1blykuMMg6bABiRiHjG9s8kTZf0CdvHSJot6RJJn5TUVuB4pcGeN4CDcZMqe+HfjYgfq3LfeboyBjjbBMCI2W6W1DLwLdBsnyDpkN43zsboId4ADprt8yPiiaLnKBN+vQFQD4v7L9g+qqhByoJ4Axgx2/9j+zHb/927asAm9471TGVDvAHU4o2I+G1V3ohhMANjjjoj3gBqEQP+32z7y7Yv298noL44zxtAPeyV9Jqkt4sepCyIN4B6eC8iHum3zGlso4x4A6jF0dU3IZ5aXQ5Jsv0PkiZKOq2owcqCeAMYsYg4ecAqV9f/bgHjlBIvWAKohyVFD1A2XGEJAAmx5w0ACRFvAEiIeANAQsQbABIi3gCQ0P8DMxUXtn5kFdY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2412776" y="26064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7693"/>
            <a:ext cx="499207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서론</a:t>
            </a:r>
            <a:endParaRPr lang="en-US" altLang="ko-KR" dirty="0" smtClean="0"/>
          </a:p>
          <a:p>
            <a:r>
              <a:rPr lang="en-US" altLang="ko-KR" dirty="0" smtClean="0"/>
              <a:t>	1-1) </a:t>
            </a:r>
            <a:r>
              <a:rPr lang="ko-KR" altLang="en-US" dirty="0" smtClean="0"/>
              <a:t>팀원소개</a:t>
            </a:r>
            <a:endParaRPr lang="en-US" altLang="ko-KR" dirty="0" smtClean="0"/>
          </a:p>
          <a:p>
            <a:r>
              <a:rPr lang="en-US" altLang="ko-KR" dirty="0" smtClean="0"/>
              <a:t>	1-2) </a:t>
            </a:r>
            <a:r>
              <a:rPr lang="ko-KR" altLang="en-US" dirty="0" smtClean="0"/>
              <a:t>주제소개 및 선정이유</a:t>
            </a:r>
            <a:endParaRPr lang="en-US" altLang="ko-KR" dirty="0" smtClean="0"/>
          </a:p>
          <a:p>
            <a:r>
              <a:rPr lang="en-US" altLang="ko-KR" dirty="0" smtClean="0"/>
              <a:t>	1-2)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만족도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인프라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1-3) </a:t>
            </a:r>
            <a:r>
              <a:rPr lang="ko-KR" altLang="en-US" dirty="0" smtClean="0"/>
              <a:t>분석방법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본론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탐색</a:t>
            </a:r>
            <a:endParaRPr lang="en-US" altLang="ko-KR" dirty="0" smtClean="0"/>
          </a:p>
          <a:p>
            <a:r>
              <a:rPr lang="en-US" altLang="ko-KR" dirty="0" smtClean="0"/>
              <a:t>	2-1) </a:t>
            </a:r>
            <a:r>
              <a:rPr lang="ko-KR" altLang="en-US" dirty="0" smtClean="0"/>
              <a:t>만족도 시각화</a:t>
            </a:r>
            <a:endParaRPr lang="en-US" altLang="ko-KR" dirty="0" smtClean="0"/>
          </a:p>
          <a:p>
            <a:r>
              <a:rPr lang="en-US" altLang="ko-KR" dirty="0" smtClean="0"/>
              <a:t>	2-2) </a:t>
            </a:r>
            <a:r>
              <a:rPr lang="ko-KR" altLang="en-US" dirty="0" smtClean="0"/>
              <a:t>인프라 시각화</a:t>
            </a:r>
            <a:endParaRPr lang="en-US" altLang="ko-KR" dirty="0" smtClean="0"/>
          </a:p>
          <a:p>
            <a:r>
              <a:rPr lang="en-US" altLang="ko-KR" dirty="0" smtClean="0"/>
              <a:t>	2-3) Python </a:t>
            </a:r>
            <a:r>
              <a:rPr lang="ko-KR" altLang="en-US" dirty="0" smtClean="0"/>
              <a:t>활용 분석 정리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	- </a:t>
            </a:r>
            <a:r>
              <a:rPr lang="ko-KR" altLang="en-US" dirty="0" smtClean="0"/>
              <a:t>현재의 양천구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en-US" altLang="ko-KR" dirty="0" smtClean="0"/>
              <a:t>	3-1) R 1</a:t>
            </a:r>
            <a:r>
              <a:rPr lang="ko-KR" altLang="en-US" dirty="0" smtClean="0"/>
              <a:t>차 통계분석</a:t>
            </a:r>
            <a:endParaRPr lang="en-US" altLang="ko-KR" dirty="0" smtClean="0"/>
          </a:p>
          <a:p>
            <a:r>
              <a:rPr lang="en-US" altLang="ko-KR" dirty="0" smtClean="0"/>
              <a:t>	3-2) R 2</a:t>
            </a:r>
            <a:r>
              <a:rPr lang="ko-KR" altLang="en-US" dirty="0" smtClean="0"/>
              <a:t>차 통계분석</a:t>
            </a:r>
            <a:endParaRPr lang="en-US" altLang="ko-KR" dirty="0" smtClean="0"/>
          </a:p>
          <a:p>
            <a:r>
              <a:rPr lang="en-US" altLang="ko-KR" dirty="0" smtClean="0"/>
              <a:t>	3-3) R </a:t>
            </a:r>
            <a:r>
              <a:rPr lang="ko-KR" altLang="en-US" dirty="0" smtClean="0"/>
              <a:t>활용 분석 정리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3-3) 1,2</a:t>
            </a:r>
            <a:r>
              <a:rPr lang="ko-KR" altLang="en-US" dirty="0" smtClean="0"/>
              <a:t>차 종합분석</a:t>
            </a:r>
            <a:endParaRPr lang="en-US" altLang="ko-KR" dirty="0" smtClean="0"/>
          </a:p>
          <a:p>
            <a:r>
              <a:rPr lang="en-US" altLang="ko-KR" dirty="0" smtClean="0"/>
              <a:t>		- </a:t>
            </a:r>
            <a:r>
              <a:rPr lang="ko-KR" altLang="en-US" dirty="0" smtClean="0"/>
              <a:t>앞으로의 개발 방향성 제안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결론 </a:t>
            </a:r>
            <a:r>
              <a:rPr lang="en-US" altLang="ko-KR" dirty="0" smtClean="0"/>
              <a:t>-</a:t>
            </a:r>
            <a:r>
              <a:rPr lang="ko-KR" altLang="en-US" dirty="0" smtClean="0"/>
              <a:t>재정리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332656"/>
            <a:ext cx="8676456" cy="5544616"/>
            <a:chOff x="0" y="620688"/>
            <a:chExt cx="8676456" cy="554461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688"/>
              <a:ext cx="5688632" cy="5544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8144" y="1268760"/>
              <a:ext cx="2808312" cy="403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6588224" y="836712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인구밀도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40352" y="5301208"/>
              <a:ext cx="878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명</a:t>
              </a:r>
              <a:r>
                <a:rPr lang="en-US" altLang="ko-KR" sz="1600" dirty="0" smtClean="0"/>
                <a:t>/㎢)</a:t>
              </a:r>
              <a:endParaRPr lang="ko-KR" altLang="en-US" sz="24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868144" y="1376680"/>
            <a:ext cx="27363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8864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시각화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인구수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71600" y="5505200"/>
            <a:ext cx="6815659" cy="934363"/>
            <a:chOff x="971600" y="5517232"/>
            <a:chExt cx="6815659" cy="934363"/>
          </a:xfrm>
        </p:grpSpPr>
        <p:sp>
          <p:nvSpPr>
            <p:cNvPr id="3" name="TextBox 2"/>
            <p:cNvSpPr txBox="1"/>
            <p:nvPr/>
          </p:nvSpPr>
          <p:spPr>
            <a:xfrm>
              <a:off x="971600" y="5517232"/>
              <a:ext cx="13083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dirty="0" smtClean="0"/>
            </a:p>
            <a:p>
              <a:r>
                <a:rPr lang="ko-KR" altLang="en-US" dirty="0" smtClean="0"/>
                <a:t>평균</a:t>
              </a:r>
              <a:endParaRPr lang="en-US" altLang="ko-KR" dirty="0" smtClean="0"/>
            </a:p>
            <a:p>
              <a:r>
                <a:rPr lang="en-US" altLang="ko-KR" dirty="0" smtClean="0"/>
                <a:t>389,441 </a:t>
              </a:r>
              <a:r>
                <a:rPr lang="ko-KR" altLang="en-US" dirty="0" smtClean="0"/>
                <a:t>명</a:t>
              </a:r>
              <a:endParaRPr lang="en-US" altLang="ko-KR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3768" y="5805264"/>
              <a:ext cx="1359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양천구</a:t>
              </a:r>
              <a:endParaRPr lang="en-US" altLang="ko-KR" dirty="0" smtClean="0"/>
            </a:p>
            <a:p>
              <a:r>
                <a:rPr lang="en-US" altLang="ko-KR" dirty="0" smtClean="0"/>
                <a:t>450.,487 </a:t>
              </a:r>
              <a:r>
                <a:rPr lang="ko-KR" altLang="en-US" dirty="0" smtClean="0"/>
                <a:t>명</a:t>
              </a:r>
              <a:endParaRPr lang="ko-KR" altLang="en-US" dirty="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4355976" y="5949280"/>
              <a:ext cx="720080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68144" y="5661248"/>
              <a:ext cx="19191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인구밀도 </a:t>
              </a:r>
              <a:r>
                <a:rPr lang="en-US" altLang="ko-KR" sz="3600" b="1" dirty="0" smtClean="0">
                  <a:solidFill>
                    <a:srgbClr val="FF0000"/>
                  </a:solidFill>
                </a:rPr>
                <a:t>1</a:t>
              </a:r>
              <a:r>
                <a:rPr lang="ko-KR" altLang="en-US" sz="3600" b="1" dirty="0" smtClean="0">
                  <a:solidFill>
                    <a:srgbClr val="FF0000"/>
                  </a:solidFill>
                </a:rPr>
                <a:t>위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6105525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188640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인프라 시각화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인프라 총 현황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3429000"/>
            <a:ext cx="279595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양천구 인프라 총합</a:t>
            </a:r>
            <a:endParaRPr lang="en-US" altLang="ko-KR" dirty="0" smtClean="0"/>
          </a:p>
          <a:p>
            <a:r>
              <a:rPr lang="en-US" altLang="ko-KR" dirty="0" smtClean="0"/>
              <a:t>: 3073</a:t>
            </a:r>
            <a:r>
              <a:rPr lang="ko-KR" altLang="en-US" dirty="0" smtClean="0"/>
              <a:t>으로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11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위</a:t>
            </a:r>
            <a:r>
              <a:rPr lang="ko-KR" altLang="en-US" dirty="0" smtClean="0"/>
              <a:t> 랭크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67816" y="3068960"/>
            <a:ext cx="216024" cy="3384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9512" y="1124744"/>
          <a:ext cx="3960440" cy="545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10"/>
                <a:gridCol w="990110"/>
                <a:gridCol w="495055"/>
                <a:gridCol w="495055"/>
                <a:gridCol w="990110"/>
              </a:tblGrid>
              <a:tr h="4390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양천구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평균 </a:t>
                      </a:r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인프라 수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/>
                      <a:endParaRPr lang="en-US" altLang="ko-KR" sz="500" b="1" dirty="0" smtClean="0"/>
                    </a:p>
                    <a:p>
                      <a:pPr algn="ctr"/>
                      <a:r>
                        <a:rPr lang="ko-KR" altLang="en-US" sz="1100" b="1" dirty="0" err="1" smtClean="0"/>
                        <a:t>총인구수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441,749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&gt;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377,749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/>
                      <a:endParaRPr lang="en-US" altLang="ko-KR" sz="500" b="1" dirty="0" smtClean="0"/>
                    </a:p>
                    <a:p>
                      <a:pPr algn="ctr"/>
                      <a:r>
                        <a:rPr lang="ko-KR" altLang="en-US" sz="1100" b="1" dirty="0" smtClean="0"/>
                        <a:t>아파트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1,989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&gt;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1,854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/>
                      <a:endParaRPr lang="en-US" altLang="ko-KR" sz="500" b="1" dirty="0" smtClean="0"/>
                    </a:p>
                    <a:p>
                      <a:pPr algn="ctr"/>
                      <a:r>
                        <a:rPr lang="ko-KR" altLang="en-US" sz="1100" b="1" dirty="0" smtClean="0"/>
                        <a:t>파출소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&lt;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/>
                      <a:endParaRPr lang="en-US" altLang="ko-KR" sz="500" b="1" dirty="0" smtClean="0"/>
                    </a:p>
                    <a:p>
                      <a:pPr algn="ctr"/>
                      <a:r>
                        <a:rPr lang="ko-KR" altLang="en-US" sz="1100" b="1" dirty="0" smtClean="0"/>
                        <a:t>범죄건수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1,732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&lt;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1,882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병원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637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&lt;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716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상권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&lt;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문화시설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&lt;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버스정거장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356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&lt;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423</a:t>
                      </a:r>
                      <a:endParaRPr lang="ko-KR" altLang="en-US" dirty="0"/>
                    </a:p>
                  </a:txBody>
                  <a:tcPr/>
                </a:tc>
              </a:tr>
              <a:tr h="433036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지하철역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&lt;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</a:tr>
              <a:tr h="433036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체육시설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&gt;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인프라 총합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3,073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&lt;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3,108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54868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양천구와 평균 인프라 수 비교</a:t>
            </a:r>
            <a:endParaRPr lang="ko-KR" altLang="en-US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216" y="1217128"/>
            <a:ext cx="475252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9512" y="1886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인프라 시각화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28184" y="5589240"/>
            <a:ext cx="45719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476672"/>
            <a:ext cx="678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["</a:t>
            </a:r>
            <a:r>
              <a:rPr lang="ko-KR" altLang="en-US" dirty="0" smtClean="0"/>
              <a:t>지역만족도</a:t>
            </a:r>
            <a:r>
              <a:rPr lang="en-US" altLang="ko-KR" dirty="0" smtClean="0"/>
              <a:t>","</a:t>
            </a:r>
            <a:r>
              <a:rPr lang="ko-KR" altLang="en-US" dirty="0" smtClean="0"/>
              <a:t>문화시설 수</a:t>
            </a:r>
            <a:r>
              <a:rPr lang="en-US" altLang="ko-KR" dirty="0" smtClean="0"/>
              <a:t>","</a:t>
            </a:r>
            <a:r>
              <a:rPr lang="ko-KR" altLang="en-US" dirty="0" smtClean="0"/>
              <a:t>병원 수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상권 수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체육시설 수</a:t>
            </a:r>
            <a:r>
              <a:rPr lang="en-US" altLang="ko-KR" dirty="0" smtClean="0"/>
              <a:t>"]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07504" y="980728"/>
            <a:ext cx="8784976" cy="5688632"/>
            <a:chOff x="539552" y="1809988"/>
            <a:chExt cx="7822984" cy="613232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809988"/>
              <a:ext cx="7822984" cy="6132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그룹 6"/>
            <p:cNvGrpSpPr/>
            <p:nvPr/>
          </p:nvGrpSpPr>
          <p:grpSpPr>
            <a:xfrm>
              <a:off x="2483768" y="1844824"/>
              <a:ext cx="2817021" cy="1152128"/>
              <a:chOff x="2331043" y="620688"/>
              <a:chExt cx="2889029" cy="115212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331043" y="620688"/>
                <a:ext cx="1440160" cy="115212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779912" y="620688"/>
                <a:ext cx="1440160" cy="115212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292080" y="1844824"/>
              <a:ext cx="2745013" cy="1152128"/>
              <a:chOff x="2331043" y="620688"/>
              <a:chExt cx="2889029" cy="1152128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331043" y="620688"/>
                <a:ext cx="1440160" cy="115212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779912" y="620688"/>
                <a:ext cx="1440160" cy="115212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79512" y="0"/>
            <a:ext cx="208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활용 분석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548680"/>
            <a:ext cx="583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"</a:t>
            </a:r>
            <a:r>
              <a:rPr lang="ko-KR" altLang="en-US" dirty="0" smtClean="0"/>
              <a:t>지역만족도</a:t>
            </a:r>
            <a:r>
              <a:rPr lang="en-US" altLang="ko-KR" dirty="0" smtClean="0"/>
              <a:t>","</a:t>
            </a:r>
            <a:r>
              <a:rPr lang="ko-KR" altLang="en-US" dirty="0" err="1" smtClean="0"/>
              <a:t>총인구수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)","</a:t>
            </a:r>
            <a:r>
              <a:rPr lang="ko-KR" altLang="en-US" dirty="0" smtClean="0"/>
              <a:t>지하철역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버스정거장</a:t>
            </a:r>
            <a:r>
              <a:rPr lang="en-US" altLang="ko-KR" dirty="0" smtClean="0"/>
              <a:t>"]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79512" y="1268760"/>
            <a:ext cx="8640960" cy="5400600"/>
            <a:chOff x="179512" y="1268760"/>
            <a:chExt cx="8640960" cy="540060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268760"/>
              <a:ext cx="8640960" cy="540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" name="그룹 12"/>
            <p:cNvGrpSpPr/>
            <p:nvPr/>
          </p:nvGrpSpPr>
          <p:grpSpPr>
            <a:xfrm>
              <a:off x="2987824" y="1293928"/>
              <a:ext cx="5832648" cy="1368152"/>
              <a:chOff x="2987824" y="836712"/>
              <a:chExt cx="5832648" cy="136815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987824" y="836712"/>
                <a:ext cx="1944216" cy="136815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932040" y="836712"/>
                <a:ext cx="1944216" cy="136815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876256" y="836712"/>
                <a:ext cx="1944216" cy="136815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179512" y="0"/>
            <a:ext cx="208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활용 분석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92696"/>
            <a:ext cx="554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["</a:t>
            </a:r>
            <a:r>
              <a:rPr lang="ko-KR" altLang="en-US" dirty="0" smtClean="0"/>
              <a:t>지역만족도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파출소 수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범죄건수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아파트 수</a:t>
            </a:r>
            <a:r>
              <a:rPr lang="en-US" altLang="ko-KR" dirty="0" smtClean="0"/>
              <a:t>"]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79512" y="1052736"/>
            <a:ext cx="5760640" cy="5688632"/>
            <a:chOff x="179512" y="739686"/>
            <a:chExt cx="8676456" cy="615315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739686"/>
              <a:ext cx="8676456" cy="6153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그룹 3"/>
            <p:cNvGrpSpPr/>
            <p:nvPr/>
          </p:nvGrpSpPr>
          <p:grpSpPr>
            <a:xfrm>
              <a:off x="2915816" y="764704"/>
              <a:ext cx="5904656" cy="1440160"/>
              <a:chOff x="2987824" y="836712"/>
              <a:chExt cx="5832648" cy="136815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987824" y="836712"/>
                <a:ext cx="1944216" cy="136815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932040" y="836712"/>
                <a:ext cx="1944216" cy="136815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876256" y="836712"/>
                <a:ext cx="1944216" cy="136815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51520" y="260648"/>
            <a:ext cx="208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활용 분석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07320" y="765255"/>
            <a:ext cx="8964488" cy="3816425"/>
            <a:chOff x="465914" y="942636"/>
            <a:chExt cx="9144000" cy="5673363"/>
          </a:xfrm>
        </p:grpSpPr>
        <p:pic>
          <p:nvPicPr>
            <p:cNvPr id="7" name="그림 6" descr="다운로드 (1)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914" y="942636"/>
              <a:ext cx="9144000" cy="567336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09930" y="1369995"/>
              <a:ext cx="7992888" cy="360040"/>
            </a:xfrm>
            <a:prstGeom prst="rect">
              <a:avLst/>
            </a:prstGeom>
            <a:no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83568" y="4581128"/>
          <a:ext cx="7848873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/>
                <a:gridCol w="2616291"/>
                <a:gridCol w="2616291"/>
              </a:tblGrid>
              <a:tr h="375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j-lt"/>
                          <a:ea typeface="HY견고딕" pitchFamily="18" charset="-127"/>
                        </a:rPr>
                        <a:t>뚜렷한 양의 선형관계</a:t>
                      </a:r>
                      <a:endParaRPr lang="ko-KR" altLang="en-US" sz="2000" b="1" dirty="0">
                        <a:latin typeface="+mj-lt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j-lt"/>
                          <a:ea typeface="HY견고딕" pitchFamily="18" charset="-127"/>
                        </a:rPr>
                        <a:t>약한 음의</a:t>
                      </a:r>
                      <a:r>
                        <a:rPr lang="ko-KR" altLang="en-US" sz="2000" b="1" baseline="0" dirty="0" smtClean="0">
                          <a:latin typeface="+mj-lt"/>
                          <a:ea typeface="HY견고딕" pitchFamily="18" charset="-127"/>
                        </a:rPr>
                        <a:t> 상관관계</a:t>
                      </a:r>
                      <a:endParaRPr lang="ko-KR" altLang="en-US" sz="2000" b="1" dirty="0">
                        <a:latin typeface="+mj-lt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j-lt"/>
                          <a:ea typeface="HY견고딕" pitchFamily="18" charset="-127"/>
                        </a:rPr>
                        <a:t>뚜렷한 음의 상관관계</a:t>
                      </a:r>
                      <a:endParaRPr lang="ko-KR" altLang="en-US" sz="2000" b="1" dirty="0">
                        <a:latin typeface="+mj-lt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384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병원</a:t>
                      </a:r>
                      <a:r>
                        <a:rPr lang="ko-KR" altLang="en-US" b="1" baseline="0" dirty="0" smtClean="0"/>
                        <a:t> 수</a:t>
                      </a:r>
                      <a:endParaRPr lang="en-US" altLang="ko-KR" b="1" baseline="0" dirty="0" smtClean="0"/>
                    </a:p>
                    <a:p>
                      <a:pPr algn="ctr" latinLnBrk="1"/>
                      <a:r>
                        <a:rPr lang="ko-KR" altLang="en-US" b="1" baseline="0" dirty="0" smtClean="0"/>
                        <a:t>상권 수</a:t>
                      </a:r>
                      <a:endParaRPr lang="en-US" altLang="ko-KR" b="1" baseline="0" dirty="0" smtClean="0"/>
                    </a:p>
                    <a:p>
                      <a:pPr algn="ctr" latinLnBrk="1"/>
                      <a:r>
                        <a:rPr lang="ko-KR" altLang="en-US" b="1" baseline="0" dirty="0" smtClean="0"/>
                        <a:t>지하철역 </a:t>
                      </a:r>
                      <a:endParaRPr lang="en-US" altLang="ko-KR" b="1" baseline="0" dirty="0" smtClean="0"/>
                    </a:p>
                    <a:p>
                      <a:pPr algn="ctr" latinLnBrk="1"/>
                      <a:r>
                        <a:rPr lang="ko-KR" altLang="en-US" b="1" baseline="0" dirty="0" smtClean="0"/>
                        <a:t>파출소</a:t>
                      </a:r>
                      <a:endParaRPr lang="en-US" altLang="ko-KR" b="1" baseline="0" dirty="0" smtClean="0"/>
                    </a:p>
                    <a:p>
                      <a:pPr algn="ctr" latinLnBrk="1"/>
                      <a:r>
                        <a:rPr lang="ko-KR" altLang="en-US" b="1" baseline="0" dirty="0" smtClean="0"/>
                        <a:t>문화시설</a:t>
                      </a:r>
                      <a:endParaRPr lang="en-US" altLang="ko-KR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총인구</a:t>
                      </a:r>
                      <a:r>
                        <a:rPr lang="ko-KR" altLang="en-US" baseline="0" dirty="0" smtClean="0"/>
                        <a:t> 수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인프라 총합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범죄건수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버스정거장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인구밀도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260648"/>
            <a:ext cx="208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활용 분석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2536" y="1628800"/>
            <a:ext cx="97497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종합결론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지역만족도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삶의 만족도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인구밀도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인프라 총합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위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pairplot</a:t>
            </a:r>
            <a:r>
              <a:rPr lang="ko-KR" altLang="en-US" dirty="0" smtClean="0"/>
              <a:t>을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뚜렷한 상관관계를 파악하긴 어렵다</a:t>
            </a:r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heatmap</a:t>
            </a:r>
            <a:r>
              <a:rPr lang="ko-KR" altLang="en-US" dirty="0" smtClean="0"/>
              <a:t>을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지하철역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상권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파출소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병원 수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인구밀도가 관련 있음을 알 수 있음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인프라와 삶의 만족도는 크게 연관성이 없었다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지역만족도로 노선 변경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492896"/>
            <a:ext cx="33666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/>
              <a:t>R 1</a:t>
            </a:r>
            <a:r>
              <a:rPr lang="ko-KR" altLang="en-US" sz="9600" b="1" dirty="0" smtClean="0"/>
              <a:t>차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 1</a:t>
            </a:r>
            <a:r>
              <a:rPr lang="ko-KR" altLang="en-US" dirty="0" smtClean="0"/>
              <a:t>차 분석</a:t>
            </a:r>
            <a:r>
              <a:rPr lang="en-US" altLang="ko-KR" dirty="0" smtClean="0"/>
              <a:t>&gt; - </a:t>
            </a:r>
            <a:r>
              <a:rPr lang="ko-KR" altLang="en-US" dirty="0" smtClean="0"/>
              <a:t>회귀분석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상권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문화시설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병원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학교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2200" y="3645024"/>
            <a:ext cx="199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설명력 </a:t>
            </a:r>
            <a:r>
              <a:rPr lang="en-US" altLang="ko-KR" dirty="0" smtClean="0"/>
              <a:t>: 0.3406</a:t>
            </a:r>
          </a:p>
          <a:p>
            <a:r>
              <a:rPr lang="en-US" altLang="ko-KR" dirty="0" smtClean="0"/>
              <a:t>P-Value : 0.02117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47592" y="1196752"/>
            <a:ext cx="4970909" cy="5328592"/>
            <a:chOff x="323528" y="1268760"/>
            <a:chExt cx="5114925" cy="53285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268760"/>
              <a:ext cx="5114925" cy="5328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975792" y="6081264"/>
              <a:ext cx="1368152" cy="252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11824" y="5829328"/>
              <a:ext cx="2160240" cy="26396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1520" y="1052736"/>
            <a:ext cx="5184576" cy="5544616"/>
          </a:xfrm>
          <a:prstGeom prst="rect">
            <a:avLst/>
          </a:prstGeom>
          <a:noFill/>
          <a:ln w="38100">
            <a:solidFill>
              <a:srgbClr val="1F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780928"/>
            <a:ext cx="70423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만족스러운 삶은 인간이라면 누구나 추구하는 것이다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지역에 대한 만족은 거주민들에게 지역에 대한 자긍심을 심어주며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이는 자연스럽게 도시경쟁력으로 이어진다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그렇다면 만족은 어디서 오는 것일까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? 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지역만족도에 영향을 미치는 요인을 양천구를 중점으로 알아보고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 결과를 바탕으로 양천구의 개발 방향성을 제안한다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2564904"/>
            <a:ext cx="8280920" cy="72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916832"/>
            <a:ext cx="8552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우리의 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만족</a:t>
            </a:r>
            <a:r>
              <a:rPr lang="ko-KR" altLang="en-US" sz="4000" b="1" dirty="0" smtClean="0"/>
              <a:t>은 어디서 오는가</a:t>
            </a:r>
            <a:r>
              <a:rPr lang="en-US" altLang="ko-KR" sz="4000" b="1" dirty="0" smtClean="0"/>
              <a:t>? </a:t>
            </a:r>
            <a:r>
              <a:rPr lang="ko-KR" altLang="en-US" sz="1200" b="1" dirty="0" smtClean="0">
                <a:latin typeface="HY견고딕" pitchFamily="18" charset="-127"/>
                <a:ea typeface="HY견고딕" pitchFamily="18" charset="-127"/>
              </a:rPr>
              <a:t>양천구를 중심으로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주제소개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 1</a:t>
            </a:r>
            <a:r>
              <a:rPr lang="ko-KR" altLang="en-US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이상치 여부 확인 및 교정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상권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문화시설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병원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학교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96448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7"/>
          <p:cNvGrpSpPr/>
          <p:nvPr/>
        </p:nvGrpSpPr>
        <p:grpSpPr>
          <a:xfrm>
            <a:off x="395536" y="4941168"/>
            <a:ext cx="5624307" cy="1080120"/>
            <a:chOff x="395536" y="4941168"/>
            <a:chExt cx="5624307" cy="1080120"/>
          </a:xfrm>
        </p:grpSpPr>
        <p:sp>
          <p:nvSpPr>
            <p:cNvPr id="4" name="TextBox 3"/>
            <p:cNvSpPr txBox="1"/>
            <p:nvPr/>
          </p:nvSpPr>
          <p:spPr>
            <a:xfrm>
              <a:off x="395536" y="4941168"/>
              <a:ext cx="3092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이상치 </a:t>
              </a:r>
              <a:r>
                <a:rPr lang="en-US" altLang="ko-KR" dirty="0" smtClean="0"/>
                <a:t>: 1,3,23,24 </a:t>
              </a:r>
              <a:r>
                <a:rPr lang="ko-KR" altLang="en-US" dirty="0" smtClean="0"/>
                <a:t>번 데이터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928" y="5649216"/>
              <a:ext cx="319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해당 데이터를 삭제하여 교정</a:t>
              </a:r>
              <a:endParaRPr lang="ko-KR" altLang="en-US" dirty="0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2123728" y="5589240"/>
              <a:ext cx="648072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 1</a:t>
            </a:r>
            <a:r>
              <a:rPr lang="ko-KR" altLang="en-US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이상치 여부 확인 및 교정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상권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문화시설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병원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학교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1052736"/>
            <a:ext cx="5184576" cy="5544616"/>
          </a:xfrm>
          <a:prstGeom prst="rect">
            <a:avLst/>
          </a:prstGeom>
          <a:noFill/>
          <a:ln w="38100">
            <a:solidFill>
              <a:srgbClr val="1F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59624" y="1184720"/>
            <a:ext cx="4996433" cy="5328592"/>
            <a:chOff x="359624" y="1184720"/>
            <a:chExt cx="4996433" cy="532859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9624" y="1184720"/>
              <a:ext cx="4996433" cy="5328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843808" y="5901152"/>
              <a:ext cx="2232248" cy="26415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31840" y="6165304"/>
              <a:ext cx="1520552" cy="25576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652120" y="2060848"/>
            <a:ext cx="2860742" cy="3238619"/>
            <a:chOff x="5652120" y="2060848"/>
            <a:chExt cx="2860742" cy="3238619"/>
          </a:xfrm>
        </p:grpSpPr>
        <p:grpSp>
          <p:nvGrpSpPr>
            <p:cNvPr id="13" name="그룹 12"/>
            <p:cNvGrpSpPr/>
            <p:nvPr/>
          </p:nvGrpSpPr>
          <p:grpSpPr>
            <a:xfrm>
              <a:off x="5652120" y="2060848"/>
              <a:ext cx="2124043" cy="2446531"/>
              <a:chOff x="6228184" y="1484784"/>
              <a:chExt cx="2124043" cy="244653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228184" y="1484784"/>
                <a:ext cx="1997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설명력 </a:t>
                </a:r>
                <a:r>
                  <a:rPr lang="en-US" altLang="ko-KR" dirty="0" smtClean="0"/>
                  <a:t>: 0.3406</a:t>
                </a:r>
              </a:p>
              <a:p>
                <a:r>
                  <a:rPr lang="en-US" altLang="ko-KR" dirty="0" smtClean="0"/>
                  <a:t>P-Value : 0.02117</a:t>
                </a:r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228184" y="3284984"/>
                <a:ext cx="21240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설명력 </a:t>
                </a:r>
                <a:r>
                  <a:rPr lang="en-US" altLang="ko-KR" dirty="0" smtClean="0"/>
                  <a:t>: 0.4792</a:t>
                </a:r>
              </a:p>
              <a:p>
                <a:r>
                  <a:rPr lang="en-US" altLang="ko-KR" dirty="0" smtClean="0"/>
                  <a:t>P-Value : 0.008961</a:t>
                </a:r>
                <a:endParaRPr lang="ko-KR" altLang="en-US" dirty="0"/>
              </a:p>
            </p:txBody>
          </p:sp>
          <p:sp>
            <p:nvSpPr>
              <p:cNvPr id="11" name="아래쪽 화살표 10"/>
              <p:cNvSpPr/>
              <p:nvPr/>
            </p:nvSpPr>
            <p:spPr>
              <a:xfrm>
                <a:off x="6948264" y="2348880"/>
                <a:ext cx="648072" cy="79208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092280" y="306896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2"/>
                  </a:solidFill>
                </a:rPr>
                <a:t>이상치 제거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52120" y="4653136"/>
              <a:ext cx="26346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C00000"/>
                  </a:solidFill>
                </a:rPr>
                <a:t>설명력 </a:t>
              </a:r>
              <a:r>
                <a:rPr lang="en-US" altLang="ko-KR" b="1" dirty="0" smtClean="0">
                  <a:solidFill>
                    <a:srgbClr val="C00000"/>
                  </a:solidFill>
                </a:rPr>
                <a:t>40.69% </a:t>
              </a:r>
              <a:r>
                <a:rPr lang="ko-KR" altLang="en-US" b="1" dirty="0" smtClean="0">
                  <a:solidFill>
                    <a:srgbClr val="C00000"/>
                  </a:solidFill>
                </a:rPr>
                <a:t>향상</a:t>
              </a:r>
              <a:endParaRPr lang="en-US" altLang="ko-KR" b="1" dirty="0" smtClean="0">
                <a:solidFill>
                  <a:srgbClr val="C00000"/>
                </a:solidFill>
              </a:endParaRPr>
            </a:p>
            <a:p>
              <a:r>
                <a:rPr lang="en-US" altLang="ko-KR" b="1" dirty="0" smtClean="0">
                  <a:solidFill>
                    <a:srgbClr val="C00000"/>
                  </a:solidFill>
                </a:rPr>
                <a:t>P-Value 0.012209 </a:t>
              </a:r>
              <a:r>
                <a:rPr lang="ko-KR" altLang="en-US" b="1" dirty="0" smtClean="0">
                  <a:solidFill>
                    <a:srgbClr val="C00000"/>
                  </a:solidFill>
                </a:rPr>
                <a:t>하락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6607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 1</a:t>
            </a:r>
            <a:r>
              <a:rPr lang="ko-KR" altLang="en-US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정규분포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등분산성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독립성 여부 확인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상권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문화시설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병원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학교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</a:t>
            </a:r>
          </a:p>
        </p:txBody>
      </p:sp>
      <p:sp>
        <p:nvSpPr>
          <p:cNvPr id="3078" name="AutoShape 6" descr="http://127.0.0.1:58455/chunk_output/EAE9D47EC3C40FB3/8B6AFFC0/cksct0suqlirc/000012.png?resize=18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60160" y="908721"/>
            <a:ext cx="9144000" cy="3384376"/>
            <a:chOff x="323528" y="908720"/>
            <a:chExt cx="5893694" cy="5562567"/>
          </a:xfrm>
        </p:grpSpPr>
        <p:grpSp>
          <p:nvGrpSpPr>
            <p:cNvPr id="12" name="그룹 11"/>
            <p:cNvGrpSpPr/>
            <p:nvPr/>
          </p:nvGrpSpPr>
          <p:grpSpPr>
            <a:xfrm>
              <a:off x="323528" y="908720"/>
              <a:ext cx="5893694" cy="5562567"/>
              <a:chOff x="334490" y="692696"/>
              <a:chExt cx="4993502" cy="5562567"/>
            </a:xfrm>
          </p:grpSpPr>
          <p:pic>
            <p:nvPicPr>
              <p:cNvPr id="13" name="그림 12" descr="00000f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34490" y="692696"/>
                <a:ext cx="2521539" cy="2785852"/>
              </a:xfrm>
              <a:prstGeom prst="rect">
                <a:avLst/>
              </a:prstGeom>
            </p:spPr>
          </p:pic>
          <p:pic>
            <p:nvPicPr>
              <p:cNvPr id="14" name="그림 13" descr="000010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6341" y="697854"/>
                <a:ext cx="2521539" cy="2785852"/>
              </a:xfrm>
              <a:prstGeom prst="rect">
                <a:avLst/>
              </a:prstGeom>
            </p:spPr>
          </p:pic>
          <p:pic>
            <p:nvPicPr>
              <p:cNvPr id="15" name="그림 14" descr="000011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5560" y="3469411"/>
                <a:ext cx="2521539" cy="2785852"/>
              </a:xfrm>
              <a:prstGeom prst="rect">
                <a:avLst/>
              </a:prstGeom>
            </p:spPr>
          </p:pic>
          <p:pic>
            <p:nvPicPr>
              <p:cNvPr id="16" name="그림 15" descr="000012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06453" y="3469411"/>
                <a:ext cx="2521539" cy="2785852"/>
              </a:xfrm>
              <a:prstGeom prst="rect">
                <a:avLst/>
              </a:prstGeom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323528" y="908720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①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3848" y="9087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②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36452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③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75856" y="36452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④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79512" y="4581129"/>
            <a:ext cx="8575874" cy="1859433"/>
            <a:chOff x="179512" y="4581129"/>
            <a:chExt cx="8575874" cy="1859433"/>
          </a:xfrm>
        </p:grpSpPr>
        <p:sp>
          <p:nvSpPr>
            <p:cNvPr id="22" name="TextBox 21"/>
            <p:cNvSpPr txBox="1"/>
            <p:nvPr/>
          </p:nvSpPr>
          <p:spPr>
            <a:xfrm>
              <a:off x="179512" y="4581129"/>
              <a:ext cx="77043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 smtClean="0"/>
                <a:t>Residuals VS Fitted </a:t>
              </a:r>
              <a:r>
                <a:rPr lang="ko-KR" altLang="en-US" dirty="0" smtClean="0"/>
                <a:t>그래프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패턴이 없으므로 </a:t>
              </a:r>
              <a:r>
                <a:rPr lang="ko-KR" altLang="en-US" dirty="0" err="1" smtClean="0"/>
                <a:t>선형성</a:t>
              </a:r>
              <a:r>
                <a:rPr lang="ko-KR" altLang="en-US" dirty="0" smtClean="0"/>
                <a:t> 만족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en-US" altLang="ko-KR" dirty="0" err="1" smtClean="0"/>
                <a:t>Nomal</a:t>
              </a:r>
              <a:r>
                <a:rPr lang="en-US" altLang="ko-KR" dirty="0" smtClean="0"/>
                <a:t> Q-Q 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:  </a:t>
              </a:r>
              <a:r>
                <a:rPr lang="ko-KR" altLang="en-US" dirty="0" smtClean="0"/>
                <a:t>선 안에 데이터가 완전히 들어가 있지 않으므로</a:t>
              </a:r>
              <a:endParaRPr lang="en-US" altLang="ko-KR" dirty="0" smtClean="0"/>
            </a:p>
            <a:p>
              <a:pPr marL="2171700" lvl="4" indent="-342900"/>
              <a:r>
                <a:rPr lang="en-US" altLang="ko-KR" dirty="0" smtClean="0"/>
                <a:t> </a:t>
              </a:r>
              <a:r>
                <a:rPr lang="ko-KR" altLang="en-US" dirty="0" smtClean="0"/>
                <a:t>정규분포 여부는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따로 확인 필요</a:t>
              </a:r>
              <a:endParaRPr lang="en-US" altLang="ko-KR" dirty="0" smtClean="0"/>
            </a:p>
            <a:p>
              <a:pPr marL="2628900" lvl="5" indent="-342900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512" y="5517232"/>
              <a:ext cx="85758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3. Scale-Location : </a:t>
              </a:r>
              <a:r>
                <a:rPr lang="ko-KR" altLang="en-US" dirty="0" smtClean="0"/>
                <a:t>모양의 패턴이 없으므로 등분산성 만족</a:t>
              </a:r>
              <a:endParaRPr lang="en-US" altLang="ko-KR" dirty="0" smtClean="0"/>
            </a:p>
            <a:p>
              <a:r>
                <a:rPr lang="en-US" altLang="ko-KR" dirty="0" smtClean="0"/>
                <a:t>4. Residuals VS Leverage : 21</a:t>
              </a:r>
              <a:r>
                <a:rPr lang="ko-KR" altLang="en-US" dirty="0" smtClean="0"/>
                <a:t>번 데이터가 밖에 있으나 존재여부에 따라 설명력이</a:t>
              </a:r>
              <a:endParaRPr lang="en-US" altLang="ko-KR" dirty="0" smtClean="0"/>
            </a:p>
            <a:p>
              <a:r>
                <a:rPr lang="en-US" altLang="ko-KR" dirty="0" smtClean="0"/>
                <a:t>			</a:t>
              </a:r>
              <a:r>
                <a:rPr lang="ko-KR" altLang="en-US" dirty="0" smtClean="0"/>
                <a:t>크게 </a:t>
              </a:r>
              <a:r>
                <a:rPr lang="ko-KR" altLang="en-US" dirty="0" err="1" smtClean="0"/>
                <a:t>차이나지</a:t>
              </a:r>
              <a:r>
                <a:rPr lang="ko-KR" altLang="en-US" dirty="0" smtClean="0"/>
                <a:t> 않음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512" y="188640"/>
            <a:ext cx="6607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 1</a:t>
            </a:r>
            <a:r>
              <a:rPr lang="ko-KR" altLang="en-US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정규분포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등분산성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독립성 여부 확인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상권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문화시설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병원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학교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51845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149080"/>
            <a:ext cx="51845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오른쪽 화살표 17"/>
          <p:cNvSpPr/>
          <p:nvPr/>
        </p:nvSpPr>
        <p:spPr>
          <a:xfrm>
            <a:off x="611560" y="3068960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39552" y="5949280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31640" y="3140968"/>
            <a:ext cx="382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P-Value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0.3358 </a:t>
            </a:r>
            <a:r>
              <a:rPr lang="ko-KR" altLang="en-US" dirty="0" smtClean="0"/>
              <a:t>이므로 정규분포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31640" y="6021288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VIF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보다 작으므로 독립성 만족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 1</a:t>
            </a:r>
            <a:r>
              <a:rPr lang="ko-KR" altLang="en-US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적당한 독립변수 채택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상권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문화시설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병원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학교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424936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4797152"/>
            <a:ext cx="7696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독립변수가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‘</a:t>
            </a:r>
            <a:r>
              <a:rPr lang="ko-KR" altLang="en-US" b="1" dirty="0" smtClean="0">
                <a:solidFill>
                  <a:srgbClr val="C00000"/>
                </a:solidFill>
              </a:rPr>
              <a:t>병원 수</a:t>
            </a:r>
            <a:r>
              <a:rPr lang="en-US" altLang="ko-KR" b="1" dirty="0" smtClean="0">
                <a:solidFill>
                  <a:srgbClr val="C00000"/>
                </a:solidFill>
              </a:rPr>
              <a:t>’</a:t>
            </a:r>
            <a:r>
              <a:rPr lang="en-US" altLang="ko-KR" b="1" dirty="0" smtClean="0"/>
              <a:t>,</a:t>
            </a:r>
            <a:r>
              <a:rPr lang="en-US" altLang="ko-KR" b="1" dirty="0" smtClean="0">
                <a:solidFill>
                  <a:srgbClr val="C00000"/>
                </a:solidFill>
              </a:rPr>
              <a:t> ‘class1’ </a:t>
            </a:r>
            <a:r>
              <a:rPr lang="ko-KR" altLang="en-US" dirty="0" smtClean="0"/>
              <a:t>인 경우 </a:t>
            </a:r>
            <a:r>
              <a:rPr lang="ko-KR" altLang="en-US" b="1" dirty="0" smtClean="0"/>
              <a:t>가장 설명력이 높을 것으로 예상</a:t>
            </a:r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‘</a:t>
            </a:r>
            <a:r>
              <a:rPr lang="ko-KR" altLang="en-US" b="1" dirty="0" smtClean="0">
                <a:solidFill>
                  <a:srgbClr val="C00000"/>
                </a:solidFill>
              </a:rPr>
              <a:t>병원 수</a:t>
            </a:r>
            <a:r>
              <a:rPr lang="en-US" altLang="ko-KR" b="1" dirty="0" smtClean="0">
                <a:solidFill>
                  <a:srgbClr val="C00000"/>
                </a:solidFill>
              </a:rPr>
              <a:t>’</a:t>
            </a:r>
            <a:r>
              <a:rPr lang="en-US" altLang="ko-KR" b="1" dirty="0" smtClean="0"/>
              <a:t>,</a:t>
            </a:r>
            <a:r>
              <a:rPr lang="en-US" altLang="ko-KR" b="1" dirty="0" smtClean="0">
                <a:solidFill>
                  <a:srgbClr val="C00000"/>
                </a:solidFill>
              </a:rPr>
              <a:t> ’</a:t>
            </a:r>
            <a:r>
              <a:rPr lang="ko-KR" altLang="en-US" b="1" dirty="0" smtClean="0">
                <a:solidFill>
                  <a:srgbClr val="C00000"/>
                </a:solidFill>
              </a:rPr>
              <a:t>학교 수</a:t>
            </a:r>
            <a:r>
              <a:rPr lang="en-US" altLang="ko-KR" b="1" dirty="0" smtClean="0">
                <a:solidFill>
                  <a:srgbClr val="C00000"/>
                </a:solidFill>
              </a:rPr>
              <a:t>’, ‘class1’ </a:t>
            </a:r>
            <a:r>
              <a:rPr lang="ko-KR" altLang="en-US" dirty="0" smtClean="0"/>
              <a:t>인 경우 두번째로 설명력이 높을 것으로 예상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492896"/>
            <a:ext cx="33666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/>
              <a:t>R 2</a:t>
            </a:r>
            <a:r>
              <a:rPr lang="ko-KR" altLang="en-US" sz="9600" b="1" dirty="0" smtClean="0"/>
              <a:t>차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 </a:t>
            </a:r>
            <a:r>
              <a:rPr lang="ko-KR" altLang="en-US" dirty="0" smtClean="0"/>
              <a:t>회귀분석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504056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1520" y="1052736"/>
            <a:ext cx="5184576" cy="5544616"/>
          </a:xfrm>
          <a:prstGeom prst="rect">
            <a:avLst/>
          </a:prstGeom>
          <a:noFill/>
          <a:ln w="38100">
            <a:solidFill>
              <a:srgbClr val="1F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05659" y="6009256"/>
            <a:ext cx="1364786" cy="258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9122" y="5793232"/>
            <a:ext cx="2154925" cy="2350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2708920"/>
            <a:ext cx="199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설명력 </a:t>
            </a:r>
            <a:r>
              <a:rPr lang="en-US" altLang="ko-KR" dirty="0" smtClean="0"/>
              <a:t>: 0.3074</a:t>
            </a:r>
          </a:p>
          <a:p>
            <a:r>
              <a:rPr lang="en-US" altLang="ko-KR" dirty="0" smtClean="0"/>
              <a:t>P-Value : 0.07119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이상치 여부 확인 및 교정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pic>
        <p:nvPicPr>
          <p:cNvPr id="5" name="그림 4" descr="2000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08" y="1124744"/>
            <a:ext cx="9073008" cy="411537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95536" y="5157192"/>
            <a:ext cx="5624307" cy="1080120"/>
            <a:chOff x="395536" y="4941168"/>
            <a:chExt cx="5624307" cy="1080120"/>
          </a:xfrm>
        </p:grpSpPr>
        <p:sp>
          <p:nvSpPr>
            <p:cNvPr id="7" name="TextBox 6"/>
            <p:cNvSpPr txBox="1"/>
            <p:nvPr/>
          </p:nvSpPr>
          <p:spPr>
            <a:xfrm>
              <a:off x="395536" y="4941168"/>
              <a:ext cx="3256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이상치 </a:t>
              </a:r>
              <a:r>
                <a:rPr lang="en-US" altLang="ko-KR" dirty="0" smtClean="0"/>
                <a:t>: 1, 3,18, 24 </a:t>
              </a:r>
              <a:r>
                <a:rPr lang="ko-KR" altLang="en-US" dirty="0" smtClean="0"/>
                <a:t>번 데이터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928" y="5649216"/>
              <a:ext cx="319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해당 데이터를 삭제하여 교정</a:t>
              </a:r>
              <a:endParaRPr lang="ko-KR" altLang="en-US" dirty="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5589240"/>
              <a:ext cx="648072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52736"/>
            <a:ext cx="5184576" cy="5544616"/>
          </a:xfrm>
          <a:prstGeom prst="rect">
            <a:avLst/>
          </a:prstGeom>
          <a:noFill/>
          <a:ln w="38100">
            <a:solidFill>
              <a:srgbClr val="1F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이상치 여부 확인 및 교정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440" y="1124744"/>
            <a:ext cx="496855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105658" y="6117544"/>
            <a:ext cx="1466341" cy="203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49122" y="5889488"/>
            <a:ext cx="2154925" cy="2350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652120" y="2060848"/>
            <a:ext cx="2124043" cy="2446531"/>
            <a:chOff x="6228184" y="1484784"/>
            <a:chExt cx="2124043" cy="2446531"/>
          </a:xfrm>
        </p:grpSpPr>
        <p:sp>
          <p:nvSpPr>
            <p:cNvPr id="9" name="TextBox 8"/>
            <p:cNvSpPr txBox="1"/>
            <p:nvPr/>
          </p:nvSpPr>
          <p:spPr>
            <a:xfrm>
              <a:off x="6228184" y="1484784"/>
              <a:ext cx="1997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설명력 </a:t>
              </a:r>
              <a:r>
                <a:rPr lang="en-US" altLang="ko-KR" dirty="0" smtClean="0"/>
                <a:t>: 0.3074</a:t>
              </a:r>
            </a:p>
            <a:p>
              <a:r>
                <a:rPr lang="en-US" altLang="ko-KR" dirty="0" smtClean="0"/>
                <a:t>P-Value : 0.07119</a:t>
              </a:r>
              <a:endParaRPr lang="ko-KR" altLang="en-US" dirty="0" smtClean="0"/>
            </a:p>
            <a:p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28184" y="3284984"/>
              <a:ext cx="21240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설명력 </a:t>
              </a:r>
              <a:r>
                <a:rPr lang="en-US" altLang="ko-KR" dirty="0" smtClean="0"/>
                <a:t>: 0.595</a:t>
              </a:r>
            </a:p>
            <a:p>
              <a:r>
                <a:rPr lang="en-US" altLang="ko-KR" dirty="0" smtClean="0"/>
                <a:t>P-Value : 0.008642</a:t>
              </a:r>
              <a:endParaRPr lang="ko-KR" altLang="en-US" dirty="0"/>
            </a:p>
          </p:txBody>
        </p:sp>
        <p:sp>
          <p:nvSpPr>
            <p:cNvPr id="11" name="아래쪽 화살표 10"/>
            <p:cNvSpPr/>
            <p:nvPr/>
          </p:nvSpPr>
          <p:spPr>
            <a:xfrm>
              <a:off x="6948264" y="2348880"/>
              <a:ext cx="648072" cy="7920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92280" y="30689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이상치 제거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2120" y="4653136"/>
            <a:ext cx="2634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설명력 </a:t>
            </a:r>
            <a:r>
              <a:rPr lang="en-US" altLang="ko-KR" b="1" dirty="0" smtClean="0">
                <a:solidFill>
                  <a:srgbClr val="C00000"/>
                </a:solidFill>
              </a:rPr>
              <a:t>91.93% </a:t>
            </a:r>
            <a:r>
              <a:rPr lang="ko-KR" altLang="en-US" b="1" dirty="0" smtClean="0">
                <a:solidFill>
                  <a:srgbClr val="C00000"/>
                </a:solidFill>
              </a:rPr>
              <a:t>향상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P-Value 0.062548 </a:t>
            </a:r>
            <a:r>
              <a:rPr lang="ko-KR" altLang="en-US" b="1" dirty="0" smtClean="0">
                <a:solidFill>
                  <a:srgbClr val="C00000"/>
                </a:solidFill>
              </a:rPr>
              <a:t>하락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정규분포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등분산성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독립성 여부 확인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0" y="908721"/>
            <a:ext cx="9144000" cy="4176463"/>
            <a:chOff x="0" y="908721"/>
            <a:chExt cx="9144000" cy="3456383"/>
          </a:xfrm>
        </p:grpSpPr>
        <p:grpSp>
          <p:nvGrpSpPr>
            <p:cNvPr id="7" name="그룹 6"/>
            <p:cNvGrpSpPr/>
            <p:nvPr/>
          </p:nvGrpSpPr>
          <p:grpSpPr>
            <a:xfrm>
              <a:off x="0" y="1124744"/>
              <a:ext cx="9144000" cy="3240360"/>
              <a:chOff x="251520" y="836712"/>
              <a:chExt cx="7101854" cy="4482024"/>
            </a:xfrm>
          </p:grpSpPr>
          <p:pic>
            <p:nvPicPr>
              <p:cNvPr id="2" name="그림 1" descr="20000f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520" y="836712"/>
                <a:ext cx="3645470" cy="2249776"/>
              </a:xfrm>
              <a:prstGeom prst="rect">
                <a:avLst/>
              </a:prstGeom>
            </p:spPr>
          </p:pic>
          <p:pic>
            <p:nvPicPr>
              <p:cNvPr id="4" name="그림 3" descr="200010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07904" y="836712"/>
                <a:ext cx="3645470" cy="2249776"/>
              </a:xfrm>
              <a:prstGeom prst="rect">
                <a:avLst/>
              </a:prstGeom>
            </p:spPr>
          </p:pic>
          <p:pic>
            <p:nvPicPr>
              <p:cNvPr id="5" name="그림 4" descr="200011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1520" y="3068960"/>
                <a:ext cx="3645470" cy="2249776"/>
              </a:xfrm>
              <a:prstGeom prst="rect">
                <a:avLst/>
              </a:prstGeom>
            </p:spPr>
          </p:pic>
          <p:pic>
            <p:nvPicPr>
              <p:cNvPr id="6" name="그림 5" descr="200012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707904" y="3068960"/>
                <a:ext cx="3645470" cy="2249776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60160" y="908721"/>
              <a:ext cx="644640" cy="2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①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28944" y="908721"/>
              <a:ext cx="644640" cy="224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②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60" y="2573655"/>
              <a:ext cx="644640" cy="224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③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0664" y="2573655"/>
              <a:ext cx="644640" cy="224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④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9512" y="5374958"/>
            <a:ext cx="7779181" cy="1294402"/>
            <a:chOff x="179512" y="4581129"/>
            <a:chExt cx="7779181" cy="1294402"/>
          </a:xfrm>
        </p:grpSpPr>
        <p:sp>
          <p:nvSpPr>
            <p:cNvPr id="15" name="TextBox 14"/>
            <p:cNvSpPr txBox="1"/>
            <p:nvPr/>
          </p:nvSpPr>
          <p:spPr>
            <a:xfrm>
              <a:off x="179512" y="4581129"/>
              <a:ext cx="7704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 smtClean="0"/>
                <a:t>Residuals VS Fitted </a:t>
              </a:r>
              <a:r>
                <a:rPr lang="ko-KR" altLang="en-US" dirty="0" smtClean="0"/>
                <a:t>그래프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패턴이 없으므로 </a:t>
              </a:r>
              <a:r>
                <a:rPr lang="ko-KR" altLang="en-US" dirty="0" err="1" smtClean="0"/>
                <a:t>선형성</a:t>
              </a:r>
              <a:r>
                <a:rPr lang="ko-KR" altLang="en-US" dirty="0" smtClean="0"/>
                <a:t> 만족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en-US" altLang="ko-KR" dirty="0" err="1" smtClean="0"/>
                <a:t>Nomal</a:t>
              </a:r>
              <a:r>
                <a:rPr lang="en-US" altLang="ko-KR" dirty="0" smtClean="0"/>
                <a:t> Q-Q 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선에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점들이 모여있는 것으로 보아 </a:t>
              </a:r>
              <a:r>
                <a:rPr lang="ko-KR" altLang="en-US" dirty="0" err="1" smtClean="0"/>
                <a:t>정규성</a:t>
              </a:r>
              <a:r>
                <a:rPr lang="ko-KR" altLang="en-US" dirty="0" smtClean="0"/>
                <a:t> 만족</a:t>
              </a:r>
              <a:endParaRPr lang="en-US" altLang="ko-KR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9512" y="5229200"/>
              <a:ext cx="77791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3. Scale-Location : </a:t>
              </a:r>
              <a:r>
                <a:rPr lang="ko-KR" altLang="en-US" dirty="0" smtClean="0"/>
                <a:t>모양의 패턴이 없으므로 등분산성 만족</a:t>
              </a:r>
              <a:endParaRPr lang="en-US" altLang="ko-KR" dirty="0" smtClean="0"/>
            </a:p>
            <a:p>
              <a:r>
                <a:rPr lang="en-US" altLang="ko-KR" dirty="0" smtClean="0"/>
                <a:t>4. Residuals VS Leverage : </a:t>
              </a:r>
              <a:r>
                <a:rPr lang="ko-KR" altLang="en-US" dirty="0" err="1" smtClean="0"/>
                <a:t>바운더리</a:t>
              </a:r>
              <a:r>
                <a:rPr lang="ko-KR" altLang="en-US" dirty="0" smtClean="0"/>
                <a:t> 밖에 데이터가 없으므로 이상치 없음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선정이유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5112568" cy="617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79512" y="6165304"/>
            <a:ext cx="511256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굽은 화살표 4"/>
          <p:cNvSpPr/>
          <p:nvPr/>
        </p:nvSpPr>
        <p:spPr>
          <a:xfrm>
            <a:off x="4644008" y="1700808"/>
            <a:ext cx="864096" cy="42530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52120" y="1340768"/>
            <a:ext cx="3203848" cy="936104"/>
            <a:chOff x="5940152" y="2708920"/>
            <a:chExt cx="3203848" cy="93610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43223" y="2780928"/>
              <a:ext cx="3059833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5940152" y="2708920"/>
              <a:ext cx="3203848" cy="936104"/>
            </a:xfrm>
            <a:prstGeom prst="rect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73416" y="2492896"/>
            <a:ext cx="37705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b="1" dirty="0" smtClean="0"/>
              <a:t> 타 구에 비해 현저히 낮은 만족도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b="1" dirty="0" smtClean="0"/>
          </a:p>
          <a:p>
            <a:pPr>
              <a:buFontTx/>
              <a:buChar char="-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비교적 부족한 인프라 수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b="1" dirty="0" smtClean="0"/>
          </a:p>
          <a:p>
            <a:pPr>
              <a:buFontTx/>
              <a:buChar char="-"/>
            </a:pPr>
            <a:r>
              <a:rPr lang="ko-KR" altLang="en-US" b="1" dirty="0" smtClean="0"/>
              <a:t> 압도적으로 높은 인구밀도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b="1" dirty="0" smtClean="0"/>
          </a:p>
          <a:p>
            <a:pPr>
              <a:buFontTx/>
              <a:buChar char="-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낮은 인지도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b="1" dirty="0" smtClean="0"/>
          </a:p>
          <a:p>
            <a:pPr>
              <a:buFontTx/>
              <a:buChar char="-"/>
            </a:pP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정규분포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등분산성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독립성 여부 확인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sp>
        <p:nvSpPr>
          <p:cNvPr id="6" name="오른쪽 화살표 5"/>
          <p:cNvSpPr/>
          <p:nvPr/>
        </p:nvSpPr>
        <p:spPr>
          <a:xfrm>
            <a:off x="1547664" y="4713664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756084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403648" y="3717032"/>
            <a:ext cx="523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병원 수</a:t>
            </a:r>
            <a:r>
              <a:rPr lang="en-US" altLang="ko-KR" b="1" dirty="0" smtClean="0"/>
              <a:t>’, ‘</a:t>
            </a:r>
            <a:r>
              <a:rPr lang="ko-KR" altLang="en-US" b="1" dirty="0" smtClean="0"/>
              <a:t>인구 수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VIF</a:t>
            </a:r>
            <a:r>
              <a:rPr lang="ko-KR" altLang="en-US" b="1" dirty="0" smtClean="0"/>
              <a:t>값이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보다 크기 때문에</a:t>
            </a:r>
            <a:endParaRPr lang="en-US" altLang="ko-KR" b="1" dirty="0" smtClean="0"/>
          </a:p>
          <a:p>
            <a:r>
              <a:rPr lang="ko-KR" altLang="en-US" b="1" dirty="0" smtClean="0"/>
              <a:t>독립성에 문제 발생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763688" y="1484600"/>
            <a:ext cx="720080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51920" y="1484784"/>
            <a:ext cx="720080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11760" y="4713664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상관계수 확인 필요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상관계수 확인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424936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4653136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병원 수</a:t>
            </a:r>
            <a:r>
              <a:rPr lang="en-US" altLang="ko-KR" dirty="0" smtClean="0"/>
              <a:t>’ 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인구 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다른 변수들의 상관계수가 비교적 높은 것을 확인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1115616" y="5373216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5776" y="5589240"/>
            <a:ext cx="475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독립성을 </a:t>
            </a:r>
            <a:r>
              <a:rPr lang="ko-KR" altLang="en-US" b="1" dirty="0" smtClean="0">
                <a:solidFill>
                  <a:srgbClr val="C00000"/>
                </a:solidFill>
              </a:rPr>
              <a:t>위해 </a:t>
            </a:r>
            <a:r>
              <a:rPr lang="en-US" altLang="ko-KR" b="1" dirty="0" smtClean="0">
                <a:solidFill>
                  <a:srgbClr val="C00000"/>
                </a:solidFill>
              </a:rPr>
              <a:t>‘</a:t>
            </a:r>
            <a:r>
              <a:rPr lang="ko-KR" altLang="en-US" b="1" dirty="0" smtClean="0">
                <a:solidFill>
                  <a:srgbClr val="C00000"/>
                </a:solidFill>
              </a:rPr>
              <a:t>인구 수</a:t>
            </a:r>
            <a:r>
              <a:rPr lang="en-US" altLang="ko-KR" b="1" dirty="0" smtClean="0">
                <a:solidFill>
                  <a:srgbClr val="C00000"/>
                </a:solidFill>
              </a:rPr>
              <a:t>’, ‘</a:t>
            </a:r>
            <a:r>
              <a:rPr lang="ko-KR" altLang="en-US" b="1" dirty="0" smtClean="0">
                <a:solidFill>
                  <a:srgbClr val="C00000"/>
                </a:solidFill>
              </a:rPr>
              <a:t>병원 수</a:t>
            </a:r>
            <a:r>
              <a:rPr lang="en-US" altLang="ko-KR" b="1" dirty="0" smtClean="0">
                <a:solidFill>
                  <a:srgbClr val="C00000"/>
                </a:solidFill>
              </a:rPr>
              <a:t>’ </a:t>
            </a:r>
            <a:r>
              <a:rPr lang="ko-KR" altLang="en-US" b="1" dirty="0" smtClean="0"/>
              <a:t>변수 </a:t>
            </a:r>
            <a:r>
              <a:rPr lang="ko-KR" altLang="en-US" b="1" dirty="0" smtClean="0">
                <a:solidFill>
                  <a:srgbClr val="C00000"/>
                </a:solidFill>
              </a:rPr>
              <a:t>제거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인구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병원 수를 제외한 모델의 </a:t>
            </a:r>
            <a:r>
              <a:rPr lang="ko-KR" altLang="en-US" dirty="0" err="1" smtClean="0"/>
              <a:t>다중공선성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251520" y="1052736"/>
            <a:ext cx="5184576" cy="3312368"/>
            <a:chOff x="251520" y="1052736"/>
            <a:chExt cx="5184576" cy="5544616"/>
          </a:xfrm>
        </p:grpSpPr>
        <p:sp>
          <p:nvSpPr>
            <p:cNvPr id="3" name="직사각형 2"/>
            <p:cNvSpPr/>
            <p:nvPr/>
          </p:nvSpPr>
          <p:spPr>
            <a:xfrm>
              <a:off x="251520" y="1052736"/>
              <a:ext cx="5184576" cy="5544616"/>
            </a:xfrm>
            <a:prstGeom prst="rect">
              <a:avLst/>
            </a:prstGeom>
            <a:noFill/>
            <a:ln w="38100">
              <a:solidFill>
                <a:srgbClr val="1F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93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124744"/>
              <a:ext cx="5040560" cy="540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3201915" y="6069416"/>
              <a:ext cx="1364786" cy="2587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97250" y="5853392"/>
              <a:ext cx="2154925" cy="23503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00064" y="1772816"/>
            <a:ext cx="3168352" cy="2519912"/>
            <a:chOff x="5724128" y="1109793"/>
            <a:chExt cx="3096344" cy="1086315"/>
          </a:xfrm>
        </p:grpSpPr>
        <p:pic>
          <p:nvPicPr>
            <p:cNvPr id="399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1109793"/>
              <a:ext cx="3096344" cy="485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24128" y="1700808"/>
              <a:ext cx="3096343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직사각형 10"/>
          <p:cNvSpPr/>
          <p:nvPr/>
        </p:nvSpPr>
        <p:spPr>
          <a:xfrm>
            <a:off x="5580112" y="1052736"/>
            <a:ext cx="3384376" cy="3312368"/>
          </a:xfrm>
          <a:prstGeom prst="rect">
            <a:avLst/>
          </a:prstGeom>
          <a:noFill/>
          <a:ln w="38100">
            <a:solidFill>
              <a:srgbClr val="1F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2240" y="112474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sz="2800" b="1" dirty="0" smtClean="0"/>
              <a:t>VIF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4869160"/>
            <a:ext cx="2178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설명력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0.5873</a:t>
            </a:r>
          </a:p>
          <a:p>
            <a:r>
              <a:rPr lang="en-US" altLang="ko-KR" dirty="0" smtClean="0"/>
              <a:t>P-Value : </a:t>
            </a:r>
            <a:r>
              <a:rPr lang="en-US" altLang="ko-KR" b="1" dirty="0" smtClean="0"/>
              <a:t>0.003382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63888" y="4941168"/>
            <a:ext cx="5120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인구 수와 병원 수를 제외하여 독립성을 교정</a:t>
            </a:r>
            <a:endParaRPr lang="en-US" altLang="ko-KR" dirty="0" smtClean="0"/>
          </a:p>
          <a:p>
            <a:r>
              <a:rPr lang="ko-KR" altLang="en-US" dirty="0" smtClean="0"/>
              <a:t>→ </a:t>
            </a:r>
            <a:r>
              <a:rPr lang="ko-KR" altLang="en-US" b="1" dirty="0" smtClean="0"/>
              <a:t>모든 변수들의 </a:t>
            </a:r>
            <a:r>
              <a:rPr lang="en-US" altLang="ko-KR" b="1" dirty="0" smtClean="0"/>
              <a:t>VIF</a:t>
            </a:r>
            <a:r>
              <a:rPr lang="ko-KR" altLang="en-US" b="1" dirty="0" smtClean="0"/>
              <a:t>값은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를 넘지 않음을 확인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적당한 독립변수 채택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1440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4149080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독립변수가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①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‘class1’,’</a:t>
            </a:r>
            <a:r>
              <a:rPr lang="ko-KR" altLang="en-US" b="1" dirty="0" smtClean="0">
                <a:solidFill>
                  <a:srgbClr val="C00000"/>
                </a:solidFill>
              </a:rPr>
              <a:t>버스정거장 수</a:t>
            </a:r>
            <a:r>
              <a:rPr lang="en-US" altLang="ko-KR" b="1" dirty="0" smtClean="0">
                <a:solidFill>
                  <a:srgbClr val="C00000"/>
                </a:solidFill>
              </a:rPr>
              <a:t>’, ’</a:t>
            </a:r>
            <a:r>
              <a:rPr lang="ko-KR" altLang="en-US" b="1" dirty="0" smtClean="0">
                <a:solidFill>
                  <a:srgbClr val="C00000"/>
                </a:solidFill>
              </a:rPr>
              <a:t>범죄건수</a:t>
            </a:r>
            <a:r>
              <a:rPr lang="en-US" altLang="ko-KR" b="1" dirty="0" smtClean="0">
                <a:solidFill>
                  <a:srgbClr val="C00000"/>
                </a:solidFill>
              </a:rPr>
              <a:t>’</a:t>
            </a:r>
            <a:r>
              <a:rPr lang="ko-KR" altLang="en-US" dirty="0" smtClean="0"/>
              <a:t>인 경우 </a:t>
            </a:r>
            <a:r>
              <a:rPr lang="ko-KR" altLang="en-US" b="1" dirty="0" smtClean="0"/>
              <a:t>가장 설명력이 높음</a:t>
            </a:r>
            <a:endParaRPr lang="en-US" altLang="ko-KR" b="1" dirty="0" smtClean="0"/>
          </a:p>
          <a:p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/>
              <a:t>②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‘class1’,’</a:t>
            </a:r>
            <a:r>
              <a:rPr lang="ko-KR" altLang="en-US" b="1" dirty="0" smtClean="0">
                <a:solidFill>
                  <a:srgbClr val="C00000"/>
                </a:solidFill>
              </a:rPr>
              <a:t>버스정거장 수</a:t>
            </a:r>
            <a:r>
              <a:rPr lang="en-US" altLang="ko-KR" b="1" dirty="0" smtClean="0">
                <a:solidFill>
                  <a:srgbClr val="C00000"/>
                </a:solidFill>
              </a:rPr>
              <a:t>’, ’</a:t>
            </a:r>
            <a:r>
              <a:rPr lang="ko-KR" altLang="en-US" b="1" dirty="0" smtClean="0">
                <a:solidFill>
                  <a:srgbClr val="C00000"/>
                </a:solidFill>
              </a:rPr>
              <a:t>범죄건수</a:t>
            </a:r>
            <a:r>
              <a:rPr lang="en-US" altLang="ko-KR" b="1" dirty="0" smtClean="0">
                <a:solidFill>
                  <a:srgbClr val="C00000"/>
                </a:solidFill>
              </a:rPr>
              <a:t>’, ‘</a:t>
            </a:r>
            <a:r>
              <a:rPr lang="ko-KR" altLang="en-US" b="1" dirty="0" smtClean="0">
                <a:solidFill>
                  <a:srgbClr val="C00000"/>
                </a:solidFill>
              </a:rPr>
              <a:t>파출소 수</a:t>
            </a:r>
            <a:r>
              <a:rPr lang="en-US" altLang="ko-KR" b="1" dirty="0" smtClean="0">
                <a:solidFill>
                  <a:srgbClr val="C00000"/>
                </a:solidFill>
              </a:rPr>
              <a:t>’, ‘</a:t>
            </a:r>
            <a:r>
              <a:rPr lang="ko-KR" altLang="en-US" b="1" dirty="0" smtClean="0">
                <a:solidFill>
                  <a:srgbClr val="C00000"/>
                </a:solidFill>
              </a:rPr>
              <a:t>체육시설 수</a:t>
            </a:r>
            <a:r>
              <a:rPr lang="en-US" altLang="ko-KR" b="1" dirty="0" smtClean="0">
                <a:solidFill>
                  <a:srgbClr val="C00000"/>
                </a:solidFill>
              </a:rPr>
              <a:t>’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 </a:t>
            </a:r>
            <a:endParaRPr lang="en-US" altLang="ko-KR" dirty="0" smtClean="0"/>
          </a:p>
          <a:p>
            <a:r>
              <a:rPr lang="en-US" altLang="ko-KR" b="1" dirty="0" smtClean="0"/>
              <a:t>    </a:t>
            </a:r>
            <a:r>
              <a:rPr lang="ko-KR" altLang="en-US" b="1" dirty="0" err="1" smtClean="0"/>
              <a:t>두번째로</a:t>
            </a:r>
            <a:r>
              <a:rPr lang="ko-KR" altLang="en-US" b="1" dirty="0" smtClean="0"/>
              <a:t> 설명력이 높음</a:t>
            </a:r>
            <a:endParaRPr lang="en-US" altLang="ko-KR" b="1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2915448" y="6105512"/>
            <a:ext cx="6145233" cy="646331"/>
            <a:chOff x="781081" y="6165304"/>
            <a:chExt cx="6145233" cy="646331"/>
          </a:xfrm>
        </p:grpSpPr>
        <p:sp>
          <p:nvSpPr>
            <p:cNvPr id="5" name="오른쪽 화살표 4"/>
            <p:cNvSpPr/>
            <p:nvPr/>
          </p:nvSpPr>
          <p:spPr>
            <a:xfrm>
              <a:off x="781081" y="6381328"/>
              <a:ext cx="64807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3648" y="6165304"/>
              <a:ext cx="55226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파출소 수</a:t>
              </a:r>
              <a:r>
                <a:rPr lang="en-US" altLang="ko-KR" b="1" dirty="0" smtClean="0"/>
                <a:t>, </a:t>
              </a:r>
              <a:r>
                <a:rPr lang="ko-KR" altLang="en-US" b="1" dirty="0" smtClean="0"/>
                <a:t>체육시설 수 또한</a:t>
              </a:r>
              <a:endParaRPr lang="en-US" altLang="ko-KR" b="1" dirty="0" smtClean="0"/>
            </a:p>
            <a:p>
              <a:r>
                <a:rPr lang="ko-KR" altLang="en-US" b="1" dirty="0" smtClean="0"/>
                <a:t>만족도에 영향을 주는 요인으로 보여지므로 ② 채택</a:t>
              </a:r>
              <a:endParaRPr lang="ko-KR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채택된 변수 이상치 제거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분석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51520" y="1052736"/>
            <a:ext cx="5184576" cy="5544616"/>
          </a:xfrm>
          <a:prstGeom prst="rect">
            <a:avLst/>
          </a:prstGeom>
          <a:noFill/>
          <a:ln w="38100">
            <a:solidFill>
              <a:srgbClr val="1F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504056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189882" y="6153640"/>
            <a:ext cx="1466341" cy="203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9122" y="5901520"/>
            <a:ext cx="2226934" cy="2637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40152" y="2852936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설명력 </a:t>
            </a:r>
            <a:r>
              <a:rPr lang="en-US" altLang="ko-KR" dirty="0" smtClean="0"/>
              <a:t>: 0.6583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P-Value : 0.007869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2160" y="350100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기존보다 </a:t>
            </a:r>
            <a:r>
              <a:rPr lang="en-US" altLang="ko-KR" b="1" dirty="0" smtClean="0">
                <a:solidFill>
                  <a:srgbClr val="C00000"/>
                </a:solidFill>
              </a:rPr>
              <a:t>5.819% </a:t>
            </a:r>
            <a:r>
              <a:rPr lang="ko-KR" altLang="en-US" b="1" dirty="0" smtClean="0">
                <a:solidFill>
                  <a:srgbClr val="C00000"/>
                </a:solidFill>
              </a:rPr>
              <a:t>증가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 </a:t>
            </a:r>
            <a:r>
              <a:rPr lang="ko-KR" altLang="en-US" dirty="0" smtClean="0"/>
              <a:t>결론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5544616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왼쪽 화살표 설명선 3"/>
          <p:cNvSpPr/>
          <p:nvPr/>
        </p:nvSpPr>
        <p:spPr>
          <a:xfrm>
            <a:off x="1007696" y="5481320"/>
            <a:ext cx="1368152" cy="432048"/>
          </a:xfrm>
          <a:prstGeom prst="leftArrow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0.3406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왼쪽 화살표 설명선 4"/>
          <p:cNvSpPr/>
          <p:nvPr/>
        </p:nvSpPr>
        <p:spPr>
          <a:xfrm>
            <a:off x="1979712" y="3501008"/>
            <a:ext cx="1368152" cy="432048"/>
          </a:xfrm>
          <a:prstGeom prst="leftArrow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0.4792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왼쪽 화살표 설명선 5"/>
          <p:cNvSpPr/>
          <p:nvPr/>
        </p:nvSpPr>
        <p:spPr>
          <a:xfrm>
            <a:off x="2915816" y="2636912"/>
            <a:ext cx="1368152" cy="432048"/>
          </a:xfrm>
          <a:prstGeom prst="leftArrow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0.5381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왼쪽 화살표 설명선 6"/>
          <p:cNvSpPr/>
          <p:nvPr/>
        </p:nvSpPr>
        <p:spPr>
          <a:xfrm>
            <a:off x="3851920" y="1844824"/>
            <a:ext cx="1368152" cy="432048"/>
          </a:xfrm>
          <a:prstGeom prst="leftArrow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0.59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왼쪽 화살표 설명선 8"/>
          <p:cNvSpPr/>
          <p:nvPr/>
        </p:nvSpPr>
        <p:spPr>
          <a:xfrm>
            <a:off x="5652120" y="836712"/>
            <a:ext cx="1368152" cy="432048"/>
          </a:xfrm>
          <a:prstGeom prst="leftArrow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0.6583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오른쪽 화살표 설명선 10"/>
          <p:cNvSpPr/>
          <p:nvPr/>
        </p:nvSpPr>
        <p:spPr>
          <a:xfrm>
            <a:off x="3203848" y="1268760"/>
            <a:ext cx="1368152" cy="432048"/>
          </a:xfrm>
          <a:prstGeom prst="rightArrow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0.6221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012160" y="1484784"/>
            <a:ext cx="2880320" cy="4176464"/>
            <a:chOff x="6084168" y="3214717"/>
            <a:chExt cx="2880320" cy="3816423"/>
          </a:xfrm>
        </p:grpSpPr>
        <p:grpSp>
          <p:nvGrpSpPr>
            <p:cNvPr id="16" name="그룹 15"/>
            <p:cNvGrpSpPr/>
            <p:nvPr/>
          </p:nvGrpSpPr>
          <p:grpSpPr>
            <a:xfrm>
              <a:off x="6156176" y="3430741"/>
              <a:ext cx="2808312" cy="3600399"/>
              <a:chOff x="6156176" y="982469"/>
              <a:chExt cx="2808312" cy="3600399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6156176" y="982469"/>
                <a:ext cx="2808312" cy="3600399"/>
              </a:xfrm>
              <a:prstGeom prst="rect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228184" y="1558533"/>
                <a:ext cx="2520280" cy="2953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HY견고딕" pitchFamily="18" charset="-127"/>
                    <a:ea typeface="HY견고딕" pitchFamily="18" charset="-127"/>
                  </a:rPr>
                  <a:t>‘</a:t>
                </a:r>
                <a:r>
                  <a:rPr lang="ko-KR" altLang="en-US" b="1" dirty="0" smtClean="0">
                    <a:latin typeface="HY견고딕" pitchFamily="18" charset="-127"/>
                    <a:ea typeface="HY견고딕" pitchFamily="18" charset="-127"/>
                  </a:rPr>
                  <a:t>지역만족도</a:t>
                </a:r>
                <a:r>
                  <a:rPr lang="en-US" altLang="ko-KR" b="1" dirty="0" smtClean="0">
                    <a:latin typeface="HY견고딕" pitchFamily="18" charset="-127"/>
                    <a:ea typeface="HY견고딕" pitchFamily="18" charset="-127"/>
                  </a:rPr>
                  <a:t>’</a:t>
                </a:r>
                <a:r>
                  <a:rPr lang="ko-KR" altLang="en-US" b="1" dirty="0" smtClean="0">
                    <a:latin typeface="HY견고딕" pitchFamily="18" charset="-127"/>
                    <a:ea typeface="HY견고딕" pitchFamily="18" charset="-127"/>
                  </a:rPr>
                  <a:t>를 </a:t>
                </a:r>
                <a:endParaRPr lang="en-US" altLang="ko-KR" b="1" dirty="0" smtClean="0">
                  <a:latin typeface="HY견고딕" pitchFamily="18" charset="-127"/>
                  <a:ea typeface="HY견고딕" pitchFamily="18" charset="-127"/>
                </a:endParaRPr>
              </a:p>
              <a:p>
                <a:pPr algn="ctr"/>
                <a:r>
                  <a:rPr lang="ko-KR" altLang="en-US" b="1" dirty="0" smtClean="0">
                    <a:latin typeface="HY견고딕" pitchFamily="18" charset="-127"/>
                    <a:ea typeface="HY견고딕" pitchFamily="18" charset="-127"/>
                  </a:rPr>
                  <a:t>가장 잘 설명하는 모델</a:t>
                </a:r>
              </a:p>
              <a:p>
                <a:pPr algn="ctr"/>
                <a:endParaRPr lang="en-US" altLang="ko-KR" b="1" dirty="0" smtClean="0"/>
              </a:p>
              <a:p>
                <a:pPr algn="ctr"/>
                <a:r>
                  <a:rPr lang="en-US" altLang="ko-KR" b="1" dirty="0" smtClean="0"/>
                  <a:t>Class1</a:t>
                </a:r>
              </a:p>
              <a:p>
                <a:pPr algn="ctr"/>
                <a:endParaRPr lang="en-US" altLang="ko-KR" sz="500" b="1" dirty="0" smtClean="0"/>
              </a:p>
              <a:p>
                <a:pPr algn="ctr"/>
                <a:r>
                  <a:rPr lang="ko-KR" altLang="en-US" b="1" dirty="0" smtClean="0"/>
                  <a:t>버스정거장 수</a:t>
                </a:r>
                <a:endParaRPr lang="en-US" altLang="ko-KR" b="1" dirty="0" smtClean="0"/>
              </a:p>
              <a:p>
                <a:pPr algn="ctr"/>
                <a:endParaRPr lang="en-US" altLang="ko-KR" sz="500" b="1" dirty="0" smtClean="0"/>
              </a:p>
              <a:p>
                <a:pPr algn="ctr"/>
                <a:r>
                  <a:rPr lang="ko-KR" altLang="en-US" b="1" dirty="0" smtClean="0"/>
                  <a:t>파출소 수</a:t>
                </a:r>
                <a:endParaRPr lang="en-US" altLang="ko-KR" b="1" dirty="0" smtClean="0"/>
              </a:p>
              <a:p>
                <a:pPr algn="ctr"/>
                <a:endParaRPr lang="en-US" altLang="ko-KR" sz="500" b="1" dirty="0" smtClean="0"/>
              </a:p>
              <a:p>
                <a:pPr algn="ctr"/>
                <a:r>
                  <a:rPr lang="ko-KR" altLang="en-US" b="1" dirty="0" smtClean="0"/>
                  <a:t>체육시설 수</a:t>
                </a:r>
                <a:endParaRPr lang="en-US" altLang="ko-KR" b="1" dirty="0" smtClean="0"/>
              </a:p>
              <a:p>
                <a:pPr algn="ctr"/>
                <a:endParaRPr lang="en-US" altLang="ko-KR" sz="500" b="1" dirty="0" smtClean="0"/>
              </a:p>
              <a:p>
                <a:pPr algn="ctr"/>
                <a:r>
                  <a:rPr lang="ko-KR" altLang="en-US" b="1" dirty="0" smtClean="0"/>
                  <a:t>범죄건수</a:t>
                </a:r>
                <a:endParaRPr lang="en-US" altLang="ko-KR" b="1" dirty="0" smtClean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084168" y="32147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1920" y="2420888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R </a:t>
            </a:r>
          </a:p>
          <a:p>
            <a:r>
              <a:rPr lang="ko-KR" altLang="en-US" dirty="0" smtClean="0"/>
              <a:t>종합결론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403648" y="657337"/>
            <a:ext cx="6012159" cy="1024748"/>
            <a:chOff x="2809796" y="611350"/>
            <a:chExt cx="3058348" cy="251781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5969" y="2070182"/>
              <a:ext cx="822175" cy="95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45327" y="1759772"/>
              <a:ext cx="700588" cy="875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09796" y="903116"/>
              <a:ext cx="734711" cy="86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81623" y="611350"/>
              <a:ext cx="811398" cy="1089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43808" y="2216065"/>
              <a:ext cx="854973" cy="913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아래쪽 화살표 10"/>
          <p:cNvSpPr/>
          <p:nvPr/>
        </p:nvSpPr>
        <p:spPr>
          <a:xfrm>
            <a:off x="3995936" y="1916832"/>
            <a:ext cx="115212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2492896"/>
            <a:ext cx="806489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79512" y="188640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611560" y="4141319"/>
            <a:ext cx="7848872" cy="1621554"/>
            <a:chOff x="611560" y="4478215"/>
            <a:chExt cx="7848872" cy="1621554"/>
          </a:xfrm>
        </p:grpSpPr>
        <p:sp>
          <p:nvSpPr>
            <p:cNvPr id="13" name="TextBox 12"/>
            <p:cNvSpPr txBox="1"/>
            <p:nvPr/>
          </p:nvSpPr>
          <p:spPr>
            <a:xfrm>
              <a:off x="4067944" y="4478215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, , , , ,</a:t>
              </a:r>
              <a:endParaRPr lang="ko-KR" altLang="en-US" b="1" dirty="0"/>
            </a:p>
          </p:txBody>
        </p: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11560" y="5013176"/>
              <a:ext cx="7848872" cy="76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4067944" y="5638104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, , , , ,</a:t>
              </a:r>
              <a:endParaRPr lang="ko-KR" altLang="en-US" b="1" dirty="0"/>
            </a:p>
          </p:txBody>
        </p:sp>
      </p:grp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5949280"/>
            <a:ext cx="79928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251520" y="548680"/>
            <a:ext cx="8640960" cy="122413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36096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변수추가</a:t>
            </a:r>
            <a:endParaRPr lang="en-US" altLang="ko-KR" dirty="0" smtClean="0"/>
          </a:p>
        </p:txBody>
      </p:sp>
      <p:grpSp>
        <p:nvGrpSpPr>
          <p:cNvPr id="30" name="그룹 29"/>
          <p:cNvGrpSpPr/>
          <p:nvPr/>
        </p:nvGrpSpPr>
        <p:grpSpPr>
          <a:xfrm>
            <a:off x="179512" y="404664"/>
            <a:ext cx="8712968" cy="6150024"/>
            <a:chOff x="179512" y="404664"/>
            <a:chExt cx="8712968" cy="6150024"/>
          </a:xfrm>
        </p:grpSpPr>
        <p:sp>
          <p:nvSpPr>
            <p:cNvPr id="18" name="아래쪽 화살표 17"/>
            <p:cNvSpPr/>
            <p:nvPr/>
          </p:nvSpPr>
          <p:spPr>
            <a:xfrm>
              <a:off x="4139952" y="2420888"/>
              <a:ext cx="792088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51520" y="404664"/>
              <a:ext cx="8640960" cy="1728192"/>
              <a:chOff x="251520" y="188640"/>
              <a:chExt cx="8640960" cy="2232248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395536" y="620688"/>
                <a:ext cx="8300740" cy="1728192"/>
                <a:chOff x="395536" y="620688"/>
                <a:chExt cx="8300740" cy="1728192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395536" y="620688"/>
                  <a:ext cx="3384376" cy="1728192"/>
                  <a:chOff x="2809796" y="788274"/>
                  <a:chExt cx="2468978" cy="2821464"/>
                </a:xfrm>
              </p:grpSpPr>
              <p:pic>
                <p:nvPicPr>
                  <p:cNvPr id="3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456599" y="1849819"/>
                    <a:ext cx="822175" cy="9586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3797878" y="2734439"/>
                    <a:ext cx="700588" cy="8752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2809796" y="903116"/>
                    <a:ext cx="734711" cy="8639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3939032" y="788274"/>
                    <a:ext cx="811398" cy="10894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7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2843808" y="2216065"/>
                    <a:ext cx="854973" cy="91309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5" name="그룹 14"/>
                <p:cNvGrpSpPr/>
                <p:nvPr/>
              </p:nvGrpSpPr>
              <p:grpSpPr>
                <a:xfrm>
                  <a:off x="5652120" y="620688"/>
                  <a:ext cx="3044156" cy="1728192"/>
                  <a:chOff x="5652120" y="620688"/>
                  <a:chExt cx="3044156" cy="1728192"/>
                </a:xfrm>
              </p:grpSpPr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5652120" y="836712"/>
                    <a:ext cx="3044156" cy="1512168"/>
                    <a:chOff x="2627784" y="2887460"/>
                    <a:chExt cx="3044156" cy="1512168"/>
                  </a:xfrm>
                </p:grpSpPr>
                <p:pic>
                  <p:nvPicPr>
                    <p:cNvPr id="3074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736850" y="3163272"/>
                      <a:ext cx="1149475" cy="3657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3075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627784" y="3895572"/>
                      <a:ext cx="1271389" cy="50405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3077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89384" y="3623324"/>
                      <a:ext cx="853398" cy="3657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3078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714044" y="2887460"/>
                      <a:ext cx="957896" cy="4005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pic>
                <p:nvPicPr>
                  <p:cNvPr id="3079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/>
                  <a:srcRect/>
                  <a:stretch>
                    <a:fillRect/>
                  </a:stretch>
                </p:blipFill>
                <p:spPr bwMode="auto">
                  <a:xfrm>
                    <a:off x="5724128" y="620688"/>
                    <a:ext cx="1020691" cy="42028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6" name="덧셈 기호 15"/>
                <p:cNvSpPr/>
                <p:nvPr/>
              </p:nvSpPr>
              <p:spPr>
                <a:xfrm>
                  <a:off x="4067944" y="980728"/>
                  <a:ext cx="936104" cy="792088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251520" y="188640"/>
                <a:ext cx="8640960" cy="223224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067944" y="4437112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, , , , ,</a:t>
              </a:r>
              <a:endParaRPr lang="ko-KR" alt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03672" y="5493168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, , , , ,</a:t>
              </a:r>
              <a:endParaRPr lang="ko-KR" altLang="en-US" b="1" dirty="0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79512" y="2924944"/>
              <a:ext cx="8553450" cy="1578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23528" y="4941168"/>
              <a:ext cx="8439150" cy="645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23528" y="6021288"/>
              <a:ext cx="84582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060848"/>
            <a:ext cx="8691004" cy="2592288"/>
            <a:chOff x="179512" y="4112984"/>
            <a:chExt cx="8691004" cy="2592288"/>
          </a:xfrm>
        </p:grpSpPr>
        <p:grpSp>
          <p:nvGrpSpPr>
            <p:cNvPr id="17" name="그룹 16"/>
            <p:cNvGrpSpPr/>
            <p:nvPr/>
          </p:nvGrpSpPr>
          <p:grpSpPr>
            <a:xfrm>
              <a:off x="408089" y="4256927"/>
              <a:ext cx="8462427" cy="2448345"/>
              <a:chOff x="552105" y="3284911"/>
              <a:chExt cx="8462427" cy="244834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552105" y="3717032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회귀분석</a:t>
                </a:r>
                <a:endParaRPr lang="ko-KR" altLang="en-US" sz="2400" b="1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843808" y="3572943"/>
                <a:ext cx="16578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성능개선</a:t>
                </a:r>
                <a:r>
                  <a:rPr lang="en-US" altLang="ko-KR" sz="2400" b="1" dirty="0" smtClean="0"/>
                  <a:t>,</a:t>
                </a:r>
                <a:r>
                  <a:rPr lang="en-US" altLang="ko-KR" sz="3600" b="1" dirty="0" smtClean="0"/>
                  <a:t> </a:t>
                </a:r>
                <a:endParaRPr lang="ko-KR" altLang="en-US" sz="2400" b="1" dirty="0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4381665" y="3284911"/>
                <a:ext cx="1964011" cy="1272521"/>
                <a:chOff x="3635896" y="2852752"/>
                <a:chExt cx="1964011" cy="1272521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3635896" y="2924944"/>
                  <a:ext cx="1107996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b="1" dirty="0" err="1" smtClean="0"/>
                    <a:t>선형성</a:t>
                  </a:r>
                  <a:endParaRPr lang="en-US" altLang="ko-KR" b="1" dirty="0" smtClean="0"/>
                </a:p>
                <a:p>
                  <a:pPr algn="ctr"/>
                  <a:r>
                    <a:rPr lang="ko-KR" altLang="en-US" b="1" dirty="0" smtClean="0"/>
                    <a:t>정규분포</a:t>
                  </a:r>
                  <a:endParaRPr lang="en-US" altLang="ko-KR" b="1" dirty="0" smtClean="0"/>
                </a:p>
                <a:p>
                  <a:pPr algn="ctr"/>
                  <a:r>
                    <a:rPr lang="ko-KR" altLang="en-US" b="1" dirty="0" err="1" smtClean="0"/>
                    <a:t>등분산선</a:t>
                  </a:r>
                  <a:endParaRPr lang="en-US" altLang="ko-KR" b="1" dirty="0" smtClean="0"/>
                </a:p>
                <a:p>
                  <a:pPr algn="ctr"/>
                  <a:r>
                    <a:rPr lang="ko-KR" altLang="en-US" b="1" dirty="0" smtClean="0"/>
                    <a:t>독립성 </a:t>
                  </a:r>
                  <a:endParaRPr lang="ko-KR" altLang="en-US" b="1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4799688" y="3260920"/>
                  <a:ext cx="8002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b="1" dirty="0" smtClean="0"/>
                    <a:t>확인</a:t>
                  </a:r>
                  <a:endParaRPr lang="ko-KR" altLang="en-US" sz="2400" b="1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572000" y="2852752"/>
                  <a:ext cx="44275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600" dirty="0" smtClean="0"/>
                    <a:t>}</a:t>
                  </a:r>
                  <a:endParaRPr lang="ko-KR" altLang="en-US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6874202" y="3644951"/>
                <a:ext cx="21403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 smtClean="0"/>
                  <a:t>독립변수</a:t>
                </a:r>
                <a:r>
                  <a:rPr lang="en-US" altLang="ko-KR" sz="2400" b="1" dirty="0" smtClean="0"/>
                  <a:t> </a:t>
                </a:r>
                <a:r>
                  <a:rPr lang="ko-KR" altLang="en-US" sz="2400" b="1" dirty="0" smtClean="0"/>
                  <a:t>채택</a:t>
                </a:r>
                <a:endParaRPr lang="ko-KR" altLang="en-US" sz="2400" b="1" dirty="0"/>
              </a:p>
            </p:txBody>
          </p:sp>
          <p:sp>
            <p:nvSpPr>
              <p:cNvPr id="9" name="오른쪽 화살표 8"/>
              <p:cNvSpPr/>
              <p:nvPr/>
            </p:nvSpPr>
            <p:spPr>
              <a:xfrm>
                <a:off x="2123728" y="3717032"/>
                <a:ext cx="576064" cy="4320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오른쪽 화살표 10"/>
              <p:cNvSpPr/>
              <p:nvPr/>
            </p:nvSpPr>
            <p:spPr>
              <a:xfrm>
                <a:off x="6289969" y="3693152"/>
                <a:ext cx="576064" cy="4320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아래로 구부러진 화살표 15"/>
              <p:cNvSpPr/>
              <p:nvPr/>
            </p:nvSpPr>
            <p:spPr>
              <a:xfrm rot="10800000">
                <a:off x="971600" y="4293096"/>
                <a:ext cx="7272808" cy="1440160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79512" y="4112984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분석방법 </a:t>
              </a:r>
              <a:r>
                <a:rPr lang="en-US" altLang="ko-KR" dirty="0" smtClean="0"/>
                <a:t>- R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0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분석방법 </a:t>
            </a:r>
            <a:r>
              <a:rPr lang="en-US" altLang="ko-KR" dirty="0" smtClean="0"/>
              <a:t>- Python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115616" y="908720"/>
            <a:ext cx="7085002" cy="435816"/>
            <a:chOff x="804341" y="1481016"/>
            <a:chExt cx="7085002" cy="435816"/>
          </a:xfrm>
        </p:grpSpPr>
        <p:grpSp>
          <p:nvGrpSpPr>
            <p:cNvPr id="21" name="그룹 20"/>
            <p:cNvGrpSpPr/>
            <p:nvPr/>
          </p:nvGrpSpPr>
          <p:grpSpPr>
            <a:xfrm>
              <a:off x="804341" y="1481016"/>
              <a:ext cx="4252137" cy="435816"/>
              <a:chOff x="300285" y="1481016"/>
              <a:chExt cx="4252137" cy="435816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00285" y="1481016"/>
                <a:ext cx="161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 smtClean="0">
                    <a:latin typeface="HY견고딕" pitchFamily="18" charset="-127"/>
                    <a:ea typeface="HY견고딕" pitchFamily="18" charset="-127"/>
                  </a:rPr>
                  <a:t>데이터</a:t>
                </a:r>
                <a:r>
                  <a:rPr lang="en-US" altLang="ko-KR" b="1" dirty="0" smtClean="0">
                    <a:latin typeface="HY견고딕" pitchFamily="18" charset="-127"/>
                    <a:ea typeface="HY견고딕" pitchFamily="18" charset="-127"/>
                  </a:rPr>
                  <a:t> </a:t>
                </a:r>
                <a:r>
                  <a:rPr lang="ko-KR" altLang="en-US" b="1" dirty="0" smtClean="0">
                    <a:latin typeface="HY견고딕" pitchFamily="18" charset="-127"/>
                    <a:ea typeface="HY견고딕" pitchFamily="18" charset="-127"/>
                  </a:rPr>
                  <a:t>시각화</a:t>
                </a:r>
                <a:endParaRPr lang="ko-KR" altLang="en-US" b="1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>
                <a:off x="2267192" y="1484784"/>
                <a:ext cx="576064" cy="4320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31840" y="1484784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latin typeface="HY견고딕" pitchFamily="18" charset="-127"/>
                    <a:ea typeface="HY견고딕" pitchFamily="18" charset="-127"/>
                  </a:rPr>
                  <a:t>그래프 분석</a:t>
                </a:r>
                <a:endParaRPr lang="ko-KR" altLang="en-US" b="1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22" name="오른쪽 화살표 21"/>
            <p:cNvSpPr/>
            <p:nvPr/>
          </p:nvSpPr>
          <p:spPr>
            <a:xfrm>
              <a:off x="5364088" y="1484784"/>
              <a:ext cx="576064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56176" y="1484784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HY견고딕" pitchFamily="18" charset="-127"/>
                  <a:ea typeface="HY견고딕" pitchFamily="18" charset="-127"/>
                </a:rPr>
                <a:t>관련 변수 예측</a:t>
              </a:r>
              <a:endParaRPr lang="ko-KR" altLang="en-US" b="1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9552" y="5517232"/>
            <a:ext cx="794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을 통해서 관련 변수를 예측해보고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활용하여 </a:t>
            </a:r>
            <a:r>
              <a:rPr lang="ko-KR" altLang="en-US" b="1" dirty="0" smtClean="0"/>
              <a:t>타당성</a:t>
            </a:r>
            <a:r>
              <a:rPr lang="ko-KR" altLang="en-US" dirty="0" smtClean="0"/>
              <a:t>을 획득한다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2924944"/>
            <a:ext cx="1567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Python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만족도 그래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80" y="717864"/>
            <a:ext cx="8784976" cy="43936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5229200"/>
            <a:ext cx="2789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평균</a:t>
            </a:r>
            <a:endParaRPr lang="en-US" altLang="ko-KR" sz="2400" b="1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삶의 만족도 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: 6.49</a:t>
            </a:r>
          </a:p>
          <a:p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지역 만족도 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: 6.55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60648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만족도 시각화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3734" y="5229200"/>
            <a:ext cx="3167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양천구</a:t>
            </a:r>
            <a:endParaRPr lang="en-US" altLang="ko-KR" sz="2400" b="1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삶의 만족도 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: 6.2545</a:t>
            </a:r>
          </a:p>
          <a:p>
            <a:pPr algn="ctr"/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지역 만족도 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: 6.2119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5027692"/>
            <a:ext cx="6880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>
                <a:latin typeface="HY견고딕" pitchFamily="18" charset="-127"/>
                <a:ea typeface="HY견고딕" pitchFamily="18" charset="-127"/>
              </a:rPr>
              <a:t>/</a:t>
            </a:r>
            <a:endParaRPr lang="ko-KR" altLang="en-US" sz="40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860032" y="1412776"/>
            <a:ext cx="3872799" cy="3672408"/>
            <a:chOff x="395536" y="1844824"/>
            <a:chExt cx="4952919" cy="36724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844824"/>
              <a:ext cx="4952919" cy="367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467544" y="3968968"/>
              <a:ext cx="4752528" cy="5040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48680"/>
            <a:ext cx="3672408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3995936" y="3356992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84168" y="5229200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하위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위</a:t>
            </a:r>
            <a:r>
              <a:rPr lang="ko-KR" altLang="en-US" b="1" dirty="0" smtClean="0"/>
              <a:t> 랭크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0"/>
            <a:ext cx="490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만족도 시각화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만족도 평균값과 하위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1274</Words>
  <Application>Microsoft Office PowerPoint</Application>
  <PresentationFormat>화면 슬라이드 쇼(4:3)</PresentationFormat>
  <Paragraphs>304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acorn</cp:lastModifiedBy>
  <cp:revision>157</cp:revision>
  <dcterms:created xsi:type="dcterms:W3CDTF">2006-10-05T04:04:58Z</dcterms:created>
  <dcterms:modified xsi:type="dcterms:W3CDTF">2022-11-29T09:10:29Z</dcterms:modified>
</cp:coreProperties>
</file>