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779-CF1A-99AE-916E-0D0BD7D8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38639-5E7F-C93B-71EE-22297C12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4276-8C59-196C-0DC5-8E0EBAD1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2576-B739-AA43-C6E0-715E704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9F62-6889-7240-B74C-95B7AC19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F09F-79FA-4183-6DA9-37125D51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7D0E-3E8A-B684-961E-A55551EF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C209-CA1A-63F4-E3B3-70FD444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45D4-0C9F-FF72-2E0F-9F2537EE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6C03-8D11-6B90-DE02-405133D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6D6A1-69EA-55AE-6D8E-7AE30B737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8BC23-88A0-7C72-053E-83FC740F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B00E-2D01-591E-C4C4-F24D17DE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2F91-B695-A297-7EDC-97E8A7D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2D34-D370-172B-49E7-20E6255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534F-D4D5-9835-EFFC-748758DE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9E6-7CE0-4934-73EF-0AACECBB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65EE-6244-5B58-AAB4-E4E20F5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97E4-CDCD-F453-FEA2-ECF543D7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584F-7F9E-519F-D6B8-5A1939A4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C6-92D3-EAAD-CB19-94713D90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5E96-9663-9B8C-2547-82FA1F42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8A0C-C92B-9681-4E8F-3E98FD2A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8864-C2C3-A6E7-7C0E-9C958F16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29AB-6EDB-0BC0-EE6A-0CF7C17C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0EC6-9E19-8936-A51C-403A5C6F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7F56-1C73-6209-7EB8-1CB3BA370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2C4A-7B8B-1F86-0B43-6BB2742F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1DD6B-1BA2-D8EC-1F7D-C2096020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2415C-3BCB-2339-EB87-6A92A2D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74998-1610-30CE-AB3C-A1178EB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484-F15E-1066-C0BB-BA71E3CB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AB5D-68F5-920B-3B4E-21B7EE51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7584-D18E-7EFB-E6B7-53934485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02B79-149E-BC6D-8C47-53076FD84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1399B-B56C-1A64-426A-3413EEFE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9F5F7-9DF2-02EF-542D-A4338059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28A0C-790F-2552-D504-A65A5362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327AD-CF3C-5F97-4733-5622659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191C-9E5D-0072-78D9-334C181B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CD49-6236-7B1A-4ABE-EF7EAAB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62660-16CB-551F-A30F-C2576F07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56AAC-E84C-E773-035B-D08E9B33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151DB-1244-A82B-076B-0A15456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2395C-AD2A-16C4-8A1A-CD8AEB4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3E15C-9936-D79E-678C-CA84D42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F618-39A0-5AA0-6EC7-649D7610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D233-87B9-EE3D-FA34-D2D42D80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3832-3D27-CB4A-5EC9-4B09165A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F75C-7D69-86DE-D2D0-4AF54DEA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3F434-FF24-83C2-3A78-FCA54E8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5AB9-ADEC-A1B3-D72F-7771351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BE0B-3A50-B4D4-A7EA-A8926008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D3CF9-2F9E-2836-D665-0766D6F0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4A0E-B13E-5E5C-E48D-95BE2A14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8673-27A5-4345-2614-56CD9F7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8F4C-BAFC-FCDB-94E4-05D141B7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115E-8F8E-A76A-4311-8BA41287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4357-1ADE-A73C-D027-555373FB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B76A7-11EC-23F9-00A5-84D2A517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6E69-8C7D-3BF5-A9FC-42D83447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E8C64-6E29-4620-A115-13AFF3BC1BE9}" type="datetimeFigureOut">
              <a:rPr lang="en-US" smtClean="0"/>
              <a:t>2025-06-09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36A3-815E-5E41-5E81-57256D890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AC08-51DB-EFFE-7687-11C69658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62196-BC1C-4580-AC94-566F9D29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ESB_1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13Point_Format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ealingHand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B3D3-9067-E7C3-71D9-52F940819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Vigilance Clearance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4034-CCDF-15F6-D030-9FE8593DA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1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BF30-81AD-0DC4-E788-086920B6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Login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4F18C-2388-CD39-88C3-B5B6C959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Commission’s approval following screen shall be available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After the above process approved file shall be available wit SO/US/DH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27F38D-3820-4E2A-DA1E-C618B7700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24618"/>
              </p:ext>
            </p:extLst>
          </p:nvPr>
        </p:nvGraphicFramePr>
        <p:xfrm>
          <a:off x="784860" y="2414556"/>
          <a:ext cx="10043159" cy="2183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393">
                  <a:extLst>
                    <a:ext uri="{9D8B030D-6E8A-4147-A177-3AD203B41FA5}">
                      <a16:colId xmlns:a16="http://schemas.microsoft.com/office/drawing/2014/main" val="4060656826"/>
                    </a:ext>
                  </a:extLst>
                </a:gridCol>
                <a:gridCol w="1816668">
                  <a:extLst>
                    <a:ext uri="{9D8B030D-6E8A-4147-A177-3AD203B41FA5}">
                      <a16:colId xmlns:a16="http://schemas.microsoft.com/office/drawing/2014/main" val="2466106542"/>
                    </a:ext>
                  </a:extLst>
                </a:gridCol>
                <a:gridCol w="1816668">
                  <a:extLst>
                    <a:ext uri="{9D8B030D-6E8A-4147-A177-3AD203B41FA5}">
                      <a16:colId xmlns:a16="http://schemas.microsoft.com/office/drawing/2014/main" val="3527840920"/>
                    </a:ext>
                  </a:extLst>
                </a:gridCol>
                <a:gridCol w="1764264">
                  <a:extLst>
                    <a:ext uri="{9D8B030D-6E8A-4147-A177-3AD203B41FA5}">
                      <a16:colId xmlns:a16="http://schemas.microsoft.com/office/drawing/2014/main" val="2050627381"/>
                    </a:ext>
                  </a:extLst>
                </a:gridCol>
                <a:gridCol w="1447083">
                  <a:extLst>
                    <a:ext uri="{9D8B030D-6E8A-4147-A177-3AD203B41FA5}">
                      <a16:colId xmlns:a16="http://schemas.microsoft.com/office/drawing/2014/main" val="3179770091"/>
                    </a:ext>
                  </a:extLst>
                </a:gridCol>
                <a:gridCol w="1447083">
                  <a:extLst>
                    <a:ext uri="{9D8B030D-6E8A-4147-A177-3AD203B41FA5}">
                      <a16:colId xmlns:a16="http://schemas.microsoft.com/office/drawing/2014/main" val="286409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Name of officer, Batch Cadre etc.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Ministry’s comments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BO Proposal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Commissions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Final Decision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3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-The BO’s proposal shall  appear automatically.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BO can change the status as approved by the Commission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04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1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1D4F-EA58-3CE6-A414-44F0EDCE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5C1C-7FA3-B972-4772-4693573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 shall initiate the draft process.</a:t>
            </a:r>
          </a:p>
          <a:p>
            <a:r>
              <a:rPr lang="en-US" dirty="0"/>
              <a:t>Accordingly, a system generated draft letter shall be available.</a:t>
            </a:r>
          </a:p>
          <a:p>
            <a:r>
              <a:rPr lang="en-US" dirty="0"/>
              <a:t>DH can edit and submit to the SO/US/BO.</a:t>
            </a:r>
          </a:p>
          <a:p>
            <a:r>
              <a:rPr lang="en-US" dirty="0"/>
              <a:t>After Final approval of the BO, a letter shall be generated and issued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6187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A24A-F584-14D8-1D37-08DB52D5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2685-C7C5-9BEC-2A63-227608E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are received from the following :</a:t>
            </a:r>
          </a:p>
          <a:p>
            <a:pPr lvl="1"/>
            <a:r>
              <a:rPr lang="en-US" dirty="0"/>
              <a:t>All Ministries including </a:t>
            </a:r>
            <a:r>
              <a:rPr lang="en-US" dirty="0" err="1"/>
              <a:t>DoPT</a:t>
            </a:r>
            <a:r>
              <a:rPr lang="en-US" dirty="0"/>
              <a:t> received for :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Appointment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Empanelment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CVO Appointment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Extension/Additional Charge / Confirmation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PESB </a:t>
            </a:r>
          </a:p>
          <a:p>
            <a:pPr lvl="2"/>
            <a:r>
              <a:rPr lang="en-US" sz="20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Appointment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8087-0FF6-05C3-289F-3731E735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67D7-6F65-BF52-98E6-3C48CB25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8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Normally reference received from PESB seeking vigilance clearance for appointment for Board Level post like Chairman, Director, MD etc. enclosing bio-data of the officer </a:t>
            </a:r>
            <a:r>
              <a:rPr lang="en-US" sz="1800" b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containing posting details only </a:t>
            </a:r>
            <a:r>
              <a:rPr lang="en-US" sz="1800" b="1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i.e</a:t>
            </a:r>
            <a:r>
              <a:rPr lang="en-US" sz="1800" b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point no. 1 to 7 of (13 points profile).</a:t>
            </a:r>
          </a:p>
          <a:p>
            <a:r>
              <a:rPr lang="en-US" sz="1800" b="1" dirty="0">
                <a:solidFill>
                  <a:srgbClr val="001D3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 action="ppaction://hlinkfile"/>
              </a:rPr>
              <a:t>Attached screen shall be available with PESB for data entry 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2000" dirty="0"/>
              <a:t>This document shall be e-Signed / Digitally signed</a:t>
            </a:r>
          </a:p>
          <a:p>
            <a:r>
              <a:rPr lang="en-US" sz="2000" dirty="0"/>
              <a:t>Dealing Hand shall initiate the process :</a:t>
            </a:r>
          </a:p>
          <a:p>
            <a:pPr lvl="1"/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draft letter seeking 13 points profile (Standard Format in editable form) will be generated by system.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shall carefully observe all the details generated by system, like address and organization or branch details etc.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can also edit the letter , if required and forward it to senior officer (SO/US).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Senior officer can also edit the letter.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After approval of the SO/US, system will issue the letter electronically to the following</a:t>
            </a:r>
          </a:p>
          <a:p>
            <a:pPr lvl="2"/>
            <a:r>
              <a:rPr lang="en-US" sz="12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Ministry/organization as per profile filled by PESB</a:t>
            </a:r>
          </a:p>
          <a:p>
            <a:pPr lvl="2"/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CBI</a:t>
            </a:r>
          </a:p>
          <a:p>
            <a:pPr lvl="2"/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Concerned Vigilance Branches etc.</a:t>
            </a:r>
            <a:endParaRPr lang="en-US" sz="1400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2"/>
            <a:endParaRPr lang="en-US" sz="1200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0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1948-C6FA-5BE3-8418-764F4C15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/>
              <a:t>All Ministries including </a:t>
            </a:r>
            <a:r>
              <a:rPr lang="en-US" dirty="0" err="1"/>
              <a:t>DoPT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B493-722A-B5AC-AFA2-E60C34C2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760"/>
            <a:ext cx="10515600" cy="4796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Options available 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 Reference to CVC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Reference Received from CVC</a:t>
            </a:r>
            <a:endParaRPr lang="en-US" sz="1800" b="1" dirty="0">
              <a:solidFill>
                <a:srgbClr val="001D35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 Reference to CVC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Empanelment </a:t>
            </a:r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Joint Secretary, Additional Secretary, Secretary, General Manager, Executive Director , Deputy Inspector General, Inspector General, Additional Director General, Director General, Other with remarks [Dropdown]</a:t>
            </a:r>
            <a:endParaRPr lang="en-US" sz="1400" b="1" dirty="0">
              <a:solidFill>
                <a:srgbClr val="001D3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Appointment </a:t>
            </a:r>
          </a:p>
          <a:p>
            <a:pPr lvl="2"/>
            <a:r>
              <a:rPr lang="en-US" sz="14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Chairman, Chairman &amp; Managing Director, Managing Director, Director etc. , Other with remarks [Dropdown]</a:t>
            </a:r>
            <a:endParaRPr lang="en-US" sz="1400" b="1" dirty="0">
              <a:solidFill>
                <a:srgbClr val="001D3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Extension 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Additional Charge</a:t>
            </a:r>
          </a:p>
          <a:p>
            <a:pPr lvl="1"/>
            <a:r>
              <a:rPr lang="en-US" sz="1800" b="1" strike="sngStrike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Promotion</a:t>
            </a:r>
          </a:p>
          <a:p>
            <a:pPr lvl="1"/>
            <a:r>
              <a:rPr lang="en-US" sz="1800" b="1" dirty="0">
                <a:solidFill>
                  <a:srgbClr val="001D3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Confirmation</a:t>
            </a:r>
          </a:p>
          <a:p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  <a:hlinkClick r:id="rId2" action="ppaction://hlinkfile"/>
              </a:rPr>
              <a:t>After selecting one of the options from above , shall be update the 13 points format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1"/>
            <a:endParaRPr lang="en-US" sz="1800" b="1" dirty="0">
              <a:solidFill>
                <a:srgbClr val="001D3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US" sz="1800" b="1" dirty="0">
              <a:solidFill>
                <a:srgbClr val="001D35"/>
              </a:solidFill>
              <a:latin typeface="Arial" panose="020B0604020202020204" pitchFamily="34" charset="0"/>
            </a:endParaRPr>
          </a:p>
          <a:p>
            <a:pPr lvl="1"/>
            <a:endParaRPr lang="en-US" sz="1800" b="1" dirty="0">
              <a:solidFill>
                <a:srgbClr val="001D3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70F-05AF-B402-1604-2A7DEC47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Ministries including </a:t>
            </a:r>
            <a:r>
              <a:rPr lang="en-US" dirty="0" err="1"/>
              <a:t>DoPT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6A98-4455-C386-0AB3-C667EF59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document shall be e-Signed / Digitally signed</a:t>
            </a:r>
          </a:p>
          <a:p>
            <a:r>
              <a:rPr lang="en-US" sz="2000" dirty="0"/>
              <a:t>Dealing Hand shall initiate the process :</a:t>
            </a:r>
          </a:p>
          <a:p>
            <a:pPr lvl="1"/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draft letter (Standard Format in editable form) will be generated by system.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shall carefully observe all the details generated by system, like address of CBI and branch details etc.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DH can also edit the letter , if required and forward it to senior officer (SO/US).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Senior officer can also edit the letter. </a:t>
            </a:r>
          </a:p>
          <a:p>
            <a:pPr lvl="1"/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After approval of the SO/US, system will issue the letter electronically to the following</a:t>
            </a:r>
          </a:p>
          <a:p>
            <a:pPr lvl="2"/>
            <a:r>
              <a:rPr lang="en-US" sz="12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CBI</a:t>
            </a:r>
          </a:p>
          <a:p>
            <a:pPr lvl="2"/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Concerned Vigilance Branches etc.</a:t>
            </a:r>
          </a:p>
          <a:p>
            <a:pPr lvl="1"/>
            <a:r>
              <a:rPr lang="en-US" sz="1800" kern="100" dirty="0"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If any clarification is required for incomplete 13 points , a format shall be available to Dealing hand to raise the query in the system . 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2"/>
            <a:endParaRPr lang="en-US" sz="1400" kern="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6708-3A8B-84D0-0359-3331844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Hand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B5AF-5947-98D9-1DC5-94A098E701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receipt of reply from CBI/Vigilance Branch/Ministry, </a:t>
            </a:r>
          </a:p>
          <a:p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 Shall process the reply received from Department/Sections/CBI. </a:t>
            </a:r>
          </a:p>
          <a:p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processed sheet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shall appear in the following format. </a:t>
            </a:r>
          </a:p>
          <a:p>
            <a:endParaRPr lang="en-US" sz="1800" kern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processed case shall appear in the SO/US account.   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SO/US can write his/her comments 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CDFE4-FF9F-59CD-E9B2-B5D62CB8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08643"/>
              </p:ext>
            </p:extLst>
          </p:nvPr>
        </p:nvGraphicFramePr>
        <p:xfrm>
          <a:off x="1097280" y="3253740"/>
          <a:ext cx="891540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135">
                  <a:extLst>
                    <a:ext uri="{9D8B030D-6E8A-4147-A177-3AD203B41FA5}">
                      <a16:colId xmlns:a16="http://schemas.microsoft.com/office/drawing/2014/main" val="4113985430"/>
                    </a:ext>
                  </a:extLst>
                </a:gridCol>
                <a:gridCol w="2265539">
                  <a:extLst>
                    <a:ext uri="{9D8B030D-6E8A-4147-A177-3AD203B41FA5}">
                      <a16:colId xmlns:a16="http://schemas.microsoft.com/office/drawing/2014/main" val="60199975"/>
                    </a:ext>
                  </a:extLst>
                </a:gridCol>
                <a:gridCol w="2265539">
                  <a:extLst>
                    <a:ext uri="{9D8B030D-6E8A-4147-A177-3AD203B41FA5}">
                      <a16:colId xmlns:a16="http://schemas.microsoft.com/office/drawing/2014/main" val="1241592330"/>
                    </a:ext>
                  </a:extLst>
                </a:gridCol>
                <a:gridCol w="2200187">
                  <a:extLst>
                    <a:ext uri="{9D8B030D-6E8A-4147-A177-3AD203B41FA5}">
                      <a16:colId xmlns:a16="http://schemas.microsoft.com/office/drawing/2014/main" val="1036961065"/>
                    </a:ext>
                  </a:extLst>
                </a:gridCol>
              </a:tblGrid>
              <a:tr h="481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Name of officer, Batch Cadre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Ministry’s comments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811411"/>
                  </a:ext>
                </a:extLst>
              </a:tr>
              <a:tr h="371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0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8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45AE-7C33-BF52-B5F3-27DB3063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FF85-5AF5-31C9-DB04-AFA708AD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Thereafter it appears in BO login. 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Before submission to the higher authority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i.e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Secretary , a summary note shall be available at the end of the note.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It will go to Secretary’s login</a:t>
            </a:r>
          </a:p>
          <a:p>
            <a:pPr marL="342900" marR="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Then VC and finally CVC.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romanLcParenBoth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Reverse flow also same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BFD1-98A4-CAE5-4EE7-41DC1000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74422"/>
              </p:ext>
            </p:extLst>
          </p:nvPr>
        </p:nvGraphicFramePr>
        <p:xfrm>
          <a:off x="1207134" y="1690688"/>
          <a:ext cx="8462645" cy="2146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207">
                  <a:extLst>
                    <a:ext uri="{9D8B030D-6E8A-4147-A177-3AD203B41FA5}">
                      <a16:colId xmlns:a16="http://schemas.microsoft.com/office/drawing/2014/main" val="1933357377"/>
                    </a:ext>
                  </a:extLst>
                </a:gridCol>
                <a:gridCol w="1788469">
                  <a:extLst>
                    <a:ext uri="{9D8B030D-6E8A-4147-A177-3AD203B41FA5}">
                      <a16:colId xmlns:a16="http://schemas.microsoft.com/office/drawing/2014/main" val="1621564532"/>
                    </a:ext>
                  </a:extLst>
                </a:gridCol>
                <a:gridCol w="1788469">
                  <a:extLst>
                    <a:ext uri="{9D8B030D-6E8A-4147-A177-3AD203B41FA5}">
                      <a16:colId xmlns:a16="http://schemas.microsoft.com/office/drawing/2014/main" val="3500968073"/>
                    </a:ext>
                  </a:extLst>
                </a:gridCol>
                <a:gridCol w="1736879">
                  <a:extLst>
                    <a:ext uri="{9D8B030D-6E8A-4147-A177-3AD203B41FA5}">
                      <a16:colId xmlns:a16="http://schemas.microsoft.com/office/drawing/2014/main" val="4131291791"/>
                    </a:ext>
                  </a:extLst>
                </a:gridCol>
                <a:gridCol w="1424621">
                  <a:extLst>
                    <a:ext uri="{9D8B030D-6E8A-4147-A177-3AD203B41FA5}">
                      <a16:colId xmlns:a16="http://schemas.microsoft.com/office/drawing/2014/main" val="576995162"/>
                    </a:ext>
                  </a:extLst>
                </a:gridCol>
              </a:tblGrid>
              <a:tr h="4746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Name of officer, Batch Cadre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Ministry’s comments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BO Proposal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66128"/>
                  </a:ext>
                </a:extLst>
              </a:tr>
              <a:tr h="12789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6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86DD-5D60-5BA2-0238-BBE7DA41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Secretary </a:t>
            </a:r>
            <a:r>
              <a:rPr lang="en-US" dirty="0" err="1"/>
              <a:t>Commisison</a:t>
            </a:r>
            <a:r>
              <a:rPr lang="en-US" dirty="0"/>
              <a:t>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1EB1-AE37-5259-BA77-F508BFFA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screen shall be available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Summary note of BO proposal shall be available here.</a:t>
            </a:r>
          </a:p>
          <a:p>
            <a:r>
              <a:rPr lang="en-US" dirty="0"/>
              <a:t>Secretary can write his comments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4C0D3-D662-EA81-2B89-0FDE61554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5952"/>
              </p:ext>
            </p:extLst>
          </p:nvPr>
        </p:nvGraphicFramePr>
        <p:xfrm>
          <a:off x="1013460" y="2224056"/>
          <a:ext cx="7246010" cy="2502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326">
                  <a:extLst>
                    <a:ext uri="{9D8B030D-6E8A-4147-A177-3AD203B41FA5}">
                      <a16:colId xmlns:a16="http://schemas.microsoft.com/office/drawing/2014/main" val="1729256602"/>
                    </a:ext>
                  </a:extLst>
                </a:gridCol>
                <a:gridCol w="1531349">
                  <a:extLst>
                    <a:ext uri="{9D8B030D-6E8A-4147-A177-3AD203B41FA5}">
                      <a16:colId xmlns:a16="http://schemas.microsoft.com/office/drawing/2014/main" val="779859293"/>
                    </a:ext>
                  </a:extLst>
                </a:gridCol>
                <a:gridCol w="1531349">
                  <a:extLst>
                    <a:ext uri="{9D8B030D-6E8A-4147-A177-3AD203B41FA5}">
                      <a16:colId xmlns:a16="http://schemas.microsoft.com/office/drawing/2014/main" val="1153787642"/>
                    </a:ext>
                  </a:extLst>
                </a:gridCol>
                <a:gridCol w="1487176">
                  <a:extLst>
                    <a:ext uri="{9D8B030D-6E8A-4147-A177-3AD203B41FA5}">
                      <a16:colId xmlns:a16="http://schemas.microsoft.com/office/drawing/2014/main" val="794960175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273275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Name of officer, Batch Cadre etc.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Ministry’s comments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BO Proposal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796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8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71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7826-F5EA-2F88-9D3A-E9AC924D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/ CVC Login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FF10A8-4C80-2D59-3E52-0DDF7CCF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Following screen shall be available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Summary note of BO proposal shall be available here.</a:t>
            </a:r>
          </a:p>
          <a:p>
            <a:r>
              <a:rPr lang="en-US" dirty="0"/>
              <a:t>Secretary’s comments </a:t>
            </a:r>
          </a:p>
          <a:p>
            <a:r>
              <a:rPr lang="en-US" dirty="0"/>
              <a:t>VC’s comments</a:t>
            </a:r>
          </a:p>
          <a:p>
            <a:r>
              <a:rPr lang="en-US" dirty="0"/>
              <a:t>CVC comments</a:t>
            </a:r>
          </a:p>
          <a:p>
            <a:r>
              <a:rPr lang="en-US" dirty="0"/>
              <a:t>Thereafter , a reverse flow shall be maintained. (CVC </a:t>
            </a:r>
            <a:r>
              <a:rPr lang="en-US" dirty="0">
                <a:sym typeface="Wingdings" panose="05000000000000000000" pitchFamily="2" charset="2"/>
              </a:rPr>
              <a:t> VC  Secretary  BO  SO/US  DH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F141B-0C68-FA3F-745F-2073EF09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1422"/>
              </p:ext>
            </p:extLst>
          </p:nvPr>
        </p:nvGraphicFramePr>
        <p:xfrm>
          <a:off x="1001394" y="2193576"/>
          <a:ext cx="9712326" cy="231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821">
                  <a:extLst>
                    <a:ext uri="{9D8B030D-6E8A-4147-A177-3AD203B41FA5}">
                      <a16:colId xmlns:a16="http://schemas.microsoft.com/office/drawing/2014/main" val="573360795"/>
                    </a:ext>
                  </a:extLst>
                </a:gridCol>
                <a:gridCol w="2052573">
                  <a:extLst>
                    <a:ext uri="{9D8B030D-6E8A-4147-A177-3AD203B41FA5}">
                      <a16:colId xmlns:a16="http://schemas.microsoft.com/office/drawing/2014/main" val="2878425434"/>
                    </a:ext>
                  </a:extLst>
                </a:gridCol>
                <a:gridCol w="2052573">
                  <a:extLst>
                    <a:ext uri="{9D8B030D-6E8A-4147-A177-3AD203B41FA5}">
                      <a16:colId xmlns:a16="http://schemas.microsoft.com/office/drawing/2014/main" val="3209346247"/>
                    </a:ext>
                  </a:extLst>
                </a:gridCol>
                <a:gridCol w="1993364">
                  <a:extLst>
                    <a:ext uri="{9D8B030D-6E8A-4147-A177-3AD203B41FA5}">
                      <a16:colId xmlns:a16="http://schemas.microsoft.com/office/drawing/2014/main" val="1798633098"/>
                    </a:ext>
                  </a:extLst>
                </a:gridCol>
                <a:gridCol w="1634995">
                  <a:extLst>
                    <a:ext uri="{9D8B030D-6E8A-4147-A177-3AD203B41FA5}">
                      <a16:colId xmlns:a16="http://schemas.microsoft.com/office/drawing/2014/main" val="536699619"/>
                    </a:ext>
                  </a:extLst>
                </a:gridCol>
              </a:tblGrid>
              <a:tr h="6387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Name of officer, Batch Cadre etc.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Ministry’s comments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Vigilance Section’s comments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CBI’s feedback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BO Proposal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770578"/>
                  </a:ext>
                </a:extLst>
              </a:tr>
              <a:tr h="1671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This will auto populate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This will auto populate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Drop Down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Clearance Granted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Can not be considered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Denied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en-US" sz="1200" kern="100" dirty="0">
                          <a:effectLst/>
                        </a:rPr>
                        <a:t>Clarification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77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921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Vigilance Clearance Module</vt:lpstr>
      <vt:lpstr>Process Flow</vt:lpstr>
      <vt:lpstr>PESB</vt:lpstr>
      <vt:lpstr>All Ministries including DoPT</vt:lpstr>
      <vt:lpstr>All Ministries including DoPT</vt:lpstr>
      <vt:lpstr>Dealing Hand Process</vt:lpstr>
      <vt:lpstr>BO Process</vt:lpstr>
      <vt:lpstr>Secretary Commisison Login</vt:lpstr>
      <vt:lpstr>VC / CVC Login</vt:lpstr>
      <vt:lpstr>BO Login</vt:lpstr>
      <vt:lpstr>DH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 Cell 02</dc:creator>
  <cp:lastModifiedBy>IT Cell 02</cp:lastModifiedBy>
  <cp:revision>66</cp:revision>
  <cp:lastPrinted>2025-06-05T12:21:45Z</cp:lastPrinted>
  <dcterms:created xsi:type="dcterms:W3CDTF">2025-06-05T10:20:22Z</dcterms:created>
  <dcterms:modified xsi:type="dcterms:W3CDTF">2025-06-09T11:30:18Z</dcterms:modified>
</cp:coreProperties>
</file>