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2" r:id="rId12"/>
    <p:sldId id="276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4608"/>
  </p:normalViewPr>
  <p:slideViewPr>
    <p:cSldViewPr>
      <p:cViewPr varScale="1">
        <p:scale>
          <a:sx n="78" d="100"/>
          <a:sy n="78" d="100"/>
        </p:scale>
        <p:origin x="46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FF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6AFF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FF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46AFF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365" cy="10287000"/>
          </a:xfrm>
          <a:custGeom>
            <a:avLst/>
            <a:gdLst/>
            <a:ahLst/>
            <a:cxnLst/>
            <a:rect l="l" t="t" r="r" b="b"/>
            <a:pathLst>
              <a:path w="18287365" h="10287000">
                <a:moveTo>
                  <a:pt x="18287365" y="21844"/>
                </a:moveTo>
                <a:lnTo>
                  <a:pt x="18285651" y="13347"/>
                </a:lnTo>
                <a:lnTo>
                  <a:pt x="18280977" y="6400"/>
                </a:lnTo>
                <a:lnTo>
                  <a:pt x="18274068" y="1727"/>
                </a:lnTo>
                <a:lnTo>
                  <a:pt x="18265648" y="0"/>
                </a:lnTo>
                <a:lnTo>
                  <a:pt x="18243931" y="0"/>
                </a:lnTo>
                <a:lnTo>
                  <a:pt x="18243931" y="43815"/>
                </a:lnTo>
                <a:lnTo>
                  <a:pt x="18243931" y="10242626"/>
                </a:lnTo>
                <a:lnTo>
                  <a:pt x="9143746" y="10242626"/>
                </a:lnTo>
                <a:lnTo>
                  <a:pt x="43446" y="10242626"/>
                </a:lnTo>
                <a:lnTo>
                  <a:pt x="43446" y="43815"/>
                </a:lnTo>
                <a:lnTo>
                  <a:pt x="9143746" y="43815"/>
                </a:lnTo>
                <a:lnTo>
                  <a:pt x="18243931" y="43815"/>
                </a:lnTo>
                <a:lnTo>
                  <a:pt x="18243931" y="0"/>
                </a:lnTo>
                <a:lnTo>
                  <a:pt x="9143746" y="0"/>
                </a:lnTo>
                <a:lnTo>
                  <a:pt x="21717" y="0"/>
                </a:lnTo>
                <a:lnTo>
                  <a:pt x="13271" y="1727"/>
                </a:lnTo>
                <a:lnTo>
                  <a:pt x="6362" y="6400"/>
                </a:lnTo>
                <a:lnTo>
                  <a:pt x="1701" y="13347"/>
                </a:lnTo>
                <a:lnTo>
                  <a:pt x="0" y="21844"/>
                </a:lnTo>
                <a:lnTo>
                  <a:pt x="0" y="10270541"/>
                </a:lnTo>
                <a:lnTo>
                  <a:pt x="2425" y="10276014"/>
                </a:lnTo>
                <a:lnTo>
                  <a:pt x="6362" y="10279977"/>
                </a:lnTo>
                <a:lnTo>
                  <a:pt x="21640" y="10286378"/>
                </a:lnTo>
                <a:lnTo>
                  <a:pt x="9143746" y="10286378"/>
                </a:lnTo>
                <a:lnTo>
                  <a:pt x="18265775" y="10286378"/>
                </a:lnTo>
                <a:lnTo>
                  <a:pt x="18281015" y="10279977"/>
                </a:lnTo>
                <a:lnTo>
                  <a:pt x="18284952" y="10276014"/>
                </a:lnTo>
                <a:lnTo>
                  <a:pt x="18287365" y="10270541"/>
                </a:lnTo>
                <a:lnTo>
                  <a:pt x="18287365" y="21844"/>
                </a:lnTo>
                <a:close/>
              </a:path>
            </a:pathLst>
          </a:custGeom>
          <a:solidFill>
            <a:srgbClr val="46A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2620" y="4046156"/>
            <a:ext cx="430275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46AFF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9" y="2648521"/>
            <a:ext cx="16901160" cy="6811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6AFF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653" y="2534348"/>
            <a:ext cx="15006955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1943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Times New Roman"/>
                <a:cs typeface="Times New Roman"/>
              </a:rPr>
              <a:t>CLOUD</a:t>
            </a:r>
            <a:endParaRPr sz="4800">
              <a:latin typeface="Times New Roman"/>
              <a:cs typeface="Times New Roman"/>
            </a:endParaRPr>
          </a:p>
          <a:p>
            <a:pPr marL="1137920" algn="ctr">
              <a:lnSpc>
                <a:spcPct val="100000"/>
              </a:lnSpc>
              <a:spcBef>
                <a:spcPts val="195"/>
              </a:spcBef>
            </a:pPr>
            <a:r>
              <a:rPr sz="4800" spc="-50" dirty="0">
                <a:latin typeface="Times New Roman"/>
                <a:cs typeface="Times New Roman"/>
              </a:rPr>
              <a:t>APPLICATION</a:t>
            </a:r>
            <a:r>
              <a:rPr sz="4800" spc="-7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DEVELOPMENT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4800" spc="-35" dirty="0">
                <a:latin typeface="Times New Roman"/>
                <a:cs typeface="Times New Roman"/>
              </a:rPr>
              <a:t>Title:</a:t>
            </a:r>
            <a:endParaRPr sz="4800">
              <a:latin typeface="Times New Roman"/>
              <a:cs typeface="Times New Roman"/>
            </a:endParaRPr>
          </a:p>
          <a:p>
            <a:pPr marL="12065" marR="5080" algn="ctr">
              <a:lnSpc>
                <a:spcPts val="5950"/>
              </a:lnSpc>
              <a:spcBef>
                <a:spcPts val="105"/>
              </a:spcBef>
            </a:pPr>
            <a:r>
              <a:rPr sz="4800" spc="-5" dirty="0">
                <a:latin typeface="Times New Roman"/>
                <a:cs typeface="Times New Roman"/>
              </a:rPr>
              <a:t>Cloud </a:t>
            </a:r>
            <a:r>
              <a:rPr sz="4800" dirty="0">
                <a:latin typeface="Times New Roman"/>
                <a:cs typeface="Times New Roman"/>
              </a:rPr>
              <a:t>Based</a:t>
            </a:r>
            <a:r>
              <a:rPr sz="4800" spc="-26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Attendance</a:t>
            </a:r>
            <a:r>
              <a:rPr sz="4800" spc="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System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Using Facial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Recognition </a:t>
            </a:r>
            <a:r>
              <a:rPr sz="4800" spc="-15" dirty="0">
                <a:latin typeface="Times New Roman"/>
                <a:cs typeface="Times New Roman"/>
              </a:rPr>
              <a:t>in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Python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6316916"/>
            <a:ext cx="5781675" cy="151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Times New Roman"/>
                <a:cs typeface="Times New Roman"/>
              </a:rPr>
              <a:t>Presented</a:t>
            </a:r>
            <a:r>
              <a:rPr sz="4800" b="1" spc="-40" dirty="0">
                <a:latin typeface="Times New Roman"/>
                <a:cs typeface="Times New Roman"/>
              </a:rPr>
              <a:t> </a:t>
            </a:r>
            <a:r>
              <a:rPr sz="4800" b="1" spc="-5" dirty="0">
                <a:latin typeface="Times New Roman"/>
                <a:cs typeface="Times New Roman"/>
              </a:rPr>
              <a:t>by: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4800" spc="-5" dirty="0">
                <a:latin typeface="Times New Roman"/>
                <a:cs typeface="Times New Roman"/>
              </a:rPr>
              <a:t>Kumar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Dev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500083164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8655" y="6316916"/>
            <a:ext cx="7247762" cy="3037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1525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Times New Roman"/>
                <a:cs typeface="Times New Roman"/>
              </a:rPr>
              <a:t>Guided</a:t>
            </a:r>
            <a:r>
              <a:rPr sz="4800" b="1" spc="-45" dirty="0">
                <a:latin typeface="Times New Roman"/>
                <a:cs typeface="Times New Roman"/>
              </a:rPr>
              <a:t> </a:t>
            </a:r>
            <a:r>
              <a:rPr sz="4800" b="1" spc="-5" dirty="0">
                <a:latin typeface="Times New Roman"/>
                <a:cs typeface="Times New Roman"/>
              </a:rPr>
              <a:t>by:</a:t>
            </a:r>
            <a:endParaRPr sz="4800" dirty="0">
              <a:latin typeface="Times New Roman"/>
              <a:cs typeface="Times New Roman"/>
            </a:endParaRPr>
          </a:p>
          <a:p>
            <a:pPr marL="622300" marR="5080" indent="984250">
              <a:lnSpc>
                <a:spcPct val="103299"/>
              </a:lnSpc>
              <a:spcBef>
                <a:spcPts val="5"/>
              </a:spcBef>
            </a:pPr>
            <a:r>
              <a:rPr sz="4800" spc="-95" dirty="0">
                <a:latin typeface="Times New Roman"/>
                <a:cs typeface="Times New Roman"/>
              </a:rPr>
              <a:t>Dr.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Harvinder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Singh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lang="en-US" sz="4800" spc="-1185" dirty="0">
                <a:latin typeface="Times New Roman"/>
                <a:cs typeface="Times New Roman"/>
              </a:rPr>
              <a:t>         	 	  </a:t>
            </a:r>
            <a:r>
              <a:rPr sz="4800" spc="-5" dirty="0">
                <a:latin typeface="Times New Roman"/>
                <a:cs typeface="Times New Roman"/>
              </a:rPr>
              <a:t>Assistant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Professor</a:t>
            </a: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sz="4800" spc="-10" dirty="0">
                <a:latin typeface="Times New Roman"/>
                <a:cs typeface="Times New Roman"/>
              </a:rPr>
              <a:t>	</a:t>
            </a:r>
            <a:r>
              <a:rPr sz="4800" spc="-10" dirty="0">
                <a:latin typeface="Times New Roman"/>
                <a:cs typeface="Times New Roman"/>
              </a:rPr>
              <a:t>Department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of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Systemics</a:t>
            </a:r>
            <a:endParaRPr sz="4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24231" y="1070483"/>
            <a:ext cx="5552440" cy="2084705"/>
            <a:chOff x="12524231" y="1070483"/>
            <a:chExt cx="5552440" cy="2084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4008" y="1070483"/>
              <a:ext cx="2002409" cy="813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4231" y="1103884"/>
              <a:ext cx="5537962" cy="20510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69" y="1073150"/>
            <a:ext cx="15621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9" y="593725"/>
            <a:ext cx="2001646" cy="8134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0467" y="1825942"/>
            <a:ext cx="16725265" cy="60858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91440" marR="10795" indent="-79375" algn="just">
              <a:lnSpc>
                <a:spcPct val="98900"/>
              </a:lnSpc>
              <a:spcBef>
                <a:spcPts val="155"/>
              </a:spcBef>
            </a:pP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concurrently,</a:t>
            </a:r>
            <a:r>
              <a:rPr sz="4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8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operations,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threading. The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 Python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threads,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handling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 These threads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concurrently,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application's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marR="5080" indent="34925" algn="just">
              <a:lnSpc>
                <a:spcPct val="98800"/>
              </a:lnSpc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conclusion,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4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r>
              <a:rPr sz="4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sizable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z="4000" spc="-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9" y="593725"/>
            <a:ext cx="2001646" cy="813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835467"/>
            <a:ext cx="146431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Implement Multi Threading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857500"/>
            <a:ext cx="17070070" cy="525772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Recognise the issue and specifications.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Create the architecture for the system.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Pick a multi-threading library that works for you.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Find out how many threads there are.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Implement the code for multi-threading.</a:t>
            </a:r>
          </a:p>
          <a:p>
            <a:pPr marL="1057275" marR="8890" indent="-685800" algn="just">
              <a:lnSpc>
                <a:spcPct val="931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/>
                <a:cs typeface="Times New Roman"/>
              </a:rPr>
              <a:t>Performance should be tested and improved.</a:t>
            </a:r>
          </a:p>
          <a:p>
            <a:pPr marL="371475" marR="8890" algn="just">
              <a:lnSpc>
                <a:spcPct val="93100"/>
              </a:lnSpc>
              <a:spcBef>
                <a:spcPts val="500"/>
              </a:spcBef>
            </a:pP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200" dirty="0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0069" y="1073150"/>
            <a:ext cx="4975860" cy="1709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80" dirty="0"/>
              <a:t> </a:t>
            </a:r>
            <a:r>
              <a:rPr spc="-10" dirty="0"/>
              <a:t>Introduction</a:t>
            </a:r>
          </a:p>
          <a:p>
            <a:pPr marL="982980" marR="412750" indent="34925">
              <a:lnSpc>
                <a:spcPct val="109000"/>
              </a:lnSpc>
              <a:spcBef>
                <a:spcPts val="370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 innovative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automates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tracking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businesses is a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cloud-based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uses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Python </a:t>
            </a:r>
            <a:r>
              <a:rPr b="0" spc="-1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facial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recognition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technology.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authenticates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users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facial </a:t>
            </a:r>
            <a:r>
              <a:rPr b="0" spc="-1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recognition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technology to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identify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them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ensure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</a:p>
          <a:p>
            <a:pPr marL="982980">
              <a:lnSpc>
                <a:spcPct val="100000"/>
              </a:lnSpc>
              <a:spcBef>
                <a:spcPts val="52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attendance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records are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correct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 real-time.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Because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</a:p>
          <a:p>
            <a:pPr marL="982980" marR="1274445">
              <a:lnSpc>
                <a:spcPct val="109000"/>
              </a:lnSpc>
              <a:spcBef>
                <a:spcPts val="2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housed on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cloud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platform,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scalable,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dependable,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secure.</a:t>
            </a:r>
            <a:r>
              <a:rPr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provides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capabilities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including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real-time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0725" y="1831987"/>
            <a:ext cx="2004694" cy="8130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205" y="4356353"/>
            <a:ext cx="1809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503" y="1873567"/>
            <a:ext cx="16118840" cy="21202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algn="just">
              <a:lnSpc>
                <a:spcPct val="93100"/>
              </a:lnSpc>
              <a:spcBef>
                <a:spcPts val="500"/>
              </a:spcBef>
            </a:pP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tracking,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attendance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control,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integration.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is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complete attendance management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solution that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reduces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the need </a:t>
            </a:r>
            <a:r>
              <a:rPr sz="48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manual</a:t>
            </a:r>
            <a:r>
              <a:rPr sz="4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tracking</a:t>
            </a:r>
            <a:r>
              <a:rPr sz="48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4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offers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more</a:t>
            </a:r>
            <a:r>
              <a:rPr sz="4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accuracy</a:t>
            </a:r>
            <a:r>
              <a:rPr sz="48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4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efficiency.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9" y="1073150"/>
            <a:ext cx="2001646" cy="813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575" y="614361"/>
            <a:ext cx="17003395" cy="7066915"/>
          </a:xfrm>
          <a:prstGeom prst="rect">
            <a:avLst/>
          </a:prstGeom>
        </p:spPr>
        <p:txBody>
          <a:bodyPr vert="horz" wrap="square" lIns="0" tIns="417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90"/>
              </a:spcBef>
            </a:pPr>
            <a:r>
              <a:rPr sz="4800" b="1" dirty="0">
                <a:solidFill>
                  <a:srgbClr val="46AFF8"/>
                </a:solidFill>
                <a:latin typeface="Times New Roman"/>
                <a:cs typeface="Times New Roman"/>
              </a:rPr>
              <a:t>2.</a:t>
            </a:r>
            <a:r>
              <a:rPr sz="4800" b="1" spc="-4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15" dirty="0">
                <a:solidFill>
                  <a:srgbClr val="46AFF8"/>
                </a:solidFill>
                <a:latin typeface="Times New Roman"/>
                <a:cs typeface="Times New Roman"/>
              </a:rPr>
              <a:t>Problem</a:t>
            </a:r>
            <a:r>
              <a:rPr sz="4800" b="1" spc="-5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46AFF8"/>
                </a:solidFill>
                <a:latin typeface="Times New Roman"/>
                <a:cs typeface="Times New Roman"/>
              </a:rPr>
              <a:t>Statement</a:t>
            </a:r>
            <a:endParaRPr sz="4800">
              <a:latin typeface="Times New Roman"/>
              <a:cs typeface="Times New Roman"/>
            </a:endParaRPr>
          </a:p>
          <a:p>
            <a:pPr marL="892175" marR="5080" indent="177165" algn="just">
              <a:lnSpc>
                <a:spcPct val="93100"/>
              </a:lnSpc>
              <a:spcBef>
                <a:spcPts val="3590"/>
              </a:spcBef>
            </a:pP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4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Problem</a:t>
            </a:r>
            <a:r>
              <a:rPr sz="4800" spc="-5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is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to</a:t>
            </a:r>
            <a:r>
              <a:rPr sz="4800" spc="-4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Organisations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that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track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employees' attendance </a:t>
            </a:r>
            <a:r>
              <a:rPr sz="4800" spc="-119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manually </a:t>
            </a:r>
            <a:r>
              <a:rPr sz="4800" spc="5" dirty="0">
                <a:latin typeface="Times New Roman"/>
                <a:cs typeface="Times New Roman"/>
              </a:rPr>
              <a:t>are </a:t>
            </a:r>
            <a:r>
              <a:rPr sz="4800" dirty="0">
                <a:latin typeface="Times New Roman"/>
                <a:cs typeface="Times New Roman"/>
              </a:rPr>
              <a:t>more </a:t>
            </a:r>
            <a:r>
              <a:rPr sz="4800" spc="-10" dirty="0">
                <a:latin typeface="Times New Roman"/>
                <a:cs typeface="Times New Roman"/>
              </a:rPr>
              <a:t>likely </a:t>
            </a:r>
            <a:r>
              <a:rPr sz="4800" dirty="0">
                <a:latin typeface="Times New Roman"/>
                <a:cs typeface="Times New Roman"/>
              </a:rPr>
              <a:t>to </a:t>
            </a:r>
            <a:r>
              <a:rPr sz="4800" spc="-5" dirty="0">
                <a:latin typeface="Times New Roman"/>
                <a:cs typeface="Times New Roman"/>
              </a:rPr>
              <a:t>make mistakes, find anomalies, </a:t>
            </a:r>
            <a:r>
              <a:rPr sz="4800" dirty="0">
                <a:latin typeface="Times New Roman"/>
                <a:cs typeface="Times New Roman"/>
              </a:rPr>
              <a:t>and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manipulate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attendance</a:t>
            </a:r>
            <a:r>
              <a:rPr sz="4800" dirty="0">
                <a:latin typeface="Times New Roman"/>
                <a:cs typeface="Times New Roman"/>
              </a:rPr>
              <a:t> data. </a:t>
            </a:r>
            <a:r>
              <a:rPr sz="4800" spc="-5" dirty="0">
                <a:latin typeface="Times New Roman"/>
                <a:cs typeface="Times New Roman"/>
              </a:rPr>
              <a:t>Additionally</a:t>
            </a:r>
            <a:r>
              <a:rPr sz="4800" dirty="0">
                <a:latin typeface="Times New Roman"/>
                <a:cs typeface="Times New Roman"/>
              </a:rPr>
              <a:t> time-consuming,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this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approach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results</a:t>
            </a:r>
            <a:r>
              <a:rPr sz="4800" dirty="0">
                <a:latin typeface="Times New Roman"/>
                <a:cs typeface="Times New Roman"/>
              </a:rPr>
              <a:t> in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inefficiencies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spc="5" dirty="0">
                <a:latin typeface="Times New Roman"/>
                <a:cs typeface="Times New Roman"/>
              </a:rPr>
              <a:t>and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lower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25" dirty="0">
                <a:latin typeface="Times New Roman"/>
                <a:cs typeface="Times New Roman"/>
              </a:rPr>
              <a:t>productivity.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By 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automating </a:t>
            </a:r>
            <a:r>
              <a:rPr sz="4800" dirty="0">
                <a:latin typeface="Times New Roman"/>
                <a:cs typeface="Times New Roman"/>
              </a:rPr>
              <a:t>the </a:t>
            </a:r>
            <a:r>
              <a:rPr sz="4800" spc="-5" dirty="0">
                <a:latin typeface="Times New Roman"/>
                <a:cs typeface="Times New Roman"/>
              </a:rPr>
              <a:t>attendance monitoring process </a:t>
            </a:r>
            <a:r>
              <a:rPr sz="4800" dirty="0">
                <a:latin typeface="Times New Roman"/>
                <a:cs typeface="Times New Roman"/>
              </a:rPr>
              <a:t>and </a:t>
            </a:r>
            <a:r>
              <a:rPr sz="4800" spc="-5" dirty="0">
                <a:latin typeface="Times New Roman"/>
                <a:cs typeface="Times New Roman"/>
              </a:rPr>
              <a:t>maintaining 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accurate </a:t>
            </a:r>
            <a:r>
              <a:rPr sz="4800" dirty="0">
                <a:latin typeface="Times New Roman"/>
                <a:cs typeface="Times New Roman"/>
              </a:rPr>
              <a:t>records in </a:t>
            </a:r>
            <a:r>
              <a:rPr sz="4800" spc="-5" dirty="0">
                <a:latin typeface="Times New Roman"/>
                <a:cs typeface="Times New Roman"/>
              </a:rPr>
              <a:t>real-time, </a:t>
            </a:r>
            <a:r>
              <a:rPr sz="4800" dirty="0">
                <a:latin typeface="Times New Roman"/>
                <a:cs typeface="Times New Roman"/>
              </a:rPr>
              <a:t>a cloud-based </a:t>
            </a:r>
            <a:r>
              <a:rPr sz="4800" spc="-5" dirty="0">
                <a:latin typeface="Times New Roman"/>
                <a:cs typeface="Times New Roman"/>
              </a:rPr>
              <a:t>attendance system 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employing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Python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facial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recognition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5" dirty="0">
                <a:latin typeface="Times New Roman"/>
                <a:cs typeface="Times New Roman"/>
              </a:rPr>
              <a:t>can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address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these 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problems.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1263967"/>
            <a:ext cx="16738600" cy="846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46AFF8"/>
                </a:solidFill>
                <a:latin typeface="Times New Roman"/>
                <a:cs typeface="Times New Roman"/>
              </a:rPr>
              <a:t>3.Project</a:t>
            </a:r>
            <a:r>
              <a:rPr sz="4800" b="1" spc="-3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46AFF8"/>
                </a:solidFill>
                <a:latin typeface="Times New Roman"/>
                <a:cs typeface="Times New Roman"/>
              </a:rPr>
              <a:t>Proposal:</a:t>
            </a:r>
            <a:endParaRPr sz="4800">
              <a:latin typeface="Times New Roman"/>
              <a:cs typeface="Times New Roman"/>
            </a:endParaRPr>
          </a:p>
          <a:p>
            <a:pPr marL="812800" marR="673735" indent="-98425" algn="just">
              <a:lnSpc>
                <a:spcPts val="5470"/>
              </a:lnSpc>
              <a:spcBef>
                <a:spcPts val="595"/>
              </a:spcBef>
            </a:pPr>
            <a:r>
              <a:rPr sz="4800" b="1" spc="-5" dirty="0">
                <a:latin typeface="Times New Roman"/>
                <a:cs typeface="Times New Roman"/>
              </a:rPr>
              <a:t>Objective: </a:t>
            </a:r>
            <a:r>
              <a:rPr sz="4800" dirty="0">
                <a:latin typeface="Times New Roman"/>
                <a:cs typeface="Times New Roman"/>
              </a:rPr>
              <a:t>The </a:t>
            </a:r>
            <a:r>
              <a:rPr sz="4800" spc="-5" dirty="0">
                <a:latin typeface="Times New Roman"/>
                <a:cs typeface="Times New Roman"/>
              </a:rPr>
              <a:t>Objectives </a:t>
            </a:r>
            <a:r>
              <a:rPr sz="4800" dirty="0">
                <a:latin typeface="Times New Roman"/>
                <a:cs typeface="Times New Roman"/>
              </a:rPr>
              <a:t>of a cloud-based </a:t>
            </a:r>
            <a:r>
              <a:rPr sz="4800" spc="-5" dirty="0">
                <a:latin typeface="Times New Roman"/>
                <a:cs typeface="Times New Roman"/>
              </a:rPr>
              <a:t>attendance system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using </a:t>
            </a:r>
            <a:r>
              <a:rPr sz="4800" spc="-5" dirty="0">
                <a:latin typeface="Times New Roman"/>
                <a:cs typeface="Times New Roman"/>
              </a:rPr>
              <a:t>Python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facial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recognition </a:t>
            </a:r>
            <a:r>
              <a:rPr sz="4800" spc="-10" dirty="0">
                <a:latin typeface="Times New Roman"/>
                <a:cs typeface="Times New Roman"/>
              </a:rPr>
              <a:t>are</a:t>
            </a:r>
            <a:r>
              <a:rPr sz="4800" spc="1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to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automate</a:t>
            </a:r>
            <a:r>
              <a:rPr sz="4800" dirty="0">
                <a:latin typeface="Times New Roman"/>
                <a:cs typeface="Times New Roman"/>
              </a:rPr>
              <a:t> and </a:t>
            </a:r>
            <a:r>
              <a:rPr sz="4800" spc="-10" dirty="0">
                <a:latin typeface="Times New Roman"/>
                <a:cs typeface="Times New Roman"/>
              </a:rPr>
              <a:t>simplify</a:t>
            </a:r>
            <a:endParaRPr sz="4800">
              <a:latin typeface="Times New Roman"/>
              <a:cs typeface="Times New Roman"/>
            </a:endParaRPr>
          </a:p>
          <a:p>
            <a:pPr marL="812800" marR="5080" algn="just">
              <a:lnSpc>
                <a:spcPts val="5480"/>
              </a:lnSpc>
            </a:pPr>
            <a:r>
              <a:rPr sz="4800" spc="-5" dirty="0">
                <a:latin typeface="Times New Roman"/>
                <a:cs typeface="Times New Roman"/>
              </a:rPr>
              <a:t>attendance </a:t>
            </a:r>
            <a:r>
              <a:rPr sz="4800" dirty="0">
                <a:latin typeface="Times New Roman"/>
                <a:cs typeface="Times New Roman"/>
              </a:rPr>
              <a:t>tracking, </a:t>
            </a:r>
            <a:r>
              <a:rPr sz="4800" spc="-5" dirty="0">
                <a:latin typeface="Times New Roman"/>
                <a:cs typeface="Times New Roman"/>
              </a:rPr>
              <a:t>improve </a:t>
            </a:r>
            <a:r>
              <a:rPr sz="4800" spc="-10" dirty="0">
                <a:latin typeface="Times New Roman"/>
                <a:cs typeface="Times New Roman"/>
              </a:rPr>
              <a:t>accuracy </a:t>
            </a:r>
            <a:r>
              <a:rPr sz="4800" dirty="0">
                <a:latin typeface="Times New Roman"/>
                <a:cs typeface="Times New Roman"/>
              </a:rPr>
              <a:t>and </a:t>
            </a:r>
            <a:r>
              <a:rPr sz="4800" spc="-5" dirty="0">
                <a:latin typeface="Times New Roman"/>
                <a:cs typeface="Times New Roman"/>
              </a:rPr>
              <a:t>eliminate </a:t>
            </a:r>
            <a:r>
              <a:rPr sz="4800" dirty="0">
                <a:latin typeface="Times New Roman"/>
                <a:cs typeface="Times New Roman"/>
              </a:rPr>
              <a:t>errors, </a:t>
            </a:r>
            <a:r>
              <a:rPr sz="4800" spc="-20" dirty="0">
                <a:latin typeface="Times New Roman"/>
                <a:cs typeface="Times New Roman"/>
              </a:rPr>
              <a:t>offer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customization </a:t>
            </a:r>
            <a:r>
              <a:rPr sz="4800" dirty="0">
                <a:latin typeface="Times New Roman"/>
                <a:cs typeface="Times New Roman"/>
              </a:rPr>
              <a:t>and </a:t>
            </a:r>
            <a:r>
              <a:rPr sz="4800" spc="-5" dirty="0">
                <a:latin typeface="Times New Roman"/>
                <a:cs typeface="Times New Roman"/>
              </a:rPr>
              <a:t>anomaly detection, </a:t>
            </a:r>
            <a:r>
              <a:rPr sz="4800" dirty="0">
                <a:latin typeface="Times New Roman"/>
                <a:cs typeface="Times New Roman"/>
              </a:rPr>
              <a:t>provide real-time </a:t>
            </a:r>
            <a:r>
              <a:rPr sz="4800" spc="-5" dirty="0">
                <a:latin typeface="Times New Roman"/>
                <a:cs typeface="Times New Roman"/>
              </a:rPr>
              <a:t>tracking 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-5" dirty="0">
                <a:latin typeface="Times New Roman"/>
                <a:cs typeface="Times New Roman"/>
              </a:rPr>
              <a:t> reporting,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increase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spc="-25" dirty="0">
                <a:latin typeface="Times New Roman"/>
                <a:cs typeface="Times New Roman"/>
              </a:rPr>
              <a:t>productivity,</a:t>
            </a:r>
            <a:r>
              <a:rPr sz="4800" dirty="0">
                <a:latin typeface="Times New Roman"/>
                <a:cs typeface="Times New Roman"/>
              </a:rPr>
              <a:t> and </a:t>
            </a:r>
            <a:r>
              <a:rPr sz="4800" spc="-5" dirty="0">
                <a:latin typeface="Times New Roman"/>
                <a:cs typeface="Times New Roman"/>
              </a:rPr>
              <a:t>enhance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workplace</a:t>
            </a:r>
            <a:endParaRPr sz="4800">
              <a:latin typeface="Times New Roman"/>
              <a:cs typeface="Times New Roman"/>
            </a:endParaRPr>
          </a:p>
          <a:p>
            <a:pPr marL="812800">
              <a:lnSpc>
                <a:spcPts val="5205"/>
              </a:lnSpc>
            </a:pPr>
            <a:r>
              <a:rPr sz="4800" spc="-40" dirty="0">
                <a:latin typeface="Times New Roman"/>
                <a:cs typeface="Times New Roman"/>
              </a:rPr>
              <a:t>security.</a:t>
            </a:r>
            <a:endParaRPr sz="4800">
              <a:latin typeface="Times New Roman"/>
              <a:cs typeface="Times New Roman"/>
            </a:endParaRPr>
          </a:p>
          <a:p>
            <a:pPr marL="812800" marR="84455" indent="-107950">
              <a:lnSpc>
                <a:spcPts val="5470"/>
              </a:lnSpc>
              <a:spcBef>
                <a:spcPts val="295"/>
              </a:spcBef>
            </a:pPr>
            <a:r>
              <a:rPr sz="4800" b="1" spc="-80" dirty="0">
                <a:latin typeface="Times New Roman"/>
                <a:cs typeface="Times New Roman"/>
              </a:rPr>
              <a:t>Target</a:t>
            </a:r>
            <a:r>
              <a:rPr sz="4800" b="1" spc="5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Users</a:t>
            </a:r>
            <a:r>
              <a:rPr sz="4800" dirty="0">
                <a:latin typeface="Times New Roman"/>
                <a:cs typeface="Times New Roman"/>
              </a:rPr>
              <a:t>: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spc="-15" dirty="0">
                <a:latin typeface="Times New Roman"/>
                <a:cs typeface="Times New Roman"/>
              </a:rPr>
              <a:t>Organisations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businesses</a:t>
            </a:r>
            <a:r>
              <a:rPr sz="4800" dirty="0">
                <a:latin typeface="Times New Roman"/>
                <a:cs typeface="Times New Roman"/>
              </a:rPr>
              <a:t> of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all</a:t>
            </a:r>
            <a:r>
              <a:rPr sz="4800" spc="-10" dirty="0">
                <a:latin typeface="Times New Roman"/>
                <a:cs typeface="Times New Roman"/>
              </a:rPr>
              <a:t> sizes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in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all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sectors</a:t>
            </a:r>
            <a:r>
              <a:rPr sz="4800" dirty="0">
                <a:latin typeface="Times New Roman"/>
                <a:cs typeface="Times New Roman"/>
              </a:rPr>
              <a:t> that</a:t>
            </a:r>
            <a:r>
              <a:rPr sz="4800" spc="-2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need a </a:t>
            </a:r>
            <a:r>
              <a:rPr sz="4800" spc="-5" dirty="0">
                <a:latin typeface="Times New Roman"/>
                <a:cs typeface="Times New Roman"/>
              </a:rPr>
              <a:t>reliable</a:t>
            </a:r>
            <a:r>
              <a:rPr sz="4800" dirty="0">
                <a:latin typeface="Times New Roman"/>
                <a:cs typeface="Times New Roman"/>
              </a:rPr>
              <a:t> and </a:t>
            </a:r>
            <a:r>
              <a:rPr sz="4800" spc="-15" dirty="0">
                <a:latin typeface="Times New Roman"/>
                <a:cs typeface="Times New Roman"/>
              </a:rPr>
              <a:t>effective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means</a:t>
            </a:r>
            <a:r>
              <a:rPr sz="4800" dirty="0">
                <a:latin typeface="Times New Roman"/>
                <a:cs typeface="Times New Roman"/>
              </a:rPr>
              <a:t> to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track</a:t>
            </a:r>
            <a:endParaRPr sz="4800">
              <a:latin typeface="Times New Roman"/>
              <a:cs typeface="Times New Roman"/>
            </a:endParaRPr>
          </a:p>
          <a:p>
            <a:pPr marL="812800">
              <a:lnSpc>
                <a:spcPts val="5180"/>
              </a:lnSpc>
            </a:pPr>
            <a:r>
              <a:rPr sz="4800" spc="-5" dirty="0">
                <a:latin typeface="Times New Roman"/>
                <a:cs typeface="Times New Roman"/>
              </a:rPr>
              <a:t>attendance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5" dirty="0">
                <a:latin typeface="Times New Roman"/>
                <a:cs typeface="Times New Roman"/>
              </a:rPr>
              <a:t>are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the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20" dirty="0">
                <a:latin typeface="Times New Roman"/>
                <a:cs typeface="Times New Roman"/>
              </a:rPr>
              <a:t>target </a:t>
            </a:r>
            <a:r>
              <a:rPr sz="4800" dirty="0">
                <a:latin typeface="Times New Roman"/>
                <a:cs typeface="Times New Roman"/>
              </a:rPr>
              <a:t>users</a:t>
            </a:r>
            <a:r>
              <a:rPr sz="4800" spc="-5" dirty="0">
                <a:latin typeface="Times New Roman"/>
                <a:cs typeface="Times New Roman"/>
              </a:rPr>
              <a:t> for</a:t>
            </a:r>
            <a:r>
              <a:rPr sz="4800" dirty="0">
                <a:latin typeface="Times New Roman"/>
                <a:cs typeface="Times New Roman"/>
              </a:rPr>
              <a:t> a cloud-based </a:t>
            </a:r>
            <a:r>
              <a:rPr sz="4800" spc="-5" dirty="0">
                <a:latin typeface="Times New Roman"/>
                <a:cs typeface="Times New Roman"/>
              </a:rPr>
              <a:t>attendance</a:t>
            </a:r>
            <a:endParaRPr sz="4800">
              <a:latin typeface="Times New Roman"/>
              <a:cs typeface="Times New Roman"/>
            </a:endParaRPr>
          </a:p>
          <a:p>
            <a:pPr marL="812800" marR="202565">
              <a:lnSpc>
                <a:spcPts val="5480"/>
              </a:lnSpc>
              <a:spcBef>
                <a:spcPts val="235"/>
              </a:spcBef>
            </a:pPr>
            <a:r>
              <a:rPr sz="4800" spc="-5" dirty="0">
                <a:latin typeface="Times New Roman"/>
                <a:cs typeface="Times New Roman"/>
              </a:rPr>
              <a:t>system employing facial recognition </a:t>
            </a:r>
            <a:r>
              <a:rPr sz="4800" spc="10" dirty="0">
                <a:latin typeface="Times New Roman"/>
                <a:cs typeface="Times New Roman"/>
              </a:rPr>
              <a:t>in </a:t>
            </a:r>
            <a:r>
              <a:rPr sz="4800" spc="-5" dirty="0">
                <a:latin typeface="Times New Roman"/>
                <a:cs typeface="Times New Roman"/>
              </a:rPr>
              <a:t>Python. This </a:t>
            </a:r>
            <a:r>
              <a:rPr sz="4800" dirty="0">
                <a:latin typeface="Times New Roman"/>
                <a:cs typeface="Times New Roman"/>
              </a:rPr>
              <a:t>can </a:t>
            </a:r>
            <a:r>
              <a:rPr sz="4800" spc="-5" dirty="0">
                <a:latin typeface="Times New Roman"/>
                <a:cs typeface="Times New Roman"/>
              </a:rPr>
              <a:t>include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institutions</a:t>
            </a:r>
            <a:r>
              <a:rPr sz="4800" dirty="0">
                <a:latin typeface="Times New Roman"/>
                <a:cs typeface="Times New Roman"/>
              </a:rPr>
              <a:t> like </a:t>
            </a:r>
            <a:r>
              <a:rPr sz="4800" spc="-5" dirty="0">
                <a:latin typeface="Times New Roman"/>
                <a:cs typeface="Times New Roman"/>
              </a:rPr>
              <a:t>colleges,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hospitals, </a:t>
            </a:r>
            <a:r>
              <a:rPr sz="4800" dirty="0">
                <a:latin typeface="Times New Roman"/>
                <a:cs typeface="Times New Roman"/>
              </a:rPr>
              <a:t>government</a:t>
            </a:r>
            <a:r>
              <a:rPr sz="4800" spc="-15" dirty="0">
                <a:latin typeface="Times New Roman"/>
                <a:cs typeface="Times New Roman"/>
              </a:rPr>
              <a:t> offices,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1139" y="1073150"/>
            <a:ext cx="2004694" cy="8134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000" y="2470150"/>
            <a:ext cx="168275" cy="168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000" y="6643496"/>
            <a:ext cx="168275" cy="168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453" y="1886267"/>
            <a:ext cx="15578455" cy="35363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38100">
              <a:lnSpc>
                <a:spcPct val="95000"/>
              </a:lnSpc>
              <a:spcBef>
                <a:spcPts val="390"/>
              </a:spcBef>
            </a:pPr>
            <a:r>
              <a:rPr sz="4800" spc="-5" dirty="0">
                <a:latin typeface="Times New Roman"/>
                <a:cs typeface="Times New Roman"/>
              </a:rPr>
              <a:t>manufacturing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sites,</a:t>
            </a:r>
            <a:r>
              <a:rPr sz="4800" dirty="0">
                <a:latin typeface="Times New Roman"/>
                <a:cs typeface="Times New Roman"/>
              </a:rPr>
              <a:t> and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more.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Managers,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supervisors,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HR 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30" dirty="0">
                <a:latin typeface="Times New Roman"/>
                <a:cs typeface="Times New Roman"/>
              </a:rPr>
              <a:t>staff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can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maintain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attendance records</a:t>
            </a:r>
            <a:r>
              <a:rPr sz="4800" spc="5" dirty="0">
                <a:latin typeface="Times New Roman"/>
                <a:cs typeface="Times New Roman"/>
              </a:rPr>
              <a:t> and </a:t>
            </a:r>
            <a:r>
              <a:rPr sz="4800" spc="-5" dirty="0">
                <a:latin typeface="Times New Roman"/>
                <a:cs typeface="Times New Roman"/>
              </a:rPr>
              <a:t>provide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reports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using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the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system.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Employees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may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also</a:t>
            </a:r>
            <a:r>
              <a:rPr sz="4800" dirty="0">
                <a:latin typeface="Times New Roman"/>
                <a:cs typeface="Times New Roman"/>
              </a:rPr>
              <a:t> utilise </a:t>
            </a:r>
            <a:r>
              <a:rPr sz="4800" spc="-5" dirty="0">
                <a:latin typeface="Times New Roman"/>
                <a:cs typeface="Times New Roman"/>
              </a:rPr>
              <a:t>the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system</a:t>
            </a:r>
            <a:r>
              <a:rPr sz="4800" dirty="0">
                <a:latin typeface="Times New Roman"/>
                <a:cs typeface="Times New Roman"/>
              </a:rPr>
              <a:t> to </a:t>
            </a:r>
            <a:r>
              <a:rPr sz="4800" spc="-10" dirty="0">
                <a:latin typeface="Times New Roman"/>
                <a:cs typeface="Times New Roman"/>
              </a:rPr>
              <a:t>check</a:t>
            </a:r>
            <a:r>
              <a:rPr sz="4800" spc="20" dirty="0">
                <a:latin typeface="Times New Roman"/>
                <a:cs typeface="Times New Roman"/>
              </a:rPr>
              <a:t> </a:t>
            </a:r>
            <a:r>
              <a:rPr sz="4800" spc="5" dirty="0">
                <a:latin typeface="Times New Roman"/>
                <a:cs typeface="Times New Roman"/>
              </a:rPr>
              <a:t>in 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and</a:t>
            </a:r>
            <a:r>
              <a:rPr sz="4800" spc="-5" dirty="0">
                <a:latin typeface="Times New Roman"/>
                <a:cs typeface="Times New Roman"/>
              </a:rPr>
              <a:t> leave,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making </a:t>
            </a:r>
            <a:r>
              <a:rPr sz="4800" spc="-10" dirty="0">
                <a:latin typeface="Times New Roman"/>
                <a:cs typeface="Times New Roman"/>
              </a:rPr>
              <a:t>it</a:t>
            </a:r>
            <a:r>
              <a:rPr sz="4800" dirty="0">
                <a:latin typeface="Times New Roman"/>
                <a:cs typeface="Times New Roman"/>
              </a:rPr>
              <a:t> a</a:t>
            </a:r>
            <a:r>
              <a:rPr sz="4800" spc="-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practical </a:t>
            </a:r>
            <a:r>
              <a:rPr sz="4800" spc="-10" dirty="0">
                <a:latin typeface="Times New Roman"/>
                <a:cs typeface="Times New Roman"/>
              </a:rPr>
              <a:t>and</a:t>
            </a:r>
            <a:r>
              <a:rPr sz="4800" spc="-5" dirty="0">
                <a:latin typeface="Times New Roman"/>
                <a:cs typeface="Times New Roman"/>
              </a:rPr>
              <a:t> simple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way </a:t>
            </a:r>
            <a:r>
              <a:rPr sz="4800" spc="-10" dirty="0">
                <a:latin typeface="Times New Roman"/>
                <a:cs typeface="Times New Roman"/>
              </a:rPr>
              <a:t>to</a:t>
            </a:r>
            <a:r>
              <a:rPr sz="4800" spc="1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keep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track</a:t>
            </a:r>
            <a:r>
              <a:rPr sz="4800" dirty="0">
                <a:latin typeface="Times New Roman"/>
                <a:cs typeface="Times New Roman"/>
              </a:rPr>
              <a:t> of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attendance.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3900" y="1073150"/>
            <a:ext cx="2001647" cy="8134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775" y="1862646"/>
            <a:ext cx="16998950" cy="6754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5860" indent="9525">
              <a:lnSpc>
                <a:spcPct val="128499"/>
              </a:lnSpc>
              <a:spcBef>
                <a:spcPts val="100"/>
              </a:spcBef>
              <a:tabLst>
                <a:tab pos="13740130" algn="l"/>
              </a:tabLst>
            </a:pPr>
            <a:r>
              <a:rPr sz="4800" b="1" dirty="0">
                <a:solidFill>
                  <a:srgbClr val="46AFF8"/>
                </a:solidFill>
                <a:latin typeface="Times New Roman"/>
                <a:cs typeface="Times New Roman"/>
              </a:rPr>
              <a:t>2.</a:t>
            </a:r>
            <a:r>
              <a:rPr sz="4800" b="1" spc="1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46AFF8"/>
                </a:solidFill>
                <a:latin typeface="Times New Roman"/>
                <a:cs typeface="Times New Roman"/>
              </a:rPr>
              <a:t>Understanding</a:t>
            </a:r>
            <a:r>
              <a:rPr sz="4800" b="1" spc="5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46AFF8"/>
                </a:solidFill>
                <a:latin typeface="Times New Roman"/>
                <a:cs typeface="Times New Roman"/>
              </a:rPr>
              <a:t>the</a:t>
            </a:r>
            <a:r>
              <a:rPr sz="4800" b="1" spc="15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46AFF8"/>
                </a:solidFill>
                <a:latin typeface="Times New Roman"/>
                <a:cs typeface="Times New Roman"/>
              </a:rPr>
              <a:t>relationship</a:t>
            </a:r>
            <a:r>
              <a:rPr sz="4800" b="1" spc="1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46AFF8"/>
                </a:solidFill>
                <a:latin typeface="Times New Roman"/>
                <a:cs typeface="Times New Roman"/>
              </a:rPr>
              <a:t>between</a:t>
            </a:r>
            <a:r>
              <a:rPr sz="4800" b="1" spc="45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15" dirty="0">
                <a:solidFill>
                  <a:srgbClr val="46AFF8"/>
                </a:solidFill>
                <a:latin typeface="Times New Roman"/>
                <a:cs typeface="Times New Roman"/>
              </a:rPr>
              <a:t>different	</a:t>
            </a:r>
            <a:r>
              <a:rPr sz="4800" b="1" spc="-5" dirty="0">
                <a:solidFill>
                  <a:srgbClr val="46AFF8"/>
                </a:solidFill>
                <a:latin typeface="Times New Roman"/>
                <a:cs typeface="Times New Roman"/>
              </a:rPr>
              <a:t>kinds</a:t>
            </a:r>
            <a:r>
              <a:rPr sz="4800" b="1" spc="-90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6AFF8"/>
                </a:solidFill>
                <a:latin typeface="Times New Roman"/>
                <a:cs typeface="Times New Roman"/>
              </a:rPr>
              <a:t>of </a:t>
            </a:r>
            <a:r>
              <a:rPr sz="4800" b="1" spc="-1185" dirty="0">
                <a:solidFill>
                  <a:srgbClr val="46AFF8"/>
                </a:solidFill>
                <a:latin typeface="Times New Roman"/>
                <a:cs typeface="Times New Roman"/>
              </a:rPr>
              <a:t> </a:t>
            </a:r>
            <a:r>
              <a:rPr sz="4800" b="1" spc="-15" dirty="0">
                <a:solidFill>
                  <a:srgbClr val="46AFF8"/>
                </a:solidFill>
                <a:latin typeface="Times New Roman"/>
                <a:cs typeface="Times New Roman"/>
              </a:rPr>
              <a:t>Threads</a:t>
            </a:r>
            <a:endParaRPr sz="4800" dirty="0">
              <a:latin typeface="Times New Roman"/>
              <a:cs typeface="Times New Roman"/>
            </a:endParaRPr>
          </a:p>
          <a:p>
            <a:pPr marL="708025" marR="5080" indent="-685800" algn="just">
              <a:lnSpc>
                <a:spcPct val="932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4800" spc="-5" dirty="0">
                <a:latin typeface="Times New Roman"/>
                <a:cs typeface="Times New Roman"/>
              </a:rPr>
              <a:t>There </a:t>
            </a:r>
            <a:r>
              <a:rPr sz="4800" dirty="0">
                <a:latin typeface="Times New Roman"/>
                <a:cs typeface="Times New Roman"/>
              </a:rPr>
              <a:t>are </a:t>
            </a:r>
            <a:r>
              <a:rPr sz="4800" spc="5" dirty="0">
                <a:latin typeface="Times New Roman"/>
                <a:cs typeface="Times New Roman"/>
              </a:rPr>
              <a:t>two </a:t>
            </a:r>
            <a:r>
              <a:rPr sz="4800" spc="-5" dirty="0">
                <a:latin typeface="Times New Roman"/>
                <a:cs typeface="Times New Roman"/>
              </a:rPr>
              <a:t>ways </a:t>
            </a:r>
            <a:r>
              <a:rPr sz="4800" dirty="0">
                <a:latin typeface="Times New Roman"/>
                <a:cs typeface="Times New Roman"/>
              </a:rPr>
              <a:t>to </a:t>
            </a:r>
            <a:r>
              <a:rPr sz="4800" spc="-5" dirty="0">
                <a:latin typeface="Times New Roman"/>
                <a:cs typeface="Times New Roman"/>
              </a:rPr>
              <a:t>execute </a:t>
            </a:r>
            <a:r>
              <a:rPr sz="4800" dirty="0">
                <a:latin typeface="Times New Roman"/>
                <a:cs typeface="Times New Roman"/>
              </a:rPr>
              <a:t>code </a:t>
            </a:r>
            <a:r>
              <a:rPr sz="4800" spc="-5" dirty="0">
                <a:latin typeface="Times New Roman"/>
                <a:cs typeface="Times New Roman"/>
              </a:rPr>
              <a:t>concurrently </a:t>
            </a:r>
            <a:r>
              <a:rPr sz="4800" dirty="0">
                <a:latin typeface="Times New Roman"/>
                <a:cs typeface="Times New Roman"/>
              </a:rPr>
              <a:t>in a </a:t>
            </a:r>
            <a:r>
              <a:rPr sz="4800" spc="-5" dirty="0">
                <a:latin typeface="Times New Roman"/>
                <a:cs typeface="Times New Roman"/>
              </a:rPr>
              <a:t>programme: 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threads </a:t>
            </a:r>
            <a:r>
              <a:rPr sz="4800" dirty="0">
                <a:latin typeface="Times New Roman"/>
                <a:cs typeface="Times New Roman"/>
              </a:rPr>
              <a:t>and </a:t>
            </a:r>
            <a:r>
              <a:rPr sz="4800" spc="-5" dirty="0">
                <a:latin typeface="Times New Roman"/>
                <a:cs typeface="Times New Roman"/>
              </a:rPr>
              <a:t>processes. </a:t>
            </a:r>
            <a:r>
              <a:rPr sz="4800" dirty="0">
                <a:latin typeface="Times New Roman"/>
                <a:cs typeface="Times New Roman"/>
              </a:rPr>
              <a:t>A </a:t>
            </a:r>
            <a:r>
              <a:rPr sz="4800" spc="-5" dirty="0">
                <a:latin typeface="Times New Roman"/>
                <a:cs typeface="Times New Roman"/>
              </a:rPr>
              <a:t>thread can operate concurrently </a:t>
            </a:r>
            <a:r>
              <a:rPr sz="4800" dirty="0">
                <a:latin typeface="Times New Roman"/>
                <a:cs typeface="Times New Roman"/>
              </a:rPr>
              <a:t>with </a:t>
            </a:r>
            <a:r>
              <a:rPr sz="4800" spc="-5" dirty="0">
                <a:latin typeface="Times New Roman"/>
                <a:cs typeface="Times New Roman"/>
              </a:rPr>
              <a:t>other 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threads </a:t>
            </a:r>
            <a:r>
              <a:rPr sz="4800" dirty="0">
                <a:latin typeface="Times New Roman"/>
                <a:cs typeface="Times New Roman"/>
              </a:rPr>
              <a:t>within a process, </a:t>
            </a:r>
            <a:r>
              <a:rPr sz="4800" spc="-10" dirty="0">
                <a:latin typeface="Times New Roman"/>
                <a:cs typeface="Times New Roman"/>
              </a:rPr>
              <a:t>whereas </a:t>
            </a:r>
            <a:r>
              <a:rPr sz="4800" dirty="0">
                <a:latin typeface="Times New Roman"/>
                <a:cs typeface="Times New Roman"/>
              </a:rPr>
              <a:t>a process is a unit of execution </a:t>
            </a:r>
            <a:r>
              <a:rPr sz="4800" spc="-5" dirty="0">
                <a:latin typeface="Times New Roman"/>
                <a:cs typeface="Times New Roman"/>
              </a:rPr>
              <a:t>that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is </a:t>
            </a:r>
            <a:r>
              <a:rPr sz="4800" spc="-5" dirty="0">
                <a:latin typeface="Times New Roman"/>
                <a:cs typeface="Times New Roman"/>
              </a:rPr>
              <a:t>governed </a:t>
            </a:r>
            <a:r>
              <a:rPr sz="4800" dirty="0">
                <a:latin typeface="Times New Roman"/>
                <a:cs typeface="Times New Roman"/>
              </a:rPr>
              <a:t>by </a:t>
            </a:r>
            <a:r>
              <a:rPr sz="4800" spc="-10" dirty="0">
                <a:latin typeface="Times New Roman"/>
                <a:cs typeface="Times New Roman"/>
              </a:rPr>
              <a:t>the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operating</a:t>
            </a:r>
            <a:r>
              <a:rPr sz="480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system.</a:t>
            </a:r>
            <a:endParaRPr sz="4800" dirty="0">
              <a:latin typeface="Times New Roman"/>
              <a:cs typeface="Times New Roman"/>
            </a:endParaRPr>
          </a:p>
          <a:p>
            <a:pPr marL="708025" marR="10160" indent="-685800" algn="just">
              <a:lnSpc>
                <a:spcPts val="538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4800" dirty="0">
                <a:latin typeface="Times New Roman"/>
                <a:cs typeface="Times New Roman"/>
              </a:rPr>
              <a:t>By</a:t>
            </a:r>
            <a:r>
              <a:rPr sz="4800" spc="116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employing</a:t>
            </a:r>
            <a:r>
              <a:rPr sz="4800" spc="117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threads,</a:t>
            </a:r>
            <a:r>
              <a:rPr sz="4800" spc="114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a</a:t>
            </a:r>
            <a:r>
              <a:rPr sz="4800" spc="116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work</a:t>
            </a:r>
            <a:r>
              <a:rPr sz="4800" spc="118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can</a:t>
            </a:r>
            <a:r>
              <a:rPr sz="4800" spc="114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be</a:t>
            </a:r>
            <a:r>
              <a:rPr sz="4800" spc="116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broken</a:t>
            </a:r>
            <a:r>
              <a:rPr sz="4800" spc="113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down</a:t>
            </a:r>
            <a:r>
              <a:rPr sz="4800" spc="117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into</a:t>
            </a:r>
            <a:r>
              <a:rPr sz="4800" spc="117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smaller </a:t>
            </a:r>
            <a:r>
              <a:rPr sz="4800" spc="-119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subtasks that</a:t>
            </a:r>
            <a:r>
              <a:rPr sz="4800" spc="1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can</a:t>
            </a:r>
            <a:r>
              <a:rPr sz="4800" dirty="0">
                <a:latin typeface="Times New Roman"/>
                <a:cs typeface="Times New Roman"/>
              </a:rPr>
              <a:t> be</a:t>
            </a:r>
            <a:r>
              <a:rPr sz="4800" spc="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carried</a:t>
            </a:r>
            <a:r>
              <a:rPr sz="4800" dirty="0">
                <a:latin typeface="Times New Roman"/>
                <a:cs typeface="Times New Roman"/>
              </a:rPr>
              <a:t> out </a:t>
            </a:r>
            <a:r>
              <a:rPr sz="4800" spc="-5" dirty="0">
                <a:latin typeface="Times New Roman"/>
                <a:cs typeface="Times New Roman"/>
              </a:rPr>
              <a:t>concurrently</a:t>
            </a:r>
            <a:r>
              <a:rPr sz="4800" dirty="0">
                <a:latin typeface="Times New Roman"/>
                <a:cs typeface="Times New Roman"/>
              </a:rPr>
              <a:t> on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many </a:t>
            </a:r>
            <a:r>
              <a:rPr sz="4800" spc="-5" dirty="0">
                <a:latin typeface="Times New Roman"/>
                <a:cs typeface="Times New Roman"/>
              </a:rPr>
              <a:t>threads.</a:t>
            </a:r>
            <a:endParaRPr sz="4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4069" y="1073150"/>
            <a:ext cx="2001647" cy="8134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1003617"/>
            <a:ext cx="16993235" cy="21234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ct val="93300"/>
              </a:lnSpc>
              <a:spcBef>
                <a:spcPts val="484"/>
              </a:spcBef>
            </a:pPr>
            <a:r>
              <a:rPr sz="4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Utilising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the platform's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APIs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and tools to build and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manage threads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within</a:t>
            </a:r>
            <a:r>
              <a:rPr sz="48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4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</a:t>
            </a:r>
            <a:r>
              <a:rPr sz="48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4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4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need</a:t>
            </a:r>
            <a:r>
              <a:rPr sz="48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48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developing</a:t>
            </a:r>
            <a:r>
              <a:rPr sz="48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apps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sz="48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sz="4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4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cloud </a:t>
            </a:r>
            <a:r>
              <a:rPr sz="4800" b="0" spc="-1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 platform's</a:t>
            </a:r>
            <a:r>
              <a:rPr sz="48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dirty="0">
                <a:solidFill>
                  <a:srgbClr val="000000"/>
                </a:solidFill>
                <a:latin typeface="Times New Roman"/>
                <a:cs typeface="Times New Roman"/>
              </a:rPr>
              <a:t>threads.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1639" y="593725"/>
            <a:ext cx="2001646" cy="813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825942"/>
            <a:ext cx="10210165" cy="1513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5950"/>
              </a:lnSpc>
              <a:spcBef>
                <a:spcPts val="15"/>
              </a:spcBef>
              <a:tabLst>
                <a:tab pos="5201285" algn="l"/>
              </a:tabLst>
            </a:pPr>
            <a:r>
              <a:rPr sz="4800" spc="-10" dirty="0">
                <a:latin typeface="Times New Roman"/>
                <a:cs typeface="Times New Roman"/>
              </a:rPr>
              <a:t>Multi-threading</a:t>
            </a:r>
            <a:r>
              <a:rPr sz="4800" spc="2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In	Attendance</a:t>
            </a:r>
            <a:r>
              <a:rPr sz="4800" spc="-6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System </a:t>
            </a:r>
            <a:r>
              <a:rPr sz="4800" spc="-118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Using</a:t>
            </a:r>
            <a:r>
              <a:rPr sz="4800" spc="-5" dirty="0">
                <a:latin typeface="Times New Roman"/>
                <a:cs typeface="Times New Roman"/>
              </a:rPr>
              <a:t> Facial </a:t>
            </a:r>
            <a:r>
              <a:rPr sz="4800" dirty="0">
                <a:latin typeface="Times New Roman"/>
                <a:cs typeface="Times New Roman"/>
              </a:rPr>
              <a:t>Recognition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3771900"/>
            <a:ext cx="16646525" cy="364997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4290" algn="just">
              <a:lnSpc>
                <a:spcPct val="98900"/>
              </a:lnSpc>
              <a:spcBef>
                <a:spcPts val="15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application's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</a:t>
            </a:r>
            <a:r>
              <a:rPr sz="4000" spc="-8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technique, which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once.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</a:t>
            </a:r>
            <a:r>
              <a:rPr sz="4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</a:t>
            </a:r>
            <a:r>
              <a:rPr sz="4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sz="4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4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sz="4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</a:t>
            </a:r>
            <a:r>
              <a:rPr sz="40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40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sz="4000" spc="-8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cloud-based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this, the 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everyone's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considerably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decreased.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691</Words>
  <Application>Microsoft Macintosh PowerPoint</Application>
  <PresentationFormat>Custom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tracking, attendance control, and system integration. It is a  complete attendance management solution that reduces the need  for manual tracking and offers more accuracy and efficiency.</vt:lpstr>
      <vt:lpstr>PowerPoint Presentation</vt:lpstr>
      <vt:lpstr>PowerPoint Presentation</vt:lpstr>
      <vt:lpstr>PowerPoint Presentation</vt:lpstr>
      <vt:lpstr>PowerPoint Presentation</vt:lpstr>
      <vt:lpstr>Utilising the platform's APIs and tools to build and manage threads  within the application is a need for developing apps that use the cloud  application platform's threads.</vt:lpstr>
      <vt:lpstr>Multi-threading In Attendance System  Using Facial Recognition</vt:lpstr>
      <vt:lpstr>PowerPoint Presentation</vt:lpstr>
      <vt:lpstr>Approach To Implement Multi Threading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cad week 4</dc:title>
  <dc:creator>Manibh Sain</dc:creator>
  <cp:keywords>DAFgXOhECN4,BAEnOWHepoA</cp:keywords>
  <cp:lastModifiedBy>Dev Singh</cp:lastModifiedBy>
  <cp:revision>1</cp:revision>
  <dcterms:created xsi:type="dcterms:W3CDTF">2023-04-18T17:35:21Z</dcterms:created>
  <dcterms:modified xsi:type="dcterms:W3CDTF">2023-04-18T17:45:29Z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2023-04-18T00:00:00Z</vt:filetime>
  </property>
</Properties>
</file>