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30FD6-0605-450A-E394-7E701301D440}" v="355" dt="2020-09-07T11:02:34.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9/7/2020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mj-lt"/>
                <a:cs typeface="+mj-lt"/>
              </a:rPr>
              <a:t>Car Accident Severity </a:t>
            </a:r>
            <a:endParaRPr lang="en-US" dirty="0">
              <a:ea typeface="+mj-lt"/>
              <a:cs typeface="+mj-l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218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525C-C273-40BD-AEEA-7DD3C57AB7D2}"/>
              </a:ext>
            </a:extLst>
          </p:cNvPr>
          <p:cNvSpPr>
            <a:spLocks noGrp="1"/>
          </p:cNvSpPr>
          <p:nvPr>
            <p:ph type="title"/>
          </p:nvPr>
        </p:nvSpPr>
        <p:spPr/>
        <p:txBody>
          <a:bodyPr/>
          <a:lstStyle/>
          <a:p>
            <a:r>
              <a:rPr lang="en-US" sz="3200" b="1" dirty="0">
                <a:ea typeface="+mj-lt"/>
                <a:cs typeface="+mj-lt"/>
              </a:rPr>
              <a:t>Introduction</a:t>
            </a:r>
            <a:endParaRPr lang="en-US" sz="3200" dirty="0">
              <a:ea typeface="+mj-lt"/>
              <a:cs typeface="+mj-lt"/>
            </a:endParaRPr>
          </a:p>
        </p:txBody>
      </p:sp>
      <p:sp>
        <p:nvSpPr>
          <p:cNvPr id="3" name="Content Placeholder 2">
            <a:extLst>
              <a:ext uri="{FF2B5EF4-FFF2-40B4-BE49-F238E27FC236}">
                <a16:creationId xmlns:a16="http://schemas.microsoft.com/office/drawing/2014/main" id="{62C37FBB-4206-49A1-AC53-CE1B77B9E4FC}"/>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Road safety is considered one of the most important problem of the world. </a:t>
            </a:r>
            <a:endParaRPr lang="en-US" dirty="0"/>
          </a:p>
          <a:p>
            <a:r>
              <a:rPr lang="en-US" dirty="0">
                <a:ea typeface="+mn-lt"/>
                <a:cs typeface="+mn-lt"/>
              </a:rPr>
              <a:t>Accidents that occur in junctions can be slight, fatal and serious. Hence it is very important to be able to reduce the risk of severity before accidents occur. </a:t>
            </a:r>
          </a:p>
          <a:p>
            <a:r>
              <a:rPr lang="en-US" dirty="0">
                <a:ea typeface="+mn-lt"/>
                <a:cs typeface="+mn-lt"/>
              </a:rPr>
              <a:t>And for this project, the aim is to build a model that can predict the severity of accidents in junctions around different types of address block and collision types using attributes such as weather and light conditions.</a:t>
            </a:r>
            <a:endParaRPr lang="en-US"/>
          </a:p>
        </p:txBody>
      </p:sp>
    </p:spTree>
    <p:extLst>
      <p:ext uri="{BB962C8B-B14F-4D97-AF65-F5344CB8AC3E}">
        <p14:creationId xmlns:p14="http://schemas.microsoft.com/office/powerpoint/2010/main" val="204525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C96B-C934-47A4-AB6E-EEDD1FE871B1}"/>
              </a:ext>
            </a:extLst>
          </p:cNvPr>
          <p:cNvSpPr>
            <a:spLocks noGrp="1"/>
          </p:cNvSpPr>
          <p:nvPr>
            <p:ph type="title"/>
          </p:nvPr>
        </p:nvSpPr>
        <p:spPr/>
        <p:txBody>
          <a:bodyPr/>
          <a:lstStyle/>
          <a:p>
            <a:r>
              <a:rPr lang="en-US" b="1" dirty="0">
                <a:ea typeface="+mj-lt"/>
                <a:cs typeface="+mj-lt"/>
              </a:rPr>
              <a:t>Target Audience</a:t>
            </a:r>
            <a:endParaRPr lang="en-US" dirty="0">
              <a:ea typeface="+mj-lt"/>
              <a:cs typeface="+mj-lt"/>
            </a:endParaRPr>
          </a:p>
        </p:txBody>
      </p:sp>
      <p:sp>
        <p:nvSpPr>
          <p:cNvPr id="3" name="Content Placeholder 2">
            <a:extLst>
              <a:ext uri="{FF2B5EF4-FFF2-40B4-BE49-F238E27FC236}">
                <a16:creationId xmlns:a16="http://schemas.microsoft.com/office/drawing/2014/main" id="{5E908251-2E11-4033-A7A0-A9EB2E38FFEF}"/>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The audience of this project are the local authorities and the police. </a:t>
            </a:r>
            <a:endParaRPr lang="en-US" dirty="0"/>
          </a:p>
          <a:p>
            <a:r>
              <a:rPr lang="en-US" dirty="0">
                <a:ea typeface="+mn-lt"/>
                <a:cs typeface="+mn-lt"/>
              </a:rPr>
              <a:t>For instance, this project can help lead local authorities discover the address type where severity of a road accident is serious due to lack of road lighting, and hence this could then lead to applying new road safety measures.</a:t>
            </a:r>
          </a:p>
          <a:p>
            <a:r>
              <a:rPr lang="en-US" dirty="0"/>
              <a:t>Predicting Accident severity and hence saving lives is in favor of humanity </a:t>
            </a:r>
          </a:p>
        </p:txBody>
      </p:sp>
    </p:spTree>
    <p:extLst>
      <p:ext uri="{BB962C8B-B14F-4D97-AF65-F5344CB8AC3E}">
        <p14:creationId xmlns:p14="http://schemas.microsoft.com/office/powerpoint/2010/main" val="6586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B45B-EA1A-4AD4-8DDF-5F770664E5C7}"/>
              </a:ext>
            </a:extLst>
          </p:cNvPr>
          <p:cNvSpPr>
            <a:spLocks noGrp="1"/>
          </p:cNvSpPr>
          <p:nvPr>
            <p:ph type="title"/>
          </p:nvPr>
        </p:nvSpPr>
        <p:spPr/>
        <p:txBody>
          <a:bodyPr/>
          <a:lstStyle/>
          <a:p>
            <a:r>
              <a:rPr lang="en-US" dirty="0"/>
              <a:t>DATA </a:t>
            </a:r>
            <a:r>
              <a:rPr lang="en-US" dirty="0" err="1"/>
              <a:t>understanging</a:t>
            </a:r>
          </a:p>
        </p:txBody>
      </p:sp>
      <p:sp>
        <p:nvSpPr>
          <p:cNvPr id="3" name="Content Placeholder 2">
            <a:extLst>
              <a:ext uri="{FF2B5EF4-FFF2-40B4-BE49-F238E27FC236}">
                <a16:creationId xmlns:a16="http://schemas.microsoft.com/office/drawing/2014/main" id="{E74F40D3-550D-416E-8048-64EDBC6EB012}"/>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The features used will be: SEVERITYCODE , ADDRTYPE, JUNCTIONTYPE, SDOT_COLDESC (Description of the collision), WEATHER, LIGHTCOND</a:t>
            </a:r>
          </a:p>
          <a:p>
            <a:r>
              <a:rPr lang="en-US" dirty="0">
                <a:ea typeface="+mn-lt"/>
                <a:cs typeface="+mn-lt"/>
              </a:rPr>
              <a:t>The dataset has information gathered on the road traffic accidents of Seattle City. </a:t>
            </a:r>
          </a:p>
          <a:p>
            <a:r>
              <a:rPr lang="en-US" dirty="0">
                <a:ea typeface="+mn-lt"/>
                <a:cs typeface="+mn-lt"/>
              </a:rPr>
              <a:t>The initial dataset consists of 38 columns (features/attributes) and 194673 rows. </a:t>
            </a:r>
            <a:endParaRPr lang="en-US"/>
          </a:p>
        </p:txBody>
      </p:sp>
    </p:spTree>
    <p:extLst>
      <p:ext uri="{BB962C8B-B14F-4D97-AF65-F5344CB8AC3E}">
        <p14:creationId xmlns:p14="http://schemas.microsoft.com/office/powerpoint/2010/main" val="388709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FBC7-42B4-4B33-9CC2-E4BC1CE3F3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A3B16-772B-4BEE-8D85-5D1BF77D0686}"/>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PYTHON PACKAGES WILL BE USED TO CONDUCT THIS STUDY. </a:t>
            </a:r>
            <a:endParaRPr lang="en-US" dirty="0"/>
          </a:p>
          <a:p>
            <a:r>
              <a:rPr lang="en-US" dirty="0">
                <a:ea typeface="+mn-lt"/>
                <a:cs typeface="+mn-lt"/>
              </a:rPr>
              <a:t>THE DATASET WILL BE CLEANED ACCORDING TO THE REQUIREMENTS OF THIS PROJECT.</a:t>
            </a:r>
          </a:p>
          <a:p>
            <a:r>
              <a:rPr lang="en-US" dirty="0">
                <a:ea typeface="+mn-lt"/>
                <a:cs typeface="+mn-lt"/>
              </a:rPr>
              <a:t> MISSING DATA INFORMATION WILL EITHER BE SUBSTITUTED USING VALID MEANS OR DROPPED – CONSIDERING THE AMOUNT OF MISSING DATA AND THE DESCRIPTION OF INDIVIDUAL ELEMENTS.</a:t>
            </a:r>
            <a:endParaRPr lang="en-US"/>
          </a:p>
          <a:p>
            <a:endParaRPr lang="en-US" dirty="0"/>
          </a:p>
        </p:txBody>
      </p:sp>
    </p:spTree>
    <p:extLst>
      <p:ext uri="{BB962C8B-B14F-4D97-AF65-F5344CB8AC3E}">
        <p14:creationId xmlns:p14="http://schemas.microsoft.com/office/powerpoint/2010/main" val="68638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89A0-6C0C-413F-8B13-1FAD130EC70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1EAB282-8BAB-4229-9265-BAC444561D38}"/>
              </a:ext>
            </a:extLst>
          </p:cNvPr>
          <p:cNvSpPr>
            <a:spLocks noGrp="1"/>
          </p:cNvSpPr>
          <p:nvPr>
            <p:ph sz="quarter" idx="13"/>
          </p:nvPr>
        </p:nvSpPr>
        <p:spPr/>
        <p:txBody>
          <a:bodyPr vert="horz" lIns="91440" tIns="45720" rIns="91440" bIns="45720" rtlCol="0" anchor="t">
            <a:normAutofit fontScale="92500" lnSpcReduction="20000"/>
          </a:bodyPr>
          <a:lstStyle/>
          <a:p>
            <a:r>
              <a:rPr lang="en-US" dirty="0">
                <a:ea typeface="+mn-lt"/>
                <a:cs typeface="+mn-lt"/>
              </a:rPr>
              <a:t>For implementing the solution, I have used </a:t>
            </a:r>
            <a:r>
              <a:rPr lang="en-US" dirty="0" err="1">
                <a:ea typeface="+mn-lt"/>
                <a:cs typeface="+mn-lt"/>
              </a:rPr>
              <a:t>Github</a:t>
            </a:r>
            <a:r>
              <a:rPr lang="en-US" dirty="0">
                <a:ea typeface="+mn-lt"/>
                <a:cs typeface="+mn-lt"/>
              </a:rPr>
              <a:t> as a repository and running </a:t>
            </a:r>
            <a:r>
              <a:rPr lang="en-US" dirty="0" err="1">
                <a:ea typeface="+mn-lt"/>
                <a:cs typeface="+mn-lt"/>
              </a:rPr>
              <a:t>Jupyter</a:t>
            </a:r>
            <a:r>
              <a:rPr lang="en-US" dirty="0">
                <a:ea typeface="+mn-lt"/>
                <a:cs typeface="+mn-lt"/>
              </a:rPr>
              <a:t> Notebook to preprocess data and build Machine Learning models.</a:t>
            </a:r>
            <a:endParaRPr lang="en-US" dirty="0"/>
          </a:p>
          <a:p>
            <a:r>
              <a:rPr lang="en-US" dirty="0">
                <a:ea typeface="+mn-lt"/>
                <a:cs typeface="+mn-lt"/>
              </a:rPr>
              <a:t> Regarding coding, I have used Python and its popular packages such as Pandas, NumPy and </a:t>
            </a:r>
            <a:r>
              <a:rPr lang="en-US" dirty="0" err="1">
                <a:ea typeface="+mn-lt"/>
                <a:cs typeface="+mn-lt"/>
              </a:rPr>
              <a:t>Sklearn</a:t>
            </a:r>
            <a:r>
              <a:rPr lang="en-US" dirty="0">
                <a:ea typeface="+mn-lt"/>
                <a:cs typeface="+mn-lt"/>
              </a:rPr>
              <a:t>.</a:t>
            </a:r>
            <a:endParaRPr lang="en-US" dirty="0"/>
          </a:p>
          <a:p>
            <a:pPr algn="just"/>
            <a:r>
              <a:rPr lang="en-US" dirty="0">
                <a:ea typeface="+mn-lt"/>
                <a:cs typeface="+mn-lt"/>
              </a:rPr>
              <a:t>Once I have load data into Pandas </a:t>
            </a:r>
            <a:r>
              <a:rPr lang="en-US" dirty="0" err="1">
                <a:ea typeface="+mn-lt"/>
                <a:cs typeface="+mn-lt"/>
              </a:rPr>
              <a:t>Dataframe</a:t>
            </a:r>
            <a:r>
              <a:rPr lang="en-US" dirty="0">
                <a:ea typeface="+mn-lt"/>
                <a:cs typeface="+mn-lt"/>
              </a:rPr>
              <a:t>, used ‘</a:t>
            </a:r>
            <a:r>
              <a:rPr lang="en-US" dirty="0" err="1">
                <a:ea typeface="+mn-lt"/>
                <a:cs typeface="+mn-lt"/>
              </a:rPr>
              <a:t>dtypes</a:t>
            </a:r>
            <a:r>
              <a:rPr lang="en-US" dirty="0">
                <a:ea typeface="+mn-lt"/>
                <a:cs typeface="+mn-lt"/>
              </a:rPr>
              <a:t>’ attribute to check the feature names and their data types. </a:t>
            </a:r>
          </a:p>
          <a:p>
            <a:pPr algn="just"/>
            <a:r>
              <a:rPr lang="en-US" dirty="0">
                <a:ea typeface="+mn-lt"/>
                <a:cs typeface="+mn-lt"/>
              </a:rPr>
              <a:t>Then I have selected the most important features to predict the severity of accidents in Seattle. Among all the features, the following features have the most influence in the accuracy of the predictions: ADDRTYPE • JUNCTIONTYPE • SDOT_COLDESC (Description of the collision) • WEATHER • LIGHTCOND</a:t>
            </a:r>
            <a:endParaRPr lang="en-US" dirty="0"/>
          </a:p>
          <a:p>
            <a:endParaRPr lang="en-US" dirty="0"/>
          </a:p>
        </p:txBody>
      </p:sp>
    </p:spTree>
    <p:extLst>
      <p:ext uri="{BB962C8B-B14F-4D97-AF65-F5344CB8AC3E}">
        <p14:creationId xmlns:p14="http://schemas.microsoft.com/office/powerpoint/2010/main" val="352612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1A3A-6DA5-4698-888B-A03A46EFD2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70E475-AE3C-42A5-8491-DD0F963C7094}"/>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Also, as I mentioned earlier, “SEVERITYCODE” is the target variable.</a:t>
            </a:r>
          </a:p>
          <a:p>
            <a:r>
              <a:rPr lang="en-US" dirty="0">
                <a:ea typeface="+mn-lt"/>
                <a:cs typeface="+mn-lt"/>
              </a:rPr>
              <a:t>I have run a value count on road (‘ROADCOND’) and weather condition (‘WEATHER’) to get ideas of the different road and weather conditions. I also have run a value count on light condition (’LIGHTCOND’), to see the breakdowns of accidents occurring during the different light conditions.</a:t>
            </a:r>
          </a:p>
          <a:p>
            <a:r>
              <a:rPr lang="en-US" dirty="0">
                <a:ea typeface="+mn-lt"/>
                <a:cs typeface="+mn-lt"/>
              </a:rPr>
              <a:t>After importing necessary packages and splitting preprocessed data into test and train sets, for each machine learning model, I have built and evaluated the model</a:t>
            </a:r>
          </a:p>
          <a:p>
            <a:endParaRPr lang="en-US" dirty="0"/>
          </a:p>
        </p:txBody>
      </p:sp>
    </p:spTree>
    <p:extLst>
      <p:ext uri="{BB962C8B-B14F-4D97-AF65-F5344CB8AC3E}">
        <p14:creationId xmlns:p14="http://schemas.microsoft.com/office/powerpoint/2010/main" val="31978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B089-93AD-4802-A1EC-191B4B699B75}"/>
              </a:ext>
            </a:extLst>
          </p:cNvPr>
          <p:cNvSpPr>
            <a:spLocks noGrp="1"/>
          </p:cNvSpPr>
          <p:nvPr>
            <p:ph type="title"/>
          </p:nvPr>
        </p:nvSpPr>
        <p:spPr/>
        <p:txBody>
          <a:bodyPr/>
          <a:lstStyle/>
          <a:p>
            <a:r>
              <a:rPr lang="en-US" b="1" dirty="0">
                <a:ea typeface="+mj-lt"/>
                <a:cs typeface="+mj-lt"/>
              </a:rPr>
              <a:t>PLOTS</a:t>
            </a:r>
            <a:endParaRPr lang="en-US" dirty="0">
              <a:ea typeface="+mj-lt"/>
              <a:cs typeface="+mj-lt"/>
            </a:endParaRPr>
          </a:p>
        </p:txBody>
      </p:sp>
      <p:pic>
        <p:nvPicPr>
          <p:cNvPr id="4" name="Picture 4" descr="A picture containing screenshot&#10;&#10;Description automatically generated">
            <a:extLst>
              <a:ext uri="{FF2B5EF4-FFF2-40B4-BE49-F238E27FC236}">
                <a16:creationId xmlns:a16="http://schemas.microsoft.com/office/drawing/2014/main" id="{D609E938-D948-4E3B-A198-30B6D8802297}"/>
              </a:ext>
            </a:extLst>
          </p:cNvPr>
          <p:cNvPicPr>
            <a:picLocks noGrp="1" noChangeAspect="1"/>
          </p:cNvPicPr>
          <p:nvPr>
            <p:ph sz="quarter" idx="13"/>
          </p:nvPr>
        </p:nvPicPr>
        <p:blipFill>
          <a:blip r:embed="rId2"/>
          <a:stretch>
            <a:fillRect/>
          </a:stretch>
        </p:blipFill>
        <p:spPr>
          <a:xfrm>
            <a:off x="1202480" y="2283585"/>
            <a:ext cx="4107948" cy="4248737"/>
          </a:xfrm>
        </p:spPr>
      </p:pic>
      <p:pic>
        <p:nvPicPr>
          <p:cNvPr id="5" name="Picture 5" descr="A screenshot of a cell phone&#10;&#10;Description automatically generated">
            <a:extLst>
              <a:ext uri="{FF2B5EF4-FFF2-40B4-BE49-F238E27FC236}">
                <a16:creationId xmlns:a16="http://schemas.microsoft.com/office/drawing/2014/main" id="{56B1B845-E0E7-4979-99C4-4812C58119D9}"/>
              </a:ext>
            </a:extLst>
          </p:cNvPr>
          <p:cNvPicPr>
            <a:picLocks noChangeAspect="1"/>
          </p:cNvPicPr>
          <p:nvPr/>
        </p:nvPicPr>
        <p:blipFill>
          <a:blip r:embed="rId3"/>
          <a:stretch>
            <a:fillRect/>
          </a:stretch>
        </p:blipFill>
        <p:spPr>
          <a:xfrm>
            <a:off x="6478044" y="2219008"/>
            <a:ext cx="5237967" cy="4319764"/>
          </a:xfrm>
          <a:prstGeom prst="rect">
            <a:avLst/>
          </a:prstGeom>
        </p:spPr>
      </p:pic>
    </p:spTree>
    <p:extLst>
      <p:ext uri="{BB962C8B-B14F-4D97-AF65-F5344CB8AC3E}">
        <p14:creationId xmlns:p14="http://schemas.microsoft.com/office/powerpoint/2010/main" val="417200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F0AA-3B5B-405B-9525-86CCE87B5D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A0863D-9A08-4E83-9AA8-F5E17CF98F53}"/>
              </a:ext>
            </a:extLst>
          </p:cNvPr>
          <p:cNvSpPr>
            <a:spLocks noGrp="1"/>
          </p:cNvSpPr>
          <p:nvPr>
            <p:ph sz="quarter" idx="13"/>
          </p:nvPr>
        </p:nvSpPr>
        <p:spPr/>
        <p:txBody>
          <a:bodyPr vert="horz" lIns="91440" tIns="45720" rIns="91440" bIns="45720" rtlCol="0" anchor="t">
            <a:normAutofit fontScale="92500"/>
          </a:bodyPr>
          <a:lstStyle/>
          <a:p>
            <a:pPr algn="just"/>
            <a:r>
              <a:rPr lang="en-US" b="1" dirty="0">
                <a:ea typeface="+mn-lt"/>
                <a:cs typeface="+mn-lt"/>
              </a:rPr>
              <a:t>RESULTS: </a:t>
            </a:r>
            <a:endParaRPr lang="en-US" dirty="0">
              <a:ea typeface="+mn-lt"/>
              <a:cs typeface="+mn-lt"/>
            </a:endParaRPr>
          </a:p>
          <a:p>
            <a:pPr algn="just"/>
            <a:r>
              <a:rPr lang="en-US" dirty="0">
                <a:ea typeface="+mn-lt"/>
                <a:cs typeface="+mn-lt"/>
              </a:rPr>
              <a:t>From the decision tree analysis, it is shown that the accuracy of the model is 0.738</a:t>
            </a:r>
          </a:p>
          <a:p>
            <a:pPr algn="just"/>
            <a:endParaRPr lang="en-US" dirty="0">
              <a:ea typeface="+mn-lt"/>
              <a:cs typeface="+mn-lt"/>
            </a:endParaRPr>
          </a:p>
          <a:p>
            <a:r>
              <a:rPr lang="en-US" b="1" dirty="0">
                <a:ea typeface="+mn-lt"/>
                <a:cs typeface="+mn-lt"/>
              </a:rPr>
              <a:t>Conclusion</a:t>
            </a:r>
            <a:endParaRPr lang="en-US" dirty="0">
              <a:ea typeface="+mn-lt"/>
              <a:cs typeface="+mn-lt"/>
            </a:endParaRPr>
          </a:p>
          <a:p>
            <a:r>
              <a:rPr lang="en-US" dirty="0">
                <a:ea typeface="+mn-lt"/>
                <a:cs typeface="+mn-lt"/>
              </a:rPr>
              <a:t>Based on the dataset provided for this capstone from weather, road, and light conditions pointing to certain classes, we can conclude that particular conditions have a somewhat impact on whether or not travel could result in property damage (class 1) or injury (class 2).</a:t>
            </a:r>
          </a:p>
          <a:p>
            <a:endParaRPr lang="en-US" dirty="0"/>
          </a:p>
        </p:txBody>
      </p:sp>
    </p:spTree>
    <p:extLst>
      <p:ext uri="{BB962C8B-B14F-4D97-AF65-F5344CB8AC3E}">
        <p14:creationId xmlns:p14="http://schemas.microsoft.com/office/powerpoint/2010/main" val="200337168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Droplet</vt:lpstr>
      <vt:lpstr>Car Accident Severity </vt:lpstr>
      <vt:lpstr>Introduction</vt:lpstr>
      <vt:lpstr>Target Audience</vt:lpstr>
      <vt:lpstr>DATA understanging</vt:lpstr>
      <vt:lpstr>PowerPoint Presentation</vt:lpstr>
      <vt:lpstr>methodology</vt:lpstr>
      <vt:lpstr>PowerPoint Presentation</vt:lpstr>
      <vt:lpstr>PLOTS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75</cp:revision>
  <dcterms:created xsi:type="dcterms:W3CDTF">2020-09-07T10:45:20Z</dcterms:created>
  <dcterms:modified xsi:type="dcterms:W3CDTF">2020-09-07T11:02:36Z</dcterms:modified>
</cp:coreProperties>
</file>