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2" r:id="rId19"/>
    <p:sldId id="274" r:id="rId20"/>
    <p:sldId id="275" r:id="rId21"/>
    <p:sldId id="276" r:id="rId22"/>
  </p:sldIdLst>
  <p:sldSz cx="12192000" cy="6858000"/>
  <p:notesSz cx="6858000" cy="9144000"/>
  <p:embeddedFontLst>
    <p:embeddedFont>
      <p:font typeface="Californian FB" panose="0207040306080B030204" pitchFamily="18" charset="0"/>
      <p:regular r:id="rId24"/>
      <p:bold r:id="rId25"/>
      <p:italic r:id="rId26"/>
    </p:embeddedFont>
    <p:embeddedFont>
      <p:font typeface="Century Gothic" panose="020B0502020202020204" pitchFamily="34" charset="0"/>
      <p:regular r:id="rId27"/>
      <p:bold r:id="rId28"/>
      <p:italic r:id="rId29"/>
      <p:boldItalic r:id="rId30"/>
    </p:embeddedFont>
    <p:embeddedFont>
      <p:font typeface="Teko"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50" autoAdjust="0"/>
  </p:normalViewPr>
  <p:slideViewPr>
    <p:cSldViewPr>
      <p:cViewPr varScale="1">
        <p:scale>
          <a:sx n="75" d="100"/>
          <a:sy n="75" d="100"/>
        </p:scale>
        <p:origin x="94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27856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panose="020B0502020202020204"/>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panose="020B0502020202020204"/>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200" b="0" i="0">
                <a:solidFill>
                  <a:srgbClr val="86D1D8"/>
                </a:solidFill>
                <a:latin typeface="Arial" panose="020B0604020202020204"/>
                <a:ea typeface="Arial" panose="020B0604020202020204"/>
                <a:cs typeface="Arial" panose="020B0604020202020204"/>
                <a:sym typeface="Arial" panose="020B0604020202020204"/>
              </a:rPr>
              <a:t>“</a:t>
            </a: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200" b="0" i="0">
                <a:solidFill>
                  <a:srgbClr val="86D1D8"/>
                </a:solidFill>
                <a:latin typeface="Arial" panose="020B0604020202020204"/>
                <a:ea typeface="Arial" panose="020B0604020202020204"/>
                <a:cs typeface="Arial" panose="020B0604020202020204"/>
                <a:sym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panose="020B0502020202020204"/>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panose="020B0502020202020204"/>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a:endParaRPr/>
          </a:p>
        </p:txBody>
      </p:sp>
      <p:sp>
        <p:nvSpPr>
          <p:cNvPr id="35" name="Google Shape;35;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a:endParaRPr/>
          </a:p>
        </p:txBody>
      </p:sp>
      <p:sp>
        <p:nvSpPr>
          <p:cNvPr id="36" name="Google Shape;36;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panose="020B0502020202020204"/>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42" name="Google Shape;42;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48" name="Google Shape;48;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panose="020B0502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4" name="Google Shape;54;p8"/>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a:endParaRPr/>
          </a:p>
        </p:txBody>
      </p:sp>
      <p:sp>
        <p:nvSpPr>
          <p:cNvPr id="55" name="Google Shape;55;p8"/>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6" name="Google Shape;56;p8"/>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a:endParaRPr/>
          </a:p>
        </p:txBody>
      </p:sp>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20"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panose="020B0502020202020204"/>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srcRect l="3613"/>
          <a:stretch>
            <a:fillRect/>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srcRect l="35640"/>
          <a:stretch>
            <a:fillRect/>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srcRect t="28812"/>
          <a:stretch>
            <a:fillRect/>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srcRect b="23320"/>
          <a:stretch>
            <a:fillRect/>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panose="020B0502020202020204"/>
              <a:buNone/>
              <a:defRPr sz="4200" b="0" i="0" u="none" strike="noStrike" cap="none">
                <a:solidFill>
                  <a:schemeClr val="lt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6477675" y="1287477"/>
            <a:ext cx="46569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7200">
              <a:solidFill>
                <a:schemeClr val="lt1"/>
              </a:solidFill>
              <a:latin typeface="Arial" panose="020B0604020202020204"/>
              <a:ea typeface="Arial" panose="020B0604020202020204"/>
              <a:cs typeface="Arial" panose="020B0604020202020204"/>
              <a:sym typeface="Arial" panose="020B0604020202020204"/>
            </a:endParaRPr>
          </a:p>
        </p:txBody>
      </p:sp>
      <p:sp>
        <p:nvSpPr>
          <p:cNvPr id="148" name="Google Shape;148;p19"/>
          <p:cNvSpPr txBox="1"/>
          <p:nvPr/>
        </p:nvSpPr>
        <p:spPr>
          <a:xfrm>
            <a:off x="6144582" y="4982900"/>
            <a:ext cx="5883600" cy="1092900"/>
          </a:xfrm>
          <a:prstGeom prst="rect">
            <a:avLst/>
          </a:prstGeom>
          <a:noFill/>
          <a:ln>
            <a:noFill/>
          </a:ln>
        </p:spPr>
        <p:txBody>
          <a:bodyPr spcFirstLastPara="1" wrap="square" lIns="91425" tIns="45700" rIns="91425" bIns="45700" anchor="t" anchorCtr="0">
            <a:spAutoFit/>
          </a:bodyPr>
          <a:lstStyle/>
          <a:p>
            <a:pPr lvl="0"/>
            <a:r>
              <a:rPr lang="en-IN" sz="6500" dirty="0">
                <a:solidFill>
                  <a:schemeClr val="lt1"/>
                </a:solidFill>
              </a:rPr>
              <a:t>“</a:t>
            </a:r>
            <a:r>
              <a:rPr lang="en-IN" sz="6500" b="1" i="1" dirty="0">
                <a:solidFill>
                  <a:schemeClr val="lt1"/>
                </a:solidFill>
                <a:latin typeface="Californian FB" panose="0207040306080B030204" pitchFamily="18" charset="0"/>
              </a:rPr>
              <a:t>HouseHive</a:t>
            </a:r>
            <a:r>
              <a:rPr lang="en-IN" sz="6500" dirty="0">
                <a:solidFill>
                  <a:schemeClr val="lt1"/>
                </a:solidFill>
              </a:rPr>
              <a:t>”</a:t>
            </a:r>
            <a:endParaRPr sz="5300" dirty="0">
              <a:solidFill>
                <a:schemeClr val="lt1"/>
              </a:solidFill>
            </a:endParaRPr>
          </a:p>
        </p:txBody>
      </p:sp>
      <p:sp>
        <p:nvSpPr>
          <p:cNvPr id="149" name="Google Shape;149;p19"/>
          <p:cNvSpPr txBox="1"/>
          <p:nvPr/>
        </p:nvSpPr>
        <p:spPr>
          <a:xfrm>
            <a:off x="6144582" y="2293223"/>
            <a:ext cx="5603343"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000" b="1" i="1" dirty="0">
                <a:solidFill>
                  <a:srgbClr val="00B050"/>
                </a:solidFill>
                <a:latin typeface="Century Gothic" panose="020B0502020202020204"/>
                <a:ea typeface="Century Gothic" panose="020B0502020202020204"/>
                <a:cs typeface="Century Gothic" panose="020B0502020202020204"/>
                <a:sym typeface="Century Gothic" panose="020B0502020202020204"/>
              </a:rPr>
              <a:t>HouseHive-A Buying    &amp; Selling Platform</a:t>
            </a:r>
            <a:endParaRPr sz="4000" b="1" i="1" dirty="0">
              <a:solidFill>
                <a:srgbClr val="00B050"/>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50" name="Google Shape;150;p19"/>
          <p:cNvSpPr txBox="1"/>
          <p:nvPr/>
        </p:nvSpPr>
        <p:spPr>
          <a:xfrm>
            <a:off x="6203075" y="1826628"/>
            <a:ext cx="4455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5000">
              <a:latin typeface="Century Gothic" panose="020B0502020202020204"/>
              <a:ea typeface="Century Gothic" panose="020B0502020202020204"/>
              <a:cs typeface="Century Gothic" panose="020B0502020202020204"/>
              <a:sym typeface="Century Gothic" panose="020B0502020202020204"/>
            </a:endParaRPr>
          </a:p>
        </p:txBody>
      </p:sp>
      <p:sp>
        <p:nvSpPr>
          <p:cNvPr id="151" name="Google Shape;151;p19"/>
          <p:cNvSpPr txBox="1"/>
          <p:nvPr/>
        </p:nvSpPr>
        <p:spPr>
          <a:xfrm>
            <a:off x="6203075" y="1328650"/>
            <a:ext cx="5784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800" b="1" dirty="0">
                <a:latin typeface="Century Gothic" panose="020B0502020202020204"/>
                <a:ea typeface="Century Gothic" panose="020B0502020202020204"/>
                <a:cs typeface="Century Gothic" panose="020B0502020202020204"/>
                <a:sym typeface="Century Gothic" panose="020B0502020202020204"/>
              </a:rPr>
              <a:t>Presentation on:</a:t>
            </a:r>
            <a:endParaRPr sz="4800" b="1" dirty="0">
              <a:latin typeface="Century Gothic" panose="020B0502020202020204"/>
              <a:ea typeface="Century Gothic" panose="020B0502020202020204"/>
              <a:cs typeface="Century Gothic" panose="020B0502020202020204"/>
              <a:sym typeface="Century Gothic" panose="020B0502020202020204"/>
            </a:endParaRPr>
          </a:p>
        </p:txBody>
      </p:sp>
      <p:pic>
        <p:nvPicPr>
          <p:cNvPr id="4" name="Picture 3">
            <a:extLst>
              <a:ext uri="{FF2B5EF4-FFF2-40B4-BE49-F238E27FC236}">
                <a16:creationId xmlns:a16="http://schemas.microsoft.com/office/drawing/2014/main" id="{8891DB54-4E56-F594-C28C-3414A9BB3F9B}"/>
              </a:ext>
            </a:extLst>
          </p:cNvPr>
          <p:cNvPicPr>
            <a:picLocks noChangeAspect="1"/>
          </p:cNvPicPr>
          <p:nvPr/>
        </p:nvPicPr>
        <p:blipFill>
          <a:blip r:embed="rId3"/>
          <a:stretch>
            <a:fillRect/>
          </a:stretch>
        </p:blipFill>
        <p:spPr>
          <a:xfrm>
            <a:off x="-58751" y="-163"/>
            <a:ext cx="5311660" cy="68766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000"/>
                                        <p:tgtEl>
                                          <p:spTgt spid="15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 calcmode="lin" valueType="num">
                                      <p:cBhvr additive="base">
                                        <p:cTn id="12" dur="1000"/>
                                        <p:tgtEl>
                                          <p:spTgt spid="149"/>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8"/>
                                        </p:tgtEl>
                                        <p:attrNameLst>
                                          <p:attrName>style.visibility</p:attrName>
                                        </p:attrNameLst>
                                      </p:cBhvr>
                                      <p:to>
                                        <p:strVal val="visible"/>
                                      </p:to>
                                    </p:set>
                                    <p:anim calcmode="lin" valueType="num">
                                      <p:cBhvr additive="base">
                                        <p:cTn id="17" dur="1000"/>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695400" y="28934"/>
            <a:ext cx="9404723" cy="112025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sz="5400" b="1" dirty="0"/>
              <a:t>		Data Flow Diagram:</a:t>
            </a:r>
          </a:p>
        </p:txBody>
      </p:sp>
      <p:pic>
        <p:nvPicPr>
          <p:cNvPr id="2" name="Picture 1" descr="Diagram&#10;&#10;Description automatically generated with low confidence">
            <a:extLst>
              <a:ext uri="{FF2B5EF4-FFF2-40B4-BE49-F238E27FC236}">
                <a16:creationId xmlns:a16="http://schemas.microsoft.com/office/drawing/2014/main" id="{7FFC2AD5-1CEF-5D2D-5ECE-FDC8C4880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3753" y="1003325"/>
            <a:ext cx="3362706" cy="5825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1000"/>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p:nvPr/>
        </p:nvSpPr>
        <p:spPr>
          <a:xfrm>
            <a:off x="682774" y="414603"/>
            <a:ext cx="5413225"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5400" b="1" dirty="0">
                <a:solidFill>
                  <a:schemeClr val="accent3">
                    <a:lumMod val="40000"/>
                    <a:lumOff val="60000"/>
                  </a:schemeClr>
                </a:solidFill>
                <a:latin typeface="Century Gothic" panose="020B0502020202020204"/>
                <a:ea typeface="Century Gothic" panose="020B0502020202020204"/>
                <a:cs typeface="Century Gothic" panose="020B0502020202020204"/>
                <a:sym typeface="Century Gothic" panose="020B0502020202020204"/>
              </a:rPr>
              <a:t>Home</a:t>
            </a:r>
            <a:r>
              <a:rPr lang="en-IN" sz="5400" dirty="0">
                <a:solidFill>
                  <a:schemeClr val="accent3">
                    <a:lumMod val="40000"/>
                    <a:lumOff val="60000"/>
                  </a:schemeClr>
                </a:solidFill>
                <a:latin typeface="Century Gothic" panose="020B0502020202020204"/>
                <a:ea typeface="Century Gothic" panose="020B0502020202020204"/>
                <a:cs typeface="Century Gothic" panose="020B0502020202020204"/>
                <a:sym typeface="Century Gothic" panose="020B0502020202020204"/>
              </a:rPr>
              <a:t> </a:t>
            </a:r>
            <a:r>
              <a:rPr lang="en-IN" sz="5400" b="1" dirty="0">
                <a:solidFill>
                  <a:schemeClr val="accent3">
                    <a:lumMod val="40000"/>
                    <a:lumOff val="60000"/>
                  </a:schemeClr>
                </a:solidFill>
                <a:latin typeface="Century Gothic" panose="020B0502020202020204"/>
                <a:ea typeface="Century Gothic" panose="020B0502020202020204"/>
                <a:cs typeface="Century Gothic" panose="020B0502020202020204"/>
                <a:sym typeface="Century Gothic" panose="020B0502020202020204"/>
              </a:rPr>
              <a:t>Page</a:t>
            </a:r>
            <a:r>
              <a:rPr lang="en-IN" sz="5400" dirty="0">
                <a:solidFill>
                  <a:schemeClr val="accent3">
                    <a:lumMod val="40000"/>
                    <a:lumOff val="60000"/>
                  </a:schemeClr>
                </a:solidFill>
                <a:latin typeface="Century Gothic" panose="020B0502020202020204"/>
                <a:ea typeface="Century Gothic" panose="020B0502020202020204"/>
                <a:cs typeface="Century Gothic" panose="020B0502020202020204"/>
                <a:sym typeface="Century Gothic" panose="020B0502020202020204"/>
              </a:rPr>
              <a:t>:</a:t>
            </a:r>
            <a:endParaRPr sz="5400" dirty="0">
              <a:solidFill>
                <a:schemeClr val="accent3">
                  <a:lumMod val="40000"/>
                  <a:lumOff val="60000"/>
                </a:schemeClr>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 name="Picture 2">
            <a:extLst>
              <a:ext uri="{FF2B5EF4-FFF2-40B4-BE49-F238E27FC236}">
                <a16:creationId xmlns:a16="http://schemas.microsoft.com/office/drawing/2014/main" id="{FF90D6B3-43E6-570F-9789-9E1B885CA814}"/>
              </a:ext>
            </a:extLst>
          </p:cNvPr>
          <p:cNvPicPr>
            <a:picLocks noChangeAspect="1"/>
          </p:cNvPicPr>
          <p:nvPr/>
        </p:nvPicPr>
        <p:blipFill>
          <a:blip r:embed="rId3"/>
          <a:stretch>
            <a:fillRect/>
          </a:stretch>
        </p:blipFill>
        <p:spPr>
          <a:xfrm>
            <a:off x="1177887" y="1556792"/>
            <a:ext cx="9836224" cy="496480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base">
                                        <p:cTn id="7" dur="1000"/>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SignUp Page</a:t>
            </a:r>
          </a:p>
        </p:txBody>
      </p:sp>
      <p:sp>
        <p:nvSpPr>
          <p:cNvPr id="256" name="Google Shape;256;p30"/>
          <p:cNvSpPr txBox="1">
            <a:spLocks noGrp="1"/>
          </p:cNvSpPr>
          <p:nvPr>
            <p:ph type="body" idx="2"/>
          </p:nvPr>
        </p:nvSpPr>
        <p:spPr>
          <a:xfrm>
            <a:off x="6367726" y="1867562"/>
            <a:ext cx="5824274" cy="434918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dirty="0"/>
              <a:t>Any users can create an account by registering. The system will validate the user email and will reject them if they are missing or if the user email is already taken.</a:t>
            </a:r>
          </a:p>
          <a:p>
            <a:pPr marL="0" lvl="0" indent="0" algn="l" rtl="0">
              <a:spcBef>
                <a:spcPts val="0"/>
              </a:spcBef>
              <a:spcAft>
                <a:spcPts val="0"/>
              </a:spcAft>
              <a:buNone/>
            </a:pPr>
            <a:endParaRPr lang="en-IN" dirty="0"/>
          </a:p>
          <a:p>
            <a:pPr marL="342900" lvl="0" indent="-342900" algn="l" rtl="0">
              <a:spcBef>
                <a:spcPts val="1000"/>
              </a:spcBef>
              <a:spcAft>
                <a:spcPts val="0"/>
              </a:spcAft>
              <a:buSzPts val="1440"/>
              <a:buChar char="►"/>
            </a:pPr>
            <a:r>
              <a:rPr lang="en-IN" dirty="0"/>
              <a:t>Customer fill all the details and clicks register.</a:t>
            </a:r>
          </a:p>
          <a:p>
            <a:pPr marL="0" lvl="0" indent="0" algn="l" rtl="0">
              <a:spcBef>
                <a:spcPts val="1000"/>
              </a:spcBef>
              <a:spcAft>
                <a:spcPts val="0"/>
              </a:spcAft>
              <a:buNone/>
            </a:pPr>
            <a:endParaRPr lang="en-IN" dirty="0"/>
          </a:p>
          <a:p>
            <a:pPr marL="342900" lvl="0" indent="-342900" algn="l" rtl="0">
              <a:spcBef>
                <a:spcPts val="1000"/>
              </a:spcBef>
              <a:spcAft>
                <a:spcPts val="0"/>
              </a:spcAft>
              <a:buSzPts val="1440"/>
              <a:buChar char="►"/>
            </a:pPr>
            <a:r>
              <a:rPr lang="en-IN" dirty="0"/>
              <a:t>System validates email and password fields.</a:t>
            </a:r>
          </a:p>
          <a:p>
            <a:pPr marL="342900" lvl="0" indent="-342900" algn="l" rtl="0">
              <a:spcBef>
                <a:spcPts val="1000"/>
              </a:spcBef>
              <a:spcAft>
                <a:spcPts val="0"/>
              </a:spcAft>
              <a:buSzPts val="1440"/>
              <a:buChar char="►"/>
            </a:pPr>
            <a:r>
              <a:rPr lang="en-IN" dirty="0"/>
              <a:t>System authorizes the user and create their account.</a:t>
            </a:r>
          </a:p>
          <a:p>
            <a:pPr marL="342900" lvl="0" indent="0" algn="l" rtl="0">
              <a:spcBef>
                <a:spcPts val="1000"/>
              </a:spcBef>
              <a:spcAft>
                <a:spcPts val="0"/>
              </a:spcAft>
              <a:buNone/>
            </a:pPr>
            <a:endParaRPr lang="en-IN" dirty="0"/>
          </a:p>
        </p:txBody>
      </p:sp>
      <p:pic>
        <p:nvPicPr>
          <p:cNvPr id="3" name="Picture 2">
            <a:extLst>
              <a:ext uri="{FF2B5EF4-FFF2-40B4-BE49-F238E27FC236}">
                <a16:creationId xmlns:a16="http://schemas.microsoft.com/office/drawing/2014/main" id="{A8FB1F2B-3155-CAEA-B573-087928F5E67F}"/>
              </a:ext>
            </a:extLst>
          </p:cNvPr>
          <p:cNvPicPr>
            <a:picLocks noChangeAspect="1"/>
          </p:cNvPicPr>
          <p:nvPr/>
        </p:nvPicPr>
        <p:blipFill>
          <a:blip r:embed="rId3"/>
          <a:stretch>
            <a:fillRect/>
          </a:stretch>
        </p:blipFill>
        <p:spPr>
          <a:xfrm>
            <a:off x="0" y="1867562"/>
            <a:ext cx="6240016" cy="45657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1000"/>
                                        <p:tgtEl>
                                          <p:spTgt spid="25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 calcmode="lin" valueType="num">
                                      <p:cBhvr additive="base">
                                        <p:cTn id="12" dur="1000"/>
                                        <p:tgtEl>
                                          <p:spTgt spid="25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Sign In page</a:t>
            </a:r>
          </a:p>
        </p:txBody>
      </p:sp>
      <p:sp>
        <p:nvSpPr>
          <p:cNvPr id="263" name="Google Shape;263;p31"/>
          <p:cNvSpPr txBox="1">
            <a:spLocks noGrp="1"/>
          </p:cNvSpPr>
          <p:nvPr>
            <p:ph type="body" idx="1"/>
          </p:nvPr>
        </p:nvSpPr>
        <p:spPr>
          <a:xfrm>
            <a:off x="6663300" y="2060848"/>
            <a:ext cx="5528700" cy="4195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dirty="0"/>
              <a:t>Login Page consist of username and password.</a:t>
            </a:r>
          </a:p>
          <a:p>
            <a:pPr marL="342900" lvl="0" indent="-342900" algn="l" rtl="0">
              <a:spcBef>
                <a:spcPts val="1000"/>
              </a:spcBef>
              <a:spcAft>
                <a:spcPts val="0"/>
              </a:spcAft>
              <a:buSzPts val="1600"/>
              <a:buChar char="►"/>
            </a:pPr>
            <a:r>
              <a:rPr lang="en-IN" dirty="0"/>
              <a:t>Customer have to give username and password to login.</a:t>
            </a:r>
          </a:p>
          <a:p>
            <a:pPr marL="342900" lvl="0" indent="-342900" algn="l" rtl="0">
              <a:spcBef>
                <a:spcPts val="1000"/>
              </a:spcBef>
              <a:spcAft>
                <a:spcPts val="0"/>
              </a:spcAft>
              <a:buSzPts val="1600"/>
              <a:buChar char="►"/>
            </a:pPr>
            <a:r>
              <a:rPr lang="en-IN" dirty="0"/>
              <a:t>System validates the details.</a:t>
            </a:r>
          </a:p>
        </p:txBody>
      </p:sp>
      <p:pic>
        <p:nvPicPr>
          <p:cNvPr id="3" name="Picture 2">
            <a:extLst>
              <a:ext uri="{FF2B5EF4-FFF2-40B4-BE49-F238E27FC236}">
                <a16:creationId xmlns:a16="http://schemas.microsoft.com/office/drawing/2014/main" id="{A89E5A7C-44C2-A699-A6FB-B0445B698639}"/>
              </a:ext>
            </a:extLst>
          </p:cNvPr>
          <p:cNvPicPr>
            <a:picLocks noChangeAspect="1"/>
          </p:cNvPicPr>
          <p:nvPr/>
        </p:nvPicPr>
        <p:blipFill>
          <a:blip r:embed="rId3"/>
          <a:stretch>
            <a:fillRect/>
          </a:stretch>
        </p:blipFill>
        <p:spPr>
          <a:xfrm>
            <a:off x="0" y="2132856"/>
            <a:ext cx="6604480" cy="43180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 calcmode="lin" valueType="num">
                                      <p:cBhvr additive="base">
                                        <p:cTn id="7" dur="1000"/>
                                        <p:tgtEl>
                                          <p:spTgt spid="2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 calcmode="lin" valueType="num">
                                      <p:cBhvr additive="base">
                                        <p:cTn id="12" dur="1000"/>
                                        <p:tgtEl>
                                          <p:spTgt spid="2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sz="5400" b="1" dirty="0"/>
              <a:t>User Profile Page:</a:t>
            </a:r>
          </a:p>
        </p:txBody>
      </p:sp>
      <p:pic>
        <p:nvPicPr>
          <p:cNvPr id="3" name="Picture 2">
            <a:extLst>
              <a:ext uri="{FF2B5EF4-FFF2-40B4-BE49-F238E27FC236}">
                <a16:creationId xmlns:a16="http://schemas.microsoft.com/office/drawing/2014/main" id="{724020A6-39ED-24CD-C3B2-024EBD8D317F}"/>
              </a:ext>
            </a:extLst>
          </p:cNvPr>
          <p:cNvPicPr>
            <a:picLocks noChangeAspect="1"/>
          </p:cNvPicPr>
          <p:nvPr/>
        </p:nvPicPr>
        <p:blipFill>
          <a:blip r:embed="rId3"/>
          <a:stretch>
            <a:fillRect/>
          </a:stretch>
        </p:blipFill>
        <p:spPr>
          <a:xfrm>
            <a:off x="767408" y="1566465"/>
            <a:ext cx="10213851" cy="5102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1000"/>
                                        <p:tgtEl>
                                          <p:spTgt spid="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646111" y="12246"/>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sz="5400" b="1" dirty="0"/>
              <a:t>Create Listing:</a:t>
            </a:r>
          </a:p>
        </p:txBody>
      </p:sp>
      <p:pic>
        <p:nvPicPr>
          <p:cNvPr id="3" name="Picture 2">
            <a:extLst>
              <a:ext uri="{FF2B5EF4-FFF2-40B4-BE49-F238E27FC236}">
                <a16:creationId xmlns:a16="http://schemas.microsoft.com/office/drawing/2014/main" id="{8DB17C69-FD12-7779-FB7D-54A56EDADD2B}"/>
              </a:ext>
            </a:extLst>
          </p:cNvPr>
          <p:cNvPicPr>
            <a:picLocks noChangeAspect="1"/>
          </p:cNvPicPr>
          <p:nvPr/>
        </p:nvPicPr>
        <p:blipFill>
          <a:blip r:embed="rId3"/>
          <a:stretch>
            <a:fillRect/>
          </a:stretch>
        </p:blipFill>
        <p:spPr>
          <a:xfrm>
            <a:off x="551384" y="980728"/>
            <a:ext cx="10704512" cy="2942533"/>
          </a:xfrm>
          <a:prstGeom prst="rect">
            <a:avLst/>
          </a:prstGeom>
        </p:spPr>
      </p:pic>
      <p:pic>
        <p:nvPicPr>
          <p:cNvPr id="6" name="Picture 5">
            <a:extLst>
              <a:ext uri="{FF2B5EF4-FFF2-40B4-BE49-F238E27FC236}">
                <a16:creationId xmlns:a16="http://schemas.microsoft.com/office/drawing/2014/main" id="{3C45D887-D19D-ECD7-8D01-A139768E711F}"/>
              </a:ext>
            </a:extLst>
          </p:cNvPr>
          <p:cNvPicPr>
            <a:picLocks noChangeAspect="1"/>
          </p:cNvPicPr>
          <p:nvPr/>
        </p:nvPicPr>
        <p:blipFill>
          <a:blip r:embed="rId4"/>
          <a:stretch>
            <a:fillRect/>
          </a:stretch>
        </p:blipFill>
        <p:spPr>
          <a:xfrm>
            <a:off x="544734" y="3923261"/>
            <a:ext cx="10704512" cy="292849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1000"/>
                                        <p:tgtEl>
                                          <p:spTgt spid="2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C3A22-AC65-F5B2-B8DA-F2FB28EEB64F}"/>
              </a:ext>
            </a:extLst>
          </p:cNvPr>
          <p:cNvPicPr>
            <a:picLocks noChangeAspect="1"/>
          </p:cNvPicPr>
          <p:nvPr/>
        </p:nvPicPr>
        <p:blipFill>
          <a:blip r:embed="rId2"/>
          <a:stretch>
            <a:fillRect/>
          </a:stretch>
        </p:blipFill>
        <p:spPr>
          <a:xfrm>
            <a:off x="479376" y="1196752"/>
            <a:ext cx="11060360" cy="5530180"/>
          </a:xfrm>
          <a:prstGeom prst="rect">
            <a:avLst/>
          </a:prstGeom>
        </p:spPr>
      </p:pic>
      <p:sp>
        <p:nvSpPr>
          <p:cNvPr id="5" name="TextBox 4">
            <a:extLst>
              <a:ext uri="{FF2B5EF4-FFF2-40B4-BE49-F238E27FC236}">
                <a16:creationId xmlns:a16="http://schemas.microsoft.com/office/drawing/2014/main" id="{725B575A-63FC-A249-1A95-6F6951148A9E}"/>
              </a:ext>
            </a:extLst>
          </p:cNvPr>
          <p:cNvSpPr txBox="1"/>
          <p:nvPr/>
        </p:nvSpPr>
        <p:spPr>
          <a:xfrm>
            <a:off x="407368" y="188640"/>
            <a:ext cx="9937104" cy="923330"/>
          </a:xfrm>
          <a:prstGeom prst="rect">
            <a:avLst/>
          </a:prstGeom>
          <a:noFill/>
        </p:spPr>
        <p:txBody>
          <a:bodyPr wrap="square">
            <a:spAutoFit/>
          </a:bodyPr>
          <a:lstStyle/>
          <a:p>
            <a:r>
              <a:rPr lang="en-IN" sz="5400" b="1" dirty="0">
                <a:solidFill>
                  <a:schemeClr val="accent3">
                    <a:lumMod val="60000"/>
                    <a:lumOff val="40000"/>
                  </a:schemeClr>
                </a:solidFill>
                <a:latin typeface="Century Gothic" panose="020B0502020202020204" pitchFamily="34" charset="0"/>
              </a:rPr>
              <a:t>Listing of Property</a:t>
            </a:r>
            <a:endParaRPr lang="en-US" sz="5400" dirty="0">
              <a:solidFill>
                <a:schemeClr val="accent3">
                  <a:lumMod val="60000"/>
                  <a:lumOff val="40000"/>
                </a:schemeClr>
              </a:solidFill>
              <a:latin typeface="Century Gothic" panose="020B0502020202020204" pitchFamily="34" charset="0"/>
            </a:endParaRPr>
          </a:p>
        </p:txBody>
      </p:sp>
    </p:spTree>
    <p:extLst>
      <p:ext uri="{BB962C8B-B14F-4D97-AF65-F5344CB8AC3E}">
        <p14:creationId xmlns:p14="http://schemas.microsoft.com/office/powerpoint/2010/main" val="3940193262"/>
      </p:ext>
    </p:extLst>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Technologies Used:</a:t>
            </a:r>
          </a:p>
        </p:txBody>
      </p:sp>
      <p:sp>
        <p:nvSpPr>
          <p:cNvPr id="282" name="Google Shape;282;p3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IN" dirty="0"/>
              <a:t>Frontend Technologies:</a:t>
            </a:r>
          </a:p>
          <a:p>
            <a:pPr marL="342900" lvl="0" indent="0" algn="l" rtl="0">
              <a:spcBef>
                <a:spcPts val="0"/>
              </a:spcBef>
              <a:spcAft>
                <a:spcPts val="0"/>
              </a:spcAft>
              <a:buNone/>
            </a:pPr>
            <a:endParaRPr lang="en-IN" dirty="0"/>
          </a:p>
          <a:p>
            <a:pPr marL="457200" lvl="0" indent="-320040" algn="l" rtl="0">
              <a:spcBef>
                <a:spcPts val="0"/>
              </a:spcBef>
              <a:spcAft>
                <a:spcPts val="0"/>
              </a:spcAft>
              <a:buSzPts val="1440"/>
              <a:buChar char="►"/>
            </a:pPr>
            <a:r>
              <a:rPr lang="en-IN" dirty="0"/>
              <a:t>HTML</a:t>
            </a:r>
          </a:p>
          <a:p>
            <a:pPr marL="457200" lvl="0" indent="-320040" algn="l" rtl="0">
              <a:spcBef>
                <a:spcPts val="0"/>
              </a:spcBef>
              <a:spcAft>
                <a:spcPts val="0"/>
              </a:spcAft>
              <a:buSzPts val="1440"/>
              <a:buChar char="►"/>
            </a:pPr>
            <a:r>
              <a:rPr lang="en-IN" dirty="0"/>
              <a:t>CSS</a:t>
            </a:r>
          </a:p>
          <a:p>
            <a:pPr marL="457200" lvl="0" indent="-320040" algn="l" rtl="0">
              <a:spcBef>
                <a:spcPts val="0"/>
              </a:spcBef>
              <a:spcAft>
                <a:spcPts val="0"/>
              </a:spcAft>
              <a:buSzPts val="1440"/>
              <a:buChar char="►"/>
            </a:pPr>
            <a:r>
              <a:rPr lang="en-IN" dirty="0"/>
              <a:t>ReactJs</a:t>
            </a:r>
          </a:p>
          <a:p>
            <a:pPr marL="1371600" lvl="0" indent="0" algn="l" rtl="0">
              <a:spcBef>
                <a:spcPts val="0"/>
              </a:spcBef>
              <a:spcAft>
                <a:spcPts val="0"/>
              </a:spcAft>
              <a:buNone/>
            </a:pPr>
            <a:endParaRPr lang="en-IN" dirty="0"/>
          </a:p>
          <a:p>
            <a:pPr marL="0" lvl="0" indent="0" algn="l" rtl="0">
              <a:spcBef>
                <a:spcPts val="0"/>
              </a:spcBef>
              <a:spcAft>
                <a:spcPts val="0"/>
              </a:spcAft>
              <a:buNone/>
            </a:pPr>
            <a:r>
              <a:rPr lang="en-IN" dirty="0"/>
              <a:t>     Backend Technologies:</a:t>
            </a:r>
          </a:p>
          <a:p>
            <a:pPr marL="0" lvl="0" indent="0" algn="l" rtl="0">
              <a:spcBef>
                <a:spcPts val="0"/>
              </a:spcBef>
              <a:spcAft>
                <a:spcPts val="0"/>
              </a:spcAft>
              <a:buNone/>
            </a:pPr>
            <a:endParaRPr lang="en-IN" dirty="0"/>
          </a:p>
          <a:p>
            <a:pPr marL="457200" lvl="0" indent="-320040" algn="l" rtl="0">
              <a:spcBef>
                <a:spcPts val="0"/>
              </a:spcBef>
              <a:spcAft>
                <a:spcPts val="0"/>
              </a:spcAft>
              <a:buSzPts val="1440"/>
              <a:buChar char="►"/>
            </a:pPr>
            <a:r>
              <a:rPr lang="en-IN" dirty="0"/>
              <a:t>FireBase</a:t>
            </a:r>
          </a:p>
          <a:p>
            <a:pPr marL="457200" lvl="0" indent="-320040" algn="l" rtl="0">
              <a:spcBef>
                <a:spcPts val="0"/>
              </a:spcBef>
              <a:spcAft>
                <a:spcPts val="0"/>
              </a:spcAft>
              <a:buSzPts val="1440"/>
              <a:buChar char="►"/>
            </a:pPr>
            <a:r>
              <a:rPr lang="en-IN" dirty="0"/>
              <a:t>Cloud Firestore</a:t>
            </a:r>
          </a:p>
          <a:p>
            <a:pPr marL="457200" lvl="0" indent="-320040" algn="l" rtl="0">
              <a:spcBef>
                <a:spcPts val="0"/>
              </a:spcBef>
              <a:spcAft>
                <a:spcPts val="0"/>
              </a:spcAft>
              <a:buSzPts val="1440"/>
              <a:buChar char="►"/>
            </a:pPr>
            <a:r>
              <a:rPr lang="en-IN" dirty="0"/>
              <a:t>FireBase Authentication &amp; Storage</a:t>
            </a:r>
          </a:p>
          <a:p>
            <a:pPr marL="137160" lvl="0" indent="0" algn="l" rtl="0">
              <a:spcBef>
                <a:spcPts val="0"/>
              </a:spcBef>
              <a:spcAft>
                <a:spcPts val="0"/>
              </a:spcAft>
              <a:buSzPts val="1440"/>
              <a:buNone/>
            </a:pPr>
            <a:endParaRPr lang="en-IN" dirty="0"/>
          </a:p>
          <a:p>
            <a:pPr marL="342900" lvl="0" indent="0" algn="l" rtl="0">
              <a:spcBef>
                <a:spcPts val="0"/>
              </a:spcBef>
              <a:spcAft>
                <a:spcPts val="0"/>
              </a:spcAft>
              <a:buNone/>
            </a:pPr>
            <a:endParaRPr lang="en-IN" dirty="0"/>
          </a:p>
          <a:p>
            <a:pPr marL="342900" lvl="0" indent="0" algn="l" rtl="0">
              <a:spcBef>
                <a:spcPts val="0"/>
              </a:spcBef>
              <a:spcAft>
                <a:spcPts val="0"/>
              </a:spcAft>
              <a:buNone/>
            </a:pPr>
            <a:endParaRPr lang="en-IN" dirty="0"/>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1000"/>
                                        <p:tgtEl>
                                          <p:spTgt spid="2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2"/>
                                        </p:tgtEl>
                                        <p:attrNameLst>
                                          <p:attrName>style.visibility</p:attrName>
                                        </p:attrNameLst>
                                      </p:cBhvr>
                                      <p:to>
                                        <p:strVal val="visible"/>
                                      </p:to>
                                    </p:set>
                                    <p:anim calcmode="lin" valueType="num">
                                      <p:cBhvr additive="base">
                                        <p:cTn id="12" dur="1000"/>
                                        <p:tgtEl>
                                          <p:spTgt spid="2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Future Plans</a:t>
            </a:r>
          </a:p>
        </p:txBody>
      </p:sp>
      <p:sp>
        <p:nvSpPr>
          <p:cNvPr id="288" name="Google Shape;288;p3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altLang="en-IN" dirty="0"/>
              <a:t>We</a:t>
            </a:r>
            <a:r>
              <a:rPr lang="en-IN" dirty="0"/>
              <a:t> would like to say that </a:t>
            </a:r>
            <a:r>
              <a:rPr lang="en-US" altLang="en-IN" dirty="0"/>
              <a:t>our</a:t>
            </a:r>
            <a:r>
              <a:rPr lang="en-IN" dirty="0"/>
              <a:t> system did not capture everything that would be required and would therefore recommend for future improvement on the following:</a:t>
            </a:r>
          </a:p>
          <a:p>
            <a:pPr marL="0" lvl="0" indent="0" algn="l" rtl="0">
              <a:spcBef>
                <a:spcPts val="1000"/>
              </a:spcBef>
              <a:spcAft>
                <a:spcPts val="0"/>
              </a:spcAft>
              <a:buSzPts val="1600"/>
              <a:buNone/>
            </a:pPr>
            <a:endParaRPr lang="en-IN" dirty="0"/>
          </a:p>
          <a:p>
            <a:pPr marL="342900" lvl="0" indent="-342900" algn="l" rtl="0">
              <a:spcBef>
                <a:spcPts val="1000"/>
              </a:spcBef>
              <a:spcAft>
                <a:spcPts val="0"/>
              </a:spcAft>
              <a:buSzPts val="1600"/>
              <a:buFont typeface="Arial" panose="020B0604020202020204"/>
              <a:buChar char="•"/>
            </a:pPr>
            <a:r>
              <a:rPr lang="en-IN" dirty="0"/>
              <a:t>An expansion to other places around the country.</a:t>
            </a:r>
          </a:p>
          <a:p>
            <a:pPr marL="342900" lvl="0" indent="-342900" algn="l" rtl="0">
              <a:spcBef>
                <a:spcPts val="1000"/>
              </a:spcBef>
              <a:spcAft>
                <a:spcPts val="0"/>
              </a:spcAft>
              <a:buSzPts val="1600"/>
              <a:buFont typeface="Arial" panose="020B0604020202020204"/>
              <a:buChar char="•"/>
            </a:pPr>
            <a:r>
              <a:rPr lang="en-IN" dirty="0"/>
              <a:t>Features to make online payment .</a:t>
            </a:r>
          </a:p>
          <a:p>
            <a:pPr marL="342900" lvl="0" indent="-342900" algn="l" rtl="0">
              <a:spcBef>
                <a:spcPts val="1000"/>
              </a:spcBef>
              <a:spcAft>
                <a:spcPts val="0"/>
              </a:spcAft>
              <a:buSzPts val="1600"/>
              <a:buFont typeface="Arial" panose="020B0604020202020204"/>
              <a:buChar char="•"/>
            </a:pPr>
            <a:r>
              <a:rPr lang="en-IN" dirty="0"/>
              <a:t>A Mobile Application that provides  all the  features to the user that are present in the website.</a:t>
            </a:r>
          </a:p>
          <a:p>
            <a:pPr marL="342900" lvl="0" indent="-332740" algn="l" rtl="0">
              <a:spcBef>
                <a:spcPts val="1000"/>
              </a:spcBef>
              <a:spcAft>
                <a:spcPts val="0"/>
              </a:spcAft>
              <a:buSzPts val="1440"/>
              <a:buChar char="•"/>
            </a:pPr>
            <a:r>
              <a:rPr lang="en-IN" dirty="0"/>
              <a:t>Feature to inspect the property through video call.</a:t>
            </a:r>
          </a:p>
          <a:p>
            <a:pPr marL="342900" lvl="0" indent="0" algn="l" rtl="0">
              <a:spcBef>
                <a:spcPts val="1000"/>
              </a:spcBef>
              <a:spcAft>
                <a:spcPts val="0"/>
              </a:spcAft>
              <a:buNone/>
            </a:pPr>
            <a:endParaRPr lang="en-IN" dirty="0"/>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1000"/>
                                        <p:tgtEl>
                                          <p:spTgt spid="2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 calcmode="lin" valueType="num">
                                      <p:cBhvr additive="base">
                                        <p:cTn id="12" dur="1000"/>
                                        <p:tgtEl>
                                          <p:spTgt spid="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sz="5400" b="1" dirty="0"/>
              <a:t>                    Conclusion</a:t>
            </a:r>
          </a:p>
        </p:txBody>
      </p:sp>
      <p:sp>
        <p:nvSpPr>
          <p:cNvPr id="300" name="Google Shape;300;p37"/>
          <p:cNvSpPr txBox="1">
            <a:spLocks noGrp="1"/>
          </p:cNvSpPr>
          <p:nvPr>
            <p:ph type="body" idx="1"/>
          </p:nvPr>
        </p:nvSpPr>
        <p:spPr>
          <a:xfrm>
            <a:off x="1103312" y="2590800"/>
            <a:ext cx="10387648" cy="3657599"/>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1920"/>
            </a:pPr>
            <a:r>
              <a:rPr lang="en-IN" sz="2400" dirty="0"/>
              <a:t>The HouseHive  is an online web application  that offers </a:t>
            </a:r>
            <a:r>
              <a:rPr lang="en-US" sz="2400" dirty="0"/>
              <a:t>users to </a:t>
            </a:r>
            <a:r>
              <a:rPr lang="en-US" dirty="0"/>
              <a:t>a </a:t>
            </a:r>
            <a:r>
              <a:rPr lang="en-US" sz="2400" dirty="0"/>
              <a:t>platform for buyers, sellers, and renters of real estate properties to connect with each other.</a:t>
            </a:r>
            <a:endParaRPr sz="2400" dirty="0"/>
          </a:p>
          <a:p>
            <a:pPr marL="342900" lvl="0" indent="-342900">
              <a:buSzPts val="1920"/>
            </a:pPr>
            <a:r>
              <a:rPr lang="en-US" sz="2400" dirty="0"/>
              <a:t>The website can aim to provide a secure and efficient way for users to manage their property listings and communicate with potential buyers or renters.</a:t>
            </a:r>
            <a:r>
              <a:rPr lang="en-IN" sz="2400" dirty="0"/>
              <a:t>With its user-friendly interface and direct communication feature, the web application makes it easy for users to interact with each other and discuss about the property.</a:t>
            </a: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1000"/>
                                        <p:tgtEl>
                                          <p:spTgt spid="29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 calcmode="lin" valueType="num">
                                      <p:cBhvr additive="base">
                                        <p:cTn id="12" dur="1000"/>
                                        <p:tgtEl>
                                          <p:spTgt spid="3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p:nvPr/>
        </p:nvSpPr>
        <p:spPr>
          <a:xfrm flipH="1">
            <a:off x="381662" y="1685677"/>
            <a:ext cx="4732504"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8000" dirty="0">
                <a:solidFill>
                  <a:schemeClr val="accent3">
                    <a:lumMod val="40000"/>
                    <a:lumOff val="60000"/>
                  </a:schemeClr>
                </a:solidFill>
                <a:latin typeface="Arial" panose="020B0604020202020204"/>
                <a:ea typeface="Arial" panose="020B0604020202020204"/>
                <a:cs typeface="Arial" panose="020B0604020202020204"/>
                <a:sym typeface="Arial" panose="020B0604020202020204"/>
              </a:rPr>
              <a:t>Team Members:</a:t>
            </a:r>
            <a:endParaRPr sz="8000" dirty="0">
              <a:solidFill>
                <a:schemeClr val="accent3">
                  <a:lumMod val="40000"/>
                  <a:lumOff val="60000"/>
                </a:schemeClr>
              </a:solidFill>
              <a:latin typeface="Arial" panose="020B0604020202020204"/>
              <a:ea typeface="Arial" panose="020B0604020202020204"/>
              <a:cs typeface="Arial" panose="020B0604020202020204"/>
              <a:sym typeface="Arial" panose="020B0604020202020204"/>
            </a:endParaRPr>
          </a:p>
        </p:txBody>
      </p:sp>
      <p:sp>
        <p:nvSpPr>
          <p:cNvPr id="158" name="Google Shape;158;p20"/>
          <p:cNvSpPr/>
          <p:nvPr/>
        </p:nvSpPr>
        <p:spPr>
          <a:xfrm>
            <a:off x="7164125" y="1642990"/>
            <a:ext cx="2663687" cy="842839"/>
          </a:xfrm>
          <a:prstGeom prst="roundRect">
            <a:avLst>
              <a:gd name="adj" fmla="val 16667"/>
            </a:avLst>
          </a:prstGeom>
          <a:solidFill>
            <a:schemeClr val="accent3"/>
          </a:solid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tx1"/>
                </a:solidFill>
                <a:latin typeface="Century Gothic" panose="020B0502020202020204"/>
                <a:ea typeface="Century Gothic" panose="020B0502020202020204"/>
                <a:cs typeface="Century Gothic" panose="020B0502020202020204"/>
                <a:sym typeface="Century Gothic" panose="020B0502020202020204"/>
              </a:rPr>
              <a:t>Himanshu Tenguriya</a:t>
            </a:r>
            <a:endParaRPr sz="1800"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59" name="Google Shape;159;p20"/>
          <p:cNvSpPr/>
          <p:nvPr/>
        </p:nvSpPr>
        <p:spPr>
          <a:xfrm>
            <a:off x="7164126" y="2713181"/>
            <a:ext cx="2743200" cy="842839"/>
          </a:xfrm>
          <a:prstGeom prst="roundRect">
            <a:avLst>
              <a:gd name="adj" fmla="val 16667"/>
            </a:avLst>
          </a:prstGeom>
          <a:gradFill>
            <a:gsLst>
              <a:gs pos="0">
                <a:srgbClr val="F9F0E0"/>
              </a:gs>
              <a:gs pos="100000">
                <a:srgbClr val="EBC874"/>
              </a:gs>
            </a:gsLst>
            <a:lin ang="5400000" scaled="0"/>
          </a:gradFill>
          <a:ln w="95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    Divyansh Sharma</a:t>
            </a:r>
            <a:endParaRPr sz="18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0" name="Google Shape;160;p20"/>
          <p:cNvSpPr/>
          <p:nvPr/>
        </p:nvSpPr>
        <p:spPr>
          <a:xfrm>
            <a:off x="7164125" y="3869202"/>
            <a:ext cx="2743201" cy="842839"/>
          </a:xfrm>
          <a:prstGeom prst="roundRect">
            <a:avLst>
              <a:gd name="adj" fmla="val 16667"/>
            </a:avLst>
          </a:prstGeom>
          <a:solidFill>
            <a:schemeClr val="accent6"/>
          </a:solid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tx1"/>
                </a:solidFill>
                <a:latin typeface="Century Gothic" panose="020B0502020202020204"/>
                <a:ea typeface="Century Gothic" panose="020B0502020202020204"/>
                <a:cs typeface="Century Gothic" panose="020B0502020202020204"/>
                <a:sym typeface="Century Gothic" panose="020B0502020202020204"/>
              </a:rPr>
              <a:t>Amit Lavania</a:t>
            </a:r>
            <a:endParaRPr sz="1800"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 name="Google Shape;158;p20">
            <a:extLst>
              <a:ext uri="{FF2B5EF4-FFF2-40B4-BE49-F238E27FC236}">
                <a16:creationId xmlns:a16="http://schemas.microsoft.com/office/drawing/2014/main" id="{412361A1-A5C5-734C-3481-5B9D30AA1330}"/>
              </a:ext>
            </a:extLst>
          </p:cNvPr>
          <p:cNvSpPr/>
          <p:nvPr/>
        </p:nvSpPr>
        <p:spPr>
          <a:xfrm>
            <a:off x="7230093" y="4937661"/>
            <a:ext cx="2663687" cy="842839"/>
          </a:xfrm>
          <a:prstGeom prst="roundRect">
            <a:avLst>
              <a:gd name="adj" fmla="val 16667"/>
            </a:avLst>
          </a:prstGeom>
          <a:solidFill>
            <a:schemeClr val="accent3"/>
          </a:solid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entury Gothic" panose="020B0502020202020204"/>
                <a:ea typeface="Century Gothic" panose="020B0502020202020204"/>
                <a:cs typeface="Century Gothic" panose="020B0502020202020204"/>
                <a:sym typeface="Century Gothic" panose="020B0502020202020204"/>
              </a:rPr>
              <a:t>Garima Yadav</a:t>
            </a:r>
            <a:endParaRPr sz="1800"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additive="base">
                                        <p:cTn id="7" dur="1000"/>
                                        <p:tgtEl>
                                          <p:spTgt spid="15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 calcmode="lin" valueType="num">
                                      <p:cBhvr additive="base">
                                        <p:cTn id="12" dur="1000"/>
                                        <p:tgtEl>
                                          <p:spTgt spid="158"/>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59"/>
                                        </p:tgtEl>
                                        <p:attrNameLst>
                                          <p:attrName>style.visibility</p:attrName>
                                        </p:attrNameLst>
                                      </p:cBhvr>
                                      <p:to>
                                        <p:strVal val="visible"/>
                                      </p:to>
                                    </p:set>
                                    <p:anim calcmode="lin" valueType="num">
                                      <p:cBhvr additive="base">
                                        <p:cTn id="15" dur="1000"/>
                                        <p:tgtEl>
                                          <p:spTgt spid="159"/>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160"/>
                                        </p:tgtEl>
                                        <p:attrNameLst>
                                          <p:attrName>style.visibility</p:attrName>
                                        </p:attrNameLst>
                                      </p:cBhvr>
                                      <p:to>
                                        <p:strVal val="visible"/>
                                      </p:to>
                                    </p:set>
                                    <p:anim calcmode="lin" valueType="num">
                                      <p:cBhvr additive="base">
                                        <p:cTn id="18" dur="1000"/>
                                        <p:tgtEl>
                                          <p:spTgt spid="160"/>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p:nvPr/>
        </p:nvSpPr>
        <p:spPr>
          <a:xfrm>
            <a:off x="731520" y="1112520"/>
            <a:ext cx="10744200" cy="415494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Noto Sans Symbols"/>
              <a:buChar char="⮚"/>
            </a:pPr>
            <a:r>
              <a:rPr lang="en-IN" sz="2400" dirty="0">
                <a:solidFill>
                  <a:schemeClr val="lt1"/>
                </a:solidFill>
                <a:latin typeface="Century Gothic" panose="020B0502020202020204"/>
                <a:ea typeface="Century Gothic" panose="020B0502020202020204"/>
                <a:cs typeface="Century Gothic" panose="020B0502020202020204"/>
                <a:sym typeface="Century Gothic" panose="020B0502020202020204"/>
              </a:rPr>
              <a:t>With its focus on user support and future developments, the web application is committed to providing an exceptional user experience for its users.</a:t>
            </a:r>
          </a:p>
          <a:p>
            <a:pPr marL="0" marR="0" lvl="0" indent="0" algn="l" rtl="0">
              <a:spcBef>
                <a:spcPts val="0"/>
              </a:spcBef>
              <a:spcAft>
                <a:spcPts val="0"/>
              </a:spcAft>
              <a:buNone/>
            </a:pPr>
            <a:endParaRPr sz="24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lvl="0" indent="-285750">
              <a:buClr>
                <a:schemeClr val="lt1"/>
              </a:buClr>
              <a:buSzPts val="2400"/>
              <a:buFont typeface="Noto Sans Symbols"/>
              <a:buChar char="⮚"/>
            </a:pPr>
            <a:r>
              <a:rPr lang="en-US" sz="2400" dirty="0">
                <a:solidFill>
                  <a:schemeClr val="bg1"/>
                </a:solidFill>
                <a:latin typeface="Century Gothic" panose="020B0502020202020204" pitchFamily="34" charset="0"/>
              </a:rPr>
              <a:t>The main objective is to create a successful and functional website that satisfies the needs of its users and contributes to the development of the real estate industry.</a:t>
            </a:r>
            <a:r>
              <a:rPr lang="en-IN" sz="2400" dirty="0">
                <a:solidFill>
                  <a:schemeClr val="lt1"/>
                </a:solidFill>
                <a:latin typeface="Century Gothic" panose="020B0502020202020204"/>
                <a:ea typeface="Century Gothic" panose="020B0502020202020204"/>
                <a:cs typeface="Century Gothic" panose="020B0502020202020204"/>
                <a:sym typeface="Century Gothic" panose="020B0502020202020204"/>
              </a:rPr>
              <a:t>.</a:t>
            </a:r>
          </a:p>
          <a:p>
            <a:pPr marL="0" marR="0" lvl="0" indent="0" algn="l" rtl="0">
              <a:spcBef>
                <a:spcPts val="0"/>
              </a:spcBef>
              <a:spcAft>
                <a:spcPts val="0"/>
              </a:spcAft>
              <a:buNone/>
            </a:pPr>
            <a:endParaRPr sz="24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a:p>
            <a:pPr marL="285750" marR="0" lvl="0" indent="-285750" algn="l" rtl="0">
              <a:spcBef>
                <a:spcPts val="0"/>
              </a:spcBef>
              <a:spcAft>
                <a:spcPts val="0"/>
              </a:spcAft>
              <a:buClr>
                <a:schemeClr val="lt1"/>
              </a:buClr>
              <a:buSzPts val="2400"/>
              <a:buFont typeface="Noto Sans Symbols"/>
              <a:buChar char="⮚"/>
            </a:pPr>
            <a:r>
              <a:rPr lang="en-IN" sz="2400" dirty="0">
                <a:solidFill>
                  <a:schemeClr val="lt1"/>
                </a:solidFill>
                <a:latin typeface="Century Gothic" panose="020B0502020202020204"/>
                <a:ea typeface="Century Gothic" panose="020B0502020202020204"/>
                <a:cs typeface="Century Gothic" panose="020B0502020202020204"/>
                <a:sym typeface="Century Gothic" panose="020B0502020202020204"/>
              </a:rPr>
              <a:t>Thank you for your time and attention, and we look forward to hearing your feedback and suggestions as we continue to improve and evolve the web application.</a:t>
            </a: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 calcmode="lin" valueType="num">
                                      <p:cBhvr additive="base">
                                        <p:cTn id="7" dur="1000"/>
                                        <p:tgtEl>
                                          <p:spTgt spid="3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p:nvPr/>
        </p:nvSpPr>
        <p:spPr>
          <a:xfrm>
            <a:off x="2331720" y="1767840"/>
            <a:ext cx="837279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0" b="1" i="1" dirty="0">
                <a:solidFill>
                  <a:schemeClr val="lt1"/>
                </a:solidFill>
              </a:rPr>
              <a:t>Thank You</a:t>
            </a:r>
            <a:endParaRPr sz="12000" b="1" i="1" dirty="0"/>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anim calcmode="lin" valueType="num">
                                      <p:cBhvr additive="base">
                                        <p:cTn id="7" dur="1000"/>
                                        <p:tgtEl>
                                          <p:spTgt spid="310"/>
                                        </p:tgtEl>
                                        <p:attrNameLst>
                                          <p:attrName>ppt_w</p:attrName>
                                        </p:attrNameLst>
                                      </p:cBhvr>
                                      <p:tavLst>
                                        <p:tav tm="0">
                                          <p:val>
                                            <p:fltVal val="0"/>
                                          </p:val>
                                        </p:tav>
                                        <p:tav tm="100000">
                                          <p:val>
                                            <p:strVal val="#ppt_w"/>
                                          </p:val>
                                        </p:tav>
                                      </p:tavLst>
                                    </p:anim>
                                    <p:anim calcmode="lin" valueType="num">
                                      <p:cBhvr additive="base">
                                        <p:cTn id="8" dur="1000"/>
                                        <p:tgtEl>
                                          <p:spTgt spid="3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p:nvPr/>
        </p:nvSpPr>
        <p:spPr>
          <a:xfrm>
            <a:off x="5522498" y="922491"/>
            <a:ext cx="1663230" cy="923330"/>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Abstract</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6" name="Google Shape;166;p21"/>
          <p:cNvSpPr txBox="1"/>
          <p:nvPr/>
        </p:nvSpPr>
        <p:spPr>
          <a:xfrm>
            <a:off x="8507909" y="922491"/>
            <a:ext cx="1739083" cy="923330"/>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   Introduction</a:t>
            </a:r>
          </a:p>
          <a:p>
            <a:pPr marL="0" marR="0" lvl="0" indent="0" algn="l"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7" name="Google Shape;167;p21"/>
          <p:cNvSpPr/>
          <p:nvPr/>
        </p:nvSpPr>
        <p:spPr>
          <a:xfrm>
            <a:off x="8507909" y="2695476"/>
            <a:ext cx="1739083" cy="887241"/>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Project Analysis</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8" name="Google Shape;168;p21"/>
          <p:cNvSpPr/>
          <p:nvPr/>
        </p:nvSpPr>
        <p:spPr>
          <a:xfrm>
            <a:off x="5522498" y="2695476"/>
            <a:ext cx="1663230" cy="954156"/>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Project Design</a:t>
            </a:r>
            <a:endParaRPr sz="18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9" name="Google Shape;169;p21"/>
          <p:cNvSpPr/>
          <p:nvPr/>
        </p:nvSpPr>
        <p:spPr>
          <a:xfrm>
            <a:off x="8674020" y="4380201"/>
            <a:ext cx="1663200" cy="887100"/>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Future Scope</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0" name="Google Shape;170;p21"/>
          <p:cNvSpPr txBox="1"/>
          <p:nvPr/>
        </p:nvSpPr>
        <p:spPr>
          <a:xfrm>
            <a:off x="608844" y="2844150"/>
            <a:ext cx="4119004" cy="11695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7000" dirty="0">
                <a:solidFill>
                  <a:schemeClr val="accent3">
                    <a:lumMod val="40000"/>
                    <a:lumOff val="60000"/>
                  </a:schemeClr>
                </a:solidFill>
              </a:rPr>
              <a:t>Contents:</a:t>
            </a:r>
            <a:endParaRPr sz="7000" dirty="0">
              <a:solidFill>
                <a:schemeClr val="accent3">
                  <a:lumMod val="40000"/>
                  <a:lumOff val="60000"/>
                </a:schemeClr>
              </a:solidFill>
              <a:sym typeface="Arial" panose="020B0604020202020204"/>
            </a:endParaRPr>
          </a:p>
        </p:txBody>
      </p:sp>
      <p:sp>
        <p:nvSpPr>
          <p:cNvPr id="171" name="Google Shape;171;p21"/>
          <p:cNvSpPr/>
          <p:nvPr/>
        </p:nvSpPr>
        <p:spPr>
          <a:xfrm>
            <a:off x="7396120" y="1259343"/>
            <a:ext cx="900857" cy="376951"/>
          </a:xfrm>
          <a:prstGeom prst="rightArrow">
            <a:avLst>
              <a:gd name="adj1" fmla="val 50000"/>
              <a:gd name="adj2" fmla="val 50000"/>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2" name="Google Shape;172;p21"/>
          <p:cNvSpPr/>
          <p:nvPr/>
        </p:nvSpPr>
        <p:spPr>
          <a:xfrm>
            <a:off x="9076623" y="1998318"/>
            <a:ext cx="423512" cy="492493"/>
          </a:xfrm>
          <a:prstGeom prst="downArrow">
            <a:avLst>
              <a:gd name="adj1" fmla="val 50000"/>
              <a:gd name="adj2" fmla="val 50000"/>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3" name="Google Shape;173;p21"/>
          <p:cNvSpPr/>
          <p:nvPr/>
        </p:nvSpPr>
        <p:spPr>
          <a:xfrm>
            <a:off x="7481058" y="2912224"/>
            <a:ext cx="731520" cy="477078"/>
          </a:xfrm>
          <a:prstGeom prst="leftArrow">
            <a:avLst>
              <a:gd name="adj1" fmla="val 50000"/>
              <a:gd name="adj2" fmla="val 50000"/>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4" name="Google Shape;174;p21"/>
          <p:cNvSpPr/>
          <p:nvPr/>
        </p:nvSpPr>
        <p:spPr>
          <a:xfrm>
            <a:off x="7481058" y="4637461"/>
            <a:ext cx="900857" cy="372728"/>
          </a:xfrm>
          <a:prstGeom prst="rightArrow">
            <a:avLst>
              <a:gd name="adj1" fmla="val 50000"/>
              <a:gd name="adj2" fmla="val 50000"/>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5" name="Google Shape;175;p21"/>
          <p:cNvSpPr/>
          <p:nvPr/>
        </p:nvSpPr>
        <p:spPr>
          <a:xfrm>
            <a:off x="6179419" y="3843248"/>
            <a:ext cx="375385" cy="536957"/>
          </a:xfrm>
          <a:prstGeom prst="downArrow">
            <a:avLst>
              <a:gd name="adj1" fmla="val 50000"/>
              <a:gd name="adj2" fmla="val 50000"/>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6" name="Google Shape;176;p21"/>
          <p:cNvSpPr/>
          <p:nvPr/>
        </p:nvSpPr>
        <p:spPr>
          <a:xfrm>
            <a:off x="9288379" y="5356383"/>
            <a:ext cx="413886" cy="510618"/>
          </a:xfrm>
          <a:prstGeom prst="downArrow">
            <a:avLst>
              <a:gd name="adj1" fmla="val 50000"/>
              <a:gd name="adj2" fmla="val 50000"/>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7" name="Google Shape;177;p21"/>
          <p:cNvSpPr/>
          <p:nvPr/>
        </p:nvSpPr>
        <p:spPr>
          <a:xfrm>
            <a:off x="5545262" y="4380280"/>
            <a:ext cx="1643700" cy="887100"/>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Project Progress Evaluation</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8" name="Google Shape;178;p21"/>
          <p:cNvSpPr/>
          <p:nvPr/>
        </p:nvSpPr>
        <p:spPr>
          <a:xfrm>
            <a:off x="8683774" y="5867005"/>
            <a:ext cx="1643700" cy="887100"/>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Conclusion</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1000"/>
                                        <p:tgtEl>
                                          <p:spTgt spid="17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6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6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7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646111" y="452718"/>
            <a:ext cx="9404723" cy="83760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Teko" panose="02000000000000000000"/>
              <a:buNone/>
            </a:pPr>
            <a:r>
              <a:rPr lang="en-IN" dirty="0">
                <a:latin typeface="Teko" panose="02000000000000000000"/>
                <a:ea typeface="Teko" panose="02000000000000000000"/>
                <a:cs typeface="Teko" panose="02000000000000000000"/>
                <a:sym typeface="Teko" panose="02000000000000000000"/>
              </a:rPr>
              <a:t>                                   </a:t>
            </a:r>
            <a:r>
              <a:rPr lang="en-IN" sz="5400" b="1" dirty="0">
                <a:latin typeface="Century Gothic" panose="020B0502020202020204" pitchFamily="34" charset="0"/>
                <a:ea typeface="Teko" panose="02000000000000000000"/>
                <a:cs typeface="Teko" panose="02000000000000000000"/>
                <a:sym typeface="Teko" panose="02000000000000000000"/>
              </a:rPr>
              <a:t>Abstract</a:t>
            </a:r>
            <a:br>
              <a:rPr lang="en-IN" sz="5400" dirty="0">
                <a:latin typeface="Teko" panose="02000000000000000000"/>
                <a:ea typeface="Teko" panose="02000000000000000000"/>
                <a:cs typeface="Teko" panose="02000000000000000000"/>
                <a:sym typeface="Teko" panose="02000000000000000000"/>
              </a:rPr>
            </a:br>
            <a:endParaRPr sz="5400" dirty="0">
              <a:latin typeface="Teko" panose="02000000000000000000"/>
              <a:ea typeface="Teko" panose="02000000000000000000"/>
              <a:cs typeface="Teko" panose="02000000000000000000"/>
              <a:sym typeface="Teko" panose="02000000000000000000"/>
            </a:endParaRPr>
          </a:p>
        </p:txBody>
      </p:sp>
      <p:sp>
        <p:nvSpPr>
          <p:cNvPr id="184" name="Google Shape;184;p22"/>
          <p:cNvSpPr/>
          <p:nvPr/>
        </p:nvSpPr>
        <p:spPr>
          <a:xfrm>
            <a:off x="457201" y="2007198"/>
            <a:ext cx="11054080" cy="101600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                     The HouseHive  is a web-based application that allow  users to buy , sell and rent     </a:t>
            </a:r>
          </a:p>
          <a:p>
            <a:pPr marL="0" marR="0" lvl="0" indent="0" algn="l"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              .       their  properties.</a:t>
            </a:r>
            <a:endParaRPr sz="18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85" name="Google Shape;185;p22"/>
          <p:cNvSpPr/>
          <p:nvPr/>
        </p:nvSpPr>
        <p:spPr>
          <a:xfrm>
            <a:off x="457201" y="4013200"/>
            <a:ext cx="11054081" cy="101600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                     This system is established for all the users who are interested in buying and selling  </a:t>
            </a:r>
          </a:p>
          <a:p>
            <a:pPr marL="0" marR="0" lvl="0" indent="0" algn="l"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                     or renting their properties.</a:t>
            </a:r>
            <a:endParaRPr sz="18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86" name="Google Shape;186;p22"/>
          <p:cNvPicPr preferRelativeResize="0"/>
          <p:nvPr/>
        </p:nvPicPr>
        <p:blipFill rotWithShape="1">
          <a:blip r:embed="rId3"/>
          <a:srcRect/>
          <a:stretch>
            <a:fillRect/>
          </a:stretch>
        </p:blipFill>
        <p:spPr>
          <a:xfrm>
            <a:off x="808037" y="4170700"/>
            <a:ext cx="632345" cy="749258"/>
          </a:xfrm>
          <a:prstGeom prst="rect">
            <a:avLst/>
          </a:prstGeom>
          <a:noFill/>
          <a:ln>
            <a:noFill/>
          </a:ln>
        </p:spPr>
      </p:pic>
      <p:pic>
        <p:nvPicPr>
          <p:cNvPr id="2" name="Picture 1">
            <a:extLst>
              <a:ext uri="{FF2B5EF4-FFF2-40B4-BE49-F238E27FC236}">
                <a16:creationId xmlns:a16="http://schemas.microsoft.com/office/drawing/2014/main" id="{C17EBAC2-F3FC-24DF-727B-D13B52D780B8}"/>
              </a:ext>
            </a:extLst>
          </p:cNvPr>
          <p:cNvPicPr>
            <a:picLocks noChangeAspect="1"/>
          </p:cNvPicPr>
          <p:nvPr/>
        </p:nvPicPr>
        <p:blipFill>
          <a:blip r:embed="rId4"/>
          <a:stretch>
            <a:fillRect/>
          </a:stretch>
        </p:blipFill>
        <p:spPr>
          <a:xfrm>
            <a:off x="457200" y="2007198"/>
            <a:ext cx="1174303" cy="10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1000"/>
                                        <p:tgtEl>
                                          <p:spTgt spid="18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 calcmode="lin" valueType="num">
                                      <p:cBhvr additive="base">
                                        <p:cTn id="12" dur="1000"/>
                                        <p:tgtEl>
                                          <p:spTgt spid="184"/>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85"/>
                                        </p:tgtEl>
                                        <p:attrNameLst>
                                          <p:attrName>style.visibility</p:attrName>
                                        </p:attrNameLst>
                                      </p:cBhvr>
                                      <p:to>
                                        <p:strVal val="visible"/>
                                      </p:to>
                                    </p:set>
                                    <p:anim calcmode="lin" valueType="num">
                                      <p:cBhvr additive="base">
                                        <p:cTn id="17" dur="1000"/>
                                        <p:tgtEl>
                                          <p:spTgt spid="185"/>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186"/>
                                        </p:tgtEl>
                                        <p:attrNameLst>
                                          <p:attrName>style.visibility</p:attrName>
                                        </p:attrNameLst>
                                      </p:cBhvr>
                                      <p:to>
                                        <p:strVal val="visible"/>
                                      </p:to>
                                    </p:set>
                                    <p:anim calcmode="lin" valueType="num">
                                      <p:cBhvr additive="base">
                                        <p:cTn id="20"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Introduction</a:t>
            </a:r>
          </a:p>
        </p:txBody>
      </p:sp>
      <p:sp>
        <p:nvSpPr>
          <p:cNvPr id="193" name="Google Shape;193;p23"/>
          <p:cNvSpPr txBox="1"/>
          <p:nvPr/>
        </p:nvSpPr>
        <p:spPr>
          <a:xfrm>
            <a:off x="5015880" y="1935964"/>
            <a:ext cx="6868200" cy="2677616"/>
          </a:xfrm>
          <a:prstGeom prst="rect">
            <a:avLst/>
          </a:prstGeom>
          <a:noFill/>
          <a:ln>
            <a:noFill/>
          </a:ln>
        </p:spPr>
        <p:txBody>
          <a:bodyPr spcFirstLastPara="1" wrap="square" lIns="91425" tIns="45700" rIns="91425" bIns="45700" anchor="t" anchorCtr="0">
            <a:spAutoFit/>
          </a:bodyPr>
          <a:lstStyle/>
          <a:p>
            <a:pPr lvl="0"/>
            <a:r>
              <a:rPr lang="en-IN" sz="2400" dirty="0">
                <a:solidFill>
                  <a:schemeClr val="lt1"/>
                </a:solidFill>
                <a:latin typeface="Century Gothic" panose="020B0502020202020204"/>
                <a:ea typeface="Century Gothic" panose="020B0502020202020204"/>
                <a:cs typeface="Century Gothic" panose="020B0502020202020204"/>
                <a:sym typeface="Century Gothic" panose="020B0502020202020204"/>
              </a:rPr>
              <a:t>HouseHive  </a:t>
            </a:r>
            <a:r>
              <a:rPr lang="en-US" sz="2400" dirty="0">
                <a:solidFill>
                  <a:schemeClr val="bg1"/>
                </a:solidFill>
                <a:latin typeface="Century Gothic" panose="020B0502020202020204" pitchFamily="34" charset="0"/>
              </a:rPr>
              <a:t>is a modern and user-friendly platform that connects buyers, sellers, and renters of real estate properties.</a:t>
            </a:r>
            <a:r>
              <a:rPr lang="en-US" dirty="0"/>
              <a:t> </a:t>
            </a:r>
            <a:r>
              <a:rPr lang="en-US" sz="2400" dirty="0">
                <a:solidFill>
                  <a:schemeClr val="bg1"/>
                </a:solidFill>
                <a:latin typeface="Century Gothic" panose="020B0502020202020204" pitchFamily="34" charset="0"/>
              </a:rPr>
              <a:t>The website features a direct contact feature that enables users to contact property owners and landlords directly to ask questions, schedule viewings, or discuss potential deals.</a:t>
            </a:r>
            <a:endParaRPr sz="2400" dirty="0">
              <a:solidFill>
                <a:schemeClr val="bg1"/>
              </a:solidFill>
              <a:latin typeface="Century Gothic" panose="020B0502020202020204" pitchFamily="34" charset="0"/>
              <a:ea typeface="Century Gothic" panose="020B0502020202020204"/>
              <a:cs typeface="Century Gothic" panose="020B0502020202020204"/>
              <a:sym typeface="Century Gothic" panose="020B0502020202020204"/>
            </a:endParaRPr>
          </a:p>
        </p:txBody>
      </p:sp>
      <p:sp>
        <p:nvSpPr>
          <p:cNvPr id="194" name="Google Shape;194;p23"/>
          <p:cNvSpPr txBox="1"/>
          <p:nvPr/>
        </p:nvSpPr>
        <p:spPr>
          <a:xfrm>
            <a:off x="4991360" y="4814965"/>
            <a:ext cx="7101900" cy="1569620"/>
          </a:xfrm>
          <a:prstGeom prst="rect">
            <a:avLst/>
          </a:prstGeom>
          <a:noFill/>
          <a:ln>
            <a:noFill/>
          </a:ln>
        </p:spPr>
        <p:txBody>
          <a:bodyPr spcFirstLastPara="1" wrap="square" lIns="91425" tIns="45700" rIns="91425" bIns="45700" anchor="t" anchorCtr="0">
            <a:spAutoFit/>
          </a:bodyPr>
          <a:lstStyle/>
          <a:p>
            <a:pPr lvl="0"/>
            <a:r>
              <a:rPr lang="en-US" sz="2400" dirty="0">
                <a:solidFill>
                  <a:schemeClr val="bg1"/>
                </a:solidFill>
                <a:latin typeface="Century Gothic" panose="020B0502020202020204" pitchFamily="34" charset="0"/>
              </a:rPr>
              <a:t>One of the primary goals of the project was to create a user-friendly and interactive platform that caters to the needs of users across different devices and platforms</a:t>
            </a:r>
            <a:endParaRPr lang="en-IN" sz="2400" dirty="0">
              <a:solidFill>
                <a:schemeClr val="bg1"/>
              </a:solidFill>
              <a:latin typeface="Century Gothic" panose="020B0502020202020204" pitchFamily="34" charset="0"/>
              <a:ea typeface="Century Gothic" panose="020B0502020202020204"/>
              <a:cs typeface="Century Gothic" panose="020B0502020202020204"/>
              <a:sym typeface="Century Gothic" panose="020B0502020202020204"/>
            </a:endParaRPr>
          </a:p>
        </p:txBody>
      </p:sp>
      <p:pic>
        <p:nvPicPr>
          <p:cNvPr id="4" name="Picture 3">
            <a:extLst>
              <a:ext uri="{FF2B5EF4-FFF2-40B4-BE49-F238E27FC236}">
                <a16:creationId xmlns:a16="http://schemas.microsoft.com/office/drawing/2014/main" id="{FE1EE108-69F2-2D11-A696-B560811BC129}"/>
              </a:ext>
            </a:extLst>
          </p:cNvPr>
          <p:cNvPicPr>
            <a:picLocks noChangeAspect="1"/>
          </p:cNvPicPr>
          <p:nvPr/>
        </p:nvPicPr>
        <p:blipFill>
          <a:blip r:embed="rId3"/>
          <a:stretch>
            <a:fillRect/>
          </a:stretch>
        </p:blipFill>
        <p:spPr>
          <a:xfrm>
            <a:off x="0" y="2084876"/>
            <a:ext cx="4773124" cy="477312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193"/>
                                        </p:tgtEl>
                                        <p:attrNameLst>
                                          <p:attrName>style.visibility</p:attrName>
                                        </p:attrNameLst>
                                      </p:cBhvr>
                                      <p:to>
                                        <p:strVal val="visible"/>
                                      </p:to>
                                    </p:set>
                                    <p:anim calcmode="lin" valueType="num">
                                      <p:cBhvr additive="base">
                                        <p:cTn id="11" dur="1000"/>
                                        <p:tgtEl>
                                          <p:spTgt spid="193"/>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94"/>
                                        </p:tgtEl>
                                        <p:attrNameLst>
                                          <p:attrName>style.visibility</p:attrName>
                                        </p:attrNameLst>
                                      </p:cBhvr>
                                      <p:to>
                                        <p:strVal val="visible"/>
                                      </p:to>
                                    </p:set>
                                    <p:anim calcmode="lin" valueType="num">
                                      <p:cBhvr additive="base">
                                        <p:cTn id="16" dur="1000"/>
                                        <p:tgtEl>
                                          <p:spTgt spid="1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646111" y="394966"/>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Project Analysis</a:t>
            </a:r>
          </a:p>
        </p:txBody>
      </p:sp>
      <p:sp>
        <p:nvSpPr>
          <p:cNvPr id="201" name="Google Shape;201;p24"/>
          <p:cNvSpPr txBox="1"/>
          <p:nvPr/>
        </p:nvSpPr>
        <p:spPr>
          <a:xfrm flipH="1">
            <a:off x="960118" y="1824372"/>
            <a:ext cx="14461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lt1"/>
                </a:solidFill>
                <a:latin typeface="Century Gothic" panose="020B0502020202020204"/>
                <a:ea typeface="Century Gothic" panose="020B0502020202020204"/>
                <a:cs typeface="Century Gothic" panose="020B0502020202020204"/>
                <a:sym typeface="Century Gothic" panose="020B0502020202020204"/>
              </a:rPr>
              <a:t>Objective:</a:t>
            </a:r>
          </a:p>
        </p:txBody>
      </p:sp>
      <p:sp>
        <p:nvSpPr>
          <p:cNvPr id="202" name="Google Shape;202;p24"/>
          <p:cNvSpPr txBox="1"/>
          <p:nvPr/>
        </p:nvSpPr>
        <p:spPr>
          <a:xfrm>
            <a:off x="2675823" y="2382292"/>
            <a:ext cx="798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lt1"/>
                </a:solidFill>
                <a:latin typeface="Century Gothic" panose="020B0502020202020204"/>
                <a:ea typeface="Century Gothic" panose="020B0502020202020204"/>
                <a:cs typeface="Century Gothic" panose="020B0502020202020204"/>
                <a:sym typeface="Century Gothic" panose="020B0502020202020204"/>
              </a:rPr>
              <a:t>To help people in buying ,selling or renting  .</a:t>
            </a:r>
          </a:p>
        </p:txBody>
      </p:sp>
      <p:sp>
        <p:nvSpPr>
          <p:cNvPr id="203" name="Google Shape;203;p24"/>
          <p:cNvSpPr txBox="1"/>
          <p:nvPr/>
        </p:nvSpPr>
        <p:spPr>
          <a:xfrm>
            <a:off x="960118" y="3349511"/>
            <a:ext cx="2360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Century Gothic" panose="020B0502020202020204"/>
                <a:ea typeface="Century Gothic" panose="020B0502020202020204"/>
                <a:cs typeface="Century Gothic" panose="020B0502020202020204"/>
                <a:sym typeface="Century Gothic" panose="020B0502020202020204"/>
              </a:rPr>
              <a:t>Problem:</a:t>
            </a:r>
          </a:p>
        </p:txBody>
      </p:sp>
      <p:sp>
        <p:nvSpPr>
          <p:cNvPr id="204" name="Google Shape;204;p24"/>
          <p:cNvSpPr txBox="1"/>
          <p:nvPr/>
        </p:nvSpPr>
        <p:spPr>
          <a:xfrm>
            <a:off x="2589196" y="3757186"/>
            <a:ext cx="7989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lt1"/>
                </a:solidFill>
                <a:latin typeface="Century Gothic" panose="020B0502020202020204"/>
                <a:ea typeface="Century Gothic" panose="020B0502020202020204"/>
                <a:cs typeface="Century Gothic" panose="020B0502020202020204"/>
                <a:sym typeface="Century Gothic" panose="020B0502020202020204"/>
              </a:rPr>
              <a:t>People sometime finds it difficult to engage with the property owner or the buyer .As nowadays the brokers are there to waste your money.</a:t>
            </a:r>
          </a:p>
        </p:txBody>
      </p:sp>
      <p:sp>
        <p:nvSpPr>
          <p:cNvPr id="205" name="Google Shape;205;p24"/>
          <p:cNvSpPr txBox="1"/>
          <p:nvPr/>
        </p:nvSpPr>
        <p:spPr>
          <a:xfrm>
            <a:off x="1027494" y="5222771"/>
            <a:ext cx="14341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Century Gothic" panose="020B0502020202020204"/>
                <a:ea typeface="Century Gothic" panose="020B0502020202020204"/>
                <a:cs typeface="Century Gothic" panose="020B0502020202020204"/>
                <a:sym typeface="Century Gothic" panose="020B0502020202020204"/>
              </a:rPr>
              <a:t>Solution:</a:t>
            </a:r>
          </a:p>
        </p:txBody>
      </p:sp>
      <p:sp>
        <p:nvSpPr>
          <p:cNvPr id="206" name="Google Shape;206;p24"/>
          <p:cNvSpPr txBox="1"/>
          <p:nvPr/>
        </p:nvSpPr>
        <p:spPr>
          <a:xfrm>
            <a:off x="2675823" y="5566007"/>
            <a:ext cx="60639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lt1"/>
                </a:solidFill>
                <a:latin typeface="Century Gothic" panose="020B0502020202020204"/>
                <a:ea typeface="Century Gothic" panose="020B0502020202020204"/>
                <a:cs typeface="Century Gothic" panose="020B0502020202020204"/>
                <a:sym typeface="Century Gothic" panose="020B0502020202020204"/>
              </a:rPr>
              <a:t>Work on an Online platform that focuses on direct communication between the buyer and the seller of the property.</a:t>
            </a: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202"/>
                                        </p:tgtEl>
                                        <p:attrNameLst>
                                          <p:attrName>style.visibility</p:attrName>
                                        </p:attrNameLst>
                                      </p:cBhvr>
                                      <p:to>
                                        <p:strVal val="visible"/>
                                      </p:to>
                                    </p:set>
                                    <p:anim calcmode="lin" valueType="num">
                                      <p:cBhvr additive="base">
                                        <p:cTn id="16" dur="1000"/>
                                        <p:tgtEl>
                                          <p:spTgt spid="202"/>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03"/>
                                        </p:tgtEl>
                                        <p:attrNameLst>
                                          <p:attrName>style.visibility</p:attrName>
                                        </p:attrNameLst>
                                      </p:cBhvr>
                                      <p:to>
                                        <p:strVal val="visible"/>
                                      </p:to>
                                    </p:set>
                                    <p:anim calcmode="lin" valueType="num">
                                      <p:cBhvr additive="base">
                                        <p:cTn id="21" dur="1000"/>
                                        <p:tgtEl>
                                          <p:spTgt spid="203"/>
                                        </p:tgtEl>
                                        <p:attrNameLst>
                                          <p:attrName>ppt_x</p:attrName>
                                        </p:attrNameLst>
                                      </p:cBhvr>
                                      <p:tavLst>
                                        <p:tav tm="0">
                                          <p:val>
                                            <p:strVal val="#ppt_x-1"/>
                                          </p:val>
                                        </p:tav>
                                        <p:tav tm="100000">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04"/>
                                        </p:tgtEl>
                                        <p:attrNameLst>
                                          <p:attrName>style.visibility</p:attrName>
                                        </p:attrNameLst>
                                      </p:cBhvr>
                                      <p:to>
                                        <p:strVal val="visible"/>
                                      </p:to>
                                    </p:set>
                                    <p:anim calcmode="lin" valueType="num">
                                      <p:cBhvr additive="base">
                                        <p:cTn id="26" dur="1000"/>
                                        <p:tgtEl>
                                          <p:spTgt spid="204"/>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5"/>
                                        </p:tgtEl>
                                        <p:attrNameLst>
                                          <p:attrName>style.visibility</p:attrName>
                                        </p:attrNameLst>
                                      </p:cBhvr>
                                      <p:to>
                                        <p:strVal val="visible"/>
                                      </p:to>
                                    </p:set>
                                    <p:anim calcmode="lin" valueType="num">
                                      <p:cBhvr additive="base">
                                        <p:cTn id="31" dur="1000"/>
                                        <p:tgtEl>
                                          <p:spTgt spid="205"/>
                                        </p:tgtEl>
                                        <p:attrNameLst>
                                          <p:attrName>ppt_x</p:attrName>
                                        </p:attrNameLst>
                                      </p:cBhvr>
                                      <p:tavLst>
                                        <p:tav tm="0">
                                          <p:val>
                                            <p:strVal val="#ppt_x-1"/>
                                          </p:val>
                                        </p:tav>
                                        <p:tav tm="100000">
                                          <p:val>
                                            <p:strVal val="#ppt_x"/>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06"/>
                                        </p:tgtEl>
                                        <p:attrNameLst>
                                          <p:attrName>style.visibility</p:attrName>
                                        </p:attrNameLst>
                                      </p:cBhvr>
                                      <p:to>
                                        <p:strVal val="visible"/>
                                      </p:to>
                                    </p:set>
                                    <p:anim calcmode="lin" valueType="num">
                                      <p:cBhvr additive="base">
                                        <p:cTn id="36"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PROPOSED SOLUTION</a:t>
            </a:r>
          </a:p>
        </p:txBody>
      </p:sp>
      <p:sp>
        <p:nvSpPr>
          <p:cNvPr id="212" name="Google Shape;212;p25"/>
          <p:cNvSpPr/>
          <p:nvPr/>
        </p:nvSpPr>
        <p:spPr>
          <a:xfrm>
            <a:off x="979672" y="2367280"/>
            <a:ext cx="4257040" cy="3505200"/>
          </a:xfrm>
          <a:prstGeom prst="rect">
            <a:avLst/>
          </a:prstGeom>
          <a:solidFill>
            <a:schemeClr val="accent6"/>
          </a:solidFill>
          <a:ln w="19050" cap="rnd" cmpd="sng">
            <a:solidFill>
              <a:srgbClr val="73447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dirty="0">
                <a:solidFill>
                  <a:schemeClr val="lt1"/>
                </a:solidFill>
                <a:latin typeface="Century Gothic" panose="020B0502020202020204"/>
                <a:ea typeface="Century Gothic" panose="020B0502020202020204"/>
                <a:cs typeface="Century Gothic" panose="020B0502020202020204"/>
                <a:sym typeface="Century Gothic" panose="020B0502020202020204"/>
              </a:rPr>
              <a:t>The solution to this problem is to create an online platform for buying and selling of property.</a:t>
            </a:r>
          </a:p>
        </p:txBody>
      </p:sp>
      <p:sp>
        <p:nvSpPr>
          <p:cNvPr id="213" name="Google Shape;213;p25"/>
          <p:cNvSpPr/>
          <p:nvPr/>
        </p:nvSpPr>
        <p:spPr>
          <a:xfrm>
            <a:off x="7132320" y="2367280"/>
            <a:ext cx="3840480" cy="3505200"/>
          </a:xfrm>
          <a:prstGeom prst="rect">
            <a:avLst/>
          </a:prstGeom>
          <a:solidFill>
            <a:schemeClr val="accent3"/>
          </a:solidFill>
          <a:ln>
            <a:noFill/>
          </a:ln>
        </p:spPr>
        <p:txBody>
          <a:bodyPr spcFirstLastPara="1" wrap="square" lIns="91425" tIns="45700" rIns="91425" bIns="45700" anchor="ctr" anchorCtr="0">
            <a:noAutofit/>
          </a:bodyPr>
          <a:lstStyle/>
          <a:p>
            <a:pPr lvl="0"/>
            <a:r>
              <a:rPr lang="en-US" sz="2000" b="1" dirty="0">
                <a:solidFill>
                  <a:schemeClr val="bg1"/>
                </a:solidFill>
                <a:latin typeface="Century Gothic" panose="020B0502020202020204" pitchFamily="34" charset="0"/>
              </a:rPr>
              <a:t>A online platform that allows a direct contact feature that enables users to contact property owners and landlords directly to ask questions, schedule viewings, or discuss potential deals</a:t>
            </a:r>
            <a:r>
              <a:rPr lang="en-IN" sz="2000" b="1" dirty="0">
                <a:solidFill>
                  <a:schemeClr val="bg1"/>
                </a:solidFill>
                <a:latin typeface="Century Gothic" panose="020B0502020202020204" pitchFamily="34" charset="0"/>
                <a:ea typeface="Century Gothic" panose="020B0502020202020204"/>
                <a:cs typeface="Century Gothic" panose="020B0502020202020204"/>
                <a:sym typeface="Century Gothic" panose="020B0502020202020204"/>
              </a:rPr>
              <a:t>. </a:t>
            </a:r>
          </a:p>
        </p:txBody>
      </p:sp>
      <p:cxnSp>
        <p:nvCxnSpPr>
          <p:cNvPr id="214" name="Google Shape;214;p25"/>
          <p:cNvCxnSpPr/>
          <p:nvPr/>
        </p:nvCxnSpPr>
        <p:spPr>
          <a:xfrm>
            <a:off x="5236712" y="3911600"/>
            <a:ext cx="1895608" cy="0"/>
          </a:xfrm>
          <a:prstGeom prst="straightConnector1">
            <a:avLst/>
          </a:prstGeom>
          <a:noFill/>
          <a:ln w="28575" cap="rnd" cmpd="sng">
            <a:solidFill>
              <a:schemeClr val="dk1"/>
            </a:solidFill>
            <a:prstDash val="solid"/>
            <a:round/>
            <a:headEnd type="none" w="sm" len="sm"/>
            <a:tailEnd type="triangle" w="med" len="med"/>
          </a:ln>
          <a:effectLst>
            <a:outerShdw blurRad="38100" dist="25400" dir="5400000" rotWithShape="0">
              <a:srgbClr val="000000">
                <a:alpha val="44705"/>
              </a:srgbClr>
            </a:outerShdw>
          </a:effectLst>
        </p:spPr>
      </p:cxn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2"/>
                                        </p:tgtEl>
                                        <p:attrNameLst>
                                          <p:attrName>style.visibility</p:attrName>
                                        </p:attrNameLst>
                                      </p:cBhvr>
                                      <p:to>
                                        <p:strVal val="visible"/>
                                      </p:to>
                                    </p:set>
                                    <p:anim calcmode="lin" valueType="num">
                                      <p:cBhvr additive="base">
                                        <p:cTn id="11" dur="1000"/>
                                        <p:tgtEl>
                                          <p:spTgt spid="212"/>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13"/>
                                        </p:tgtEl>
                                        <p:attrNameLst>
                                          <p:attrName>style.visibility</p:attrName>
                                        </p:attrNameLst>
                                      </p:cBhvr>
                                      <p:to>
                                        <p:strVal val="visible"/>
                                      </p:to>
                                    </p:set>
                                    <p:anim calcmode="lin" valueType="num">
                                      <p:cBhvr additive="base">
                                        <p:cTn id="20" dur="1000"/>
                                        <p:tgtEl>
                                          <p:spTgt spid="2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dirty="0"/>
              <a:t>                   </a:t>
            </a:r>
            <a:r>
              <a:rPr lang="en-IN" sz="5400" b="1" dirty="0"/>
              <a:t>OBJECTIVES</a:t>
            </a:r>
          </a:p>
        </p:txBody>
      </p:sp>
      <p:sp>
        <p:nvSpPr>
          <p:cNvPr id="220" name="Google Shape;220;p2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fontScale="92500" lnSpcReduction="10000"/>
          </a:bodyPr>
          <a:lstStyle/>
          <a:p>
            <a:pPr marL="342900" lvl="0" indent="-335280" algn="l" rtl="0">
              <a:spcBef>
                <a:spcPts val="0"/>
              </a:spcBef>
              <a:spcAft>
                <a:spcPts val="0"/>
              </a:spcAft>
              <a:buSzPct val="80000"/>
              <a:buChar char="►"/>
            </a:pPr>
            <a:r>
              <a:rPr lang="en-IN" dirty="0"/>
              <a:t>The main objectives of the online system include:</a:t>
            </a:r>
          </a:p>
          <a:p>
            <a:pPr marL="342900" lvl="0" indent="-335280" algn="l" rtl="0">
              <a:spcBef>
                <a:spcPts val="1000"/>
              </a:spcBef>
              <a:spcAft>
                <a:spcPts val="0"/>
              </a:spcAft>
              <a:buSzPct val="80000"/>
              <a:buChar char="►"/>
            </a:pPr>
            <a:r>
              <a:rPr lang="en-IN" dirty="0"/>
              <a:t>1. Inspire and Inform:</a:t>
            </a:r>
          </a:p>
          <a:p>
            <a:pPr marL="342900" lvl="0" indent="0" algn="l" rtl="0">
              <a:spcBef>
                <a:spcPts val="1000"/>
              </a:spcBef>
              <a:spcAft>
                <a:spcPts val="0"/>
              </a:spcAft>
              <a:buNone/>
            </a:pPr>
            <a:r>
              <a:rPr lang="en-IN" dirty="0"/>
              <a:t>The primary objective of online website could be to inspire and inform readers about people with different property . </a:t>
            </a:r>
          </a:p>
          <a:p>
            <a:pPr marL="342900" lvl="0" indent="-335280" algn="l" rtl="0">
              <a:spcBef>
                <a:spcPts val="1000"/>
              </a:spcBef>
              <a:spcAft>
                <a:spcPts val="0"/>
              </a:spcAft>
              <a:buSzPct val="80000"/>
              <a:buChar char="►"/>
            </a:pPr>
            <a:r>
              <a:rPr lang="en-IN" dirty="0"/>
              <a:t>2. Provide Tips and Guidance:</a:t>
            </a:r>
          </a:p>
          <a:p>
            <a:pPr marL="342900" lvl="0" indent="0" algn="l" rtl="0">
              <a:spcBef>
                <a:spcPts val="1000"/>
              </a:spcBef>
              <a:spcAft>
                <a:spcPts val="0"/>
              </a:spcAft>
              <a:buNone/>
            </a:pPr>
            <a:r>
              <a:rPr lang="en-IN" dirty="0"/>
              <a:t>2.1 An online website that aims to provide helpful engage tips and resources about the property.</a:t>
            </a:r>
          </a:p>
          <a:p>
            <a:pPr marL="342900" lvl="0" indent="0" algn="l" rtl="0">
              <a:spcBef>
                <a:spcPts val="1000"/>
              </a:spcBef>
              <a:spcAft>
                <a:spcPts val="0"/>
              </a:spcAft>
              <a:buNone/>
            </a:pPr>
            <a:r>
              <a:rPr lang="en-IN" dirty="0"/>
              <a:t>2.2 It can also include informative tips about the property ,and also about the owner of the property  .</a:t>
            </a:r>
          </a:p>
          <a:p>
            <a:pPr marL="342900" lvl="0" indent="-335280" algn="l" rtl="0">
              <a:spcBef>
                <a:spcPts val="1000"/>
              </a:spcBef>
              <a:spcAft>
                <a:spcPts val="0"/>
              </a:spcAft>
              <a:buSzPct val="80000"/>
              <a:buChar char="►"/>
            </a:pPr>
            <a:r>
              <a:rPr lang="en-IN" dirty="0"/>
              <a:t>3.Create a Memorable User Experience: </a:t>
            </a:r>
          </a:p>
          <a:p>
            <a:pPr marL="342900" lvl="0" indent="0" algn="l" rtl="0">
              <a:spcBef>
                <a:spcPts val="1000"/>
              </a:spcBef>
              <a:spcAft>
                <a:spcPts val="0"/>
              </a:spcAft>
              <a:buNone/>
            </a:pPr>
            <a:r>
              <a:rPr lang="en-IN" dirty="0"/>
              <a:t>Finally, an online website can aim to create a memorable user experience for its readers.</a:t>
            </a:r>
          </a:p>
          <a:p>
            <a:pPr marL="342900" lvl="0" indent="0" algn="l" rtl="0">
              <a:spcBef>
                <a:spcPts val="1000"/>
              </a:spcBef>
              <a:spcAft>
                <a:spcPts val="0"/>
              </a:spcAft>
              <a:buNone/>
            </a:pPr>
            <a:endParaRPr lang="en-IN" dirty="0"/>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p:tgtEl>
                                          <p:spTgt spid="21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 calcmode="lin" valueType="num">
                                      <p:cBhvr additive="base">
                                        <p:cTn id="12" dur="1000"/>
                                        <p:tgtEl>
                                          <p:spTgt spid="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3312695" y="160540"/>
            <a:ext cx="8879305" cy="102779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IN" sz="5400" b="1" dirty="0"/>
              <a:t>Project  Design</a:t>
            </a:r>
            <a:endParaRPr lang="en-IN" sz="3000" b="1" dirty="0"/>
          </a:p>
        </p:txBody>
      </p:sp>
      <p:sp>
        <p:nvSpPr>
          <p:cNvPr id="226" name="Google Shape;226;p27"/>
          <p:cNvSpPr/>
          <p:nvPr/>
        </p:nvSpPr>
        <p:spPr>
          <a:xfrm>
            <a:off x="3617494" y="1563720"/>
            <a:ext cx="2603700" cy="775200"/>
          </a:xfrm>
          <a:prstGeom prst="ellipse">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SignUp</a:t>
            </a:r>
          </a:p>
        </p:txBody>
      </p:sp>
      <p:sp>
        <p:nvSpPr>
          <p:cNvPr id="227" name="Google Shape;227;p27"/>
          <p:cNvSpPr/>
          <p:nvPr/>
        </p:nvSpPr>
        <p:spPr>
          <a:xfrm>
            <a:off x="3312695" y="2593624"/>
            <a:ext cx="2748000" cy="775200"/>
          </a:xfrm>
          <a:prstGeom prst="ellipse">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Login/Logout</a:t>
            </a:r>
          </a:p>
        </p:txBody>
      </p:sp>
      <p:sp>
        <p:nvSpPr>
          <p:cNvPr id="228" name="Google Shape;228;p27"/>
          <p:cNvSpPr/>
          <p:nvPr/>
        </p:nvSpPr>
        <p:spPr>
          <a:xfrm>
            <a:off x="3160294" y="3686476"/>
            <a:ext cx="2967900" cy="775200"/>
          </a:xfrm>
          <a:prstGeom prst="ellipse">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Listing Houses</a:t>
            </a:r>
          </a:p>
        </p:txBody>
      </p:sp>
      <p:sp>
        <p:nvSpPr>
          <p:cNvPr id="229" name="Google Shape;229;p27"/>
          <p:cNvSpPr/>
          <p:nvPr/>
        </p:nvSpPr>
        <p:spPr>
          <a:xfrm>
            <a:off x="3113772" y="4894446"/>
            <a:ext cx="2967790" cy="775218"/>
          </a:xfrm>
          <a:prstGeom prst="ellipse">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dk1"/>
                </a:solidFill>
                <a:latin typeface="Century Gothic" panose="020B0502020202020204"/>
                <a:ea typeface="Century Gothic" panose="020B0502020202020204"/>
                <a:cs typeface="Century Gothic" panose="020B0502020202020204"/>
                <a:sym typeface="Century Gothic" panose="020B0502020202020204"/>
              </a:rPr>
              <a:t>Email</a:t>
            </a:r>
          </a:p>
        </p:txBody>
      </p:sp>
      <p:sp>
        <p:nvSpPr>
          <p:cNvPr id="230" name="Google Shape;230;p27"/>
          <p:cNvSpPr/>
          <p:nvPr/>
        </p:nvSpPr>
        <p:spPr>
          <a:xfrm>
            <a:off x="3128211" y="5995824"/>
            <a:ext cx="2967789" cy="775218"/>
          </a:xfrm>
          <a:prstGeom prst="ellipse">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entury Gothic" panose="020B0502020202020204"/>
                <a:ea typeface="Century Gothic" panose="020B0502020202020204"/>
                <a:cs typeface="Century Gothic" panose="020B0502020202020204"/>
                <a:sym typeface="Century Gothic" panose="020B0502020202020204"/>
              </a:rPr>
              <a:t>Check others experiences.</a:t>
            </a:r>
          </a:p>
        </p:txBody>
      </p:sp>
      <p:sp>
        <p:nvSpPr>
          <p:cNvPr id="231" name="Google Shape;231;p27"/>
          <p:cNvSpPr/>
          <p:nvPr/>
        </p:nvSpPr>
        <p:spPr>
          <a:xfrm>
            <a:off x="336884" y="3594120"/>
            <a:ext cx="914400" cy="867573"/>
          </a:xfrm>
          <a:prstGeom prst="flowChartCollate">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32" name="Google Shape;232;p27"/>
          <p:cNvSpPr/>
          <p:nvPr/>
        </p:nvSpPr>
        <p:spPr>
          <a:xfrm>
            <a:off x="606391" y="3171524"/>
            <a:ext cx="375386" cy="423512"/>
          </a:xfrm>
          <a:prstGeom prst="smileyFace">
            <a:avLst>
              <a:gd name="adj" fmla="val 4653"/>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cxnSp>
        <p:nvCxnSpPr>
          <p:cNvPr id="233" name="Google Shape;233;p27"/>
          <p:cNvCxnSpPr/>
          <p:nvPr/>
        </p:nvCxnSpPr>
        <p:spPr>
          <a:xfrm rot="10800000" flipH="1">
            <a:off x="1241700" y="1923950"/>
            <a:ext cx="2262000" cy="1767900"/>
          </a:xfrm>
          <a:prstGeom prst="straightConnector1">
            <a:avLst/>
          </a:prstGeom>
          <a:noFill/>
          <a:ln w="19050" cap="rnd" cmpd="sng">
            <a:solidFill>
              <a:schemeClr val="dk1"/>
            </a:solidFill>
            <a:prstDash val="solid"/>
            <a:round/>
            <a:headEnd type="none" w="sm" len="sm"/>
            <a:tailEnd type="none" w="sm" len="sm"/>
          </a:ln>
        </p:spPr>
      </p:cxnSp>
      <p:cxnSp>
        <p:nvCxnSpPr>
          <p:cNvPr id="234" name="Google Shape;234;p27"/>
          <p:cNvCxnSpPr/>
          <p:nvPr/>
        </p:nvCxnSpPr>
        <p:spPr>
          <a:xfrm rot="10800000" flipH="1">
            <a:off x="1058586" y="3135396"/>
            <a:ext cx="2238000" cy="748200"/>
          </a:xfrm>
          <a:prstGeom prst="straightConnector1">
            <a:avLst/>
          </a:prstGeom>
          <a:noFill/>
          <a:ln w="9525" cap="rnd" cmpd="sng">
            <a:solidFill>
              <a:schemeClr val="dk1"/>
            </a:solidFill>
            <a:prstDash val="solid"/>
            <a:round/>
            <a:headEnd type="none" w="sm" len="sm"/>
            <a:tailEnd type="none" w="sm" len="sm"/>
          </a:ln>
        </p:spPr>
      </p:cxnSp>
      <p:cxnSp>
        <p:nvCxnSpPr>
          <p:cNvPr id="235" name="Google Shape;235;p27"/>
          <p:cNvCxnSpPr/>
          <p:nvPr/>
        </p:nvCxnSpPr>
        <p:spPr>
          <a:xfrm>
            <a:off x="1011860" y="4037365"/>
            <a:ext cx="2071800" cy="46200"/>
          </a:xfrm>
          <a:prstGeom prst="straightConnector1">
            <a:avLst/>
          </a:prstGeom>
          <a:noFill/>
          <a:ln w="9525" cap="rnd" cmpd="sng">
            <a:solidFill>
              <a:schemeClr val="dk1"/>
            </a:solidFill>
            <a:prstDash val="solid"/>
            <a:round/>
            <a:headEnd type="none" w="sm" len="sm"/>
            <a:tailEnd type="none" w="sm" len="sm"/>
          </a:ln>
        </p:spPr>
      </p:cxnSp>
      <p:cxnSp>
        <p:nvCxnSpPr>
          <p:cNvPr id="236" name="Google Shape;236;p27"/>
          <p:cNvCxnSpPr/>
          <p:nvPr/>
        </p:nvCxnSpPr>
        <p:spPr>
          <a:xfrm>
            <a:off x="981777" y="4055423"/>
            <a:ext cx="2131995" cy="1103718"/>
          </a:xfrm>
          <a:prstGeom prst="straightConnector1">
            <a:avLst/>
          </a:prstGeom>
          <a:noFill/>
          <a:ln w="9525" cap="rnd" cmpd="sng">
            <a:solidFill>
              <a:schemeClr val="dk1"/>
            </a:solidFill>
            <a:prstDash val="solid"/>
            <a:round/>
            <a:headEnd type="none" w="sm" len="sm"/>
            <a:tailEnd type="none" w="sm" len="sm"/>
          </a:ln>
        </p:spPr>
      </p:cxnSp>
      <p:cxnSp>
        <p:nvCxnSpPr>
          <p:cNvPr id="237" name="Google Shape;237;p27"/>
          <p:cNvCxnSpPr/>
          <p:nvPr/>
        </p:nvCxnSpPr>
        <p:spPr>
          <a:xfrm>
            <a:off x="1063592" y="4237330"/>
            <a:ext cx="2227800" cy="1881300"/>
          </a:xfrm>
          <a:prstGeom prst="straightConnector1">
            <a:avLst/>
          </a:prstGeom>
          <a:noFill/>
          <a:ln w="9525" cap="rnd" cmpd="sng">
            <a:solidFill>
              <a:schemeClr val="dk1"/>
            </a:solidFill>
            <a:prstDash val="solid"/>
            <a:round/>
            <a:headEnd type="none" w="sm" len="sm"/>
            <a:tailEnd type="none" w="sm" len="sm"/>
          </a:ln>
        </p:spPr>
      </p:cxnSp>
      <p:sp>
        <p:nvSpPr>
          <p:cNvPr id="238" name="Google Shape;238;p27"/>
          <p:cNvSpPr txBox="1"/>
          <p:nvPr/>
        </p:nvSpPr>
        <p:spPr>
          <a:xfrm>
            <a:off x="356133" y="4548026"/>
            <a:ext cx="914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entury Gothic" panose="020B0502020202020204"/>
                <a:ea typeface="Century Gothic" panose="020B0502020202020204"/>
                <a:cs typeface="Century Gothic" panose="020B0502020202020204"/>
                <a:sym typeface="Century Gothic" panose="020B0502020202020204"/>
              </a:rPr>
              <a:t>User</a:t>
            </a:r>
          </a:p>
        </p:txBody>
      </p:sp>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 calcmode="lin" valueType="num">
                                      <p:cBhvr additive="base">
                                        <p:cTn id="7" dur="1000"/>
                                        <p:tgtEl>
                                          <p:spTgt spid="22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 calcmode="lin" valueType="num">
                                      <p:cBhvr additive="base">
                                        <p:cTn id="12" dur="1000"/>
                                        <p:tgtEl>
                                          <p:spTgt spid="231"/>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32"/>
                                        </p:tgtEl>
                                        <p:attrNameLst>
                                          <p:attrName>style.visibility</p:attrName>
                                        </p:attrNameLst>
                                      </p:cBhvr>
                                      <p:to>
                                        <p:strVal val="visible"/>
                                      </p:to>
                                    </p:set>
                                    <p:anim calcmode="lin" valueType="num">
                                      <p:cBhvr additive="base">
                                        <p:cTn id="15" dur="1000"/>
                                        <p:tgtEl>
                                          <p:spTgt spid="232"/>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38"/>
                                        </p:tgtEl>
                                        <p:attrNameLst>
                                          <p:attrName>style.visibility</p:attrName>
                                        </p:attrNameLst>
                                      </p:cBhvr>
                                      <p:to>
                                        <p:strVal val="visible"/>
                                      </p:to>
                                    </p:set>
                                    <p:anim calcmode="lin" valueType="num">
                                      <p:cBhvr additive="base">
                                        <p:cTn id="18" dur="1000"/>
                                        <p:tgtEl>
                                          <p:spTgt spid="238"/>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26"/>
                                        </p:tgtEl>
                                        <p:attrNameLst>
                                          <p:attrName>style.visibility</p:attrName>
                                        </p:attrNameLst>
                                      </p:cBhvr>
                                      <p:to>
                                        <p:strVal val="visible"/>
                                      </p:to>
                                    </p:set>
                                    <p:anim calcmode="lin" valueType="num">
                                      <p:cBhvr additive="base">
                                        <p:cTn id="27" dur="1000"/>
                                        <p:tgtEl>
                                          <p:spTgt spid="226"/>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27"/>
                                        </p:tgtEl>
                                        <p:attrNameLst>
                                          <p:attrName>style.visibility</p:attrName>
                                        </p:attrNameLst>
                                      </p:cBhvr>
                                      <p:to>
                                        <p:strVal val="visible"/>
                                      </p:to>
                                    </p:set>
                                    <p:anim calcmode="lin" valueType="num">
                                      <p:cBhvr additive="base">
                                        <p:cTn id="36" dur="1000"/>
                                        <p:tgtEl>
                                          <p:spTgt spid="227"/>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28"/>
                                        </p:tgtEl>
                                        <p:attrNameLst>
                                          <p:attrName>style.visibility</p:attrName>
                                        </p:attrNameLst>
                                      </p:cBhvr>
                                      <p:to>
                                        <p:strVal val="visible"/>
                                      </p:to>
                                    </p:set>
                                    <p:anim calcmode="lin" valueType="num">
                                      <p:cBhvr additive="base">
                                        <p:cTn id="45" dur="1000"/>
                                        <p:tgtEl>
                                          <p:spTgt spid="228"/>
                                        </p:tgtEl>
                                        <p:attrNameLst>
                                          <p:attrName>ppt_x</p:attrName>
                                        </p:attrNameLst>
                                      </p:cBhvr>
                                      <p:tavLst>
                                        <p:tav tm="0">
                                          <p:val>
                                            <p:strVal val="#ppt_x-1"/>
                                          </p:val>
                                        </p:tav>
                                        <p:tav tm="100000">
                                          <p:val>
                                            <p:strVal val="#ppt_x"/>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229"/>
                                        </p:tgtEl>
                                        <p:attrNameLst>
                                          <p:attrName>style.visibility</p:attrName>
                                        </p:attrNameLst>
                                      </p:cBhvr>
                                      <p:to>
                                        <p:strVal val="visible"/>
                                      </p:to>
                                    </p:set>
                                    <p:anim calcmode="lin" valueType="num">
                                      <p:cBhvr additive="base">
                                        <p:cTn id="54" dur="1000"/>
                                        <p:tgtEl>
                                          <p:spTgt spid="229"/>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230"/>
                                        </p:tgtEl>
                                        <p:attrNameLst>
                                          <p:attrName>style.visibility</p:attrName>
                                        </p:attrNameLst>
                                      </p:cBhvr>
                                      <p:to>
                                        <p:strVal val="visible"/>
                                      </p:to>
                                    </p:set>
                                    <p:anim calcmode="lin" valueType="num">
                                      <p:cBhvr additive="base">
                                        <p:cTn id="63" dur="1000"/>
                                        <p:tgtEl>
                                          <p:spTgt spid="2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on">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771</Words>
  <Application>Microsoft Office PowerPoint</Application>
  <PresentationFormat>Widescreen</PresentationFormat>
  <Paragraphs>96</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Noto Sans Symbols</vt:lpstr>
      <vt:lpstr>Arial</vt:lpstr>
      <vt:lpstr>Century Gothic</vt:lpstr>
      <vt:lpstr>Californian FB</vt:lpstr>
      <vt:lpstr>Teko</vt:lpstr>
      <vt:lpstr>Ion</vt:lpstr>
      <vt:lpstr>PowerPoint Presentation</vt:lpstr>
      <vt:lpstr>PowerPoint Presentation</vt:lpstr>
      <vt:lpstr>PowerPoint Presentation</vt:lpstr>
      <vt:lpstr>                                   Abstract </vt:lpstr>
      <vt:lpstr>                     Introduction</vt:lpstr>
      <vt:lpstr>                  Project Analysis</vt:lpstr>
      <vt:lpstr>               PROPOSED SOLUTION</vt:lpstr>
      <vt:lpstr>                   OBJECTIVES</vt:lpstr>
      <vt:lpstr>Project  Design</vt:lpstr>
      <vt:lpstr>  Data Flow Diagram:</vt:lpstr>
      <vt:lpstr>PowerPoint Presentation</vt:lpstr>
      <vt:lpstr>                      SignUp Page</vt:lpstr>
      <vt:lpstr>                        Sign In page</vt:lpstr>
      <vt:lpstr>User Profile Page:</vt:lpstr>
      <vt:lpstr>Create Listing:</vt:lpstr>
      <vt:lpstr>PowerPoint Presentation</vt:lpstr>
      <vt:lpstr>   Technologies Used:</vt:lpstr>
      <vt:lpstr>                    Future Plans</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lavania</dc:creator>
  <cp:lastModifiedBy>Amit lavania</cp:lastModifiedBy>
  <cp:revision>14</cp:revision>
  <dcterms:created xsi:type="dcterms:W3CDTF">2023-04-22T11:25:29Z</dcterms:created>
  <dcterms:modified xsi:type="dcterms:W3CDTF">2023-04-27T06:50:03Z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3DAB9B7D21064512BD83B99AC9419351</vt:lpwstr>
  </property>
  <property fmtid="{D5CDD505-2E9C-101B-9397-08002B2CF9AE}" pid="3" name="KSOProductBuildVer">
    <vt:lpwstr>1033-11.2.0.11536</vt:lpwstr>
  </property>
</Properties>
</file>