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88" r:id="rId3"/>
    <p:sldId id="289" r:id="rId4"/>
    <p:sldId id="327" r:id="rId5"/>
    <p:sldId id="340" r:id="rId6"/>
    <p:sldId id="341" r:id="rId7"/>
    <p:sldId id="290" r:id="rId8"/>
    <p:sldId id="335" r:id="rId9"/>
    <p:sldId id="334" r:id="rId10"/>
    <p:sldId id="331" r:id="rId11"/>
    <p:sldId id="330" r:id="rId12"/>
    <p:sldId id="328" r:id="rId13"/>
    <p:sldId id="339" r:id="rId14"/>
    <p:sldId id="338" r:id="rId15"/>
    <p:sldId id="332" r:id="rId16"/>
    <p:sldId id="333" r:id="rId17"/>
    <p:sldId id="336" r:id="rId18"/>
    <p:sldId id="337" r:id="rId19"/>
    <p:sldId id="329" r:id="rId20"/>
    <p:sldId id="282" r:id="rId21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23"/>
      <p:bold r:id="rId24"/>
    </p:embeddedFont>
    <p:embeddedFont>
      <p:font typeface="Bahnschrift Light" panose="020B0502040204020203" pitchFamily="34" charset="0"/>
      <p:regular r:id="rId25"/>
    </p:embeddedFont>
    <p:embeddedFont>
      <p:font typeface="Bauhaus 93" panose="04030905020B02020C02" pitchFamily="82" charset="0"/>
      <p:regular r:id="rId26"/>
    </p:embeddedFont>
    <p:embeddedFont>
      <p:font typeface="Corbel Light" panose="020B0303020204020204" pitchFamily="34" charset="0"/>
      <p:regular r:id="rId27"/>
      <p:italic r:id="rId28"/>
    </p:embeddedFont>
    <p:embeddedFont>
      <p:font typeface="Fira Sans Extra Condensed SemiBold" panose="020B060402020202020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51608462-A0AA-4D7F-BAAD-8BB0A1E77C88}">
          <p14:sldIdLst>
            <p14:sldId id="256"/>
          </p14:sldIdLst>
        </p14:section>
        <p14:section name="INDEX" id="{12F299AC-F150-4072-AB1F-4E630BB8D7D2}">
          <p14:sldIdLst>
            <p14:sldId id="288"/>
            <p14:sldId id="289"/>
          </p14:sldIdLst>
        </p14:section>
        <p14:section name="WORKING PRINCIPLE" id="{A4E065CD-3991-4111-B46D-A87F89EBE3C3}">
          <p14:sldIdLst>
            <p14:sldId id="327"/>
            <p14:sldId id="340"/>
            <p14:sldId id="341"/>
          </p14:sldIdLst>
        </p14:section>
        <p14:section name="OVERVIEW" id="{1A38CB40-1D36-4F9B-8987-ACB11CE6D94E}">
          <p14:sldIdLst>
            <p14:sldId id="290"/>
          </p14:sldIdLst>
        </p14:section>
        <p14:section name="PythoN CODE" id="{19B16601-5F00-44D1-8836-443728432E34}">
          <p14:sldIdLst>
            <p14:sldId id="335"/>
            <p14:sldId id="334"/>
          </p14:sldIdLst>
        </p14:section>
        <p14:section name="MySQL Database" id="{71279E79-BF67-4A53-99F9-9510BBFA60ED}">
          <p14:sldIdLst>
            <p14:sldId id="331"/>
            <p14:sldId id="330"/>
          </p14:sldIdLst>
        </p14:section>
        <p14:section name="OUTPUT" id="{C96138CD-960F-40BD-A39B-79EB6CA61E28}">
          <p14:sldIdLst>
            <p14:sldId id="328"/>
            <p14:sldId id="339"/>
            <p14:sldId id="338"/>
          </p14:sldIdLst>
        </p14:section>
        <p14:section name="MATPLOTLIB GRAPH" id="{C7AE1CCC-B35F-491E-AC35-D63B24AAA13C}">
          <p14:sldIdLst>
            <p14:sldId id="332"/>
            <p14:sldId id="333"/>
            <p14:sldId id="336"/>
            <p14:sldId id="337"/>
          </p14:sldIdLst>
        </p14:section>
        <p14:section name="Future Scope" id="{67107C42-0A47-4F6F-9A58-06869C42E258}">
          <p14:sldIdLst>
            <p14:sldId id="329"/>
          </p14:sldIdLst>
        </p14:section>
        <p14:section name="REGARDS" id="{07052CCB-715A-4757-98A9-2DCBDE473AEF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D2A"/>
    <a:srgbClr val="0C0E2B"/>
    <a:srgbClr val="FFBB0F"/>
    <a:srgbClr val="FF8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78BF08-13B4-4487-9FE7-247CB5179EF5}">
  <a:tblStyle styleId="{0D78BF08-13B4-4487-9FE7-247CB5179E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3:39:00.290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47790.77734"/>
      <inkml:brushProperty name="anchorY" value="-37193.74609"/>
      <inkml:brushProperty name="scaleFactor" value="0.5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3:39:42.999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70790.29688"/>
      <inkml:brushProperty name="anchorY" value="-51706.18359"/>
      <inkml:brushProperty name="scaleFactor" value="0.5"/>
    </inkml:brush>
  </inkml:definitions>
  <inkml:trace contextRef="#ctx0" brushRef="#br0">0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3:39:00.290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47790.77734"/>
      <inkml:brushProperty name="anchorY" value="-37193.74609"/>
      <inkml:brushProperty name="scaleFactor" value="0.5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3:39:03.169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48806.77734"/>
      <inkml:brushProperty name="anchorY" value="-38209.74609"/>
      <inkml:brushProperty name="scaleFactor" value="0.5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3:39:04.610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49822.77734"/>
      <inkml:brushProperty name="anchorY" value="-39225.74609"/>
      <inkml:brushProperty name="scaleFactor" value="0.5"/>
    </inkml:brush>
  </inkml:definitions>
  <inkml:trace contextRef="#ctx0" brushRef="#br0">0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3:39:06.429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50838.77734"/>
      <inkml:brushProperty name="anchorY" value="-40241.74609"/>
      <inkml:brushProperty name="scaleFactor" value="0.5"/>
    </inkml:brush>
  </inkml:definitions>
  <inkml:trace contextRef="#ctx0" brushRef="#br0">1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3:39:07.667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51854.77734"/>
      <inkml:brushProperty name="anchorY" value="-41257.74609"/>
      <inkml:brushProperty name="scaleFactor" value="0.5"/>
    </inkml:brush>
  </inkml:definitions>
  <inkml:trace contextRef="#ctx0" brushRef="#br0">1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3:39:09.622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52870.77734"/>
      <inkml:brushProperty name="anchorY" value="-42273.74609"/>
      <inkml:brushProperty name="scaleFactor" value="0.5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3:39:10.975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53886.77734"/>
      <inkml:brushProperty name="anchorY" value="-43289.74609"/>
      <inkml:brushProperty name="scaleFactor" value="0.5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3:39:12.372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54902.77734"/>
      <inkml:brushProperty name="anchorY" value="-44305.74219"/>
      <inkml:brushProperty name="scaleFactor" value="0.5"/>
    </inkml:brush>
  </inkml:definitions>
  <inkml:trace contextRef="#ctx0" brushRef="#br0">0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3:39:30.401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63810.66406"/>
      <inkml:brushProperty name="anchorY" value="-48675.94141"/>
      <inkml:brushProperty name="scaleFactor" value="0.5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3:39:03.169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48806.77734"/>
      <inkml:brushProperty name="anchorY" value="-38209.74609"/>
      <inkml:brushProperty name="scaleFactor" value="0.5"/>
    </inkml:brush>
  </inkml:definitions>
  <inkml:trace contextRef="#ctx0" brushRef="#br0">0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3:39:42.999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70790.29688"/>
      <inkml:brushProperty name="anchorY" value="-51706.18359"/>
      <inkml:brushProperty name="scaleFactor" value="0.5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3:39:04.610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49822.77734"/>
      <inkml:brushProperty name="anchorY" value="-39225.74609"/>
      <inkml:brushProperty name="scaleFactor" value="0.5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3:39:06.429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50838.77734"/>
      <inkml:brushProperty name="anchorY" value="-40241.74609"/>
      <inkml:brushProperty name="scaleFactor" value="0.5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3:39:07.667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51854.77734"/>
      <inkml:brushProperty name="anchorY" value="-41257.74609"/>
      <inkml:brushProperty name="scaleFactor" value="0.5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3:39:09.622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52870.77734"/>
      <inkml:brushProperty name="anchorY" value="-42273.74609"/>
      <inkml:brushProperty name="scaleFactor" value="0.5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3:39:10.975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53886.77734"/>
      <inkml:brushProperty name="anchorY" value="-43289.74609"/>
      <inkml:brushProperty name="scaleFactor" value="0.5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3:39:12.372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54902.77734"/>
      <inkml:brushProperty name="anchorY" value="-44305.74219"/>
      <inkml:brushProperty name="scaleFactor" value="0.5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3:39:30.401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63810.66406"/>
      <inkml:brushProperty name="anchorY" value="-48675.94141"/>
      <inkml:brushProperty name="scaleFactor" value="0.5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edcaecf1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edcaecf1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edcaecf1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edcaecf1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06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11400" y="1140725"/>
            <a:ext cx="37794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11400" y="3529975"/>
            <a:ext cx="37794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375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375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549400" y="11692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2549400" y="27391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63162"/>
            </a:gs>
            <a:gs pos="57000">
              <a:srgbClr val="111E44"/>
            </a:gs>
            <a:gs pos="100000">
              <a:srgbClr val="0B0B2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SemiBold"/>
              <a:buNone/>
              <a:defRPr sz="2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hyperlink" Target="https://www.mikefal.net/tag/sql-server/" TargetMode="Externa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hyperlink" Target="https://communityblog.fedoraproject.org/help-port-python-packages-to-python-3/" TargetMode="Externa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image" Target="../media/image11.png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kefal.net/tag/sql-server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communityblog.fedoraproject.org/help-port-python-packages-to-python-3/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blog.fedoraproject.org/help-port-python-packages-to-python-3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www.mikefal.net/tag/sql-server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blog.fedoraproject.org/help-port-python-packages-to-python-3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www.mikefal.net/tag/sql-serve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blog.fedoraproject.org/help-port-python-packages-to-python-3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www.mikefal.net/tag/sql-server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kefal.net/tag/sql-server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communityblog.fedoraproject.org/help-port-python-packages-to-python-3/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blog.fedoraproject.org/help-port-python-packages-to-python-3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www.mikefal.net/tag/sql-server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blog.fedoraproject.org/help-port-python-packages-to-python-3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www.mikefal.net/tag/sql-server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blog.fedoraproject.org/help-port-python-packages-to-python-3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www.mikefal.net/tag/sql-server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blog.fedoraproject.org/help-port-python-packages-to-python-3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www.mikefal.net/tag/sql-server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kefal.net/tag/sql-server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blog.fedoraproject.org/help-port-python-packages-to-python-3/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16.xml"/><Relationship Id="rId18" Type="http://schemas.openxmlformats.org/officeDocument/2006/relationships/image" Target="../media/image17.png"/><Relationship Id="rId3" Type="http://schemas.openxmlformats.org/officeDocument/2006/relationships/customXml" Target="../ink/ink11.xml"/><Relationship Id="rId21" Type="http://schemas.openxmlformats.org/officeDocument/2006/relationships/customXml" Target="../ink/ink20.xml"/><Relationship Id="rId7" Type="http://schemas.openxmlformats.org/officeDocument/2006/relationships/customXml" Target="../ink/ink13.xml"/><Relationship Id="rId12" Type="http://schemas.openxmlformats.org/officeDocument/2006/relationships/image" Target="../media/image16.png"/><Relationship Id="rId17" Type="http://schemas.openxmlformats.org/officeDocument/2006/relationships/customXml" Target="../ink/ink18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15.png"/><Relationship Id="rId19" Type="http://schemas.openxmlformats.org/officeDocument/2006/relationships/customXml" Target="../ink/ink19.xml"/><Relationship Id="rId4" Type="http://schemas.openxmlformats.org/officeDocument/2006/relationships/image" Target="../media/image120.png"/><Relationship Id="rId9" Type="http://schemas.openxmlformats.org/officeDocument/2006/relationships/customXml" Target="../ink/ink14.xml"/><Relationship Id="rId14" Type="http://schemas.openxmlformats.org/officeDocument/2006/relationships/image" Target="../media/image6.png"/><Relationship Id="rId22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unityblog.fedoraproject.org/help-port-python-packages-to-python-3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kefal.net/tag/sql-server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blog.fedoraproject.org/help-port-python-packages-to-python-3/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kefal.net/tag/sql-server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blog.fedoraproject.org/help-port-python-packages-to-python-3/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kefal.net/tag/sql-server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blog.fedoraproject.org/help-port-python-packages-to-python-3/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kefal.net/tag/sql-server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communityblog.fedoraproject.org/help-port-python-packages-to-python-3/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kefal.net/tag/sql-server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communityblog.fedoraproject.org/help-port-python-packages-to-python-3/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2249133" y="1170188"/>
            <a:ext cx="4728024" cy="2228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SHOE SALES MANAGEMENT SYSTEM </a:t>
            </a:r>
            <a:endParaRPr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45" name="Google Shape;45;p15"/>
          <p:cNvSpPr txBox="1">
            <a:spLocks noGrp="1"/>
          </p:cNvSpPr>
          <p:nvPr>
            <p:ph type="subTitle" idx="1"/>
          </p:nvPr>
        </p:nvSpPr>
        <p:spPr>
          <a:xfrm>
            <a:off x="2567948" y="3996298"/>
            <a:ext cx="4008104" cy="400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>
                <a:latin typeface="Corbel Light" panose="020B0303020204020204" pitchFamily="34" charset="0"/>
              </a:rPr>
              <a:t>Presentation by Shivendra Singh</a:t>
            </a:r>
          </a:p>
          <a:p>
            <a:pPr marL="0" lvl="0" indent="0"/>
            <a:endParaRPr u="sng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63F289E-FE47-9E1D-6942-B577B62E48BC}"/>
                  </a:ext>
                </a:extLst>
              </p14:cNvPr>
              <p14:cNvContentPartPr/>
              <p14:nvPr/>
            </p14:nvContentPartPr>
            <p14:xfrm>
              <a:off x="728505" y="5425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63F289E-FE47-9E1D-6942-B577B62E48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865" y="5248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A1A481-6450-5D09-E66C-4093E0C318A9}"/>
                  </a:ext>
                </a:extLst>
              </p14:cNvPr>
              <p14:cNvContentPartPr/>
              <p14:nvPr/>
            </p14:nvContentPartPr>
            <p14:xfrm>
              <a:off x="3598065" y="17098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A1A481-6450-5D09-E66C-4093E0C318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80065" y="1533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634630A-042D-C852-9638-0B4F2A0894FB}"/>
                  </a:ext>
                </a:extLst>
              </p14:cNvPr>
              <p14:cNvContentPartPr/>
              <p14:nvPr/>
            </p14:nvContentPartPr>
            <p14:xfrm>
              <a:off x="5805945" y="8251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634630A-042D-C852-9638-0B4F2A0894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87945" y="8071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AA113C6-B664-7A05-75B3-A9ECE3CFBCBF}"/>
                  </a:ext>
                </a:extLst>
              </p14:cNvPr>
              <p14:cNvContentPartPr/>
              <p14:nvPr/>
            </p14:nvContentPartPr>
            <p14:xfrm>
              <a:off x="7508385" y="55006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AA113C6-B664-7A05-75B3-A9ECE3CFBC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90745" y="5320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B9DE8D3-E784-E522-8C2D-4082DB299667}"/>
                  </a:ext>
                </a:extLst>
              </p14:cNvPr>
              <p14:cNvContentPartPr/>
              <p14:nvPr/>
            </p14:nvContentPartPr>
            <p14:xfrm>
              <a:off x="8534385" y="127114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B9DE8D3-E784-E522-8C2D-4082DB2996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16745" y="12531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08A1EA9-14EB-B9C6-3D31-EDAF87485BCC}"/>
                  </a:ext>
                </a:extLst>
              </p14:cNvPr>
              <p14:cNvContentPartPr/>
              <p14:nvPr/>
            </p14:nvContentPartPr>
            <p14:xfrm>
              <a:off x="5010705" y="286954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08A1EA9-14EB-B9C6-3D31-EDAF87485BC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92705" y="28515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66D3BA4-28BE-978D-5AA5-9768648BAE01}"/>
                  </a:ext>
                </a:extLst>
              </p14:cNvPr>
              <p14:cNvContentPartPr/>
              <p14:nvPr/>
            </p14:nvContentPartPr>
            <p14:xfrm>
              <a:off x="7515945" y="348658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66D3BA4-28BE-978D-5AA5-9768648BAE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97945" y="34685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2A40727-C577-5317-7CE6-10FCF4AD8478}"/>
                  </a:ext>
                </a:extLst>
              </p14:cNvPr>
              <p14:cNvContentPartPr/>
              <p14:nvPr/>
            </p14:nvContentPartPr>
            <p14:xfrm>
              <a:off x="8623665" y="248254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2A40727-C577-5317-7CE6-10FCF4AD847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05665" y="24649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81E62C1-4FEC-37FD-31BC-FE83426137B5}"/>
                  </a:ext>
                </a:extLst>
              </p14:cNvPr>
              <p14:cNvContentPartPr/>
              <p14:nvPr/>
            </p14:nvContentPartPr>
            <p14:xfrm>
              <a:off x="4333905" y="385054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81E62C1-4FEC-37FD-31BC-FE83426137B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15905" y="38329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5284BF-ACF1-D996-2181-0799C3FE3E80}"/>
                  </a:ext>
                </a:extLst>
              </p14:cNvPr>
              <p14:cNvContentPartPr/>
              <p14:nvPr/>
            </p14:nvContentPartPr>
            <p14:xfrm>
              <a:off x="5932305" y="43113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5284BF-ACF1-D996-2181-0799C3FE3E8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14305" y="429370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1F878483-C2D8-E5D0-FF02-1955C29A2E8E}"/>
              </a:ext>
            </a:extLst>
          </p:cNvPr>
          <p:cNvSpPr txBox="1"/>
          <p:nvPr/>
        </p:nvSpPr>
        <p:spPr>
          <a:xfrm>
            <a:off x="4390117" y="4738534"/>
            <a:ext cx="363766" cy="2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ECB51-17FA-B28A-6BE6-271204E54EC6}"/>
              </a:ext>
            </a:extLst>
          </p:cNvPr>
          <p:cNvSpPr txBox="1"/>
          <p:nvPr/>
        </p:nvSpPr>
        <p:spPr>
          <a:xfrm>
            <a:off x="6858000" y="3743366"/>
            <a:ext cx="1764945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tabLst/>
              <a:defRPr/>
            </a:pPr>
            <a:r>
              <a:rPr lang="en-US" sz="2400" b="1" baseline="-25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</a:t>
            </a:r>
            <a:endParaRPr lang="en-US" sz="1400" b="1" baseline="-25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XII-A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71F7A1-A591-AEE4-F708-97D9E7EF5C4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0" y="4311340"/>
            <a:ext cx="2396615" cy="10144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B39F58-94EE-800E-3C2C-FF42A6C1179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7988868" y="254172"/>
            <a:ext cx="853253" cy="895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911B-DD9C-70D7-6755-1A2D3672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49" y="358868"/>
            <a:ext cx="7717500" cy="572700"/>
          </a:xfrm>
        </p:spPr>
        <p:txBody>
          <a:bodyPr/>
          <a:lstStyle/>
          <a:p>
            <a:r>
              <a:rPr lang="en-US" u="sng" dirty="0">
                <a:latin typeface="Bauhaus 93" panose="04030905020B02020C02" pitchFamily="82" charset="0"/>
              </a:rPr>
              <a:t>Creating table For DATABASE</a:t>
            </a:r>
            <a:endParaRPr lang="en-IN" u="sng" dirty="0">
              <a:latin typeface="Bauhaus 93" panose="04030905020B02020C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2C76A-553F-1970-013F-5067B4A9C669}"/>
              </a:ext>
            </a:extLst>
          </p:cNvPr>
          <p:cNvSpPr txBox="1"/>
          <p:nvPr/>
        </p:nvSpPr>
        <p:spPr>
          <a:xfrm>
            <a:off x="3851395" y="4455386"/>
            <a:ext cx="1084158" cy="83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22BDCB-C0AD-F60F-F1C7-BFFF9692AAD1}"/>
              </a:ext>
            </a:extLst>
          </p:cNvPr>
          <p:cNvSpPr txBox="1"/>
          <p:nvPr/>
        </p:nvSpPr>
        <p:spPr>
          <a:xfrm>
            <a:off x="4390117" y="4738534"/>
            <a:ext cx="363766" cy="2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  <a:endParaRPr lang="en-IN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9BD7F-1C5D-5D5F-0C79-E4AE58412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29830" y="150684"/>
            <a:ext cx="780164" cy="818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04FD3-7E2A-751A-CD97-AA16E5937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4297002"/>
            <a:ext cx="2396615" cy="1014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7755EA-E570-24FB-C662-F30F99679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469" y="1747722"/>
            <a:ext cx="6173061" cy="164805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9944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E33897-DAEB-41CC-272E-176A0695C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69" y="1248577"/>
            <a:ext cx="5992061" cy="30484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C911B-DD9C-70D7-6755-1A2D3672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0" y="339278"/>
            <a:ext cx="7717500" cy="572700"/>
          </a:xfrm>
        </p:spPr>
        <p:txBody>
          <a:bodyPr/>
          <a:lstStyle/>
          <a:p>
            <a:r>
              <a:rPr lang="en-US" u="sng" dirty="0">
                <a:latin typeface="Bauhaus 93" panose="04030905020B02020C02" pitchFamily="82" charset="0"/>
              </a:rPr>
              <a:t>SQL DATABASE</a:t>
            </a:r>
            <a:endParaRPr lang="en-IN" u="sng" dirty="0">
              <a:latin typeface="Bauhaus 93" panose="04030905020B02020C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2C76A-553F-1970-013F-5067B4A9C669}"/>
              </a:ext>
            </a:extLst>
          </p:cNvPr>
          <p:cNvSpPr txBox="1"/>
          <p:nvPr/>
        </p:nvSpPr>
        <p:spPr>
          <a:xfrm>
            <a:off x="3851395" y="4455386"/>
            <a:ext cx="1084158" cy="83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22BDCB-C0AD-F60F-F1C7-BFFF9692AAD1}"/>
              </a:ext>
            </a:extLst>
          </p:cNvPr>
          <p:cNvSpPr txBox="1"/>
          <p:nvPr/>
        </p:nvSpPr>
        <p:spPr>
          <a:xfrm>
            <a:off x="4390117" y="4738534"/>
            <a:ext cx="363766" cy="2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</a:t>
            </a:r>
            <a:endParaRPr lang="en-IN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9BD7F-1C5D-5D5F-0C79-E4AE58412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29830" y="150684"/>
            <a:ext cx="780164" cy="818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04FD3-7E2A-751A-CD97-AA16E5937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4297002"/>
            <a:ext cx="2396615" cy="101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8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9EEC1C-604E-FD79-FDC7-0DF71E964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21" y="832844"/>
            <a:ext cx="6477918" cy="354329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C911B-DD9C-70D7-6755-1A2D3672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0" y="339278"/>
            <a:ext cx="7717500" cy="572700"/>
          </a:xfrm>
        </p:spPr>
        <p:txBody>
          <a:bodyPr/>
          <a:lstStyle/>
          <a:p>
            <a:r>
              <a:rPr lang="en-US" u="sng" dirty="0">
                <a:latin typeface="Bauhaus 93" panose="04030905020B02020C02" pitchFamily="82" charset="0"/>
              </a:rPr>
              <a:t>OUTPUT</a:t>
            </a:r>
            <a:endParaRPr lang="en-IN" u="sng" dirty="0">
              <a:latin typeface="Bauhaus 93" panose="04030905020B02020C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2C76A-553F-1970-013F-5067B4A9C669}"/>
              </a:ext>
            </a:extLst>
          </p:cNvPr>
          <p:cNvSpPr txBox="1"/>
          <p:nvPr/>
        </p:nvSpPr>
        <p:spPr>
          <a:xfrm>
            <a:off x="3851395" y="4455386"/>
            <a:ext cx="1084158" cy="83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22BDCB-C0AD-F60F-F1C7-BFFF9692AAD1}"/>
              </a:ext>
            </a:extLst>
          </p:cNvPr>
          <p:cNvSpPr txBox="1"/>
          <p:nvPr/>
        </p:nvSpPr>
        <p:spPr>
          <a:xfrm>
            <a:off x="4390117" y="4738534"/>
            <a:ext cx="363766" cy="2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endParaRPr lang="en-IN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9BD7F-1C5D-5D5F-0C79-E4AE58412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29830" y="150684"/>
            <a:ext cx="780164" cy="818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04FD3-7E2A-751A-CD97-AA16E5937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" y="4625947"/>
            <a:ext cx="1619480" cy="68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0D5629-D1E5-9DA6-32D0-21368FC2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07" y="911978"/>
            <a:ext cx="6496957" cy="35152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C911B-DD9C-70D7-6755-1A2D3672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0" y="197704"/>
            <a:ext cx="7717500" cy="572700"/>
          </a:xfrm>
        </p:spPr>
        <p:txBody>
          <a:bodyPr/>
          <a:lstStyle/>
          <a:p>
            <a:r>
              <a:rPr lang="en-US" u="sng" dirty="0">
                <a:latin typeface="Bauhaus 93" panose="04030905020B02020C02" pitchFamily="82" charset="0"/>
              </a:rPr>
              <a:t>OUTPUT</a:t>
            </a:r>
            <a:endParaRPr lang="en-IN" u="sng" dirty="0">
              <a:latin typeface="Bauhaus 93" panose="04030905020B02020C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2C76A-553F-1970-013F-5067B4A9C669}"/>
              </a:ext>
            </a:extLst>
          </p:cNvPr>
          <p:cNvSpPr txBox="1"/>
          <p:nvPr/>
        </p:nvSpPr>
        <p:spPr>
          <a:xfrm>
            <a:off x="3851395" y="4455386"/>
            <a:ext cx="1084158" cy="83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22BDCB-C0AD-F60F-F1C7-BFFF9692AAD1}"/>
              </a:ext>
            </a:extLst>
          </p:cNvPr>
          <p:cNvSpPr txBox="1"/>
          <p:nvPr/>
        </p:nvSpPr>
        <p:spPr>
          <a:xfrm>
            <a:off x="4390117" y="4738534"/>
            <a:ext cx="363766" cy="2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11</a:t>
            </a:r>
            <a:endParaRPr lang="en-IN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9BD7F-1C5D-5D5F-0C79-E4AE58412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29830" y="150684"/>
            <a:ext cx="780164" cy="818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04FD3-7E2A-751A-CD97-AA16E5937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4297002"/>
            <a:ext cx="2396615" cy="101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1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911B-DD9C-70D7-6755-1A2D3672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0" y="339278"/>
            <a:ext cx="7717500" cy="572700"/>
          </a:xfrm>
        </p:spPr>
        <p:txBody>
          <a:bodyPr/>
          <a:lstStyle/>
          <a:p>
            <a:r>
              <a:rPr lang="en-US" u="sng" dirty="0">
                <a:latin typeface="Bauhaus 93" panose="04030905020B02020C02" pitchFamily="82" charset="0"/>
              </a:rPr>
              <a:t>OUTPUT</a:t>
            </a:r>
            <a:endParaRPr lang="en-IN" u="sng" dirty="0">
              <a:latin typeface="Bauhaus 93" panose="04030905020B02020C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2C76A-553F-1970-013F-5067B4A9C669}"/>
              </a:ext>
            </a:extLst>
          </p:cNvPr>
          <p:cNvSpPr txBox="1"/>
          <p:nvPr/>
        </p:nvSpPr>
        <p:spPr>
          <a:xfrm>
            <a:off x="3851395" y="4455386"/>
            <a:ext cx="1084158" cy="83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22BDCB-C0AD-F60F-F1C7-BFFF9692AAD1}"/>
              </a:ext>
            </a:extLst>
          </p:cNvPr>
          <p:cNvSpPr txBox="1"/>
          <p:nvPr/>
        </p:nvSpPr>
        <p:spPr>
          <a:xfrm>
            <a:off x="4390117" y="4738534"/>
            <a:ext cx="363766" cy="2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endParaRPr lang="en-IN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9BD7F-1C5D-5D5F-0C79-E4AE58412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29830" y="150684"/>
            <a:ext cx="780164" cy="818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04FD3-7E2A-751A-CD97-AA16E5937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4297002"/>
            <a:ext cx="2396615" cy="10144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C262AD-9BF1-D4E5-B287-0AC3A0A7F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0176" y="1452406"/>
            <a:ext cx="6287377" cy="223868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7433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F6F712-179F-A0E3-775B-57A1C9EA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37" y="1076842"/>
            <a:ext cx="5501691" cy="36616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C911B-DD9C-70D7-6755-1A2D3672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49" y="213728"/>
            <a:ext cx="7717500" cy="572700"/>
          </a:xfrm>
        </p:spPr>
        <p:txBody>
          <a:bodyPr/>
          <a:lstStyle/>
          <a:p>
            <a:r>
              <a:rPr lang="en-US" u="sng" dirty="0">
                <a:latin typeface="Bauhaus 93" panose="04030905020B02020C02" pitchFamily="82" charset="0"/>
              </a:rPr>
              <a:t>SALES GRAPH : MATPLOTLIB</a:t>
            </a:r>
            <a:endParaRPr lang="en-IN" u="sng" dirty="0">
              <a:latin typeface="Bauhaus 93" panose="04030905020B02020C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2C76A-553F-1970-013F-5067B4A9C669}"/>
              </a:ext>
            </a:extLst>
          </p:cNvPr>
          <p:cNvSpPr txBox="1"/>
          <p:nvPr/>
        </p:nvSpPr>
        <p:spPr>
          <a:xfrm>
            <a:off x="3851395" y="4455386"/>
            <a:ext cx="1084158" cy="83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22BDCB-C0AD-F60F-F1C7-BFFF9692AAD1}"/>
              </a:ext>
            </a:extLst>
          </p:cNvPr>
          <p:cNvSpPr txBox="1"/>
          <p:nvPr/>
        </p:nvSpPr>
        <p:spPr>
          <a:xfrm>
            <a:off x="4390117" y="4738534"/>
            <a:ext cx="363766" cy="2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13</a:t>
            </a:r>
            <a:endParaRPr lang="en-IN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9BD7F-1C5D-5D5F-0C79-E4AE58412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29830" y="150684"/>
            <a:ext cx="780164" cy="818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04FD3-7E2A-751A-CD97-AA16E5937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4297002"/>
            <a:ext cx="2396615" cy="101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7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0E2533-78E2-0440-1F2E-B17928BD0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96" y="1055953"/>
            <a:ext cx="4728999" cy="35591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C911B-DD9C-70D7-6755-1A2D3672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49" y="213728"/>
            <a:ext cx="7717500" cy="572700"/>
          </a:xfrm>
        </p:spPr>
        <p:txBody>
          <a:bodyPr/>
          <a:lstStyle/>
          <a:p>
            <a:r>
              <a:rPr lang="en-US" u="sng" dirty="0">
                <a:latin typeface="Bauhaus 93" panose="04030905020B02020C02" pitchFamily="82" charset="0"/>
              </a:rPr>
              <a:t>STOCKS GRAPH : MATPLOTLIB</a:t>
            </a:r>
            <a:endParaRPr lang="en-IN" u="sng" dirty="0">
              <a:latin typeface="Bauhaus 93" panose="04030905020B02020C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2C76A-553F-1970-013F-5067B4A9C669}"/>
              </a:ext>
            </a:extLst>
          </p:cNvPr>
          <p:cNvSpPr txBox="1"/>
          <p:nvPr/>
        </p:nvSpPr>
        <p:spPr>
          <a:xfrm>
            <a:off x="3851395" y="4455386"/>
            <a:ext cx="1084158" cy="83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22BDCB-C0AD-F60F-F1C7-BFFF9692AAD1}"/>
              </a:ext>
            </a:extLst>
          </p:cNvPr>
          <p:cNvSpPr txBox="1"/>
          <p:nvPr/>
        </p:nvSpPr>
        <p:spPr>
          <a:xfrm>
            <a:off x="4390117" y="4738534"/>
            <a:ext cx="363766" cy="2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14</a:t>
            </a:r>
            <a:endParaRPr lang="en-IN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9BD7F-1C5D-5D5F-0C79-E4AE58412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29830" y="150684"/>
            <a:ext cx="780164" cy="818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04FD3-7E2A-751A-CD97-AA16E5937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4297002"/>
            <a:ext cx="2396615" cy="101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8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6C971D-1E8F-3FB0-385B-98923E394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67" y="911978"/>
            <a:ext cx="7717500" cy="38587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C911B-DD9C-70D7-6755-1A2D3672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0" y="339278"/>
            <a:ext cx="7717500" cy="572700"/>
          </a:xfrm>
        </p:spPr>
        <p:txBody>
          <a:bodyPr/>
          <a:lstStyle/>
          <a:p>
            <a:r>
              <a:rPr lang="en-US" u="sng" dirty="0">
                <a:latin typeface="Bauhaus 93" panose="04030905020B02020C02" pitchFamily="82" charset="0"/>
              </a:rPr>
              <a:t>OUTPUT:GRAPH</a:t>
            </a:r>
            <a:endParaRPr lang="en-IN" u="sng" dirty="0">
              <a:latin typeface="Bauhaus 93" panose="04030905020B02020C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2C76A-553F-1970-013F-5067B4A9C669}"/>
              </a:ext>
            </a:extLst>
          </p:cNvPr>
          <p:cNvSpPr txBox="1"/>
          <p:nvPr/>
        </p:nvSpPr>
        <p:spPr>
          <a:xfrm>
            <a:off x="3851395" y="4455386"/>
            <a:ext cx="1084158" cy="83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22BDCB-C0AD-F60F-F1C7-BFFF9692AAD1}"/>
              </a:ext>
            </a:extLst>
          </p:cNvPr>
          <p:cNvSpPr txBox="1"/>
          <p:nvPr/>
        </p:nvSpPr>
        <p:spPr>
          <a:xfrm>
            <a:off x="4390117" y="4738534"/>
            <a:ext cx="363766" cy="2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15</a:t>
            </a:r>
            <a:endParaRPr lang="en-IN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9BD7F-1C5D-5D5F-0C79-E4AE58412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29830" y="150684"/>
            <a:ext cx="780164" cy="818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04FD3-7E2A-751A-CD97-AA16E5937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4649118"/>
            <a:ext cx="1564741" cy="66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3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AE460DA-EC3F-C334-60AD-F4A2B3D0B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60" y="1040896"/>
            <a:ext cx="6980640" cy="349032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C911B-DD9C-70D7-6755-1A2D3672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0" y="339278"/>
            <a:ext cx="7717500" cy="572700"/>
          </a:xfrm>
        </p:spPr>
        <p:txBody>
          <a:bodyPr/>
          <a:lstStyle/>
          <a:p>
            <a:r>
              <a:rPr lang="en-US" u="sng" dirty="0">
                <a:latin typeface="Bauhaus 93" panose="04030905020B02020C02" pitchFamily="82" charset="0"/>
              </a:rPr>
              <a:t>OUTPUT:GRAPH</a:t>
            </a:r>
            <a:endParaRPr lang="en-IN" u="sng" dirty="0">
              <a:latin typeface="Bauhaus 93" panose="04030905020B02020C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2C76A-553F-1970-013F-5067B4A9C669}"/>
              </a:ext>
            </a:extLst>
          </p:cNvPr>
          <p:cNvSpPr txBox="1"/>
          <p:nvPr/>
        </p:nvSpPr>
        <p:spPr>
          <a:xfrm>
            <a:off x="3851395" y="4455386"/>
            <a:ext cx="1084158" cy="83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22BDCB-C0AD-F60F-F1C7-BFFF9692AAD1}"/>
              </a:ext>
            </a:extLst>
          </p:cNvPr>
          <p:cNvSpPr txBox="1"/>
          <p:nvPr/>
        </p:nvSpPr>
        <p:spPr>
          <a:xfrm>
            <a:off x="4390117" y="4738534"/>
            <a:ext cx="363766" cy="2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16</a:t>
            </a:r>
            <a:endParaRPr lang="en-IN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9BD7F-1C5D-5D5F-0C79-E4AE58412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29830" y="150684"/>
            <a:ext cx="780164" cy="818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04FD3-7E2A-751A-CD97-AA16E5937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4660134"/>
            <a:ext cx="1538713" cy="6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3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911B-DD9C-70D7-6755-1A2D3672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0" y="339278"/>
            <a:ext cx="7717500" cy="572700"/>
          </a:xfrm>
        </p:spPr>
        <p:txBody>
          <a:bodyPr/>
          <a:lstStyle/>
          <a:p>
            <a:r>
              <a:rPr lang="en-US" u="sng" dirty="0">
                <a:latin typeface="Bauhaus 93" panose="04030905020B02020C02" pitchFamily="82" charset="0"/>
              </a:rPr>
              <a:t>FUTURE SCOPE</a:t>
            </a:r>
            <a:endParaRPr lang="en-IN" u="sng" dirty="0">
              <a:latin typeface="Bauhaus 93" panose="04030905020B02020C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FFBEE-73EB-8F42-183D-F527B31BB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11" y="1748029"/>
            <a:ext cx="7579605" cy="2010636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In future this software will be there in a high demand as  the every thing is getting advanced.</a:t>
            </a:r>
          </a:p>
          <a:p>
            <a:r>
              <a:rPr lang="en-US" sz="1800" dirty="0">
                <a:solidFill>
                  <a:schemeClr val="bg1"/>
                </a:solidFill>
              </a:rPr>
              <a:t>If this software is developed with help of a big database like oracle , the software’s demand will further increase.</a:t>
            </a:r>
          </a:p>
          <a:p>
            <a:r>
              <a:rPr lang="en-US" sz="1800" dirty="0">
                <a:solidFill>
                  <a:schemeClr val="bg1"/>
                </a:solidFill>
              </a:rPr>
              <a:t>As this software is very cheap, its affordability will be more. </a:t>
            </a:r>
          </a:p>
          <a:p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2C76A-553F-1970-013F-5067B4A9C669}"/>
              </a:ext>
            </a:extLst>
          </p:cNvPr>
          <p:cNvSpPr txBox="1"/>
          <p:nvPr/>
        </p:nvSpPr>
        <p:spPr>
          <a:xfrm>
            <a:off x="3851395" y="4455386"/>
            <a:ext cx="1084158" cy="83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22BDCB-C0AD-F60F-F1C7-BFFF9692AAD1}"/>
              </a:ext>
            </a:extLst>
          </p:cNvPr>
          <p:cNvSpPr txBox="1"/>
          <p:nvPr/>
        </p:nvSpPr>
        <p:spPr>
          <a:xfrm>
            <a:off x="4390117" y="4738534"/>
            <a:ext cx="363766" cy="2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9BD7F-1C5D-5D5F-0C79-E4AE58412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1639" y="150684"/>
            <a:ext cx="1308355" cy="1372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04FD3-7E2A-751A-CD97-AA16E5937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4297002"/>
            <a:ext cx="2396615" cy="101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>
            <a:spLocks noGrp="1"/>
          </p:cNvSpPr>
          <p:nvPr>
            <p:ph type="ctrTitle"/>
          </p:nvPr>
        </p:nvSpPr>
        <p:spPr>
          <a:xfrm>
            <a:off x="1077937" y="13002"/>
            <a:ext cx="4728024" cy="2228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TABLE OF CONTENT</a:t>
            </a:r>
            <a:endParaRPr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45" name="Google Shape;45;p15"/>
          <p:cNvSpPr txBox="1">
            <a:spLocks noGrp="1"/>
          </p:cNvSpPr>
          <p:nvPr>
            <p:ph type="subTitle" idx="1"/>
          </p:nvPr>
        </p:nvSpPr>
        <p:spPr>
          <a:xfrm>
            <a:off x="2498093" y="2384237"/>
            <a:ext cx="37794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" sz="1400" u="sng" dirty="0"/>
          </a:p>
          <a:p>
            <a:pPr marL="0" lvl="0" indent="0"/>
            <a:endParaRPr sz="1400" u="sng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63F289E-FE47-9E1D-6942-B577B62E48BC}"/>
                  </a:ext>
                </a:extLst>
              </p14:cNvPr>
              <p14:cNvContentPartPr/>
              <p14:nvPr/>
            </p14:nvContentPartPr>
            <p14:xfrm>
              <a:off x="728505" y="5425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63F289E-FE47-9E1D-6942-B577B62E48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505" y="5245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A1A481-6450-5D09-E66C-4093E0C318A9}"/>
                  </a:ext>
                </a:extLst>
              </p14:cNvPr>
              <p14:cNvContentPartPr/>
              <p14:nvPr/>
            </p14:nvContentPartPr>
            <p14:xfrm>
              <a:off x="3598065" y="17098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A1A481-6450-5D09-E66C-4093E0C318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80065" y="1529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634630A-042D-C852-9638-0B4F2A0894FB}"/>
                  </a:ext>
                </a:extLst>
              </p14:cNvPr>
              <p14:cNvContentPartPr/>
              <p14:nvPr/>
            </p14:nvContentPartPr>
            <p14:xfrm>
              <a:off x="5805945" y="8251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634630A-042D-C852-9638-0B4F2A0894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87945" y="8071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AA113C6-B664-7A05-75B3-A9ECE3CFBCBF}"/>
                  </a:ext>
                </a:extLst>
              </p14:cNvPr>
              <p14:cNvContentPartPr/>
              <p14:nvPr/>
            </p14:nvContentPartPr>
            <p14:xfrm>
              <a:off x="7508385" y="55006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AA113C6-B664-7A05-75B3-A9ECE3CFBC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90385" y="5320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B9DE8D3-E784-E522-8C2D-4082DB299667}"/>
                  </a:ext>
                </a:extLst>
              </p14:cNvPr>
              <p14:cNvContentPartPr/>
              <p14:nvPr/>
            </p14:nvContentPartPr>
            <p14:xfrm>
              <a:off x="8534385" y="127114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B9DE8D3-E784-E522-8C2D-4082DB2996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16385" y="12531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08A1EA9-14EB-B9C6-3D31-EDAF87485BCC}"/>
                  </a:ext>
                </a:extLst>
              </p14:cNvPr>
              <p14:cNvContentPartPr/>
              <p14:nvPr/>
            </p14:nvContentPartPr>
            <p14:xfrm>
              <a:off x="5010705" y="286954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08A1EA9-14EB-B9C6-3D31-EDAF87485BC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92705" y="28515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66D3BA4-28BE-978D-5AA5-9768648BAE01}"/>
                  </a:ext>
                </a:extLst>
              </p14:cNvPr>
              <p14:cNvContentPartPr/>
              <p14:nvPr/>
            </p14:nvContentPartPr>
            <p14:xfrm>
              <a:off x="7515945" y="348658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66D3BA4-28BE-978D-5AA5-9768648BAE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97945" y="34685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2A40727-C577-5317-7CE6-10FCF4AD8478}"/>
                  </a:ext>
                </a:extLst>
              </p14:cNvPr>
              <p14:cNvContentPartPr/>
              <p14:nvPr/>
            </p14:nvContentPartPr>
            <p14:xfrm>
              <a:off x="8623665" y="248254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2A40727-C577-5317-7CE6-10FCF4AD847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05665" y="24645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81E62C1-4FEC-37FD-31BC-FE83426137B5}"/>
                  </a:ext>
                </a:extLst>
              </p14:cNvPr>
              <p14:cNvContentPartPr/>
              <p14:nvPr/>
            </p14:nvContentPartPr>
            <p14:xfrm>
              <a:off x="4333905" y="385054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81E62C1-4FEC-37FD-31BC-FE83426137B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15905" y="38325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5284BF-ACF1-D996-2181-0799C3FE3E80}"/>
                  </a:ext>
                </a:extLst>
              </p14:cNvPr>
              <p14:cNvContentPartPr/>
              <p14:nvPr/>
            </p14:nvContentPartPr>
            <p14:xfrm>
              <a:off x="5932305" y="43113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5284BF-ACF1-D996-2181-0799C3FE3E8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14305" y="429334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3D5EB47-FAF3-A4D4-C48B-F3213EDD97E3}"/>
              </a:ext>
            </a:extLst>
          </p:cNvPr>
          <p:cNvSpPr txBox="1"/>
          <p:nvPr/>
        </p:nvSpPr>
        <p:spPr>
          <a:xfrm>
            <a:off x="988762" y="1844819"/>
            <a:ext cx="7166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Bahnschrift Light" panose="020B0502040204020203" pitchFamily="34" charset="0"/>
              </a:rPr>
              <a:t>Introduction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Bahnschrift Light" panose="020B0502040204020203" pitchFamily="34" charset="0"/>
              </a:rPr>
              <a:t>How does it Work?</a:t>
            </a:r>
          </a:p>
          <a:p>
            <a:pPr marL="342900" lvl="8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Bahnschrift Light" panose="020B0502040204020203" pitchFamily="34" charset="0"/>
              </a:rPr>
              <a:t>Overview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Bahnschrift Light" panose="020B0502040204020203" pitchFamily="34" charset="0"/>
              </a:rPr>
              <a:t>Output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Bahnschrift Light" panose="020B0502040204020203" pitchFamily="34" charset="0"/>
              </a:rPr>
              <a:t>Future Scope				</a:t>
            </a:r>
          </a:p>
          <a:p>
            <a:pPr marL="285750" lvl="3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Bahnschrift Light" panose="020B0502040204020203" pitchFamily="34" charset="0"/>
              </a:rPr>
              <a:t> Regards</a:t>
            </a:r>
          </a:p>
          <a:p>
            <a:pPr marL="285750" lvl="3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BBA8F-246D-D86A-1692-923C68D0B1E4}"/>
              </a:ext>
            </a:extLst>
          </p:cNvPr>
          <p:cNvSpPr txBox="1"/>
          <p:nvPr/>
        </p:nvSpPr>
        <p:spPr>
          <a:xfrm>
            <a:off x="3851395" y="4455386"/>
            <a:ext cx="1084158" cy="83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82E4C-DA67-2743-E706-B28590294258}"/>
              </a:ext>
            </a:extLst>
          </p:cNvPr>
          <p:cNvSpPr txBox="1"/>
          <p:nvPr/>
        </p:nvSpPr>
        <p:spPr>
          <a:xfrm>
            <a:off x="4390117" y="4738534"/>
            <a:ext cx="363766" cy="2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657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6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7463" y="1284242"/>
            <a:ext cx="6858000" cy="1343025"/>
          </a:xfrm>
        </p:spPr>
        <p:txBody>
          <a:bodyPr/>
          <a:lstStyle/>
          <a:p>
            <a:r>
              <a:rPr lang="en-US" sz="4050" b="1" dirty="0"/>
              <a:t>Any Questions?</a:t>
            </a:r>
            <a:endParaRPr lang="en-IN" sz="405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235" y="4279269"/>
            <a:ext cx="6858000" cy="965756"/>
          </a:xfrm>
        </p:spPr>
        <p:txBody>
          <a:bodyPr/>
          <a:lstStyle/>
          <a:p>
            <a:r>
              <a:rPr lang="en-US" dirty="0"/>
              <a:t>REGARDS</a:t>
            </a:r>
            <a:endParaRPr lang="en-IN" dirty="0"/>
          </a:p>
        </p:txBody>
      </p:sp>
      <p:pic>
        <p:nvPicPr>
          <p:cNvPr id="5" name="Tell Me Button Close-up" descr="Tell Me butt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35" y="381353"/>
            <a:ext cx="885008" cy="82929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9E89366-E12B-81C6-F0EC-EB605CD8DE11}"/>
              </a:ext>
            </a:extLst>
          </p:cNvPr>
          <p:cNvSpPr txBox="1">
            <a:spLocks/>
          </p:cNvSpPr>
          <p:nvPr/>
        </p:nvSpPr>
        <p:spPr>
          <a:xfrm>
            <a:off x="5699760" y="2656332"/>
            <a:ext cx="3688080" cy="137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3200" b="1" dirty="0"/>
              <a:t>Presentation</a:t>
            </a:r>
            <a:r>
              <a:rPr lang="en-US" sz="2000" b="1" dirty="0"/>
              <a:t> by: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B19A9-9F89-8CD3-E3D3-0400006DA8A5}"/>
              </a:ext>
            </a:extLst>
          </p:cNvPr>
          <p:cNvSpPr txBox="1"/>
          <p:nvPr/>
        </p:nvSpPr>
        <p:spPr>
          <a:xfrm>
            <a:off x="6655658" y="3448708"/>
            <a:ext cx="27321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Shivendra Singh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911B-DD9C-70D7-6755-1A2D3672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0" y="339278"/>
            <a:ext cx="7717500" cy="572700"/>
          </a:xfrm>
        </p:spPr>
        <p:txBody>
          <a:bodyPr/>
          <a:lstStyle/>
          <a:p>
            <a:r>
              <a:rPr lang="en-US" u="sng" dirty="0">
                <a:latin typeface="Bauhaus 93" panose="04030905020B02020C02" pitchFamily="82" charset="0"/>
              </a:rPr>
              <a:t>INTRODUCTION</a:t>
            </a:r>
            <a:endParaRPr lang="en-IN" u="sng" dirty="0">
              <a:latin typeface="Bauhaus 93" panose="04030905020B02020C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FFBEE-73EB-8F42-183D-F527B31BB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93" y="1040382"/>
            <a:ext cx="4911899" cy="4133747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Bahnschrift Light" panose="020B0502040204020203" pitchFamily="34" charset="0"/>
              </a:rPr>
              <a:t>Sales Management System is a very useful software used for various purposes of the shopkeepers.</a:t>
            </a:r>
          </a:p>
          <a:p>
            <a:r>
              <a:rPr lang="en-US" sz="1800" dirty="0">
                <a:solidFill>
                  <a:schemeClr val="bg1"/>
                </a:solidFill>
                <a:latin typeface="Bahnschrift Light" panose="020B0502040204020203" pitchFamily="34" charset="0"/>
              </a:rPr>
              <a:t>It can be modified according to the needs of the owner .</a:t>
            </a:r>
          </a:p>
          <a:p>
            <a:r>
              <a:rPr lang="en-US" sz="1800" dirty="0">
                <a:solidFill>
                  <a:schemeClr val="bg1"/>
                </a:solidFill>
                <a:latin typeface="Bahnschrift Light" panose="020B0502040204020203" pitchFamily="34" charset="0"/>
              </a:rPr>
              <a:t>It serves the widespread scopes in making the work maintain the record easier.</a:t>
            </a:r>
          </a:p>
          <a:p>
            <a:r>
              <a:rPr lang="en-US" sz="1800" dirty="0">
                <a:solidFill>
                  <a:schemeClr val="bg1"/>
                </a:solidFill>
                <a:latin typeface="Bahnschrift Light" panose="020B0502040204020203" pitchFamily="34" charset="0"/>
              </a:rPr>
              <a:t>Its is not only useful for owner , but it is also useful for the  customer in the way of handling it.</a:t>
            </a:r>
          </a:p>
          <a:p>
            <a:pPr marL="152400" indent="0">
              <a:buNone/>
            </a:pP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2C76A-553F-1970-013F-5067B4A9C669}"/>
              </a:ext>
            </a:extLst>
          </p:cNvPr>
          <p:cNvSpPr txBox="1"/>
          <p:nvPr/>
        </p:nvSpPr>
        <p:spPr>
          <a:xfrm>
            <a:off x="3851395" y="4455386"/>
            <a:ext cx="1084158" cy="83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22BDCB-C0AD-F60F-F1C7-BFFF9692AAD1}"/>
              </a:ext>
            </a:extLst>
          </p:cNvPr>
          <p:cNvSpPr txBox="1"/>
          <p:nvPr/>
        </p:nvSpPr>
        <p:spPr>
          <a:xfrm>
            <a:off x="4390117" y="4738534"/>
            <a:ext cx="363766" cy="2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64FDF-6830-DB22-CE75-E02E1CFD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146" y="1608464"/>
            <a:ext cx="3393297" cy="22247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B6D375-935B-995A-E57D-F41A1FBD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82159" y="3948166"/>
            <a:ext cx="2396615" cy="101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2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911B-DD9C-70D7-6755-1A2D3672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0" y="339278"/>
            <a:ext cx="7717500" cy="572700"/>
          </a:xfrm>
        </p:spPr>
        <p:txBody>
          <a:bodyPr/>
          <a:lstStyle/>
          <a:p>
            <a:r>
              <a:rPr lang="en-US" u="sng" dirty="0">
                <a:latin typeface="Bauhaus 93" panose="04030905020B02020C02" pitchFamily="82" charset="0"/>
              </a:rPr>
              <a:t>HOW DOES IT WORK</a:t>
            </a:r>
            <a:endParaRPr lang="en-IN" u="sng" dirty="0">
              <a:latin typeface="Bauhaus 93" panose="04030905020B02020C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FFBEE-73EB-8F42-183D-F527B31BB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012" y="1481711"/>
            <a:ext cx="7821976" cy="3543293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It works on the basic principle of the linking python  and a SQL database .</a:t>
            </a:r>
          </a:p>
          <a:p>
            <a:r>
              <a:rPr lang="en-US" sz="1800" dirty="0">
                <a:solidFill>
                  <a:schemeClr val="bg1"/>
                </a:solidFill>
              </a:rPr>
              <a:t>At first , the command will be given in python software afterwards the command will be sent to the database.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There in the database the command will fetch the demanded data and it will pass it to the python software.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Then the required output will be shown to the </a:t>
            </a:r>
            <a:r>
              <a:rPr lang="en-US" sz="1800">
                <a:solidFill>
                  <a:schemeClr val="bg1"/>
                </a:solidFill>
              </a:rPr>
              <a:t>python software. 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2C76A-553F-1970-013F-5067B4A9C669}"/>
              </a:ext>
            </a:extLst>
          </p:cNvPr>
          <p:cNvSpPr txBox="1"/>
          <p:nvPr/>
        </p:nvSpPr>
        <p:spPr>
          <a:xfrm>
            <a:off x="3851395" y="4455386"/>
            <a:ext cx="1084158" cy="83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22BDCB-C0AD-F60F-F1C7-BFFF9692AAD1}"/>
              </a:ext>
            </a:extLst>
          </p:cNvPr>
          <p:cNvSpPr txBox="1"/>
          <p:nvPr/>
        </p:nvSpPr>
        <p:spPr>
          <a:xfrm>
            <a:off x="4390117" y="4738534"/>
            <a:ext cx="363766" cy="2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en-IN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9BD7F-1C5D-5D5F-0C79-E4AE58412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1639" y="150684"/>
            <a:ext cx="1308355" cy="1372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04FD3-7E2A-751A-CD97-AA16E5937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4297002"/>
            <a:ext cx="2396615" cy="101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3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911B-DD9C-70D7-6755-1A2D3672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0" y="339278"/>
            <a:ext cx="7717500" cy="572700"/>
          </a:xfrm>
        </p:spPr>
        <p:txBody>
          <a:bodyPr/>
          <a:lstStyle/>
          <a:p>
            <a:r>
              <a:rPr lang="en-US" u="sng" dirty="0">
                <a:latin typeface="Bauhaus 93" panose="04030905020B02020C02" pitchFamily="82" charset="0"/>
              </a:rPr>
              <a:t>PYTHON</a:t>
            </a:r>
            <a:endParaRPr lang="en-IN" u="sng" dirty="0">
              <a:latin typeface="Bauhaus 93" panose="04030905020B02020C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FFBEE-73EB-8F42-183D-F527B31BB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012" y="1481711"/>
            <a:ext cx="7821976" cy="3543293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Python is a high-level, general-purpose programming language. Its design philosophy emphasizes code readability with the use of significant indentation.</a:t>
            </a:r>
          </a:p>
          <a:p>
            <a:r>
              <a:rPr lang="en-US" sz="1800" dirty="0">
                <a:solidFill>
                  <a:schemeClr val="bg1"/>
                </a:solidFill>
              </a:rPr>
              <a:t>Python consistently ranks as one of the most popular programming languages.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Guido van Rossum began working on Python in the late 1980s as a successor to the ABC programming language and first released it in 1991 as Python 0.9.0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2C76A-553F-1970-013F-5067B4A9C669}"/>
              </a:ext>
            </a:extLst>
          </p:cNvPr>
          <p:cNvSpPr txBox="1"/>
          <p:nvPr/>
        </p:nvSpPr>
        <p:spPr>
          <a:xfrm>
            <a:off x="3851395" y="4455386"/>
            <a:ext cx="1084158" cy="83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22BDCB-C0AD-F60F-F1C7-BFFF9692AAD1}"/>
              </a:ext>
            </a:extLst>
          </p:cNvPr>
          <p:cNvSpPr txBox="1"/>
          <p:nvPr/>
        </p:nvSpPr>
        <p:spPr>
          <a:xfrm>
            <a:off x="4390117" y="4738534"/>
            <a:ext cx="363766" cy="2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en-IN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9BD7F-1C5D-5D5F-0C79-E4AE58412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1639" y="150684"/>
            <a:ext cx="1308355" cy="1372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04FD3-7E2A-751A-CD97-AA16E5937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4297002"/>
            <a:ext cx="2396615" cy="101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4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911B-DD9C-70D7-6755-1A2D3672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0" y="339278"/>
            <a:ext cx="7717500" cy="572700"/>
          </a:xfrm>
        </p:spPr>
        <p:txBody>
          <a:bodyPr/>
          <a:lstStyle/>
          <a:p>
            <a:r>
              <a:rPr lang="en-US" u="sng" dirty="0">
                <a:latin typeface="Bauhaus 93" panose="04030905020B02020C02" pitchFamily="82" charset="0"/>
              </a:rPr>
              <a:t>MySQL</a:t>
            </a:r>
            <a:endParaRPr lang="en-IN" u="sng" dirty="0">
              <a:latin typeface="Bauhaus 93" panose="04030905020B02020C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FFBEE-73EB-8F42-183D-F527B31BB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012" y="1481711"/>
            <a:ext cx="7821976" cy="3543293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MySQL is an open-source relational database management system (RDBMS).</a:t>
            </a:r>
          </a:p>
          <a:p>
            <a:r>
              <a:rPr lang="en-US" sz="1800" dirty="0">
                <a:solidFill>
                  <a:schemeClr val="bg1"/>
                </a:solidFill>
              </a:rPr>
              <a:t> A relational database organizes data into one or more data tables in which data may be related to each other; these relations help structure the data. </a:t>
            </a:r>
          </a:p>
          <a:p>
            <a:r>
              <a:rPr lang="en-US" sz="1800" dirty="0">
                <a:solidFill>
                  <a:schemeClr val="bg1"/>
                </a:solidFill>
              </a:rPr>
              <a:t>SQL is a language programmers use to create, modify and extract data from the relational database, as well as control user access to the database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2C76A-553F-1970-013F-5067B4A9C669}"/>
              </a:ext>
            </a:extLst>
          </p:cNvPr>
          <p:cNvSpPr txBox="1"/>
          <p:nvPr/>
        </p:nvSpPr>
        <p:spPr>
          <a:xfrm>
            <a:off x="3851395" y="4455386"/>
            <a:ext cx="1084158" cy="83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22BDCB-C0AD-F60F-F1C7-BFFF9692AAD1}"/>
              </a:ext>
            </a:extLst>
          </p:cNvPr>
          <p:cNvSpPr txBox="1"/>
          <p:nvPr/>
        </p:nvSpPr>
        <p:spPr>
          <a:xfrm>
            <a:off x="4390117" y="4738534"/>
            <a:ext cx="363766" cy="2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en-IN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9BD7F-1C5D-5D5F-0C79-E4AE58412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1639" y="150684"/>
            <a:ext cx="1308355" cy="1372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04FD3-7E2A-751A-CD97-AA16E5937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4297002"/>
            <a:ext cx="2396615" cy="101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1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AF2AC-BB75-B39F-C0D9-97957ABB12AD}"/>
              </a:ext>
            </a:extLst>
          </p:cNvPr>
          <p:cNvSpPr txBox="1"/>
          <p:nvPr/>
        </p:nvSpPr>
        <p:spPr>
          <a:xfrm>
            <a:off x="3851395" y="4455386"/>
            <a:ext cx="1084158" cy="83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E7B50-0CDB-9F06-7A96-368AC64EDDB7}"/>
              </a:ext>
            </a:extLst>
          </p:cNvPr>
          <p:cNvSpPr txBox="1"/>
          <p:nvPr/>
        </p:nvSpPr>
        <p:spPr>
          <a:xfrm>
            <a:off x="4390117" y="4738534"/>
            <a:ext cx="363766" cy="2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endParaRPr lang="en-IN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9B1861-886E-A1E6-D63E-511572C32819}"/>
              </a:ext>
            </a:extLst>
          </p:cNvPr>
          <p:cNvSpPr txBox="1"/>
          <p:nvPr/>
        </p:nvSpPr>
        <p:spPr>
          <a:xfrm>
            <a:off x="2216286" y="663913"/>
            <a:ext cx="46230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  <a:latin typeface="Bauhaus 93" panose="04030905020B02020C02" pitchFamily="82" charset="0"/>
              </a:rPr>
              <a:t>SHOE SALES MANAGEMENT SOFTWARE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A6F6D8E-4609-A56D-701E-D7A7FB7FED14}"/>
              </a:ext>
            </a:extLst>
          </p:cNvPr>
          <p:cNvSpPr/>
          <p:nvPr/>
        </p:nvSpPr>
        <p:spPr>
          <a:xfrm>
            <a:off x="144128" y="1577340"/>
            <a:ext cx="1970422" cy="594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B160B-A41A-6E68-229C-610B40415EBD}"/>
              </a:ext>
            </a:extLst>
          </p:cNvPr>
          <p:cNvSpPr txBox="1"/>
          <p:nvPr/>
        </p:nvSpPr>
        <p:spPr>
          <a:xfrm>
            <a:off x="685800" y="1720632"/>
            <a:ext cx="11559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FF"/>
                </a:solidFill>
                <a:latin typeface="Bahnschrift" panose="020B0502040204020203" pitchFamily="34" charset="0"/>
                <a:sym typeface="Fira Sans Extra Condensed SemiBold"/>
              </a:rPr>
              <a:t>MySQL</a:t>
            </a:r>
            <a:endParaRPr lang="en-IN" dirty="0"/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CABEEFBD-A727-485E-C85D-ED0EB1DA276D}"/>
              </a:ext>
            </a:extLst>
          </p:cNvPr>
          <p:cNvSpPr/>
          <p:nvPr/>
        </p:nvSpPr>
        <p:spPr>
          <a:xfrm>
            <a:off x="6431419" y="1583553"/>
            <a:ext cx="1970422" cy="594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D893B-725E-8E03-6DC7-50AF2C9B5C24}"/>
              </a:ext>
            </a:extLst>
          </p:cNvPr>
          <p:cNvSpPr txBox="1"/>
          <p:nvPr/>
        </p:nvSpPr>
        <p:spPr>
          <a:xfrm>
            <a:off x="6912822" y="1709925"/>
            <a:ext cx="5805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Bahnschrift" panose="020B0502040204020203" pitchFamily="34" charset="0"/>
                <a:sym typeface="Fira Sans Extra Condensed SemiBold"/>
              </a:rPr>
              <a:t>P</a:t>
            </a:r>
            <a:r>
              <a:rPr lang="en-IN" dirty="0">
                <a:solidFill>
                  <a:srgbClr val="FFFFFF"/>
                </a:solidFill>
                <a:latin typeface="Bahnschrift" panose="020B0502040204020203" pitchFamily="34" charset="0"/>
                <a:sym typeface="Fira Sans Extra Condensed SemiBold"/>
              </a:rPr>
              <a:t>YTHON</a:t>
            </a:r>
            <a:endParaRPr lang="en-IN" dirty="0"/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2EA27931-1089-235D-C0C3-736362E8573E}"/>
              </a:ext>
            </a:extLst>
          </p:cNvPr>
          <p:cNvSpPr/>
          <p:nvPr/>
        </p:nvSpPr>
        <p:spPr>
          <a:xfrm>
            <a:off x="3184309" y="3640231"/>
            <a:ext cx="1177200" cy="5257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64A578C9-5559-51ED-7B38-79FFC30CE54C}"/>
              </a:ext>
            </a:extLst>
          </p:cNvPr>
          <p:cNvSpPr/>
          <p:nvPr/>
        </p:nvSpPr>
        <p:spPr>
          <a:xfrm>
            <a:off x="4527831" y="3640231"/>
            <a:ext cx="1270261" cy="5257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D7C5C8EC-EF58-FEDE-E050-A6CF5AF95115}"/>
              </a:ext>
            </a:extLst>
          </p:cNvPr>
          <p:cNvSpPr/>
          <p:nvPr/>
        </p:nvSpPr>
        <p:spPr>
          <a:xfrm>
            <a:off x="5917440" y="3640231"/>
            <a:ext cx="991348" cy="5257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5B11ACC-3EBC-935C-A4F8-48937FF472AE}"/>
              </a:ext>
            </a:extLst>
          </p:cNvPr>
          <p:cNvSpPr/>
          <p:nvPr/>
        </p:nvSpPr>
        <p:spPr>
          <a:xfrm>
            <a:off x="7072416" y="3640231"/>
            <a:ext cx="819300" cy="5257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DC010292-D4BC-E8DB-E13A-15B853C3AE28}"/>
              </a:ext>
            </a:extLst>
          </p:cNvPr>
          <p:cNvSpPr/>
          <p:nvPr/>
        </p:nvSpPr>
        <p:spPr>
          <a:xfrm>
            <a:off x="8045035" y="3633220"/>
            <a:ext cx="819300" cy="5257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5606EB-FDA2-51CA-9145-647DB7DCD7E3}"/>
              </a:ext>
            </a:extLst>
          </p:cNvPr>
          <p:cNvSpPr txBox="1"/>
          <p:nvPr/>
        </p:nvSpPr>
        <p:spPr>
          <a:xfrm>
            <a:off x="3232172" y="3730601"/>
            <a:ext cx="118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Bahnschrift" panose="020B0502040204020203" pitchFamily="34" charset="0"/>
                <a:sym typeface="Fira Sans Extra Condensed SemiBold"/>
              </a:rPr>
              <a:t>NUMPY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7FD4AB-DEA3-D21C-4FB5-9E72EC67A549}"/>
              </a:ext>
            </a:extLst>
          </p:cNvPr>
          <p:cNvSpPr txBox="1"/>
          <p:nvPr/>
        </p:nvSpPr>
        <p:spPr>
          <a:xfrm>
            <a:off x="4584520" y="3761378"/>
            <a:ext cx="1133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Bahnschrift" panose="020B0502040204020203" pitchFamily="34" charset="0"/>
                <a:sym typeface="Fira Sans Extra Condensed SemiBold"/>
              </a:rPr>
              <a:t>MATPLOTLIB</a:t>
            </a:r>
            <a:endParaRPr lang="en-I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707E4-046F-D53D-A5C3-BD7A80C8C564}"/>
              </a:ext>
            </a:extLst>
          </p:cNvPr>
          <p:cNvSpPr txBox="1"/>
          <p:nvPr/>
        </p:nvSpPr>
        <p:spPr>
          <a:xfrm>
            <a:off x="5961720" y="3728040"/>
            <a:ext cx="941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Bahnschrift" panose="020B0502040204020203" pitchFamily="34" charset="0"/>
                <a:sym typeface="Fira Sans Extra Condensed SemiBold"/>
              </a:rPr>
              <a:t>LOOPS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A4DC89-2AD7-FF3A-FC6B-03086607275A}"/>
              </a:ext>
            </a:extLst>
          </p:cNvPr>
          <p:cNvSpPr txBox="1"/>
          <p:nvPr/>
        </p:nvSpPr>
        <p:spPr>
          <a:xfrm>
            <a:off x="7201133" y="3749232"/>
            <a:ext cx="8640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Bahnschrift" panose="020B0502040204020203" pitchFamily="34" charset="0"/>
                <a:sym typeface="Fira Sans Extra Condensed SemiBold"/>
              </a:rPr>
              <a:t>CSV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9387C3-0A19-CAB1-F058-C6BB4892B6C8}"/>
              </a:ext>
            </a:extLst>
          </p:cNvPr>
          <p:cNvSpPr txBox="1"/>
          <p:nvPr/>
        </p:nvSpPr>
        <p:spPr>
          <a:xfrm>
            <a:off x="8149891" y="3749232"/>
            <a:ext cx="100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Bahnschrift" panose="020B0502040204020203" pitchFamily="34" charset="0"/>
                <a:sym typeface="Fira Sans Extra Condensed SemiBold"/>
              </a:rPr>
              <a:t>INPUT</a:t>
            </a:r>
            <a:endParaRPr lang="en-IN" dirty="0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E47287F-681C-84BE-6BD9-F0AA2B61F4A5}"/>
              </a:ext>
            </a:extLst>
          </p:cNvPr>
          <p:cNvSpPr/>
          <p:nvPr/>
        </p:nvSpPr>
        <p:spPr>
          <a:xfrm>
            <a:off x="144128" y="2829397"/>
            <a:ext cx="793132" cy="40019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92FBFB40-5550-303F-5D61-96B228B70CE2}"/>
              </a:ext>
            </a:extLst>
          </p:cNvPr>
          <p:cNvSpPr/>
          <p:nvPr/>
        </p:nvSpPr>
        <p:spPr>
          <a:xfrm>
            <a:off x="1559136" y="2854037"/>
            <a:ext cx="859284" cy="3755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DDC3F-104E-ADDC-4390-0AD3EA0FE882}"/>
              </a:ext>
            </a:extLst>
          </p:cNvPr>
          <p:cNvSpPr txBox="1"/>
          <p:nvPr/>
        </p:nvSpPr>
        <p:spPr>
          <a:xfrm>
            <a:off x="165021" y="2865467"/>
            <a:ext cx="712122" cy="305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Bahnschrift" panose="020B0502040204020203" pitchFamily="34" charset="0"/>
                <a:sym typeface="Fira Sans Extra Condensed SemiBold"/>
              </a:rPr>
              <a:t>TABLE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1D81A2-E0F9-A4CE-53FF-84E3CB1E0F21}"/>
              </a:ext>
            </a:extLst>
          </p:cNvPr>
          <p:cNvSpPr txBox="1"/>
          <p:nvPr/>
        </p:nvSpPr>
        <p:spPr>
          <a:xfrm>
            <a:off x="1473684" y="2891736"/>
            <a:ext cx="1048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Bahnschrift" panose="020B0502040204020203" pitchFamily="34" charset="0"/>
                <a:sym typeface="Fira Sans Extra Condensed SemiBold"/>
              </a:rPr>
              <a:t>COLUMNS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5DE157-DEFD-7EE1-2982-5B716731DDB4}"/>
              </a:ext>
            </a:extLst>
          </p:cNvPr>
          <p:cNvCxnSpPr>
            <a:cxnSpLocks/>
          </p:cNvCxnSpPr>
          <p:nvPr/>
        </p:nvCxnSpPr>
        <p:spPr>
          <a:xfrm>
            <a:off x="7416630" y="2171700"/>
            <a:ext cx="0" cy="508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1AE021-E255-525B-23DA-809135FCA845}"/>
              </a:ext>
            </a:extLst>
          </p:cNvPr>
          <p:cNvCxnSpPr>
            <a:cxnSpLocks/>
          </p:cNvCxnSpPr>
          <p:nvPr/>
        </p:nvCxnSpPr>
        <p:spPr>
          <a:xfrm>
            <a:off x="1129339" y="2171700"/>
            <a:ext cx="0" cy="25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78B18D-AC4C-FF3A-FF56-AED92980740F}"/>
              </a:ext>
            </a:extLst>
          </p:cNvPr>
          <p:cNvCxnSpPr>
            <a:cxnSpLocks/>
          </p:cNvCxnSpPr>
          <p:nvPr/>
        </p:nvCxnSpPr>
        <p:spPr>
          <a:xfrm>
            <a:off x="286417" y="2425905"/>
            <a:ext cx="15435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239B7C-1A08-1F17-27A5-88DF1388B28D}"/>
              </a:ext>
            </a:extLst>
          </p:cNvPr>
          <p:cNvCxnSpPr>
            <a:cxnSpLocks/>
          </p:cNvCxnSpPr>
          <p:nvPr/>
        </p:nvCxnSpPr>
        <p:spPr>
          <a:xfrm>
            <a:off x="3722044" y="2680110"/>
            <a:ext cx="4732641" cy="114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605E94-541D-9732-005A-4CA11390DFCC}"/>
              </a:ext>
            </a:extLst>
          </p:cNvPr>
          <p:cNvCxnSpPr>
            <a:cxnSpLocks/>
          </p:cNvCxnSpPr>
          <p:nvPr/>
        </p:nvCxnSpPr>
        <p:spPr>
          <a:xfrm flipH="1">
            <a:off x="3722044" y="2680110"/>
            <a:ext cx="2370" cy="86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BABCFF-B88F-51F5-C898-0A8109986E68}"/>
              </a:ext>
            </a:extLst>
          </p:cNvPr>
          <p:cNvCxnSpPr>
            <a:cxnSpLocks/>
          </p:cNvCxnSpPr>
          <p:nvPr/>
        </p:nvCxnSpPr>
        <p:spPr>
          <a:xfrm>
            <a:off x="6413114" y="2680110"/>
            <a:ext cx="18305" cy="86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B66B290-B030-E399-76CA-EAFE2D3FF3CB}"/>
              </a:ext>
            </a:extLst>
          </p:cNvPr>
          <p:cNvCxnSpPr>
            <a:cxnSpLocks/>
          </p:cNvCxnSpPr>
          <p:nvPr/>
        </p:nvCxnSpPr>
        <p:spPr>
          <a:xfrm>
            <a:off x="5046484" y="2691540"/>
            <a:ext cx="0" cy="85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4015EE6-3411-6FD1-9AB6-EEDD3152C0F4}"/>
              </a:ext>
            </a:extLst>
          </p:cNvPr>
          <p:cNvCxnSpPr>
            <a:cxnSpLocks/>
          </p:cNvCxnSpPr>
          <p:nvPr/>
        </p:nvCxnSpPr>
        <p:spPr>
          <a:xfrm>
            <a:off x="8454685" y="2703025"/>
            <a:ext cx="0" cy="84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125246-7210-D00F-3593-ADA5CD5F17FB}"/>
              </a:ext>
            </a:extLst>
          </p:cNvPr>
          <p:cNvCxnSpPr>
            <a:cxnSpLocks/>
          </p:cNvCxnSpPr>
          <p:nvPr/>
        </p:nvCxnSpPr>
        <p:spPr>
          <a:xfrm>
            <a:off x="7416630" y="2680110"/>
            <a:ext cx="0" cy="86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BEEFBF2-8B7A-87D0-91CF-B80FFF095E74}"/>
              </a:ext>
            </a:extLst>
          </p:cNvPr>
          <p:cNvCxnSpPr>
            <a:cxnSpLocks/>
          </p:cNvCxnSpPr>
          <p:nvPr/>
        </p:nvCxnSpPr>
        <p:spPr>
          <a:xfrm>
            <a:off x="287069" y="2425960"/>
            <a:ext cx="0" cy="25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1FBD24-1C67-5661-ACEB-1BB429CC7526}"/>
              </a:ext>
            </a:extLst>
          </p:cNvPr>
          <p:cNvCxnSpPr>
            <a:cxnSpLocks/>
          </p:cNvCxnSpPr>
          <p:nvPr/>
        </p:nvCxnSpPr>
        <p:spPr>
          <a:xfrm>
            <a:off x="1825754" y="2425905"/>
            <a:ext cx="0" cy="27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FC5381EC-5BF3-0BC6-0CE1-6D1E1B6B3CA2}"/>
              </a:ext>
            </a:extLst>
          </p:cNvPr>
          <p:cNvCxnSpPr>
            <a:cxnSpLocks/>
          </p:cNvCxnSpPr>
          <p:nvPr/>
        </p:nvCxnSpPr>
        <p:spPr>
          <a:xfrm>
            <a:off x="4159998" y="1038858"/>
            <a:ext cx="0" cy="8151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34B25809-FF58-B688-BA94-261E078C072E}"/>
              </a:ext>
            </a:extLst>
          </p:cNvPr>
          <p:cNvCxnSpPr/>
          <p:nvPr/>
        </p:nvCxnSpPr>
        <p:spPr>
          <a:xfrm flipV="1">
            <a:off x="2266950" y="1889652"/>
            <a:ext cx="3935555" cy="1750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85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911B-DD9C-70D7-6755-1A2D3672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0" y="138108"/>
            <a:ext cx="7717500" cy="572700"/>
          </a:xfrm>
        </p:spPr>
        <p:txBody>
          <a:bodyPr/>
          <a:lstStyle/>
          <a:p>
            <a:r>
              <a:rPr lang="en-US" u="sng" dirty="0">
                <a:latin typeface="Bauhaus 93" panose="04030905020B02020C02" pitchFamily="82" charset="0"/>
              </a:rPr>
              <a:t>SOURCE CODE:(shoesalesmanagement.py)</a:t>
            </a:r>
            <a:endParaRPr lang="en-IN" u="sng" dirty="0">
              <a:latin typeface="Bauhaus 93" panose="04030905020B02020C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2C76A-553F-1970-013F-5067B4A9C669}"/>
              </a:ext>
            </a:extLst>
          </p:cNvPr>
          <p:cNvSpPr txBox="1"/>
          <p:nvPr/>
        </p:nvSpPr>
        <p:spPr>
          <a:xfrm>
            <a:off x="3851395" y="4455386"/>
            <a:ext cx="1084158" cy="83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22BDCB-C0AD-F60F-F1C7-BFFF9692AAD1}"/>
              </a:ext>
            </a:extLst>
          </p:cNvPr>
          <p:cNvSpPr txBox="1"/>
          <p:nvPr/>
        </p:nvSpPr>
        <p:spPr>
          <a:xfrm>
            <a:off x="4390117" y="4738534"/>
            <a:ext cx="363766" cy="2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endParaRPr lang="en-IN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9BD7F-1C5D-5D5F-0C79-E4AE58412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29830" y="150684"/>
            <a:ext cx="780164" cy="818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04FD3-7E2A-751A-CD97-AA16E5937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4297002"/>
            <a:ext cx="2396615" cy="1014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B01FAB-3FA1-7F21-CC8B-2F2049E2D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9011" y="887624"/>
            <a:ext cx="4685978" cy="411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911B-DD9C-70D7-6755-1A2D3672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0" y="339278"/>
            <a:ext cx="7717500" cy="572700"/>
          </a:xfrm>
        </p:spPr>
        <p:txBody>
          <a:bodyPr/>
          <a:lstStyle/>
          <a:p>
            <a:r>
              <a:rPr lang="en-US" u="sng" dirty="0">
                <a:latin typeface="Bauhaus 93" panose="04030905020B02020C02" pitchFamily="82" charset="0"/>
              </a:rPr>
              <a:t>SOURCE CODE:(main.py)</a:t>
            </a:r>
            <a:endParaRPr lang="en-IN" u="sng" dirty="0">
              <a:latin typeface="Bauhaus 93" panose="04030905020B02020C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2C76A-553F-1970-013F-5067B4A9C669}"/>
              </a:ext>
            </a:extLst>
          </p:cNvPr>
          <p:cNvSpPr txBox="1"/>
          <p:nvPr/>
        </p:nvSpPr>
        <p:spPr>
          <a:xfrm>
            <a:off x="3851395" y="4455386"/>
            <a:ext cx="1084158" cy="83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22BDCB-C0AD-F60F-F1C7-BFFF9692AAD1}"/>
              </a:ext>
            </a:extLst>
          </p:cNvPr>
          <p:cNvSpPr txBox="1"/>
          <p:nvPr/>
        </p:nvSpPr>
        <p:spPr>
          <a:xfrm>
            <a:off x="4390117" y="4738534"/>
            <a:ext cx="363766" cy="2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  <a:endParaRPr lang="en-IN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9BD7F-1C5D-5D5F-0C79-E4AE58412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29830" y="150684"/>
            <a:ext cx="780164" cy="818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04FD3-7E2A-751A-CD97-AA16E5937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4297002"/>
            <a:ext cx="2396615" cy="10144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E8BC33-B0B4-DE8F-7F1E-16CAB98A0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7763" y="911978"/>
            <a:ext cx="3015493" cy="384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3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nimated Solar System Infographics by Slidesgo">
  <a:themeElements>
    <a:clrScheme name="Simple Light">
      <a:dk1>
        <a:srgbClr val="E54D0A"/>
      </a:dk1>
      <a:lt1>
        <a:srgbClr val="FFFFFF"/>
      </a:lt1>
      <a:dk2>
        <a:srgbClr val="FDE286"/>
      </a:dk2>
      <a:lt2>
        <a:srgbClr val="2CEDD0"/>
      </a:lt2>
      <a:accent1>
        <a:srgbClr val="3C798F"/>
      </a:accent1>
      <a:accent2>
        <a:srgbClr val="FFBA61"/>
      </a:accent2>
      <a:accent3>
        <a:srgbClr val="E0A848"/>
      </a:accent3>
      <a:accent4>
        <a:srgbClr val="D44D63"/>
      </a:accent4>
      <a:accent5>
        <a:srgbClr val="27D4BA"/>
      </a:accent5>
      <a:accent6>
        <a:srgbClr val="3F30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434</Words>
  <Application>Microsoft Office PowerPoint</Application>
  <PresentationFormat>On-screen Show (16:9)</PresentationFormat>
  <Paragraphs>78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Fira Sans Extra Condensed SemiBold</vt:lpstr>
      <vt:lpstr>Bahnschrift</vt:lpstr>
      <vt:lpstr>Bahnschrift Light</vt:lpstr>
      <vt:lpstr>Corbel Light</vt:lpstr>
      <vt:lpstr>Bauhaus 93</vt:lpstr>
      <vt:lpstr>Arial</vt:lpstr>
      <vt:lpstr>Roboto</vt:lpstr>
      <vt:lpstr>Animated Solar System Infographics by Slidesgo</vt:lpstr>
      <vt:lpstr>SHOE SALES MANAGEMENT SYSTEM </vt:lpstr>
      <vt:lpstr>TABLE OF CONTENT</vt:lpstr>
      <vt:lpstr>INTRODUCTION</vt:lpstr>
      <vt:lpstr>HOW DOES IT WORK</vt:lpstr>
      <vt:lpstr>PYTHON</vt:lpstr>
      <vt:lpstr>MySQL</vt:lpstr>
      <vt:lpstr>PowerPoint Presentation</vt:lpstr>
      <vt:lpstr>SOURCE CODE:(shoesalesmanagement.py)</vt:lpstr>
      <vt:lpstr>SOURCE CODE:(main.py)</vt:lpstr>
      <vt:lpstr>Creating table For DATABASE</vt:lpstr>
      <vt:lpstr>SQL DATABASE</vt:lpstr>
      <vt:lpstr>OUTPUT</vt:lpstr>
      <vt:lpstr>OUTPUT</vt:lpstr>
      <vt:lpstr>OUTPUT</vt:lpstr>
      <vt:lpstr>SALES GRAPH : MATPLOTLIB</vt:lpstr>
      <vt:lpstr>STOCKS GRAPH : MATPLOTLIB</vt:lpstr>
      <vt:lpstr>OUTPUT:GRAPH</vt:lpstr>
      <vt:lpstr>OUTPUT:GRAPH</vt:lpstr>
      <vt:lpstr>FUTURE SCOPE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Animated Solar System Infographics</dc:title>
  <dc:creator>aAshu singh</dc:creator>
  <cp:lastModifiedBy>aAshu singh</cp:lastModifiedBy>
  <cp:revision>23</cp:revision>
  <dcterms:modified xsi:type="dcterms:W3CDTF">2023-01-05T15:37:21Z</dcterms:modified>
</cp:coreProperties>
</file>