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EB Garamon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088306-F853-4C34-A85B-3770B48AAA35}">
  <a:tblStyle styleId="{AD088306-F853-4C34-A85B-3770B48AA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EBGaramond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EBGaramond-italic.fntdata"/><Relationship Id="rId12" Type="http://schemas.openxmlformats.org/officeDocument/2006/relationships/slide" Target="slides/slide5.xml"/><Relationship Id="rId56" Type="http://schemas.openxmlformats.org/officeDocument/2006/relationships/font" Target="fonts/EBGaramon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EBGaramond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af5e7e2a_0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af5e7e2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3af5e7e2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3af5e7e2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3af5e7e2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3af5e7e2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3af5e7e2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3af5e7e2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3af5e7e2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3af5e7e2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3af5e7e2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3af5e7e2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3af5e7e2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3af5e7e2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3af5e7e2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3af5e7e2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3af5e7e2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b3af5e7e2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3af5e7e2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3af5e7e2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3af5e7e2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3af5e7e2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3af5e7e2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3af5e7e2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3af5e7e2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3af5e7e2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3af5e7e2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3af5e7e2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3af5e7e2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3af5e7e2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3af5e7e2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3af5e7e2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3af5e7e2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3af5e7e2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3af5e7e2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3af5e7e2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3af5e7e2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3af5e7e2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3af5e7e2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3af5e7e2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3af5e7e2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b3af5e7e2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3af5e7e2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3af5e7e2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af5e7e2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3af5e7e2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3af5e7e2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3af5e7e2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3af5e7e2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b3af5e7e2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3af5e7e2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b3af5e7e2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3af5e7e2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3af5e7e2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b3af5e7e2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b3af5e7e2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b3af5e7e2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b3af5e7e2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b3af5e7e2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b3af5e7e2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b3af5e7e2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b3af5e7e2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b3af5e7e2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b3af5e7e2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b3af5e7e2a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b3af5e7e2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af5e7e2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af5e7e2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3af5e7e2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b3af5e7e2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b3af5e7e2a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b3af5e7e2a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b3af5e7e2a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b3af5e7e2a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3af5e7e2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b3af5e7e2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b3af5e7e2a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b3af5e7e2a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b3af5e7e2a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b3af5e7e2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b3af5e7e2a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b3af5e7e2a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b3af5e7e2a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b3af5e7e2a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3af5e7e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3af5e7e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af5e7e2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af5e7e2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3af5e7e2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3af5e7e2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3af5e7e2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3af5e7e2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af5e7e2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af5e7e2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28.jpg"/><Relationship Id="rId10" Type="http://schemas.openxmlformats.org/officeDocument/2006/relationships/image" Target="../media/image16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992851" y="1573300"/>
            <a:ext cx="71583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EC2 Auto Scaling 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Up and Down, Round and Round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Auto-Scaling Concepts - Desired Capacity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359100" y="88755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34"/>
          <p:cNvGraphicFramePr/>
          <p:nvPr/>
        </p:nvGraphicFramePr>
        <p:xfrm>
          <a:off x="2803113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1400175"/>
                <a:gridCol w="130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4"/>
          <p:cNvSpPr/>
          <p:nvPr/>
        </p:nvSpPr>
        <p:spPr>
          <a:xfrm>
            <a:off x="1604775" y="3264950"/>
            <a:ext cx="5685900" cy="10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13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538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 Scaling Group Size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466850" y="6135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Minimum denotes minimum number of EC2 instances that will run.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Maximum denotes maximum number of EC2 instances that can be scaled.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Desired capacity denotes the number of Amazon EC2 instances that should be running in the group.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99" y="3164450"/>
            <a:ext cx="1976401" cy="14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Launch [Configuration/Template]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48150" y="9034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Contains instance configuration information, some of these include: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AMI ID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Security Groups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Instance Types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Key Pair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is recommended to use Launch Template instead of Launch configuration.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Health Checks 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418025" y="6422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EC2 Auto Scaling can determine the health status of an instance using one or more of the following: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7"/>
          <p:cNvGraphicFramePr/>
          <p:nvPr/>
        </p:nvGraphicFramePr>
        <p:xfrm>
          <a:off x="468250" y="19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1549625"/>
                <a:gridCol w="6282775"/>
              </a:tblGrid>
              <a:tr h="1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Health Check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Provided by Amazon EC2 to identify hardware and software issues that may impair an instance.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the instance is in any state other than running or if the system status is impaired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 checks provided by Elastic Load Balancing (ELB). These health checks are disabled by default but can be enabled.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2 Types of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48150" y="9034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two major types of scaling types that are available: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2923350" y="2068350"/>
            <a:ext cx="257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Scaling Types</a:t>
            </a:r>
            <a:endParaRPr/>
          </a:p>
        </p:txBody>
      </p:sp>
      <p:sp>
        <p:nvSpPr>
          <p:cNvPr id="222" name="Google Shape;222;p38"/>
          <p:cNvSpPr/>
          <p:nvPr/>
        </p:nvSpPr>
        <p:spPr>
          <a:xfrm>
            <a:off x="1808250" y="3455800"/>
            <a:ext cx="1567200" cy="8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Scaling</a:t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5225575" y="3455800"/>
            <a:ext cx="1706100" cy="8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Scaling</a:t>
            </a:r>
            <a:endParaRPr/>
          </a:p>
        </p:txBody>
      </p:sp>
      <p:cxnSp>
        <p:nvCxnSpPr>
          <p:cNvPr id="224" name="Google Shape;224;p38"/>
          <p:cNvCxnSpPr>
            <a:stCxn id="221" idx="2"/>
            <a:endCxn id="222" idx="0"/>
          </p:cNvCxnSpPr>
          <p:nvPr/>
        </p:nvCxnSpPr>
        <p:spPr>
          <a:xfrm flipH="1">
            <a:off x="2591850" y="2571750"/>
            <a:ext cx="16173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38"/>
          <p:cNvCxnSpPr>
            <a:stCxn id="221" idx="2"/>
            <a:endCxn id="223" idx="0"/>
          </p:cNvCxnSpPr>
          <p:nvPr/>
        </p:nvCxnSpPr>
        <p:spPr>
          <a:xfrm>
            <a:off x="4209150" y="2571750"/>
            <a:ext cx="18696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Manual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458200" y="7728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Manual scaling is the most basic way to scale your resources, where you specify only the change in the maximum, minimum, or desired capacity of your Auto Scaling group.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EC2 Auto Scaling manages the process of creating or terminating instances to maintain the updated capacity.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Dynamic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48150" y="9034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When you configure dynamic scaling, you define how to scale the capacity of your Auto Scaling group in response to changing demand.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40"/>
          <p:cNvGraphicFramePr/>
          <p:nvPr/>
        </p:nvGraphicFramePr>
        <p:xfrm>
          <a:off x="596500" y="21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2502475"/>
                <a:gridCol w="503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Scaling Policy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tracking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target value for a specific metric.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set of scaling adjustments, known as step adjustments, that vary based on the size of the alarm breach.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single scaling adjustment.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Target Tracking Policy 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target tracking scaling policies, you select a scaling metric and set a target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scaling policy adds or removes capacity as required to keep the metric at, or close to, the specified target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00" y="2295750"/>
            <a:ext cx="3664201" cy="22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Use Case of Thermostat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thermostat is a component which senses the temperature of a physical system and performs actions so that the system's temperature is maintained near a desired setpoint.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Desired = 24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Current = 18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7" name="Google Shape;257;p42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37" y="2860475"/>
            <a:ext cx="2531525" cy="1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3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sp>
        <p:nvSpPr>
          <p:cNvPr id="272" name="Google Shape;272;p43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Understanding Scalability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41525" y="2243268"/>
            <a:ext cx="8091600" cy="74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Scalability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is the ability of a system to change in size depending on the needs.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Infrastructure should scale to support changing in traffic patterns.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150" y="2353485"/>
            <a:ext cx="3254331" cy="201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70%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4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70% CPU </a:t>
            </a:r>
            <a:endParaRPr sz="1200"/>
          </a:p>
        </p:txBody>
      </p:sp>
      <p:sp>
        <p:nvSpPr>
          <p:cNvPr id="285" name="Google Shape;285;p44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70% CPU 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sp>
        <p:nvSpPr>
          <p:cNvPr id="298" name="Google Shape;298;p45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40% CPU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15%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6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sp>
        <p:nvSpPr>
          <p:cNvPr id="313" name="Google Shape;313;p46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45% (combined)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45% CPU </a:t>
            </a:r>
            <a:endParaRPr sz="1200"/>
          </a:p>
        </p:txBody>
      </p:sp>
      <p:sp>
        <p:nvSpPr>
          <p:cNvPr id="328" name="Google Shape;328;p47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cxnSp>
        <p:nvCxnSpPr>
          <p:cNvPr id="331" name="Google Shape;331;p47"/>
          <p:cNvCxnSpPr/>
          <p:nvPr/>
        </p:nvCxnSpPr>
        <p:spPr>
          <a:xfrm>
            <a:off x="2889700" y="2712025"/>
            <a:ext cx="1122300" cy="1617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7"/>
          <p:cNvCxnSpPr/>
          <p:nvPr/>
        </p:nvCxnSpPr>
        <p:spPr>
          <a:xfrm>
            <a:off x="4161550" y="2665275"/>
            <a:ext cx="1056900" cy="1739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Scaling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simple scaling policy, you can configure a specific number of instances to be added when a threshold reaches certain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025" y="2029046"/>
            <a:ext cx="3467901" cy="237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Step Scaling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step scaling, the adjustment of the current capacity of instances vary based on the size of the alarm breach.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87" y="2029046"/>
            <a:ext cx="3416528" cy="237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ctrTitle"/>
          </p:nvPr>
        </p:nvSpPr>
        <p:spPr>
          <a:xfrm>
            <a:off x="992850" y="1573300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Dynamic Scaling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6" name="Google Shape;356;p50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57" name="Google Shape;357;p50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50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2 Types of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448150" y="9034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two primary types of scaling  approaches that are available: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2923350" y="2068350"/>
            <a:ext cx="257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Scaling Types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1808250" y="3455800"/>
            <a:ext cx="1567200" cy="8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Scaling</a:t>
            </a:r>
            <a:endParaRPr/>
          </a:p>
        </p:txBody>
      </p:sp>
      <p:sp>
        <p:nvSpPr>
          <p:cNvPr id="368" name="Google Shape;368;p51"/>
          <p:cNvSpPr/>
          <p:nvPr/>
        </p:nvSpPr>
        <p:spPr>
          <a:xfrm>
            <a:off x="5225575" y="3455800"/>
            <a:ext cx="1706100" cy="8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Scaling</a:t>
            </a:r>
            <a:endParaRPr/>
          </a:p>
        </p:txBody>
      </p:sp>
      <p:cxnSp>
        <p:nvCxnSpPr>
          <p:cNvPr id="369" name="Google Shape;369;p51"/>
          <p:cNvCxnSpPr>
            <a:stCxn id="366" idx="2"/>
            <a:endCxn id="367" idx="0"/>
          </p:cNvCxnSpPr>
          <p:nvPr/>
        </p:nvCxnSpPr>
        <p:spPr>
          <a:xfrm flipH="1">
            <a:off x="2591850" y="2571750"/>
            <a:ext cx="16173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51"/>
          <p:cNvCxnSpPr>
            <a:stCxn id="366" idx="2"/>
            <a:endCxn id="368" idx="0"/>
          </p:cNvCxnSpPr>
          <p:nvPr/>
        </p:nvCxnSpPr>
        <p:spPr>
          <a:xfrm>
            <a:off x="4209150" y="2571750"/>
            <a:ext cx="18696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Dynamic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448150" y="903404"/>
            <a:ext cx="7832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When you configure dynamic scaling, you define how to scale the capacity of your Auto Scaling group in response to changing demand.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8" name="Google Shape;378;p52"/>
          <p:cNvGraphicFramePr/>
          <p:nvPr/>
        </p:nvGraphicFramePr>
        <p:xfrm>
          <a:off x="596500" y="21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2502475"/>
                <a:gridCol w="503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Scaling Policy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tracking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target value for a specific metric.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set of scaling adjustments, known as step adjustments, that vary based on the size of the alarm breach.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or decrease the current capacity of the group based on a single scaling adjustment.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Scaling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simple scaling policy, you can configure a specific number of instances to be added when a threshold reaches certain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025" y="2029046"/>
            <a:ext cx="3467901" cy="237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Launch and Remove Servers Based on Load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00450" y="74825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What if new servers automatically get launched on high load?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 Simple Scaling Policy: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79"/>
                </a:solidFill>
                <a:latin typeface="EB Garamond"/>
                <a:ea typeface="EB Garamond"/>
                <a:cs typeface="EB Garamond"/>
                <a:sym typeface="EB Garamond"/>
              </a:rPr>
              <a:t>   Base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:  2 servers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Scalable 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If average CPU utilization &gt; 60%      ;      add two more instance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If average CPU utilization &lt; 30%       ;     remove two instance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Screen Shot 2017-09-16 at 7.09.02 PM.png"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00" y="2147160"/>
            <a:ext cx="3505162" cy="84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Step Scaling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step scaling, the adjustment of the current capacity of instances vary based on the size of the alarm breach.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87" y="2029046"/>
            <a:ext cx="3416528" cy="237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Target Tracking Policy 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2" name="Google Shape;402;p55"/>
          <p:cNvSpPr txBox="1"/>
          <p:nvPr/>
        </p:nvSpPr>
        <p:spPr>
          <a:xfrm>
            <a:off x="458200" y="60083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target tracking scaling policies, you select a scaling metric and set a target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scaling policy adds or removes capacity as required to keep the metric at, or close to, the specified target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3" name="Google Shape;403;p55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00" y="2295750"/>
            <a:ext cx="3664201" cy="22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Use Case of Thermostat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1" name="Google Shape;411;p56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thermostat is a component which senses the temperature of a physical system and performs actions so that the system's temperature is maintained near a desired setpoint.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Desired = 24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Current = 18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3" name="Google Shape;413;p56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37" y="2860475"/>
            <a:ext cx="2531525" cy="1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0" name="Google Shape;420;p57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57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7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7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sp>
        <p:nvSpPr>
          <p:cNvPr id="427" name="Google Shape;427;p57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70%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5" name="Google Shape;435;p58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8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70% CPU </a:t>
            </a:r>
            <a:endParaRPr sz="1200"/>
          </a:p>
        </p:txBody>
      </p:sp>
      <p:sp>
        <p:nvSpPr>
          <p:cNvPr id="440" name="Google Shape;440;p58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70% CPU 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7" name="Google Shape;447;p59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8" name="Google Shape;448;p59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9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sp>
        <p:nvSpPr>
          <p:cNvPr id="453" name="Google Shape;453;p59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50% CPU </a:t>
            </a:r>
            <a:endParaRPr sz="1200"/>
          </a:p>
        </p:txBody>
      </p:sp>
      <p:pic>
        <p:nvPicPr>
          <p:cNvPr id="454" name="Google Shape;4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9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40% CPU 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1" name="Google Shape;461;p60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15%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2" name="Google Shape;462;p60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3" name="Google Shape;463;p60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0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0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sp>
        <p:nvSpPr>
          <p:cNvPr id="468" name="Google Shape;468;p60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pic>
        <p:nvPicPr>
          <p:cNvPr id="469" name="Google Shape;4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0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Example Target Tracking Policy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356138" y="5383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Metric Type = CPU Utilization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Target Value = 50%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Actual Value = 45% (average)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8" name="Google Shape;478;p61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1"/>
          <p:cNvSpPr/>
          <p:nvPr/>
        </p:nvSpPr>
        <p:spPr>
          <a:xfrm>
            <a:off x="1511250" y="2849800"/>
            <a:ext cx="5685900" cy="134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88" y="31134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/>
        </p:nvSpPr>
        <p:spPr>
          <a:xfrm>
            <a:off x="19087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45% CPU </a:t>
            </a:r>
            <a:endParaRPr sz="1200"/>
          </a:p>
        </p:txBody>
      </p:sp>
      <p:sp>
        <p:nvSpPr>
          <p:cNvPr id="483" name="Google Shape;483;p61"/>
          <p:cNvSpPr txBox="1"/>
          <p:nvPr/>
        </p:nvSpPr>
        <p:spPr>
          <a:xfrm>
            <a:off x="310607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pic>
        <p:nvPicPr>
          <p:cNvPr id="484" name="Google Shape;4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88" y="3188240"/>
            <a:ext cx="668613" cy="66861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1"/>
          <p:cNvSpPr txBox="1"/>
          <p:nvPr/>
        </p:nvSpPr>
        <p:spPr>
          <a:xfrm>
            <a:off x="4352625" y="3856850"/>
            <a:ext cx="937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15% CPU </a:t>
            </a:r>
            <a:endParaRPr sz="1200"/>
          </a:p>
        </p:txBody>
      </p:sp>
      <p:cxnSp>
        <p:nvCxnSpPr>
          <p:cNvPr id="486" name="Google Shape;486;p61"/>
          <p:cNvCxnSpPr/>
          <p:nvPr/>
        </p:nvCxnSpPr>
        <p:spPr>
          <a:xfrm>
            <a:off x="2889700" y="2712025"/>
            <a:ext cx="1122300" cy="1617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61"/>
          <p:cNvCxnSpPr/>
          <p:nvPr/>
        </p:nvCxnSpPr>
        <p:spPr>
          <a:xfrm>
            <a:off x="4161550" y="2665275"/>
            <a:ext cx="1056900" cy="1739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ctrTitle"/>
          </p:nvPr>
        </p:nvSpPr>
        <p:spPr>
          <a:xfrm>
            <a:off x="992850" y="1573300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Scheduled Scaling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3" name="Google Shape;493;p62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and Practical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94" name="Google Shape;494;p62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62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Overview of Scheduled Scaling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1" name="Google Shape;501;p63"/>
          <p:cNvSpPr txBox="1"/>
          <p:nvPr/>
        </p:nvSpPr>
        <p:spPr>
          <a:xfrm>
            <a:off x="438800" y="1024983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Scheduled scaling allows you to set your own scaling schedule.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For example, let's say that every week the traffic to your web application starts to increase on Wednesday, remains high on Thursday, and starts to decrease on Friday.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Scaling actions are performed automatically as a function of time and date.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2" name="Google Shape;502;p63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Overview of EC2 Auto-Scaling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00450" y="65160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EC2 Auto Scaling helps you maintain application availability and allows you to automatically add or remove EC2 instances according to conditions you define.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Example Scenario:</a:t>
            </a:r>
            <a:endParaRPr sz="1800">
              <a:solidFill>
                <a:srgbClr val="CC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Minimum: 2 EC2 instance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Maximum: 10 EC2 instance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Threshold:   50% of CPU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700" y="2965225"/>
            <a:ext cx="2606500" cy="18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992850" y="1573300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Global Accelerator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The Basics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09" name="Google Shape;509;p64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4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Global Accelerator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6" name="Google Shape;516;p65"/>
          <p:cNvSpPr txBox="1"/>
          <p:nvPr/>
        </p:nvSpPr>
        <p:spPr>
          <a:xfrm>
            <a:off x="457200" y="851800"/>
            <a:ext cx="8229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Global Accelerator is a service that improves the availability and performance of your applications with local or global users.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It provides static IP addresses that act as a fixed entry point to your application endpoints in a single or multiple AWS Region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7" name="Google Shape;517;p65"/>
          <p:cNvSpPr/>
          <p:nvPr/>
        </p:nvSpPr>
        <p:spPr>
          <a:xfrm>
            <a:off x="2729725" y="3116150"/>
            <a:ext cx="2293800" cy="10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Accelerator </a:t>
            </a:r>
            <a:endParaRPr/>
          </a:p>
        </p:txBody>
      </p:sp>
      <p:sp>
        <p:nvSpPr>
          <p:cNvPr id="518" name="Google Shape;518;p65"/>
          <p:cNvSpPr/>
          <p:nvPr/>
        </p:nvSpPr>
        <p:spPr>
          <a:xfrm>
            <a:off x="6181900" y="2338200"/>
            <a:ext cx="2061900" cy="88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472" y="2467472"/>
            <a:ext cx="529250" cy="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5"/>
          <p:cNvSpPr/>
          <p:nvPr/>
        </p:nvSpPr>
        <p:spPr>
          <a:xfrm>
            <a:off x="6216653" y="3811225"/>
            <a:ext cx="2061900" cy="88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809" y="3940497"/>
            <a:ext cx="529250" cy="52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65"/>
          <p:cNvCxnSpPr>
            <a:stCxn id="517" idx="3"/>
            <a:endCxn id="518" idx="1"/>
          </p:cNvCxnSpPr>
          <p:nvPr/>
        </p:nvCxnSpPr>
        <p:spPr>
          <a:xfrm flipH="1" rot="10800000">
            <a:off x="5023525" y="2778500"/>
            <a:ext cx="1158300" cy="8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65"/>
          <p:cNvCxnSpPr>
            <a:stCxn id="517" idx="3"/>
            <a:endCxn id="520" idx="1"/>
          </p:cNvCxnSpPr>
          <p:nvPr/>
        </p:nvCxnSpPr>
        <p:spPr>
          <a:xfrm>
            <a:off x="5023525" y="3645800"/>
            <a:ext cx="1193100" cy="6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4" name="Google Shape;524;p65"/>
          <p:cNvCxnSpPr>
            <a:endCxn id="517" idx="1"/>
          </p:cNvCxnSpPr>
          <p:nvPr/>
        </p:nvCxnSpPr>
        <p:spPr>
          <a:xfrm flipH="1" rot="10800000">
            <a:off x="1640725" y="3645800"/>
            <a:ext cx="1089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5" name="Google Shape;525;p65"/>
          <p:cNvSpPr txBox="1"/>
          <p:nvPr/>
        </p:nvSpPr>
        <p:spPr>
          <a:xfrm>
            <a:off x="6784274" y="2952197"/>
            <a:ext cx="15639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Singapore </a:t>
            </a:r>
            <a:endParaRPr b="1" sz="1000"/>
          </a:p>
        </p:txBody>
      </p:sp>
      <p:sp>
        <p:nvSpPr>
          <p:cNvPr id="526" name="Google Shape;526;p65"/>
          <p:cNvSpPr txBox="1"/>
          <p:nvPr/>
        </p:nvSpPr>
        <p:spPr>
          <a:xfrm>
            <a:off x="6795876" y="4425225"/>
            <a:ext cx="10890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North Virginia</a:t>
            </a:r>
            <a:endParaRPr b="1" sz="1000"/>
          </a:p>
        </p:txBody>
      </p:sp>
      <p:pic>
        <p:nvPicPr>
          <p:cNvPr id="527" name="Google Shape;5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2778500"/>
            <a:ext cx="60570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3998200"/>
            <a:ext cx="605700" cy="6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5"/>
          <p:cNvSpPr txBox="1"/>
          <p:nvPr/>
        </p:nvSpPr>
        <p:spPr>
          <a:xfrm>
            <a:off x="138925" y="3405800"/>
            <a:ext cx="1501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from India</a:t>
            </a:r>
            <a:endParaRPr sz="1200"/>
          </a:p>
        </p:txBody>
      </p:sp>
      <p:sp>
        <p:nvSpPr>
          <p:cNvPr id="530" name="Google Shape;530;p65"/>
          <p:cNvSpPr txBox="1"/>
          <p:nvPr/>
        </p:nvSpPr>
        <p:spPr>
          <a:xfrm>
            <a:off x="69925" y="4742300"/>
            <a:ext cx="1501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from Canada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 txBox="1"/>
          <p:nvPr>
            <p:ph idx="1" type="subTitle"/>
          </p:nvPr>
        </p:nvSpPr>
        <p:spPr>
          <a:xfrm>
            <a:off x="154050" y="145175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Simplified Diagrammatic Difference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36" name="Google Shape;5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687" y="1004586"/>
            <a:ext cx="4861975" cy="14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675" y="3533251"/>
            <a:ext cx="5058899" cy="14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66"/>
          <p:cNvCxnSpPr/>
          <p:nvPr/>
        </p:nvCxnSpPr>
        <p:spPr>
          <a:xfrm>
            <a:off x="4454400" y="2652850"/>
            <a:ext cx="11700" cy="67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9" name="Google Shape;539;p66"/>
          <p:cNvSpPr txBox="1"/>
          <p:nvPr/>
        </p:nvSpPr>
        <p:spPr>
          <a:xfrm>
            <a:off x="154050" y="1501675"/>
            <a:ext cx="2046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     Without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Accelerator</a:t>
            </a:r>
            <a:endParaRPr b="1"/>
          </a:p>
        </p:txBody>
      </p:sp>
      <p:sp>
        <p:nvSpPr>
          <p:cNvPr id="540" name="Google Shape;540;p66"/>
          <p:cNvSpPr txBox="1"/>
          <p:nvPr/>
        </p:nvSpPr>
        <p:spPr>
          <a:xfrm>
            <a:off x="57925" y="3959400"/>
            <a:ext cx="2046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       After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Accelerator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>
            <p:ph idx="1" type="subTitle"/>
          </p:nvPr>
        </p:nvSpPr>
        <p:spPr>
          <a:xfrm>
            <a:off x="154050" y="145175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Working of Global Accelerator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6" name="Google Shape;54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25" y="1542324"/>
            <a:ext cx="7262251" cy="24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Elastic Beanstalk  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2" name="Google Shape;552;p6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Orchestration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53" name="Google Shape;553;p6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6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/>
          <p:nvPr/>
        </p:nvSpPr>
        <p:spPr>
          <a:xfrm>
            <a:off x="6350350" y="3025975"/>
            <a:ext cx="1370400" cy="113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9"/>
          <p:cNvSpPr txBox="1"/>
          <p:nvPr>
            <p:ph idx="1" type="subTitle"/>
          </p:nvPr>
        </p:nvSpPr>
        <p:spPr>
          <a:xfrm>
            <a:off x="-79975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Traditional Deployment Approach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1" name="Google Shape;561;p6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2" name="Google Shape;562;p69"/>
          <p:cNvSpPr txBox="1"/>
          <p:nvPr/>
        </p:nvSpPr>
        <p:spPr>
          <a:xfrm>
            <a:off x="234125" y="793275"/>
            <a:ext cx="84807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Use-Case: Deploy a simple Hello World application for production.</a:t>
            </a:r>
            <a:endParaRPr sz="1800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Resources to be created:  AWS EC2, ELB, Auto-Scaling, Web-Server Configuration, and others.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3" name="Google Shape;563;p69"/>
          <p:cNvSpPr/>
          <p:nvPr/>
        </p:nvSpPr>
        <p:spPr>
          <a:xfrm>
            <a:off x="4087775" y="3025977"/>
            <a:ext cx="1662900" cy="113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62" y="3379426"/>
            <a:ext cx="428025" cy="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5" y="3316275"/>
            <a:ext cx="777075" cy="5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1175" y="3262313"/>
            <a:ext cx="662200" cy="6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575" y="2232875"/>
            <a:ext cx="455150" cy="45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69"/>
          <p:cNvCxnSpPr/>
          <p:nvPr/>
        </p:nvCxnSpPr>
        <p:spPr>
          <a:xfrm>
            <a:off x="903250" y="2820800"/>
            <a:ext cx="0" cy="36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69" name="Google Shape;569;p69"/>
          <p:cNvCxnSpPr/>
          <p:nvPr/>
        </p:nvCxnSpPr>
        <p:spPr>
          <a:xfrm>
            <a:off x="1152400" y="2820800"/>
            <a:ext cx="0" cy="36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0" name="Google Shape;570;p69"/>
          <p:cNvSpPr txBox="1"/>
          <p:nvPr/>
        </p:nvSpPr>
        <p:spPr>
          <a:xfrm>
            <a:off x="234125" y="2817500"/>
            <a:ext cx="5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DNS</a:t>
            </a:r>
            <a:endParaRPr sz="1200"/>
          </a:p>
        </p:txBody>
      </p:sp>
      <p:cxnSp>
        <p:nvCxnSpPr>
          <p:cNvPr id="571" name="Google Shape;571;p69"/>
          <p:cNvCxnSpPr/>
          <p:nvPr/>
        </p:nvCxnSpPr>
        <p:spPr>
          <a:xfrm>
            <a:off x="1596575" y="3434350"/>
            <a:ext cx="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69"/>
          <p:cNvCxnSpPr/>
          <p:nvPr/>
        </p:nvCxnSpPr>
        <p:spPr>
          <a:xfrm>
            <a:off x="3216538" y="3434350"/>
            <a:ext cx="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69"/>
          <p:cNvCxnSpPr/>
          <p:nvPr/>
        </p:nvCxnSpPr>
        <p:spPr>
          <a:xfrm>
            <a:off x="1596575" y="3764100"/>
            <a:ext cx="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74" name="Google Shape;574;p69"/>
          <p:cNvCxnSpPr/>
          <p:nvPr/>
        </p:nvCxnSpPr>
        <p:spPr>
          <a:xfrm>
            <a:off x="3225718" y="3764100"/>
            <a:ext cx="7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575" name="Google Shape;575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0900" y="3316279"/>
            <a:ext cx="455150" cy="45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4600" y="3379413"/>
            <a:ext cx="428025" cy="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4900" y="31347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4900" y="3634375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9"/>
          <p:cNvSpPr txBox="1"/>
          <p:nvPr/>
        </p:nvSpPr>
        <p:spPr>
          <a:xfrm>
            <a:off x="4377925" y="4224425"/>
            <a:ext cx="12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EC2 Resource</a:t>
            </a:r>
            <a:endParaRPr sz="1200"/>
          </a:p>
        </p:txBody>
      </p:sp>
      <p:sp>
        <p:nvSpPr>
          <p:cNvPr id="580" name="Google Shape;580;p69"/>
          <p:cNvSpPr txBox="1"/>
          <p:nvPr/>
        </p:nvSpPr>
        <p:spPr>
          <a:xfrm>
            <a:off x="6494600" y="4224413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CloudWatch</a:t>
            </a:r>
            <a:endParaRPr sz="1200"/>
          </a:p>
        </p:txBody>
      </p:sp>
      <p:sp>
        <p:nvSpPr>
          <p:cNvPr id="581" name="Google Shape;581;p69"/>
          <p:cNvSpPr txBox="1"/>
          <p:nvPr/>
        </p:nvSpPr>
        <p:spPr>
          <a:xfrm>
            <a:off x="708750" y="3924525"/>
            <a:ext cx="6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</a:t>
            </a:r>
            <a:endParaRPr sz="1200"/>
          </a:p>
        </p:txBody>
      </p:sp>
      <p:sp>
        <p:nvSpPr>
          <p:cNvPr id="582" name="Google Shape;582;p69"/>
          <p:cNvSpPr txBox="1"/>
          <p:nvPr/>
        </p:nvSpPr>
        <p:spPr>
          <a:xfrm>
            <a:off x="2543325" y="4003675"/>
            <a:ext cx="6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ELB</a:t>
            </a:r>
            <a:endParaRPr sz="1200"/>
          </a:p>
        </p:txBody>
      </p:sp>
      <p:sp>
        <p:nvSpPr>
          <p:cNvPr id="583" name="Google Shape;583;p69"/>
          <p:cNvSpPr txBox="1"/>
          <p:nvPr/>
        </p:nvSpPr>
        <p:spPr>
          <a:xfrm>
            <a:off x="4289250" y="3829400"/>
            <a:ext cx="52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EC2</a:t>
            </a:r>
            <a:endParaRPr sz="1100"/>
          </a:p>
        </p:txBody>
      </p:sp>
      <p:sp>
        <p:nvSpPr>
          <p:cNvPr id="584" name="Google Shape;584;p69"/>
          <p:cNvSpPr txBox="1"/>
          <p:nvPr/>
        </p:nvSpPr>
        <p:spPr>
          <a:xfrm>
            <a:off x="5060925" y="3776263"/>
            <a:ext cx="4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ASG</a:t>
            </a:r>
            <a:endParaRPr sz="1000"/>
          </a:p>
        </p:txBody>
      </p:sp>
      <p:cxnSp>
        <p:nvCxnSpPr>
          <p:cNvPr id="585" name="Google Shape;585;p69"/>
          <p:cNvCxnSpPr/>
          <p:nvPr/>
        </p:nvCxnSpPr>
        <p:spPr>
          <a:xfrm flipH="1" rot="10800000">
            <a:off x="5821300" y="3593113"/>
            <a:ext cx="458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6" name="Google Shape;586;p69"/>
          <p:cNvSpPr txBox="1"/>
          <p:nvPr/>
        </p:nvSpPr>
        <p:spPr>
          <a:xfrm>
            <a:off x="5788150" y="3183500"/>
            <a:ext cx="52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Logs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idx="1" type="subTitle"/>
          </p:nvPr>
        </p:nvSpPr>
        <p:spPr>
          <a:xfrm>
            <a:off x="-79975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Elastic Beanstalk Deployment Approach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2" name="Google Shape;592;p7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3" name="Google Shape;593;p70"/>
          <p:cNvSpPr txBox="1"/>
          <p:nvPr/>
        </p:nvSpPr>
        <p:spPr>
          <a:xfrm>
            <a:off x="234125" y="793275"/>
            <a:ext cx="7984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Use-Case: Deploy a simple Hello World application for production.</a:t>
            </a:r>
            <a:endParaRPr sz="1800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Create Elastic Beanstalk Environment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4" name="Google Shape;594;p70"/>
          <p:cNvSpPr txBox="1"/>
          <p:nvPr/>
        </p:nvSpPr>
        <p:spPr>
          <a:xfrm>
            <a:off x="898350" y="3713475"/>
            <a:ext cx="135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Elastic Beanstalk</a:t>
            </a:r>
            <a:endParaRPr sz="1200"/>
          </a:p>
        </p:txBody>
      </p:sp>
      <p:pic>
        <p:nvPicPr>
          <p:cNvPr id="595" name="Google Shape;59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88" y="2811263"/>
            <a:ext cx="681038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775" y="2347086"/>
            <a:ext cx="3799225" cy="1512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70"/>
          <p:cNvCxnSpPr/>
          <p:nvPr/>
        </p:nvCxnSpPr>
        <p:spPr>
          <a:xfrm>
            <a:off x="2402450" y="3200575"/>
            <a:ext cx="12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idx="1" type="subTitle"/>
          </p:nvPr>
        </p:nvSpPr>
        <p:spPr>
          <a:xfrm>
            <a:off x="-79975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Elastic Beanstalk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3" name="Google Shape;603;p7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4" name="Google Shape;604;p71"/>
          <p:cNvSpPr txBox="1"/>
          <p:nvPr/>
        </p:nvSpPr>
        <p:spPr>
          <a:xfrm>
            <a:off x="234125" y="53522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Elastic Beanstalk is an easy-to-use service for deploying and scaling web applications and services.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can simply upload your code and Elastic Beanstalk automatically handles the deployment, from capacity provisioning, load balancing, auto-scaling to application health monitoring. 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05" name="Google Shape;60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00" y="3112425"/>
            <a:ext cx="4523901" cy="1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Multiple Types of Scaling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32" name="Google Shape;132;p29"/>
          <p:cNvGraphicFramePr/>
          <p:nvPr/>
        </p:nvGraphicFramePr>
        <p:xfrm>
          <a:off x="694825" y="9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2395375"/>
                <a:gridCol w="484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Scaling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Scheduled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Servers are scaled based on a specific schedule.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example, every week the traffic to your web application starts to increase on Wednesday, remains high on Thursday, and starts to decrease on Friday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Follow the demand curve for scaling activities.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 Utilization higher then 90%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Predictive Scaling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Predictive Scaling has machine learning algorithms that detect changes in daily and weekly patterns, automatically adjusting their forecasts.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ctrTitle"/>
          </p:nvPr>
        </p:nvSpPr>
        <p:spPr>
          <a:xfrm>
            <a:off x="992850" y="1573300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Implementing Auto Scaling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30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Practical Part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9" name="Google Shape;139;p30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30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Auto-Scaling Concepts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448150" y="86320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While configuring auto-scaling, you set the </a:t>
            </a: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minimum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maximum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lang="en" sz="1800">
                <a:solidFill>
                  <a:srgbClr val="A64D79"/>
                </a:solidFill>
                <a:latin typeface="EB Garamond"/>
                <a:ea typeface="EB Garamond"/>
                <a:cs typeface="EB Garamond"/>
                <a:sym typeface="EB Garamond"/>
              </a:rPr>
              <a:t>desired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capacity.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950" y="2127800"/>
            <a:ext cx="4425562" cy="2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Auto-Scaling Concepts - Minimum Capacity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359100" y="88755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32"/>
          <p:cNvGraphicFramePr/>
          <p:nvPr/>
        </p:nvGraphicFramePr>
        <p:xfrm>
          <a:off x="2790513" y="136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1400175"/>
                <a:gridCol w="130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32"/>
          <p:cNvSpPr/>
          <p:nvPr/>
        </p:nvSpPr>
        <p:spPr>
          <a:xfrm>
            <a:off x="1604775" y="3264950"/>
            <a:ext cx="5685900" cy="10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13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141525" y="157306"/>
            <a:ext cx="861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Auto-Scaling Concepts - Maximum Capacity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359100" y="887558"/>
            <a:ext cx="7832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0" y="4770638"/>
            <a:ext cx="9164100" cy="381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1908725" y="3164450"/>
            <a:ext cx="10950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33"/>
          <p:cNvGraphicFramePr/>
          <p:nvPr/>
        </p:nvGraphicFramePr>
        <p:xfrm>
          <a:off x="2803113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{AD088306-F853-4C34-A85B-3770B48AAA35}</a:tableStyleId>
              </a:tblPr>
              <a:tblGrid>
                <a:gridCol w="1400175"/>
                <a:gridCol w="130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33"/>
          <p:cNvSpPr/>
          <p:nvPr/>
        </p:nvSpPr>
        <p:spPr>
          <a:xfrm>
            <a:off x="1604775" y="3264950"/>
            <a:ext cx="5685900" cy="10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13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88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63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138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88" y="3478140"/>
            <a:ext cx="668613" cy="66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