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5143500" cx="9144000"/>
  <p:notesSz cx="6858000" cy="9144000"/>
  <p:embeddedFontLst>
    <p:embeddedFont>
      <p:font typeface="EB Garamond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26048A-4BC4-46B4-B2E4-DDD8FFE01B17}">
  <a:tblStyle styleId="{9026048A-4BC4-46B4-B2E4-DDD8FFE01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EBGaramond-bold.fntdata"/><Relationship Id="rId47" Type="http://schemas.openxmlformats.org/officeDocument/2006/relationships/font" Target="fonts/EBGaramond-regular.fntdata"/><Relationship Id="rId49" Type="http://schemas.openxmlformats.org/officeDocument/2006/relationships/font" Target="fonts/EBGaramond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EBGaramon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3accec732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3accec7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3accec73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3accec73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3accec73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3accec73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3accec73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3accec73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3accec73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3accec73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3accec73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b3accec73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3accec73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b3accec73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3accec73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b3accec73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b3accec732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b3accec73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b3accec73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b3accec73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b3accec73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b3accec73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3accec7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3accec7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b3accec732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b3accec73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3accec732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3accec732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b3accec732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b3accec732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b3accec732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b3accec732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b3accec732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b3accec732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b3accec732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b3accec732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b3accec732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b3accec732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b3accec73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b3accec73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b3accec732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b3accec732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b3accec732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b3accec732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3accec7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3accec7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b3accec732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b3accec732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3accec732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3accec732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b3accec732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b3accec732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b3accec732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b3accec732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b3accec732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b3accec732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b3accec732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b3accec732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b3accec732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b3accec732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b3accec732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b3accec732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b3accec73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b3accec73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b3accec732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b3accec732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3accec7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3accec7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3accec7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3accec7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3accec732_0_17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3accec73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3accec73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3accec73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3accec73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3accec73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3accec73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3accec73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992851" y="1573300"/>
            <a:ext cx="71583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   High Availability </a:t>
            </a:r>
            <a:endParaRPr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Multiple is better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01" name="Google Shape;101;p25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5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" name="Google Shape;185;p34"/>
          <p:cNvSpPr txBox="1"/>
          <p:nvPr>
            <p:ph idx="1" type="subTitle"/>
          </p:nvPr>
        </p:nvSpPr>
        <p:spPr>
          <a:xfrm>
            <a:off x="141525" y="88225"/>
            <a:ext cx="86124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 RTO vs RPO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34"/>
          <p:cNvSpPr txBox="1"/>
          <p:nvPr/>
        </p:nvSpPr>
        <p:spPr>
          <a:xfrm>
            <a:off x="74125" y="482450"/>
            <a:ext cx="81498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RTO is more broader scope and covers whole business and systems involved while RPO is more directly related to interval of backup to take to avoid data loss.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350" y="2576475"/>
            <a:ext cx="5467349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ctrTitle"/>
          </p:nvPr>
        </p:nvSpPr>
        <p:spPr>
          <a:xfrm>
            <a:off x="589175" y="1573300"/>
            <a:ext cx="80241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Load Balancing in AWS</a:t>
            </a:r>
            <a:endParaRPr sz="4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3" name="Google Shape;193;p35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Let’s Load Balance Traffic in AWS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94" name="Google Shape;194;p35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5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Basics of Load Balancing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1" name="Google Shape;201;p36"/>
          <p:cNvSpPr txBox="1"/>
          <p:nvPr/>
        </p:nvSpPr>
        <p:spPr>
          <a:xfrm>
            <a:off x="440225" y="780250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multiple software and hardware based load balancing solutions available.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Some of the popular ones include Nginx, HA Proxy and others.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6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511" y="2287038"/>
            <a:ext cx="4986824" cy="228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Challenges with Maintaining Load Balancing Solution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412175" y="953800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If you are using a load balancing solution, various responsibilities falls to customer.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Some of these include:</a:t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High-Availability of Load Balancers.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Security.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Performance.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Basics of Elastic Load Balancing Service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466175" y="807650"/>
            <a:ext cx="8525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offers managed load balancing solutions for wide variety of use-cases.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These solutions are offered under the Elastic Load Balancing feature.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Tight integration with multiple AWS Services.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8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150" y="3126512"/>
            <a:ext cx="979925" cy="9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8"/>
          <p:cNvSpPr/>
          <p:nvPr/>
        </p:nvSpPr>
        <p:spPr>
          <a:xfrm>
            <a:off x="3732725" y="2971175"/>
            <a:ext cx="3666000" cy="129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38"/>
          <p:cNvCxnSpPr/>
          <p:nvPr/>
        </p:nvCxnSpPr>
        <p:spPr>
          <a:xfrm flipH="1" rot="10800000">
            <a:off x="2260125" y="3693900"/>
            <a:ext cx="12390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221" name="Google Shape;2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575" y="3228325"/>
            <a:ext cx="599550" cy="5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5636" y="3228349"/>
            <a:ext cx="640200" cy="6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3325" y="3228338"/>
            <a:ext cx="599550" cy="5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/>
          <p:nvPr/>
        </p:nvSpPr>
        <p:spPr>
          <a:xfrm>
            <a:off x="3966525" y="3848238"/>
            <a:ext cx="111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Auto Scaling</a:t>
            </a:r>
            <a:endParaRPr sz="1200"/>
          </a:p>
        </p:txBody>
      </p:sp>
      <p:sp>
        <p:nvSpPr>
          <p:cNvPr id="225" name="Google Shape;225;p38"/>
          <p:cNvSpPr txBox="1"/>
          <p:nvPr/>
        </p:nvSpPr>
        <p:spPr>
          <a:xfrm>
            <a:off x="5287325" y="3848238"/>
            <a:ext cx="6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WAF</a:t>
            </a:r>
            <a:endParaRPr sz="1200"/>
          </a:p>
        </p:txBody>
      </p:sp>
      <p:sp>
        <p:nvSpPr>
          <p:cNvPr id="226" name="Google Shape;226;p38"/>
          <p:cNvSpPr txBox="1"/>
          <p:nvPr/>
        </p:nvSpPr>
        <p:spPr>
          <a:xfrm>
            <a:off x="6459425" y="3848238"/>
            <a:ext cx="6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ACM</a:t>
            </a:r>
            <a:endParaRPr sz="1200"/>
          </a:p>
        </p:txBody>
      </p:sp>
      <p:sp>
        <p:nvSpPr>
          <p:cNvPr id="227" name="Google Shape;227;p38"/>
          <p:cNvSpPr txBox="1"/>
          <p:nvPr/>
        </p:nvSpPr>
        <p:spPr>
          <a:xfrm>
            <a:off x="2301925" y="3123500"/>
            <a:ext cx="11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Integrations</a:t>
            </a:r>
            <a:endParaRPr/>
          </a:p>
        </p:txBody>
      </p:sp>
      <p:sp>
        <p:nvSpPr>
          <p:cNvPr id="228" name="Google Shape;228;p38"/>
          <p:cNvSpPr txBox="1"/>
          <p:nvPr/>
        </p:nvSpPr>
        <p:spPr>
          <a:xfrm>
            <a:off x="466163" y="4217550"/>
            <a:ext cx="20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Load Balancing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Types of Load Balancers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467200" y="807800"/>
            <a:ext cx="85254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4 primary type of Load Balancer offerings available.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851700" y="2571725"/>
            <a:ext cx="2159700" cy="551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Load Balancer Types </a:t>
            </a:r>
            <a:endParaRPr/>
          </a:p>
        </p:txBody>
      </p:sp>
      <p:sp>
        <p:nvSpPr>
          <p:cNvPr id="237" name="Google Shape;237;p39"/>
          <p:cNvSpPr/>
          <p:nvPr/>
        </p:nvSpPr>
        <p:spPr>
          <a:xfrm>
            <a:off x="4463850" y="1767475"/>
            <a:ext cx="2094900" cy="495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Application Load Balancer</a:t>
            </a:r>
            <a:endParaRPr sz="1200"/>
          </a:p>
        </p:txBody>
      </p:sp>
      <p:sp>
        <p:nvSpPr>
          <p:cNvPr id="238" name="Google Shape;238;p39"/>
          <p:cNvSpPr/>
          <p:nvPr/>
        </p:nvSpPr>
        <p:spPr>
          <a:xfrm>
            <a:off x="4463850" y="2534974"/>
            <a:ext cx="2094900" cy="42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Network Load Balancer</a:t>
            </a:r>
            <a:endParaRPr sz="1200"/>
          </a:p>
        </p:txBody>
      </p:sp>
      <p:sp>
        <p:nvSpPr>
          <p:cNvPr id="239" name="Google Shape;239;p39"/>
          <p:cNvSpPr/>
          <p:nvPr/>
        </p:nvSpPr>
        <p:spPr>
          <a:xfrm>
            <a:off x="4500000" y="3227475"/>
            <a:ext cx="2022600" cy="420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Gateway Load Balancer</a:t>
            </a:r>
            <a:endParaRPr sz="1200"/>
          </a:p>
        </p:txBody>
      </p:sp>
      <p:sp>
        <p:nvSpPr>
          <p:cNvPr id="240" name="Google Shape;240;p39"/>
          <p:cNvSpPr/>
          <p:nvPr/>
        </p:nvSpPr>
        <p:spPr>
          <a:xfrm>
            <a:off x="4500000" y="3985988"/>
            <a:ext cx="2022600" cy="4206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Classic Load Balancer</a:t>
            </a:r>
            <a:endParaRPr sz="1200"/>
          </a:p>
        </p:txBody>
      </p:sp>
      <p:cxnSp>
        <p:nvCxnSpPr>
          <p:cNvPr id="241" name="Google Shape;241;p39"/>
          <p:cNvCxnSpPr>
            <a:stCxn id="236" idx="3"/>
            <a:endCxn id="237" idx="1"/>
          </p:cNvCxnSpPr>
          <p:nvPr/>
        </p:nvCxnSpPr>
        <p:spPr>
          <a:xfrm flipH="1" rot="10800000">
            <a:off x="3011400" y="2015375"/>
            <a:ext cx="1452600" cy="8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" name="Google Shape;242;p39"/>
          <p:cNvCxnSpPr>
            <a:stCxn id="236" idx="3"/>
            <a:endCxn id="238" idx="1"/>
          </p:cNvCxnSpPr>
          <p:nvPr/>
        </p:nvCxnSpPr>
        <p:spPr>
          <a:xfrm flipH="1" rot="10800000">
            <a:off x="3011400" y="2745275"/>
            <a:ext cx="1452600" cy="1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3" name="Google Shape;243;p39"/>
          <p:cNvCxnSpPr>
            <a:stCxn id="236" idx="3"/>
            <a:endCxn id="239" idx="1"/>
          </p:cNvCxnSpPr>
          <p:nvPr/>
        </p:nvCxnSpPr>
        <p:spPr>
          <a:xfrm>
            <a:off x="3011400" y="2847575"/>
            <a:ext cx="1488600" cy="5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4" name="Google Shape;244;p39"/>
          <p:cNvCxnSpPr>
            <a:stCxn id="236" idx="3"/>
            <a:endCxn id="240" idx="1"/>
          </p:cNvCxnSpPr>
          <p:nvPr/>
        </p:nvCxnSpPr>
        <p:spPr>
          <a:xfrm>
            <a:off x="3011400" y="2847575"/>
            <a:ext cx="1488600" cy="13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Application Load Balancers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262525" y="798950"/>
            <a:ext cx="8750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An Application Load Balancer makes routing decisions at the application layer (HTTP/HTTPS)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175" y="1648925"/>
            <a:ext cx="813950" cy="8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625" y="3299075"/>
            <a:ext cx="813950" cy="8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0"/>
          <p:cNvSpPr/>
          <p:nvPr/>
        </p:nvSpPr>
        <p:spPr>
          <a:xfrm>
            <a:off x="2650950" y="2253044"/>
            <a:ext cx="2094900" cy="761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Application Load Balancer</a:t>
            </a:r>
            <a:endParaRPr sz="1200"/>
          </a:p>
        </p:txBody>
      </p:sp>
      <p:graphicFrame>
        <p:nvGraphicFramePr>
          <p:cNvPr id="255" name="Google Shape;255;p40"/>
          <p:cNvGraphicFramePr/>
          <p:nvPr/>
        </p:nvGraphicFramePr>
        <p:xfrm>
          <a:off x="2423875" y="37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{9026048A-4BC4-46B4-B2E4-DDD8FFE01B17}</a:tableStyleId>
              </a:tblPr>
              <a:tblGrid>
                <a:gridCol w="1256850"/>
                <a:gridCol w="1292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/videos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/payment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56" name="Google Shape;256;p40"/>
          <p:cNvCxnSpPr/>
          <p:nvPr/>
        </p:nvCxnSpPr>
        <p:spPr>
          <a:xfrm>
            <a:off x="3680725" y="3087725"/>
            <a:ext cx="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257" name="Google Shape;2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76" y="2274889"/>
            <a:ext cx="569125" cy="5653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40"/>
          <p:cNvCxnSpPr/>
          <p:nvPr/>
        </p:nvCxnSpPr>
        <p:spPr>
          <a:xfrm flipH="1" rot="10800000">
            <a:off x="1011475" y="2629250"/>
            <a:ext cx="1412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9" name="Google Shape;259;p40"/>
          <p:cNvSpPr txBox="1"/>
          <p:nvPr/>
        </p:nvSpPr>
        <p:spPr>
          <a:xfrm>
            <a:off x="939225" y="2047850"/>
            <a:ext cx="165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example.com/videos</a:t>
            </a:r>
            <a:endParaRPr sz="1200"/>
          </a:p>
        </p:txBody>
      </p:sp>
      <p:sp>
        <p:nvSpPr>
          <p:cNvPr id="260" name="Google Shape;260;p40"/>
          <p:cNvSpPr txBox="1"/>
          <p:nvPr/>
        </p:nvSpPr>
        <p:spPr>
          <a:xfrm>
            <a:off x="309288" y="2914875"/>
            <a:ext cx="5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261" name="Google Shape;261;p40"/>
          <p:cNvCxnSpPr>
            <a:stCxn id="254" idx="3"/>
            <a:endCxn id="252" idx="1"/>
          </p:cNvCxnSpPr>
          <p:nvPr/>
        </p:nvCxnSpPr>
        <p:spPr>
          <a:xfrm flipH="1" rot="10800000">
            <a:off x="4745850" y="2055794"/>
            <a:ext cx="1450200" cy="5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2" name="Google Shape;262;p40"/>
          <p:cNvSpPr txBox="1"/>
          <p:nvPr/>
        </p:nvSpPr>
        <p:spPr>
          <a:xfrm>
            <a:off x="4899975" y="1786000"/>
            <a:ext cx="7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/videos</a:t>
            </a:r>
            <a:endParaRPr/>
          </a:p>
        </p:txBody>
      </p:sp>
      <p:sp>
        <p:nvSpPr>
          <p:cNvPr id="263" name="Google Shape;263;p40"/>
          <p:cNvSpPr txBox="1"/>
          <p:nvPr/>
        </p:nvSpPr>
        <p:spPr>
          <a:xfrm>
            <a:off x="6204208" y="2489875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1</a:t>
            </a:r>
            <a:endParaRPr/>
          </a:p>
        </p:txBody>
      </p:sp>
      <p:sp>
        <p:nvSpPr>
          <p:cNvPr id="264" name="Google Shape;264;p40"/>
          <p:cNvSpPr txBox="1"/>
          <p:nvPr/>
        </p:nvSpPr>
        <p:spPr>
          <a:xfrm>
            <a:off x="6261633" y="4135713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Network Load Balancers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0" name="Google Shape;270;p41"/>
          <p:cNvSpPr txBox="1"/>
          <p:nvPr/>
        </p:nvSpPr>
        <p:spPr>
          <a:xfrm>
            <a:off x="393300" y="710675"/>
            <a:ext cx="8750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 Network Load Balancer makes routing decisions at the transport layer (TCP/UDP/SSL).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It can handle millions of requests per second.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Not all of the applications work on HTTP/HTTPS protocol.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775" y="2537475"/>
            <a:ext cx="813950" cy="8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800" y="4018875"/>
            <a:ext cx="813950" cy="8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/>
          <p:nvPr/>
        </p:nvSpPr>
        <p:spPr>
          <a:xfrm>
            <a:off x="2613550" y="3141594"/>
            <a:ext cx="2094900" cy="761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Network Load Balancer</a:t>
            </a:r>
            <a:endParaRPr sz="1200"/>
          </a:p>
        </p:txBody>
      </p:sp>
      <p:cxnSp>
        <p:nvCxnSpPr>
          <p:cNvPr id="274" name="Google Shape;274;p41"/>
          <p:cNvCxnSpPr/>
          <p:nvPr/>
        </p:nvCxnSpPr>
        <p:spPr>
          <a:xfrm flipH="1" rot="10800000">
            <a:off x="974075" y="3228750"/>
            <a:ext cx="1412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5" name="Google Shape;275;p41"/>
          <p:cNvCxnSpPr>
            <a:stCxn id="273" idx="3"/>
            <a:endCxn id="271" idx="1"/>
          </p:cNvCxnSpPr>
          <p:nvPr/>
        </p:nvCxnSpPr>
        <p:spPr>
          <a:xfrm flipH="1" rot="10800000">
            <a:off x="4708450" y="2944344"/>
            <a:ext cx="1450200" cy="5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6" name="Google Shape;276;p41"/>
          <p:cNvSpPr txBox="1"/>
          <p:nvPr/>
        </p:nvSpPr>
        <p:spPr>
          <a:xfrm>
            <a:off x="6166808" y="3378425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1</a:t>
            </a:r>
            <a:endParaRPr/>
          </a:p>
        </p:txBody>
      </p:sp>
      <p:sp>
        <p:nvSpPr>
          <p:cNvPr id="277" name="Google Shape;277;p41"/>
          <p:cNvSpPr txBox="1"/>
          <p:nvPr/>
        </p:nvSpPr>
        <p:spPr>
          <a:xfrm>
            <a:off x="6166808" y="4743288"/>
            <a:ext cx="9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2</a:t>
            </a:r>
            <a:endParaRPr/>
          </a:p>
        </p:txBody>
      </p:sp>
      <p:cxnSp>
        <p:nvCxnSpPr>
          <p:cNvPr id="278" name="Google Shape;278;p41"/>
          <p:cNvCxnSpPr>
            <a:stCxn id="273" idx="3"/>
            <a:endCxn id="272" idx="1"/>
          </p:cNvCxnSpPr>
          <p:nvPr/>
        </p:nvCxnSpPr>
        <p:spPr>
          <a:xfrm>
            <a:off x="4708450" y="3522444"/>
            <a:ext cx="1458300" cy="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9" name="Google Shape;279;p41"/>
          <p:cNvCxnSpPr/>
          <p:nvPr/>
        </p:nvCxnSpPr>
        <p:spPr>
          <a:xfrm flipH="1" rot="10800000">
            <a:off x="974075" y="3378425"/>
            <a:ext cx="1412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0" name="Google Shape;280;p41"/>
          <p:cNvCxnSpPr/>
          <p:nvPr/>
        </p:nvCxnSpPr>
        <p:spPr>
          <a:xfrm flipH="1" rot="10800000">
            <a:off x="974075" y="3528100"/>
            <a:ext cx="1412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1" name="Google Shape;281;p41"/>
          <p:cNvCxnSpPr/>
          <p:nvPr/>
        </p:nvCxnSpPr>
        <p:spPr>
          <a:xfrm flipH="1" rot="10800000">
            <a:off x="974075" y="3677775"/>
            <a:ext cx="1412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2" name="Google Shape;282;p41"/>
          <p:cNvCxnSpPr/>
          <p:nvPr/>
        </p:nvCxnSpPr>
        <p:spPr>
          <a:xfrm flipH="1" rot="10800000">
            <a:off x="974075" y="3827450"/>
            <a:ext cx="1412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3" name="Google Shape;283;p41"/>
          <p:cNvSpPr txBox="1"/>
          <p:nvPr/>
        </p:nvSpPr>
        <p:spPr>
          <a:xfrm>
            <a:off x="515975" y="3977125"/>
            <a:ext cx="18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Millions of Requests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Gateway Load Balancers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9" name="Google Shape;289;p42"/>
          <p:cNvSpPr txBox="1"/>
          <p:nvPr/>
        </p:nvSpPr>
        <p:spPr>
          <a:xfrm>
            <a:off x="262525" y="798950"/>
            <a:ext cx="8750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Gateway Load Balancers allow you to deploy, scale, and manage virtual appliances, such as firewalls, intrusion detection and prevention systems, and deep packet inspection systems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2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1" name="Google Shape;291;p42"/>
          <p:cNvSpPr/>
          <p:nvPr/>
        </p:nvSpPr>
        <p:spPr>
          <a:xfrm>
            <a:off x="1369775" y="2446906"/>
            <a:ext cx="2094900" cy="761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Gateway Load Balancer</a:t>
            </a:r>
            <a:endParaRPr sz="1200"/>
          </a:p>
        </p:txBody>
      </p:sp>
      <p:sp>
        <p:nvSpPr>
          <p:cNvPr id="292" name="Google Shape;292;p42"/>
          <p:cNvSpPr/>
          <p:nvPr/>
        </p:nvSpPr>
        <p:spPr>
          <a:xfrm>
            <a:off x="5367950" y="1741550"/>
            <a:ext cx="1318500" cy="255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5302475" y="4316250"/>
            <a:ext cx="16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Appliance</a:t>
            </a:r>
            <a:endParaRPr/>
          </a:p>
        </p:txBody>
      </p:sp>
      <p:sp>
        <p:nvSpPr>
          <p:cNvPr id="294" name="Google Shape;294;p42"/>
          <p:cNvSpPr/>
          <p:nvPr/>
        </p:nvSpPr>
        <p:spPr>
          <a:xfrm>
            <a:off x="5592350" y="2100938"/>
            <a:ext cx="869700" cy="7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IPS</a:t>
            </a:r>
            <a:endParaRPr/>
          </a:p>
        </p:txBody>
      </p:sp>
      <p:sp>
        <p:nvSpPr>
          <p:cNvPr id="295" name="Google Shape;295;p42"/>
          <p:cNvSpPr/>
          <p:nvPr/>
        </p:nvSpPr>
        <p:spPr>
          <a:xfrm>
            <a:off x="5592350" y="3208588"/>
            <a:ext cx="869700" cy="7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IPS</a:t>
            </a:r>
            <a:endParaRPr/>
          </a:p>
        </p:txBody>
      </p:sp>
      <p:cxnSp>
        <p:nvCxnSpPr>
          <p:cNvPr id="296" name="Google Shape;296;p42"/>
          <p:cNvCxnSpPr/>
          <p:nvPr/>
        </p:nvCxnSpPr>
        <p:spPr>
          <a:xfrm flipH="1" rot="10800000">
            <a:off x="3464675" y="2412856"/>
            <a:ext cx="191250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7" name="Google Shape;297;p42"/>
          <p:cNvCxnSpPr>
            <a:stCxn id="291" idx="3"/>
          </p:cNvCxnSpPr>
          <p:nvPr/>
        </p:nvCxnSpPr>
        <p:spPr>
          <a:xfrm>
            <a:off x="3464675" y="2827756"/>
            <a:ext cx="1875300" cy="7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Classic Load Balancers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3" name="Google Shape;303;p43"/>
          <p:cNvSpPr txBox="1"/>
          <p:nvPr/>
        </p:nvSpPr>
        <p:spPr>
          <a:xfrm>
            <a:off x="328000" y="798950"/>
            <a:ext cx="8750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 Classic Load Balancer makes routing decisions at either the transport layer (TCP/SSL) or the application layer (HTTP/HTTPS).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Previous Generation Load Balancer and not recommended.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05" name="Google Shape;3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951" y="2342049"/>
            <a:ext cx="2529600" cy="23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3"/>
          <p:cNvSpPr txBox="1"/>
          <p:nvPr/>
        </p:nvSpPr>
        <p:spPr>
          <a:xfrm>
            <a:off x="3207675" y="2899050"/>
            <a:ext cx="6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4697550" y="2899050"/>
            <a:ext cx="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" name="Google Shape;108;p26"/>
          <p:cNvSpPr txBox="1"/>
          <p:nvPr>
            <p:ph idx="1" type="subTitle"/>
          </p:nvPr>
        </p:nvSpPr>
        <p:spPr>
          <a:xfrm>
            <a:off x="161900" y="159525"/>
            <a:ext cx="86124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   A Great Quote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422300" y="1762238"/>
            <a:ext cx="80916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</a:t>
            </a:r>
            <a:r>
              <a:rPr lang="en" sz="3600">
                <a:solidFill>
                  <a:srgbClr val="6AA84F"/>
                </a:solidFill>
                <a:latin typeface="EB Garamond"/>
                <a:ea typeface="EB Garamond"/>
                <a:cs typeface="EB Garamond"/>
                <a:sym typeface="EB Garamond"/>
              </a:rPr>
              <a:t>Everything fails, all the time </a:t>
            </a:r>
            <a:endParaRPr sz="36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478c93e185ae7b0e4ee4b416bfef4604--happy-new-year-funny-funny-happy.jpg"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725" y="2678300"/>
            <a:ext cx="2201535" cy="170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idx="1" type="subTitle"/>
          </p:nvPr>
        </p:nvSpPr>
        <p:spPr>
          <a:xfrm>
            <a:off x="64700" y="70475"/>
            <a:ext cx="861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Summary Slide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3" name="Google Shape;313;p44"/>
          <p:cNvSpPr txBox="1"/>
          <p:nvPr/>
        </p:nvSpPr>
        <p:spPr>
          <a:xfrm>
            <a:off x="328000" y="798950"/>
            <a:ext cx="8750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4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315" name="Google Shape;315;p44"/>
          <p:cNvGraphicFramePr/>
          <p:nvPr/>
        </p:nvGraphicFramePr>
        <p:xfrm>
          <a:off x="190350" y="10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{9026048A-4BC4-46B4-B2E4-DDD8FFE01B17}</a:tableStyleId>
              </a:tblPr>
              <a:tblGrid>
                <a:gridCol w="2412200"/>
                <a:gridCol w="5705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Load Balancer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Important Notes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 Load Balancer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when you have websites/applications at L7 (HTTP/HTTPS)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Network Load Balancers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TCP and UDP based applications.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Requirement to handle millions of requests per second.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Ultra high performance.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Gateway Load Balancer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when you have virtual appliances:</a:t>
                      </a:r>
                      <a:br>
                        <a:rPr lang="en"/>
                      </a:br>
                      <a:br>
                        <a:rPr lang="en"/>
                      </a:br>
                      <a:r>
                        <a:rPr lang="en"/>
                        <a:t>IDS/IPS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Firewalls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Classic Load Balancers</a:t>
            </a:r>
            <a:endParaRPr sz="36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1" name="Google Shape;321;p45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First generation Load Balancers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22" name="Google Shape;322;p45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5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9" name="Google Shape;329;p46"/>
          <p:cNvSpPr txBox="1"/>
          <p:nvPr>
            <p:ph idx="1" type="subTitle"/>
          </p:nvPr>
        </p:nvSpPr>
        <p:spPr>
          <a:xfrm>
            <a:off x="1466301" y="81100"/>
            <a:ext cx="6539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EB Garamond"/>
                <a:ea typeface="EB Garamond"/>
                <a:cs typeface="EB Garamond"/>
                <a:sym typeface="EB Garamond"/>
              </a:rPr>
              <a:t>  Understanding Classic Load Balancers</a:t>
            </a:r>
            <a:endParaRPr>
              <a:solidFill>
                <a:srgbClr val="8E7CC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0" name="Google Shape;330;p46"/>
          <p:cNvSpPr txBox="1"/>
          <p:nvPr/>
        </p:nvSpPr>
        <p:spPr>
          <a:xfrm>
            <a:off x="363375" y="808600"/>
            <a:ext cx="79929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These are older generation of load balancers.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Provides basic set of features for HTTP, HTTPS, TCP and SSL protocols.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31" name="Google Shape;3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200" y="3019175"/>
            <a:ext cx="764525" cy="7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6"/>
          <p:cNvSpPr/>
          <p:nvPr/>
        </p:nvSpPr>
        <p:spPr>
          <a:xfrm>
            <a:off x="5113575" y="2222038"/>
            <a:ext cx="1225200" cy="245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050" y="2499738"/>
            <a:ext cx="704250" cy="7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050" y="3783688"/>
            <a:ext cx="704250" cy="70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46"/>
          <p:cNvCxnSpPr/>
          <p:nvPr/>
        </p:nvCxnSpPr>
        <p:spPr>
          <a:xfrm flipH="1" rot="10800000">
            <a:off x="3375725" y="2749537"/>
            <a:ext cx="175650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6" name="Google Shape;336;p46"/>
          <p:cNvCxnSpPr>
            <a:stCxn id="331" idx="3"/>
          </p:cNvCxnSpPr>
          <p:nvPr/>
        </p:nvCxnSpPr>
        <p:spPr>
          <a:xfrm>
            <a:off x="3375725" y="3401437"/>
            <a:ext cx="1737900" cy="7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7" name="Google Shape;337;p46"/>
          <p:cNvSpPr txBox="1"/>
          <p:nvPr/>
        </p:nvSpPr>
        <p:spPr>
          <a:xfrm>
            <a:off x="2380863" y="3824900"/>
            <a:ext cx="12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ELB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3" name="Google Shape;343;p47"/>
          <p:cNvSpPr txBox="1"/>
          <p:nvPr>
            <p:ph idx="1" type="subTitle"/>
          </p:nvPr>
        </p:nvSpPr>
        <p:spPr>
          <a:xfrm>
            <a:off x="1466301" y="81100"/>
            <a:ext cx="6539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EB Garamond"/>
                <a:ea typeface="EB Garamond"/>
                <a:cs typeface="EB Garamond"/>
                <a:sym typeface="EB Garamond"/>
              </a:rPr>
              <a:t>      Limitation of Classic Load Balancers</a:t>
            </a:r>
            <a:endParaRPr>
              <a:solidFill>
                <a:srgbClr val="8E7CC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4" name="Google Shape;344;p47"/>
          <p:cNvSpPr txBox="1"/>
          <p:nvPr/>
        </p:nvSpPr>
        <p:spPr>
          <a:xfrm>
            <a:off x="249175" y="611525"/>
            <a:ext cx="84603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Does not support native HTTP/2 protocol.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IP address as targets are not supported.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Path based routing is not supported. (eg: /images should go to server 1 &amp; /php to server 02)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Many Many more …..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Application Load Balancers</a:t>
            </a:r>
            <a:endParaRPr sz="36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0" name="Google Shape;350;p48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Next generation load balancers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51" name="Google Shape;351;p48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48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8" name="Google Shape;358;p49"/>
          <p:cNvSpPr txBox="1"/>
          <p:nvPr>
            <p:ph idx="1" type="subTitle"/>
          </p:nvPr>
        </p:nvSpPr>
        <p:spPr>
          <a:xfrm>
            <a:off x="1466301" y="81100"/>
            <a:ext cx="6539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Basics of HTTP Headers</a:t>
            </a:r>
            <a:endParaRPr>
              <a:solidFill>
                <a:srgbClr val="8E7CC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9" name="Google Shape;359;p49"/>
          <p:cNvSpPr txBox="1"/>
          <p:nvPr/>
        </p:nvSpPr>
        <p:spPr>
          <a:xfrm>
            <a:off x="256750" y="826225"/>
            <a:ext cx="8460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HTTP headers let the client and the server pass additional information with an HTTP request or response.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0" name="Google Shape;3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699" y="1778650"/>
            <a:ext cx="4706701" cy="27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" name="Google Shape;366;p50"/>
          <p:cNvSpPr txBox="1"/>
          <p:nvPr>
            <p:ph idx="1" type="subTitle"/>
          </p:nvPr>
        </p:nvSpPr>
        <p:spPr>
          <a:xfrm>
            <a:off x="1466301" y="81100"/>
            <a:ext cx="6539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Understanding ALB</a:t>
            </a:r>
            <a:endParaRPr>
              <a:solidFill>
                <a:srgbClr val="8E7CC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" name="Google Shape;367;p50"/>
          <p:cNvSpPr txBox="1"/>
          <p:nvPr/>
        </p:nvSpPr>
        <p:spPr>
          <a:xfrm>
            <a:off x="200625" y="807500"/>
            <a:ext cx="8460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Application Load Balancer functions at Application layer and support both HTTP &amp; HTTPS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" name="Google Shape;36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700" y="1677037"/>
            <a:ext cx="857225" cy="8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0"/>
          <p:cNvSpPr/>
          <p:nvPr/>
        </p:nvSpPr>
        <p:spPr>
          <a:xfrm>
            <a:off x="1327875" y="3620513"/>
            <a:ext cx="4255200" cy="98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200" y="3761139"/>
            <a:ext cx="700650" cy="7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800" y="3761139"/>
            <a:ext cx="700650" cy="7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400" y="3761139"/>
            <a:ext cx="700650" cy="7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175" y="3761139"/>
            <a:ext cx="700650" cy="70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50"/>
          <p:cNvCxnSpPr>
            <a:stCxn id="375" idx="2"/>
          </p:cNvCxnSpPr>
          <p:nvPr/>
        </p:nvCxnSpPr>
        <p:spPr>
          <a:xfrm flipH="1">
            <a:off x="1708275" y="2853588"/>
            <a:ext cx="1644900" cy="5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6" name="Google Shape;376;p50"/>
          <p:cNvCxnSpPr>
            <a:stCxn id="375" idx="2"/>
          </p:cNvCxnSpPr>
          <p:nvPr/>
        </p:nvCxnSpPr>
        <p:spPr>
          <a:xfrm>
            <a:off x="3353175" y="2853588"/>
            <a:ext cx="1749900" cy="5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377" name="Google Shape;377;p50"/>
          <p:cNvGraphicFramePr/>
          <p:nvPr/>
        </p:nvGraphicFramePr>
        <p:xfrm>
          <a:off x="5517625" y="1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{9026048A-4BC4-46B4-B2E4-DDD8FFE01B17}</a:tableStyleId>
              </a:tblPr>
              <a:tblGrid>
                <a:gridCol w="229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Routing Based 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 Headers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78" name="Google Shape;378;p50"/>
          <p:cNvCxnSpPr/>
          <p:nvPr/>
        </p:nvCxnSpPr>
        <p:spPr>
          <a:xfrm>
            <a:off x="3946363" y="2030688"/>
            <a:ext cx="111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75" name="Google Shape;375;p50"/>
          <p:cNvSpPr txBox="1"/>
          <p:nvPr/>
        </p:nvSpPr>
        <p:spPr>
          <a:xfrm>
            <a:off x="2207925" y="2453388"/>
            <a:ext cx="22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Load Balancer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idx="1" type="subTitle"/>
          </p:nvPr>
        </p:nvSpPr>
        <p:spPr>
          <a:xfrm>
            <a:off x="1312501" y="81100"/>
            <a:ext cx="6539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Path Based Routing</a:t>
            </a:r>
            <a:endParaRPr>
              <a:solidFill>
                <a:srgbClr val="8E7CC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4" name="Google Shape;384;p51"/>
          <p:cNvSpPr txBox="1"/>
          <p:nvPr/>
        </p:nvSpPr>
        <p:spPr>
          <a:xfrm>
            <a:off x="163250" y="788625"/>
            <a:ext cx="84603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 request are routed based on the URI path.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5" name="Google Shape;385;p51"/>
          <p:cNvSpPr/>
          <p:nvPr/>
        </p:nvSpPr>
        <p:spPr>
          <a:xfrm>
            <a:off x="411000" y="3921550"/>
            <a:ext cx="2422200" cy="96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1"/>
          <p:cNvSpPr/>
          <p:nvPr/>
        </p:nvSpPr>
        <p:spPr>
          <a:xfrm>
            <a:off x="4313475" y="3874800"/>
            <a:ext cx="2422200" cy="96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150" y="4052727"/>
            <a:ext cx="700650" cy="7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350" y="4052727"/>
            <a:ext cx="700650" cy="7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875" y="4005977"/>
            <a:ext cx="700650" cy="7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625" y="4005977"/>
            <a:ext cx="700650" cy="7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600" y="1713762"/>
            <a:ext cx="857225" cy="8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1"/>
          <p:cNvSpPr txBox="1"/>
          <p:nvPr/>
        </p:nvSpPr>
        <p:spPr>
          <a:xfrm>
            <a:off x="2446825" y="2490113"/>
            <a:ext cx="22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Load Balancer</a:t>
            </a:r>
            <a:endParaRPr/>
          </a:p>
        </p:txBody>
      </p:sp>
      <p:cxnSp>
        <p:nvCxnSpPr>
          <p:cNvPr id="393" name="Google Shape;393;p51"/>
          <p:cNvCxnSpPr>
            <a:stCxn id="392" idx="2"/>
            <a:endCxn id="385" idx="0"/>
          </p:cNvCxnSpPr>
          <p:nvPr/>
        </p:nvCxnSpPr>
        <p:spPr>
          <a:xfrm flipH="1">
            <a:off x="1621975" y="2890313"/>
            <a:ext cx="1970100" cy="10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4" name="Google Shape;394;p51"/>
          <p:cNvCxnSpPr>
            <a:stCxn id="392" idx="2"/>
            <a:endCxn id="386" idx="0"/>
          </p:cNvCxnSpPr>
          <p:nvPr/>
        </p:nvCxnSpPr>
        <p:spPr>
          <a:xfrm>
            <a:off x="3592075" y="2890313"/>
            <a:ext cx="1932600" cy="9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395" name="Google Shape;395;p51"/>
          <p:cNvGraphicFramePr/>
          <p:nvPr/>
        </p:nvGraphicFramePr>
        <p:xfrm>
          <a:off x="5444675" y="156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{9026048A-4BC4-46B4-B2E4-DDD8FFE01B17}</a:tableStyleId>
              </a:tblPr>
              <a:tblGrid>
                <a:gridCol w="1577800"/>
                <a:gridCol w="1353300"/>
              </a:tblGrid>
              <a:tr h="42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Path Based Rules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Destination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5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/videos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Server 1 and 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/payment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Server 3 and 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96" name="Google Shape;396;p51"/>
          <p:cNvCxnSpPr/>
          <p:nvPr/>
        </p:nvCxnSpPr>
        <p:spPr>
          <a:xfrm>
            <a:off x="4119750" y="2094925"/>
            <a:ext cx="111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97" name="Google Shape;397;p51"/>
          <p:cNvSpPr txBox="1"/>
          <p:nvPr/>
        </p:nvSpPr>
        <p:spPr>
          <a:xfrm>
            <a:off x="491050" y="3132875"/>
            <a:ext cx="18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example.com/videos</a:t>
            </a:r>
            <a:endParaRPr/>
          </a:p>
        </p:txBody>
      </p:sp>
      <p:sp>
        <p:nvSpPr>
          <p:cNvPr id="398" name="Google Shape;398;p51"/>
          <p:cNvSpPr txBox="1"/>
          <p:nvPr/>
        </p:nvSpPr>
        <p:spPr>
          <a:xfrm>
            <a:off x="4864875" y="3210563"/>
            <a:ext cx="21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example.com/payments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/>
          <p:nvPr>
            <p:ph idx="1" type="subTitle"/>
          </p:nvPr>
        </p:nvSpPr>
        <p:spPr>
          <a:xfrm>
            <a:off x="1200276" y="102800"/>
            <a:ext cx="6539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Routing Using Host Headers</a:t>
            </a:r>
            <a:endParaRPr>
              <a:solidFill>
                <a:srgbClr val="8E7CC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4" name="Google Shape;404;p52"/>
          <p:cNvSpPr txBox="1"/>
          <p:nvPr/>
        </p:nvSpPr>
        <p:spPr>
          <a:xfrm>
            <a:off x="163250" y="788625"/>
            <a:ext cx="84603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 request are routed based on the Host Header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5" name="Google Shape;405;p52"/>
          <p:cNvSpPr/>
          <p:nvPr/>
        </p:nvSpPr>
        <p:spPr>
          <a:xfrm>
            <a:off x="411000" y="3921550"/>
            <a:ext cx="2422200" cy="96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2"/>
          <p:cNvSpPr/>
          <p:nvPr/>
        </p:nvSpPr>
        <p:spPr>
          <a:xfrm>
            <a:off x="4313475" y="3874800"/>
            <a:ext cx="2422200" cy="96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150" y="4052727"/>
            <a:ext cx="700650" cy="7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350" y="4052727"/>
            <a:ext cx="700650" cy="7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875" y="4005977"/>
            <a:ext cx="700650" cy="7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625" y="4005977"/>
            <a:ext cx="700650" cy="7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600" y="1713762"/>
            <a:ext cx="857225" cy="8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2"/>
          <p:cNvSpPr txBox="1"/>
          <p:nvPr/>
        </p:nvSpPr>
        <p:spPr>
          <a:xfrm>
            <a:off x="2446825" y="2490113"/>
            <a:ext cx="22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Load Balancer</a:t>
            </a:r>
            <a:endParaRPr/>
          </a:p>
        </p:txBody>
      </p:sp>
      <p:cxnSp>
        <p:nvCxnSpPr>
          <p:cNvPr id="413" name="Google Shape;413;p52"/>
          <p:cNvCxnSpPr>
            <a:stCxn id="412" idx="2"/>
            <a:endCxn id="405" idx="0"/>
          </p:cNvCxnSpPr>
          <p:nvPr/>
        </p:nvCxnSpPr>
        <p:spPr>
          <a:xfrm flipH="1">
            <a:off x="1621975" y="2890313"/>
            <a:ext cx="1970100" cy="10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4" name="Google Shape;414;p52"/>
          <p:cNvCxnSpPr>
            <a:stCxn id="412" idx="2"/>
            <a:endCxn id="406" idx="0"/>
          </p:cNvCxnSpPr>
          <p:nvPr/>
        </p:nvCxnSpPr>
        <p:spPr>
          <a:xfrm>
            <a:off x="3592075" y="2890313"/>
            <a:ext cx="1932600" cy="9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415" name="Google Shape;415;p52"/>
          <p:cNvGraphicFramePr/>
          <p:nvPr/>
        </p:nvGraphicFramePr>
        <p:xfrm>
          <a:off x="5444675" y="156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{9026048A-4BC4-46B4-B2E4-DDD8FFE01B17}</a:tableStyleId>
              </a:tblPr>
              <a:tblGrid>
                <a:gridCol w="1577800"/>
                <a:gridCol w="1353300"/>
              </a:tblGrid>
              <a:tr h="42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Host Header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Destination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5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example.com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Server 1 and 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kplabs.in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Server 3 and 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16" name="Google Shape;416;p52"/>
          <p:cNvCxnSpPr/>
          <p:nvPr/>
        </p:nvCxnSpPr>
        <p:spPr>
          <a:xfrm>
            <a:off x="4119750" y="2056025"/>
            <a:ext cx="111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17" name="Google Shape;417;p52"/>
          <p:cNvSpPr txBox="1"/>
          <p:nvPr/>
        </p:nvSpPr>
        <p:spPr>
          <a:xfrm>
            <a:off x="549100" y="3132875"/>
            <a:ext cx="18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http://example.com</a:t>
            </a:r>
            <a:endParaRPr/>
          </a:p>
        </p:txBody>
      </p:sp>
      <p:sp>
        <p:nvSpPr>
          <p:cNvPr id="418" name="Google Shape;418;p52"/>
          <p:cNvSpPr txBox="1"/>
          <p:nvPr/>
        </p:nvSpPr>
        <p:spPr>
          <a:xfrm>
            <a:off x="5182825" y="3210575"/>
            <a:ext cx="17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http://kplabs.in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3"/>
          <p:cNvSpPr txBox="1"/>
          <p:nvPr>
            <p:ph type="ctrTitle"/>
          </p:nvPr>
        </p:nvSpPr>
        <p:spPr>
          <a:xfrm>
            <a:off x="224075" y="1573300"/>
            <a:ext cx="84387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Web Application Firewall</a:t>
            </a:r>
            <a:endParaRPr sz="36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4" name="Google Shape;424;p53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Next generation firewalls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25" name="Google Shape;425;p53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53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27"/>
          <p:cNvSpPr txBox="1"/>
          <p:nvPr>
            <p:ph idx="1" type="subTitle"/>
          </p:nvPr>
        </p:nvSpPr>
        <p:spPr>
          <a:xfrm>
            <a:off x="141525" y="88225"/>
            <a:ext cx="86124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What is High Availability ?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141525" y="2004940"/>
            <a:ext cx="80916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 sz="1800">
                <a:solidFill>
                  <a:srgbClr val="6AA84F"/>
                </a:solidFill>
                <a:latin typeface="EB Garamond"/>
                <a:ea typeface="EB Garamond"/>
                <a:cs typeface="EB Garamond"/>
                <a:sym typeface="EB Garamond"/>
              </a:rPr>
              <a:t>High Availability 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is a characteristic of the system design which makes resource available even in the case of any component failure in a computer system.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Availability refers to amount of time that the system is in functioning condition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General Availability:     100% </a:t>
            </a:r>
            <a:r>
              <a:rPr lang="en" sz="18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minus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system downtime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27"/>
          <p:cNvGraphicFramePr/>
          <p:nvPr/>
        </p:nvGraphicFramePr>
        <p:xfrm>
          <a:off x="334500" y="2791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{9026048A-4BC4-46B4-B2E4-DDD8FFE01B17}</a:tableStyleId>
              </a:tblPr>
              <a:tblGrid>
                <a:gridCol w="1899400"/>
                <a:gridCol w="2495875"/>
                <a:gridCol w="2647025"/>
              </a:tblGrid>
              <a:tr h="41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Percent of uptime </a:t>
                      </a:r>
                      <a:endParaRPr b="1"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Max downtime per year </a:t>
                      </a:r>
                      <a:endParaRPr b="1"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  Equiv downtime per day</a:t>
                      </a:r>
                      <a:endParaRPr b="1" sz="1400"/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      90% 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     36.5 days 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          2.4 hours </a:t>
                      </a:r>
                      <a:endParaRPr sz="1400"/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      99% 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     3.65 days 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          14 minutes </a:t>
                      </a:r>
                      <a:endParaRPr sz="1400"/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      99.9%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     8.76 hours 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          86 seconds</a:t>
                      </a:r>
                      <a:endParaRPr sz="1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2" name="Google Shape;432;p54"/>
          <p:cNvSpPr txBox="1"/>
          <p:nvPr>
            <p:ph idx="1" type="subTitle"/>
          </p:nvPr>
        </p:nvSpPr>
        <p:spPr>
          <a:xfrm>
            <a:off x="1466301" y="81100"/>
            <a:ext cx="6539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Getting started</a:t>
            </a:r>
            <a:endParaRPr>
              <a:solidFill>
                <a:srgbClr val="8E7CC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3" name="Google Shape;433;p54"/>
          <p:cNvSpPr txBox="1"/>
          <p:nvPr/>
        </p:nvSpPr>
        <p:spPr>
          <a:xfrm>
            <a:off x="111875" y="739200"/>
            <a:ext cx="8277600" cy="1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We all know about Firewalls and in some way might have worked as well.</a:t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Firewall works on the Layer 3 and  Layer 4 of the OSI model.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Main aim of firewall:  Block malicious and unauthorized traffic.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4" name="Google Shape;434;p54"/>
          <p:cNvSpPr txBox="1"/>
          <p:nvPr/>
        </p:nvSpPr>
        <p:spPr>
          <a:xfrm>
            <a:off x="111875" y="2438700"/>
            <a:ext cx="82776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EB Garamond"/>
                <a:ea typeface="EB Garamond"/>
                <a:cs typeface="EB Garamond"/>
                <a:sym typeface="EB Garamond"/>
              </a:rPr>
              <a:t>However what about malicious traffic like SQL Injection attacks, XSS and many more ?</a:t>
            </a:r>
            <a:endParaRPr sz="1800">
              <a:solidFill>
                <a:srgbClr val="CC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35" name="Google Shape;43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700" y="3243450"/>
            <a:ext cx="3798275" cy="13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5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1" name="Google Shape;441;p55"/>
          <p:cNvSpPr txBox="1"/>
          <p:nvPr>
            <p:ph idx="1" type="subTitle"/>
          </p:nvPr>
        </p:nvSpPr>
        <p:spPr>
          <a:xfrm>
            <a:off x="1466301" y="81100"/>
            <a:ext cx="6539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Introducing WAF</a:t>
            </a:r>
            <a:endParaRPr>
              <a:solidFill>
                <a:srgbClr val="8E7CC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2" name="Google Shape;442;p55"/>
          <p:cNvSpPr txBox="1"/>
          <p:nvPr/>
        </p:nvSpPr>
        <p:spPr>
          <a:xfrm>
            <a:off x="111875" y="864675"/>
            <a:ext cx="8277600" cy="1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A Web Application Firewall is an application level firewall for HTTP applications.</a:t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It applies set of rules for the HTTP based conversations.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WAF generally are deployed to protect against attacks targeted towards application, specifically the ones defined in the OWASP Top 10 metrics.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43" name="Google Shape;4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150" y="3120975"/>
            <a:ext cx="1383000" cy="1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9" name="Google Shape;449;p56"/>
          <p:cNvSpPr txBox="1"/>
          <p:nvPr>
            <p:ph idx="1" type="subTitle"/>
          </p:nvPr>
        </p:nvSpPr>
        <p:spPr>
          <a:xfrm>
            <a:off x="1466301" y="81100"/>
            <a:ext cx="6539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WAF Vendors </a:t>
            </a:r>
            <a:endParaRPr>
              <a:solidFill>
                <a:srgbClr val="8E7CC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0" name="Google Shape;450;p56"/>
          <p:cNvSpPr txBox="1"/>
          <p:nvPr/>
        </p:nvSpPr>
        <p:spPr>
          <a:xfrm>
            <a:off x="119575" y="760550"/>
            <a:ext cx="84738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There are lot of ways in which you can implement WAF and various vendors as well.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Naxsi and Modsecurity are some of the famous open sources ones.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Signal Sciences, Akamai, AWS WAF are some of the commercial vendors that offer WAF related functionalities.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51" name="Google Shape;45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25" y="3216550"/>
            <a:ext cx="2520075" cy="6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258" y="3051902"/>
            <a:ext cx="2324592" cy="8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7"/>
          <p:cNvSpPr txBox="1"/>
          <p:nvPr>
            <p:ph type="ctrTitle"/>
          </p:nvPr>
        </p:nvSpPr>
        <p:spPr>
          <a:xfrm>
            <a:off x="992851" y="1573300"/>
            <a:ext cx="71583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AWS WAF</a:t>
            </a:r>
            <a:endParaRPr sz="36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8" name="Google Shape;458;p57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Protection against Layer 7 Attacks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59" name="Google Shape;459;p57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7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8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6" name="Google Shape;466;p58"/>
          <p:cNvSpPr txBox="1"/>
          <p:nvPr>
            <p:ph idx="1" type="subTitle"/>
          </p:nvPr>
        </p:nvSpPr>
        <p:spPr>
          <a:xfrm>
            <a:off x="1466301" y="81100"/>
            <a:ext cx="6539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EB Garamond"/>
                <a:ea typeface="EB Garamond"/>
                <a:cs typeface="EB Garamond"/>
                <a:sym typeface="EB Garamond"/>
              </a:rPr>
              <a:t>     Understanding AWS WAF Concepts</a:t>
            </a:r>
            <a:endParaRPr>
              <a:solidFill>
                <a:srgbClr val="8E7CC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7" name="Google Shape;467;p58"/>
          <p:cNvSpPr txBox="1"/>
          <p:nvPr/>
        </p:nvSpPr>
        <p:spPr>
          <a:xfrm>
            <a:off x="119700" y="715700"/>
            <a:ext cx="65391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 live in a place A in Bangalore and want to meet my friend living in place B in Bangalore.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Rule Statement: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If traffic is less on the roads?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Are there any Uber / OLA available?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64D79"/>
                </a:solidFill>
                <a:latin typeface="EB Garamond"/>
                <a:ea typeface="EB Garamond"/>
                <a:cs typeface="EB Garamond"/>
                <a:sym typeface="EB Garamond"/>
              </a:rPr>
              <a:t>Rules: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If traffic is less AND uber ola available then yes or no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EB Garamond"/>
                <a:ea typeface="EB Garamond"/>
                <a:cs typeface="EB Garamond"/>
                <a:sym typeface="EB Garamond"/>
              </a:rPr>
              <a:t>WebACL: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Container for all the things + default action.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EB Garamond"/>
                <a:ea typeface="EB Garamond"/>
                <a:cs typeface="EB Garamond"/>
                <a:sym typeface="EB Garamond"/>
              </a:rPr>
              <a:t>Association: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Zeal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8" name="Google Shape;468;p58"/>
          <p:cNvSpPr/>
          <p:nvPr/>
        </p:nvSpPr>
        <p:spPr>
          <a:xfrm>
            <a:off x="6909192" y="3825687"/>
            <a:ext cx="2013900" cy="342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Rule Statements</a:t>
            </a:r>
            <a:endParaRPr/>
          </a:p>
        </p:txBody>
      </p:sp>
      <p:sp>
        <p:nvSpPr>
          <p:cNvPr id="469" name="Google Shape;469;p58"/>
          <p:cNvSpPr/>
          <p:nvPr/>
        </p:nvSpPr>
        <p:spPr>
          <a:xfrm>
            <a:off x="7244292" y="834512"/>
            <a:ext cx="1343700" cy="914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ACL</a:t>
            </a:r>
            <a:endParaRPr/>
          </a:p>
        </p:txBody>
      </p:sp>
      <p:sp>
        <p:nvSpPr>
          <p:cNvPr id="470" name="Google Shape;470;p58"/>
          <p:cNvSpPr/>
          <p:nvPr/>
        </p:nvSpPr>
        <p:spPr>
          <a:xfrm>
            <a:off x="6909192" y="3037937"/>
            <a:ext cx="2013900" cy="3429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Rules</a:t>
            </a:r>
            <a:endParaRPr/>
          </a:p>
        </p:txBody>
      </p:sp>
      <p:sp>
        <p:nvSpPr>
          <p:cNvPr id="471" name="Google Shape;471;p58"/>
          <p:cNvSpPr/>
          <p:nvPr/>
        </p:nvSpPr>
        <p:spPr>
          <a:xfrm>
            <a:off x="6909192" y="2250187"/>
            <a:ext cx="2013900" cy="342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Association</a:t>
            </a:r>
            <a:endParaRPr/>
          </a:p>
        </p:txBody>
      </p:sp>
      <p:cxnSp>
        <p:nvCxnSpPr>
          <p:cNvPr id="472" name="Google Shape;472;p58"/>
          <p:cNvCxnSpPr>
            <a:stCxn id="469" idx="4"/>
            <a:endCxn id="471" idx="0"/>
          </p:cNvCxnSpPr>
          <p:nvPr/>
        </p:nvCxnSpPr>
        <p:spPr>
          <a:xfrm>
            <a:off x="7916142" y="1748612"/>
            <a:ext cx="0" cy="5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3" name="Google Shape;473;p58"/>
          <p:cNvCxnSpPr>
            <a:stCxn id="471" idx="2"/>
            <a:endCxn id="470" idx="0"/>
          </p:cNvCxnSpPr>
          <p:nvPr/>
        </p:nvCxnSpPr>
        <p:spPr>
          <a:xfrm>
            <a:off x="7916142" y="2593087"/>
            <a:ext cx="0" cy="4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4" name="Google Shape;474;p58"/>
          <p:cNvCxnSpPr>
            <a:stCxn id="470" idx="2"/>
            <a:endCxn id="468" idx="0"/>
          </p:cNvCxnSpPr>
          <p:nvPr/>
        </p:nvCxnSpPr>
        <p:spPr>
          <a:xfrm>
            <a:off x="7916142" y="3380837"/>
            <a:ext cx="0" cy="4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0" name="Google Shape;480;p59"/>
          <p:cNvSpPr txBox="1"/>
          <p:nvPr>
            <p:ph idx="1" type="subTitle"/>
          </p:nvPr>
        </p:nvSpPr>
        <p:spPr>
          <a:xfrm>
            <a:off x="1466301" y="81100"/>
            <a:ext cx="6539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Rule Statements</a:t>
            </a:r>
            <a:endParaRPr>
              <a:solidFill>
                <a:srgbClr val="8E7CC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1" name="Google Shape;481;p59"/>
          <p:cNvSpPr txBox="1"/>
          <p:nvPr/>
        </p:nvSpPr>
        <p:spPr>
          <a:xfrm>
            <a:off x="258600" y="830075"/>
            <a:ext cx="83097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Rule Statements define basic characteristics that would be analyzed within a web request.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These can be custom-defined or you can use ready-made ones from AWS and marketplace.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Block all the requests which are coming from out of India.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Block request which has a URI Path of /admin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You can even build custom condition based on:</a:t>
            </a:r>
            <a:endParaRPr sz="1800">
              <a:solidFill>
                <a:srgbClr val="1155CC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Headers, HTTP Method, Query Strings, URI Path, Geo-Location, Body.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7" name="Google Shape;487;p60"/>
          <p:cNvSpPr txBox="1"/>
          <p:nvPr>
            <p:ph idx="1" type="subTitle"/>
          </p:nvPr>
        </p:nvSpPr>
        <p:spPr>
          <a:xfrm>
            <a:off x="1466301" y="81100"/>
            <a:ext cx="6539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Rules in WAF</a:t>
            </a:r>
            <a:endParaRPr>
              <a:solidFill>
                <a:srgbClr val="8E7CC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8" name="Google Shape;488;p60"/>
          <p:cNvSpPr txBox="1"/>
          <p:nvPr/>
        </p:nvSpPr>
        <p:spPr>
          <a:xfrm>
            <a:off x="119575" y="760550"/>
            <a:ext cx="67584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We can combine multiple statements into rules to precisely target requests.</a:t>
            </a:r>
            <a:endParaRPr sz="15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WAF provides two primary rule types: </a:t>
            </a:r>
            <a:r>
              <a:rPr lang="en" sz="1500">
                <a:solidFill>
                  <a:srgbClr val="B45F06"/>
                </a:solidFill>
                <a:latin typeface="EB Garamond"/>
                <a:ea typeface="EB Garamond"/>
                <a:cs typeface="EB Garamond"/>
                <a:sym typeface="EB Garamond"/>
              </a:rPr>
              <a:t>Regular Rule &amp; </a:t>
            </a:r>
            <a:r>
              <a:rPr lang="en" sz="15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Rate-Based rule</a:t>
            </a:r>
            <a:endParaRPr sz="1500">
              <a:solidFill>
                <a:srgbClr val="1155CC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Let’s look into sample regular  rule:</a:t>
            </a:r>
            <a:endParaRPr sz="15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EB Garamond"/>
              <a:buAutoNum type="arabicPeriod"/>
            </a:pPr>
            <a:r>
              <a:rPr lang="en" sz="15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If a request comes from 172.30.0.50</a:t>
            </a:r>
            <a:endParaRPr sz="15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EB Garamond"/>
              <a:buAutoNum type="arabicPeriod"/>
            </a:pPr>
            <a:r>
              <a:rPr lang="en" sz="15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Request has SQL-like code </a:t>
            </a:r>
            <a:endParaRPr sz="15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Rules with multiple statements can be AND, OR, NOT</a:t>
            </a:r>
            <a:endParaRPr sz="15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55CC"/>
                </a:solidFill>
                <a:latin typeface="EB Garamond"/>
                <a:ea typeface="EB Garamond"/>
                <a:cs typeface="EB Garamond"/>
                <a:sym typeface="EB Garamond"/>
              </a:rPr>
              <a:t>Rate-Based rule</a:t>
            </a:r>
            <a:r>
              <a:rPr lang="en" sz="15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= Regular Rule + Rate limiting feature</a:t>
            </a:r>
            <a:endParaRPr sz="15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1           If a request comes from 172.30.0.50</a:t>
            </a:r>
            <a:endParaRPr sz="15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2.          If requests exceeds 1000  request in 10 minutes </a:t>
            </a:r>
            <a:endParaRPr sz="15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89" name="Google Shape;48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425" y="1068375"/>
            <a:ext cx="1961225" cy="3006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95" name="Google Shape;495;p61"/>
          <p:cNvSpPr txBox="1"/>
          <p:nvPr>
            <p:ph idx="1" type="subTitle"/>
          </p:nvPr>
        </p:nvSpPr>
        <p:spPr>
          <a:xfrm>
            <a:off x="1466301" y="81100"/>
            <a:ext cx="6539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Web ACL in WAF</a:t>
            </a:r>
            <a:endParaRPr>
              <a:solidFill>
                <a:srgbClr val="8E7CC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96" name="Google Shape;496;p61"/>
          <p:cNvSpPr txBox="1"/>
          <p:nvPr/>
        </p:nvSpPr>
        <p:spPr>
          <a:xfrm>
            <a:off x="187950" y="1199175"/>
            <a:ext cx="6758400" cy="3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Web ACL is a centralized place that contains the rules, rule statements and associated configuration.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It is used to define the protection strategy.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97" name="Google Shape;49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350" y="1068375"/>
            <a:ext cx="1961225" cy="3006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3" name="Google Shape;503;p62"/>
          <p:cNvSpPr txBox="1"/>
          <p:nvPr>
            <p:ph idx="1" type="subTitle"/>
          </p:nvPr>
        </p:nvSpPr>
        <p:spPr>
          <a:xfrm>
            <a:off x="1466301" y="81100"/>
            <a:ext cx="6539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Association in WAF</a:t>
            </a:r>
            <a:endParaRPr>
              <a:solidFill>
                <a:srgbClr val="8E7CC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4" name="Google Shape;504;p62"/>
          <p:cNvSpPr txBox="1"/>
          <p:nvPr/>
        </p:nvSpPr>
        <p:spPr>
          <a:xfrm>
            <a:off x="235575" y="1127750"/>
            <a:ext cx="67584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Association defines to which entity WAF is associated to.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WAF cannot be associated with EC2 instances directly.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Support Association:</a:t>
            </a: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ALB and CloudFront, API Gateway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05" name="Google Shape;50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8700" y="1068375"/>
            <a:ext cx="1961225" cy="3006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1" name="Google Shape;511;p63"/>
          <p:cNvSpPr txBox="1"/>
          <p:nvPr>
            <p:ph idx="1" type="subTitle"/>
          </p:nvPr>
        </p:nvSpPr>
        <p:spPr>
          <a:xfrm>
            <a:off x="1466301" y="81100"/>
            <a:ext cx="6539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Important Pointers </a:t>
            </a:r>
            <a:endParaRPr>
              <a:solidFill>
                <a:srgbClr val="8E7CC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2" name="Google Shape;512;p63"/>
          <p:cNvSpPr txBox="1"/>
          <p:nvPr/>
        </p:nvSpPr>
        <p:spPr>
          <a:xfrm>
            <a:off x="232025" y="838100"/>
            <a:ext cx="85842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Rule Groups can be configured which has multiple rules that can be used across multiple Web ACLs.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Customers can decide to use ready-made AWS-Managed rules or even rules from AWS Marketplace.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Every Rule has a priority. If a request matches Priority 0 rule, none of the other rules will inspect the request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Pricing Aspect:</a:t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Web-ACL ($5 per month), Rule ($1 per month), Requests ($0.60 / 1 million )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4" name="Google Shape;124;p28"/>
          <p:cNvSpPr txBox="1"/>
          <p:nvPr>
            <p:ph idx="1" type="subTitle"/>
          </p:nvPr>
        </p:nvSpPr>
        <p:spPr>
          <a:xfrm>
            <a:off x="141525" y="88225"/>
            <a:ext cx="86124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       Probability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Screen Shot 2017-09-06 at 8.39.03 AM.png"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125" y="2024000"/>
            <a:ext cx="1383300" cy="9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 txBox="1"/>
          <p:nvPr/>
        </p:nvSpPr>
        <p:spPr>
          <a:xfrm>
            <a:off x="332925" y="865700"/>
            <a:ext cx="82296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Events that might disrupt the system’s availability can occur any time, we need to make sure that application is designed to be highly available.</a:t>
            </a:r>
            <a:endParaRPr/>
          </a:p>
        </p:txBody>
      </p:sp>
      <p:pic>
        <p:nvPicPr>
          <p:cNvPr descr="Screen Shot 2017-09-06 at 8.39.03 AM.png"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3330200"/>
            <a:ext cx="1383300" cy="985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06 at 8.39.03 AM.png"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350" y="3330200"/>
            <a:ext cx="1383300" cy="9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8"/>
          <p:cNvSpPr/>
          <p:nvPr/>
        </p:nvSpPr>
        <p:spPr>
          <a:xfrm>
            <a:off x="3684400" y="2364575"/>
            <a:ext cx="275100" cy="2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28"/>
          <p:cNvCxnSpPr>
            <a:stCxn id="129" idx="2"/>
            <a:endCxn id="127" idx="0"/>
          </p:cNvCxnSpPr>
          <p:nvPr/>
        </p:nvCxnSpPr>
        <p:spPr>
          <a:xfrm flipH="1">
            <a:off x="2328100" y="2497025"/>
            <a:ext cx="1356300" cy="83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8"/>
          <p:cNvCxnSpPr>
            <a:stCxn id="129" idx="6"/>
            <a:endCxn id="128" idx="0"/>
          </p:cNvCxnSpPr>
          <p:nvPr/>
        </p:nvCxnSpPr>
        <p:spPr>
          <a:xfrm>
            <a:off x="3959500" y="2497025"/>
            <a:ext cx="1301400" cy="83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8"/>
          <p:cNvCxnSpPr/>
          <p:nvPr/>
        </p:nvCxnSpPr>
        <p:spPr>
          <a:xfrm>
            <a:off x="1427650" y="3185650"/>
            <a:ext cx="1958700" cy="139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8"/>
          <p:cNvCxnSpPr/>
          <p:nvPr/>
        </p:nvCxnSpPr>
        <p:spPr>
          <a:xfrm flipH="1">
            <a:off x="1415625" y="3173850"/>
            <a:ext cx="1982400" cy="142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8"/>
          <p:cNvSpPr txBox="1"/>
          <p:nvPr/>
        </p:nvSpPr>
        <p:spPr>
          <a:xfrm>
            <a:off x="2005500" y="2652925"/>
            <a:ext cx="1167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135" name="Google Shape;135;p28"/>
          <p:cNvSpPr txBox="1"/>
          <p:nvPr/>
        </p:nvSpPr>
        <p:spPr>
          <a:xfrm>
            <a:off x="5338000" y="2652925"/>
            <a:ext cx="1167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136" name="Google Shape;136;p28"/>
          <p:cNvSpPr txBox="1"/>
          <p:nvPr/>
        </p:nvSpPr>
        <p:spPr>
          <a:xfrm>
            <a:off x="5338000" y="2909475"/>
            <a:ext cx="1167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2" name="Google Shape;142;p29"/>
          <p:cNvSpPr txBox="1"/>
          <p:nvPr>
            <p:ph idx="1" type="subTitle"/>
          </p:nvPr>
        </p:nvSpPr>
        <p:spPr>
          <a:xfrm>
            <a:off x="141525" y="88225"/>
            <a:ext cx="86124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    Important Points  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407400" y="855625"/>
            <a:ext cx="82296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Improving availability leads to increase in cost. Thus it’s important to balance between the cost factor and the availability.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SLA of your organization matters. 90% SLA means 2.4 hours of downtime every day.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tech-support-meme.jpg"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50" y="2889325"/>
            <a:ext cx="1794757" cy="11965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" id="145" name="Google Shape;1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000" y="2889326"/>
            <a:ext cx="1794757" cy="1247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ctrTitle"/>
          </p:nvPr>
        </p:nvSpPr>
        <p:spPr>
          <a:xfrm>
            <a:off x="992851" y="1573300"/>
            <a:ext cx="7158300" cy="114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RTO &amp; RPO</a:t>
            </a:r>
            <a:endParaRPr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1" name="Google Shape;151;p30"/>
          <p:cNvSpPr txBox="1"/>
          <p:nvPr>
            <p:ph idx="1" type="subTitle"/>
          </p:nvPr>
        </p:nvSpPr>
        <p:spPr>
          <a:xfrm>
            <a:off x="0" y="302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Health should always be good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52" name="Google Shape;152;p30"/>
          <p:cNvCxnSpPr/>
          <p:nvPr/>
        </p:nvCxnSpPr>
        <p:spPr>
          <a:xfrm flipH="1" rot="10800000">
            <a:off x="383250" y="663825"/>
            <a:ext cx="8391000" cy="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30"/>
          <p:cNvCxnSpPr/>
          <p:nvPr/>
        </p:nvCxnSpPr>
        <p:spPr>
          <a:xfrm>
            <a:off x="322800" y="4377025"/>
            <a:ext cx="8511900" cy="20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31"/>
          <p:cNvSpPr txBox="1"/>
          <p:nvPr>
            <p:ph idx="1" type="subTitle"/>
          </p:nvPr>
        </p:nvSpPr>
        <p:spPr>
          <a:xfrm>
            <a:off x="141525" y="88225"/>
            <a:ext cx="86124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Everything comes at price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223525" y="431125"/>
            <a:ext cx="81498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High Availability Architecture is driven by your requirements.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An highly available, multi-AZ, fault tolerant infrastructure is certainly possible, however there is cost associated with it.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Screen Shot 2017-09-06 at 8.39.03 AM.png"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775" y="3703100"/>
            <a:ext cx="1383300" cy="985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06 at 8.39.03 AM.png"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300" y="3655275"/>
            <a:ext cx="1383300" cy="985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b-icon.png" id="163" name="Google Shape;1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5123" y="2604328"/>
            <a:ext cx="623182" cy="6231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31"/>
          <p:cNvCxnSpPr>
            <a:endCxn id="161" idx="0"/>
          </p:cNvCxnSpPr>
          <p:nvPr/>
        </p:nvCxnSpPr>
        <p:spPr>
          <a:xfrm flipH="1">
            <a:off x="2624425" y="3199700"/>
            <a:ext cx="1292400" cy="503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31"/>
          <p:cNvCxnSpPr>
            <a:stCxn id="163" idx="2"/>
            <a:endCxn id="162" idx="0"/>
          </p:cNvCxnSpPr>
          <p:nvPr/>
        </p:nvCxnSpPr>
        <p:spPr>
          <a:xfrm>
            <a:off x="3916714" y="3227510"/>
            <a:ext cx="1533300" cy="427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1" name="Google Shape;171;p32"/>
          <p:cNvSpPr txBox="1"/>
          <p:nvPr>
            <p:ph idx="1" type="subTitle"/>
          </p:nvPr>
        </p:nvSpPr>
        <p:spPr>
          <a:xfrm>
            <a:off x="141525" y="88225"/>
            <a:ext cx="86124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Recovery Time Objective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263725" y="553350"/>
            <a:ext cx="81498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Recovery Time Objective (RTO) is the amount of time frame it takes for you to recover your infrastructure and business operations after disaster has struck.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  Sample Example:</a:t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134F5C"/>
                </a:solidFill>
                <a:latin typeface="EB Garamond"/>
                <a:ea typeface="EB Garamond"/>
                <a:cs typeface="EB Garamond"/>
                <a:sym typeface="EB Garamond"/>
              </a:rPr>
              <a:t>If RTO is 3 hours, then one needs to invest quiet good amount of money to make sure  DR region is always ready in-case main region goes down due to disaster. </a:t>
            </a:r>
            <a:endParaRPr sz="1800">
              <a:solidFill>
                <a:srgbClr val="134F5C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/>
          <p:nvPr/>
        </p:nvSpPr>
        <p:spPr>
          <a:xfrm>
            <a:off x="0" y="4800600"/>
            <a:ext cx="9164100" cy="34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rPr>
              <a:t>   knowledge portal </a:t>
            </a:r>
            <a:endParaRPr b="1" sz="1800">
              <a:solidFill>
                <a:srgbClr val="F3F3F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8" name="Google Shape;178;p33"/>
          <p:cNvSpPr txBox="1"/>
          <p:nvPr>
            <p:ph idx="1" type="subTitle"/>
          </p:nvPr>
        </p:nvSpPr>
        <p:spPr>
          <a:xfrm>
            <a:off x="141525" y="88225"/>
            <a:ext cx="86124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A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         Recovery Point Objective</a:t>
            </a:r>
            <a:endParaRPr>
              <a:solidFill>
                <a:srgbClr val="FF7A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242650" y="574100"/>
            <a:ext cx="81498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Recovery Point Objective (RPO) is concerned with data and maximum tolerance period to which data can be lost. 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666666"/>
                </a:solidFill>
                <a:latin typeface="EB Garamond"/>
                <a:ea typeface="EB Garamond"/>
                <a:cs typeface="EB Garamond"/>
                <a:sym typeface="EB Garamond"/>
              </a:rPr>
              <a:t>It helps in determining how well we should be designing the infrastructure.</a:t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  Sample Example:</a:t>
            </a:r>
            <a:endParaRPr sz="1800">
              <a:solidFill>
                <a:srgbClr val="38761D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rgbClr val="134F5C"/>
                </a:solidFill>
                <a:latin typeface="EB Garamond"/>
                <a:ea typeface="EB Garamond"/>
                <a:cs typeface="EB Garamond"/>
                <a:sym typeface="EB Garamond"/>
              </a:rPr>
              <a:t> If RPO is 5 hours for database, then we should be taking backup of database every five hours . </a:t>
            </a:r>
            <a:endParaRPr sz="1800">
              <a:solidFill>
                <a:srgbClr val="134F5C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800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