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Lst>
  <p:sldSz cy="5143500" cx="9144000"/>
  <p:notesSz cx="6858000" cy="9144000"/>
  <p:embeddedFontLst>
    <p:embeddedFont>
      <p:font typeface="Raleway"/>
      <p:regular r:id="rId61"/>
      <p:bold r:id="rId62"/>
      <p:italic r:id="rId63"/>
      <p:boldItalic r:id="rId64"/>
    </p:embeddedFont>
    <p:embeddedFont>
      <p:font typeface="EB Garamond"/>
      <p:regular r:id="rId65"/>
      <p:bold r:id="rId66"/>
      <p:italic r:id="rId67"/>
      <p:boldItalic r:id="rId68"/>
    </p:embeddedFont>
    <p:embeddedFont>
      <p:font typeface="Questrial"/>
      <p:regular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E23D997-8ED7-406C-8F6C-E0CA7AF338E4}">
  <a:tblStyle styleId="{FE23D997-8ED7-406C-8F6C-E0CA7AF338E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Raleway-bold.fntdata"/><Relationship Id="rId61" Type="http://schemas.openxmlformats.org/officeDocument/2006/relationships/font" Target="fonts/Raleway-regular.fntdata"/><Relationship Id="rId20" Type="http://schemas.openxmlformats.org/officeDocument/2006/relationships/slide" Target="slides/slide13.xml"/><Relationship Id="rId64" Type="http://schemas.openxmlformats.org/officeDocument/2006/relationships/font" Target="fonts/Raleway-boldItalic.fntdata"/><Relationship Id="rId63" Type="http://schemas.openxmlformats.org/officeDocument/2006/relationships/font" Target="fonts/Raleway-italic.fntdata"/><Relationship Id="rId22" Type="http://schemas.openxmlformats.org/officeDocument/2006/relationships/slide" Target="slides/slide15.xml"/><Relationship Id="rId66" Type="http://schemas.openxmlformats.org/officeDocument/2006/relationships/font" Target="fonts/EBGaramond-bold.fntdata"/><Relationship Id="rId21" Type="http://schemas.openxmlformats.org/officeDocument/2006/relationships/slide" Target="slides/slide14.xml"/><Relationship Id="rId65" Type="http://schemas.openxmlformats.org/officeDocument/2006/relationships/font" Target="fonts/EBGaramond-regular.fntdata"/><Relationship Id="rId24" Type="http://schemas.openxmlformats.org/officeDocument/2006/relationships/slide" Target="slides/slide17.xml"/><Relationship Id="rId68" Type="http://schemas.openxmlformats.org/officeDocument/2006/relationships/font" Target="fonts/EBGaramond-boldItalic.fntdata"/><Relationship Id="rId23" Type="http://schemas.openxmlformats.org/officeDocument/2006/relationships/slide" Target="slides/slide16.xml"/><Relationship Id="rId67" Type="http://schemas.openxmlformats.org/officeDocument/2006/relationships/font" Target="fonts/EBGaramond-italic.fntdata"/><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Questrial-regular.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acef78fc09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acef78fc09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acef78fc09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acef78fc09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acef78fc09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acef78fc09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acef78fc09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acef78fc09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acef78fc09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acef78fc09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acef78fc09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acef78fc09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acef78fc09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acef78fc09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acef78fc09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acef78fc09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acef78fc09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acef78fc09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acef78fc09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acef78fc09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acef78fc09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acef78fc09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acef78fc09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acef78fc09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acef78fc09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acef78fc09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acef78fc09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acef78fc09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acef78fc09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acef78fc09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acef78fc09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acef78fc09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acef78fc09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acef78fc09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acef78fc09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acef78fc09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acef78fc09_0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acef78fc09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acef78fc09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acef78fc09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acef78fc09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acef78fc09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acef78fc09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acef78fc09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acef78fc09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acef78fc09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acef78fc09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acef78fc09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acef78fc09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acef78fc09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acef78fc09_0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acef78fc09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acef78fc09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acef78fc09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1acef78fc09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1acef78fc09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1acef78fc09_0_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1acef78fc09_0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1acef78fc09_0_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1acef78fc09_0_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1acef78fc09_0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1acef78fc09_0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1acef78fc09_0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1acef78fc09_0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1acef78fc09_0_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1acef78fc09_0_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acef78fc09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acef78fc09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1acef78fc09_0_8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1acef78fc09_0_8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1acef78fc09_0_8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1acef78fc09_0_8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1acef78fc09_0_9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1acef78fc09_0_9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1acef78fc09_0_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1acef78fc09_0_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1acef78fc09_0_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1acef78fc09_0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1acef78fc09_0_9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1acef78fc09_0_9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1acef78fc09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1acef78fc09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1acef78fc09_0_9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1acef78fc09_0_9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1acef78fc09_0_9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1acef78fc09_0_9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1acef78fc09_0_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1acef78fc09_0_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acef78fc09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acef78fc09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1acef78fc09_0_9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1acef78fc09_0_9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1acef78fc09_0_9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1acef78fc09_0_9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1acef78fc09_0_9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1acef78fc09_0_9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1acef78fc09_0_1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1acef78fc09_0_1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acef78fc09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acef78fc09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acef78fc09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acef78fc09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acef78fc09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acef78fc09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acef78fc09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acef78fc09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2.png"/><Relationship Id="rId11" Type="http://schemas.openxmlformats.org/officeDocument/2006/relationships/image" Target="../media/image15.png"/><Relationship Id="rId10" Type="http://schemas.openxmlformats.org/officeDocument/2006/relationships/image" Target="../media/image8.png"/><Relationship Id="rId9" Type="http://schemas.openxmlformats.org/officeDocument/2006/relationships/image" Target="../media/image5.png"/><Relationship Id="rId5" Type="http://schemas.openxmlformats.org/officeDocument/2006/relationships/image" Target="../media/image10.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20.png"/><Relationship Id="rId6" Type="http://schemas.openxmlformats.org/officeDocument/2006/relationships/image" Target="../media/image10.png"/><Relationship Id="rId7" Type="http://schemas.openxmlformats.org/officeDocument/2006/relationships/image" Target="../media/image32.png"/><Relationship Id="rId8"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37.png"/><Relationship Id="rId4" Type="http://schemas.openxmlformats.org/officeDocument/2006/relationships/image" Target="../media/image22.png"/><Relationship Id="rId5"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3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2.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40.png"/><Relationship Id="rId4" Type="http://schemas.openxmlformats.org/officeDocument/2006/relationships/image" Target="../media/image34.png"/><Relationship Id="rId5" Type="http://schemas.openxmlformats.org/officeDocument/2006/relationships/image" Target="../media/image42.png"/><Relationship Id="rId6" Type="http://schemas.openxmlformats.org/officeDocument/2006/relationships/image" Target="../media/image4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6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38.jpg"/><Relationship Id="rId4" Type="http://schemas.openxmlformats.org/officeDocument/2006/relationships/image" Target="../media/image40.png"/><Relationship Id="rId5" Type="http://schemas.openxmlformats.org/officeDocument/2006/relationships/image" Target="../media/image34.png"/><Relationship Id="rId6" Type="http://schemas.openxmlformats.org/officeDocument/2006/relationships/image" Target="../media/image4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38.jpg"/><Relationship Id="rId4" Type="http://schemas.openxmlformats.org/officeDocument/2006/relationships/image" Target="../media/image40.png"/><Relationship Id="rId5"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 Id="rId10" Type="http://schemas.openxmlformats.org/officeDocument/2006/relationships/image" Target="../media/image1.png"/><Relationship Id="rId9"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10.png"/><Relationship Id="rId8"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4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3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39.png"/><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52.png"/><Relationship Id="rId4" Type="http://schemas.openxmlformats.org/officeDocument/2006/relationships/image" Target="../media/image41.png"/><Relationship Id="rId5" Type="http://schemas.openxmlformats.org/officeDocument/2006/relationships/image" Target="../media/image64.png"/><Relationship Id="rId6" Type="http://schemas.openxmlformats.org/officeDocument/2006/relationships/image" Target="../media/image4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58.png"/><Relationship Id="rId4" Type="http://schemas.openxmlformats.org/officeDocument/2006/relationships/image" Target="../media/image53.png"/><Relationship Id="rId5" Type="http://schemas.openxmlformats.org/officeDocument/2006/relationships/image" Target="../media/image5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5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 Id="rId11" Type="http://schemas.openxmlformats.org/officeDocument/2006/relationships/image" Target="../media/image15.png"/><Relationship Id="rId10" Type="http://schemas.openxmlformats.org/officeDocument/2006/relationships/image" Target="../media/image8.png"/><Relationship Id="rId9" Type="http://schemas.openxmlformats.org/officeDocument/2006/relationships/image" Target="../media/image5.png"/><Relationship Id="rId5" Type="http://schemas.openxmlformats.org/officeDocument/2006/relationships/image" Target="../media/image10.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44.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47.jpg"/><Relationship Id="rId4" Type="http://schemas.openxmlformats.org/officeDocument/2006/relationships/image" Target="../media/image5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57.png"/><Relationship Id="rId4" Type="http://schemas.openxmlformats.org/officeDocument/2006/relationships/image" Target="../media/image54.png"/><Relationship Id="rId5" Type="http://schemas.openxmlformats.org/officeDocument/2006/relationships/image" Target="../media/image5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4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image" Target="../media/image61.png"/><Relationship Id="rId4" Type="http://schemas.openxmlformats.org/officeDocument/2006/relationships/image" Target="../media/image56.png"/><Relationship Id="rId5" Type="http://schemas.openxmlformats.org/officeDocument/2006/relationships/image" Target="../media/image6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 Id="rId3" Type="http://schemas.openxmlformats.org/officeDocument/2006/relationships/image" Target="../media/image61.png"/><Relationship Id="rId4" Type="http://schemas.openxmlformats.org/officeDocument/2006/relationships/image" Target="../media/image56.png"/><Relationship Id="rId5" Type="http://schemas.openxmlformats.org/officeDocument/2006/relationships/image" Target="../media/image6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 Id="rId3" Type="http://schemas.openxmlformats.org/officeDocument/2006/relationships/image" Target="../media/image65.png"/><Relationship Id="rId4" Type="http://schemas.openxmlformats.org/officeDocument/2006/relationships/image" Target="../media/image69.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 Id="rId3" Type="http://schemas.openxmlformats.org/officeDocument/2006/relationships/image" Target="../media/image65.png"/><Relationship Id="rId4" Type="http://schemas.openxmlformats.org/officeDocument/2006/relationships/image" Target="../media/image6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 Id="rId3" Type="http://schemas.openxmlformats.org/officeDocument/2006/relationships/image" Target="../media/image65.png"/><Relationship Id="rId4" Type="http://schemas.openxmlformats.org/officeDocument/2006/relationships/image" Target="../media/image6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 Id="rId3" Type="http://schemas.openxmlformats.org/officeDocument/2006/relationships/image" Target="../media/image65.png"/><Relationship Id="rId4" Type="http://schemas.openxmlformats.org/officeDocument/2006/relationships/image" Target="../media/image6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 Id="rId3" Type="http://schemas.openxmlformats.org/officeDocument/2006/relationships/image" Target="../media/image67.png"/><Relationship Id="rId4" Type="http://schemas.openxmlformats.org/officeDocument/2006/relationships/image" Target="../media/image7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 Id="rId9" Type="http://schemas.openxmlformats.org/officeDocument/2006/relationships/image" Target="../media/image1.png"/><Relationship Id="rId5" Type="http://schemas.openxmlformats.org/officeDocument/2006/relationships/image" Target="../media/image10.png"/><Relationship Id="rId6" Type="http://schemas.openxmlformats.org/officeDocument/2006/relationships/image" Target="../media/image6.png"/><Relationship Id="rId7" Type="http://schemas.openxmlformats.org/officeDocument/2006/relationships/image" Target="../media/image8.png"/><Relationship Id="rId8" Type="http://schemas.openxmlformats.org/officeDocument/2006/relationships/image" Target="../media/image3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ctrTitle"/>
          </p:nvPr>
        </p:nvSpPr>
        <p:spPr>
          <a:xfrm>
            <a:off x="224075" y="1573300"/>
            <a:ext cx="8438700" cy="1143300"/>
          </a:xfrm>
          <a:prstGeom prst="rect">
            <a:avLst/>
          </a:prstGeom>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EB Garamond"/>
                <a:ea typeface="EB Garamond"/>
                <a:cs typeface="EB Garamond"/>
                <a:sym typeface="EB Garamond"/>
              </a:rPr>
              <a:t>VPC Endpoints</a:t>
            </a:r>
            <a:endParaRPr>
              <a:solidFill>
                <a:srgbClr val="666666"/>
              </a:solidFill>
              <a:latin typeface="EB Garamond"/>
              <a:ea typeface="EB Garamond"/>
              <a:cs typeface="EB Garamond"/>
              <a:sym typeface="EB Garamond"/>
            </a:endParaRPr>
          </a:p>
        </p:txBody>
      </p:sp>
      <p:sp>
        <p:nvSpPr>
          <p:cNvPr id="100" name="Google Shape;100;p25"/>
          <p:cNvSpPr txBox="1"/>
          <p:nvPr>
            <p:ph idx="1" type="subTitle"/>
          </p:nvPr>
        </p:nvSpPr>
        <p:spPr>
          <a:xfrm>
            <a:off x="0" y="30298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7A00"/>
                </a:solidFill>
                <a:latin typeface="EB Garamond"/>
                <a:ea typeface="EB Garamond"/>
                <a:cs typeface="EB Garamond"/>
                <a:sym typeface="EB Garamond"/>
              </a:rPr>
              <a:t>      Private Communication is Better</a:t>
            </a:r>
            <a:endParaRPr>
              <a:solidFill>
                <a:srgbClr val="FF7A00"/>
              </a:solidFill>
              <a:latin typeface="EB Garamond"/>
              <a:ea typeface="EB Garamond"/>
              <a:cs typeface="EB Garamond"/>
              <a:sym typeface="EB Garamond"/>
            </a:endParaRPr>
          </a:p>
        </p:txBody>
      </p:sp>
      <p:cxnSp>
        <p:nvCxnSpPr>
          <p:cNvPr id="101" name="Google Shape;101;p25"/>
          <p:cNvCxnSpPr/>
          <p:nvPr/>
        </p:nvCxnSpPr>
        <p:spPr>
          <a:xfrm flipH="1" rot="10800000">
            <a:off x="383250" y="663825"/>
            <a:ext cx="8391000" cy="1800"/>
          </a:xfrm>
          <a:prstGeom prst="straightConnector1">
            <a:avLst/>
          </a:prstGeom>
          <a:noFill/>
          <a:ln cap="flat" cmpd="sng" w="19050">
            <a:solidFill>
              <a:srgbClr val="CCCCCC"/>
            </a:solidFill>
            <a:prstDash val="solid"/>
            <a:round/>
            <a:headEnd len="med" w="med" type="none"/>
            <a:tailEnd len="med" w="med" type="none"/>
          </a:ln>
        </p:spPr>
      </p:cxnSp>
      <p:cxnSp>
        <p:nvCxnSpPr>
          <p:cNvPr id="102" name="Google Shape;102;p25"/>
          <p:cNvCxnSpPr/>
          <p:nvPr/>
        </p:nvCxnSpPr>
        <p:spPr>
          <a:xfrm>
            <a:off x="322800" y="4377025"/>
            <a:ext cx="8511900" cy="20400"/>
          </a:xfrm>
          <a:prstGeom prst="straightConnector1">
            <a:avLst/>
          </a:prstGeom>
          <a:noFill/>
          <a:ln cap="flat" cmpd="sng" w="19050">
            <a:solidFill>
              <a:srgbClr val="B7B7B7"/>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4"/>
          <p:cNvSpPr txBox="1"/>
          <p:nvPr>
            <p:ph idx="1" type="subTitle"/>
          </p:nvPr>
        </p:nvSpPr>
        <p:spPr>
          <a:xfrm>
            <a:off x="-58625" y="64050"/>
            <a:ext cx="8612400" cy="79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FF7A00"/>
                </a:solidFill>
                <a:latin typeface="EB Garamond"/>
                <a:ea typeface="EB Garamond"/>
                <a:cs typeface="EB Garamond"/>
                <a:sym typeface="EB Garamond"/>
              </a:rPr>
              <a:t>VPC Endpoints Type</a:t>
            </a:r>
            <a:endParaRPr>
              <a:solidFill>
                <a:srgbClr val="FF7A00"/>
              </a:solidFill>
              <a:latin typeface="EB Garamond"/>
              <a:ea typeface="EB Garamond"/>
              <a:cs typeface="EB Garamond"/>
              <a:sym typeface="EB Garamond"/>
            </a:endParaRPr>
          </a:p>
        </p:txBody>
      </p:sp>
      <p:sp>
        <p:nvSpPr>
          <p:cNvPr id="233" name="Google Shape;233;p34"/>
          <p:cNvSpPr/>
          <p:nvPr/>
        </p:nvSpPr>
        <p:spPr>
          <a:xfrm>
            <a:off x="0" y="4800600"/>
            <a:ext cx="9164100" cy="3429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F3F3F3"/>
                </a:solidFill>
                <a:latin typeface="EB Garamond"/>
                <a:ea typeface="EB Garamond"/>
                <a:cs typeface="EB Garamond"/>
                <a:sym typeface="EB Garamond"/>
              </a:rPr>
              <a:t>   knowledge portal </a:t>
            </a:r>
            <a:endParaRPr b="1" sz="1800">
              <a:solidFill>
                <a:srgbClr val="F3F3F3"/>
              </a:solidFill>
              <a:latin typeface="EB Garamond"/>
              <a:ea typeface="EB Garamond"/>
              <a:cs typeface="EB Garamond"/>
              <a:sym typeface="EB Garamond"/>
            </a:endParaRPr>
          </a:p>
        </p:txBody>
      </p:sp>
      <p:sp>
        <p:nvSpPr>
          <p:cNvPr id="234" name="Google Shape;234;p34"/>
          <p:cNvSpPr txBox="1"/>
          <p:nvPr/>
        </p:nvSpPr>
        <p:spPr>
          <a:xfrm>
            <a:off x="255475" y="784825"/>
            <a:ext cx="7984200" cy="625500"/>
          </a:xfrm>
          <a:prstGeom prst="rect">
            <a:avLst/>
          </a:prstGeom>
          <a:noFill/>
          <a:ln>
            <a:noFill/>
          </a:ln>
        </p:spPr>
        <p:txBody>
          <a:bodyPr anchorCtr="0" anchor="t" bIns="91425" lIns="91425" spcFirstLastPara="1" rIns="91425" wrap="square" tIns="91425">
            <a:noAutofit/>
          </a:bodyPr>
          <a:lstStyle/>
          <a:p>
            <a:pPr indent="0" lvl="0" marL="0" rtl="0" algn="l">
              <a:spcBef>
                <a:spcPts val="480"/>
              </a:spcBef>
              <a:spcAft>
                <a:spcPts val="0"/>
              </a:spcAft>
              <a:buNone/>
            </a:pPr>
            <a:r>
              <a:rPr lang="en" sz="1800">
                <a:solidFill>
                  <a:srgbClr val="666666"/>
                </a:solidFill>
                <a:latin typeface="EB Garamond"/>
                <a:ea typeface="EB Garamond"/>
                <a:cs typeface="EB Garamond"/>
                <a:sym typeface="EB Garamond"/>
              </a:rPr>
              <a:t>There are three primary types of VPC Endpoints available.</a:t>
            </a:r>
            <a:endParaRPr sz="1800">
              <a:solidFill>
                <a:srgbClr val="666666"/>
              </a:solidFill>
              <a:latin typeface="EB Garamond"/>
              <a:ea typeface="EB Garamond"/>
              <a:cs typeface="EB Garamond"/>
              <a:sym typeface="EB Garamond"/>
            </a:endParaRPr>
          </a:p>
          <a:p>
            <a:pPr indent="0" lvl="0" marL="0" rtl="0" algn="l">
              <a:spcBef>
                <a:spcPts val="60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60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60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60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600"/>
              </a:spcBef>
              <a:spcAft>
                <a:spcPts val="0"/>
              </a:spcAft>
              <a:buClr>
                <a:schemeClr val="dk1"/>
              </a:buClr>
              <a:buSzPts val="1100"/>
              <a:buFont typeface="Arial"/>
              <a:buNone/>
            </a:pPr>
            <a:r>
              <a:rPr lang="en" sz="1800">
                <a:solidFill>
                  <a:srgbClr val="666666"/>
                </a:solidFill>
                <a:latin typeface="EB Garamond"/>
                <a:ea typeface="EB Garamond"/>
                <a:cs typeface="EB Garamond"/>
                <a:sym typeface="EB Garamond"/>
              </a:rPr>
              <a:t>       </a:t>
            </a:r>
            <a:endParaRPr sz="1800">
              <a:solidFill>
                <a:srgbClr val="666666"/>
              </a:solidFill>
              <a:latin typeface="EB Garamond"/>
              <a:ea typeface="EB Garamond"/>
              <a:cs typeface="EB Garamond"/>
              <a:sym typeface="EB Garamond"/>
            </a:endParaRPr>
          </a:p>
          <a:p>
            <a:pPr indent="0" lvl="0" marL="0" rtl="0" algn="l">
              <a:spcBef>
                <a:spcPts val="60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60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600"/>
              </a:spcBef>
              <a:spcAft>
                <a:spcPts val="600"/>
              </a:spcAft>
              <a:buNone/>
            </a:pPr>
            <a:r>
              <a:t/>
            </a:r>
            <a:endParaRPr sz="1800">
              <a:solidFill>
                <a:srgbClr val="666666"/>
              </a:solidFill>
              <a:latin typeface="EB Garamond"/>
              <a:ea typeface="EB Garamond"/>
              <a:cs typeface="EB Garamond"/>
              <a:sym typeface="EB Garamond"/>
            </a:endParaRPr>
          </a:p>
        </p:txBody>
      </p:sp>
      <p:sp>
        <p:nvSpPr>
          <p:cNvPr id="235" name="Google Shape;235;p34"/>
          <p:cNvSpPr/>
          <p:nvPr/>
        </p:nvSpPr>
        <p:spPr>
          <a:xfrm>
            <a:off x="2241225" y="1916563"/>
            <a:ext cx="2483100" cy="5322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VPC Endpoints</a:t>
            </a:r>
            <a:endParaRPr/>
          </a:p>
        </p:txBody>
      </p:sp>
      <p:sp>
        <p:nvSpPr>
          <p:cNvPr id="236" name="Google Shape;236;p34"/>
          <p:cNvSpPr/>
          <p:nvPr/>
        </p:nvSpPr>
        <p:spPr>
          <a:xfrm>
            <a:off x="170100" y="3601413"/>
            <a:ext cx="1827000" cy="7014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Gateway Endpoints</a:t>
            </a:r>
            <a:endParaRPr/>
          </a:p>
        </p:txBody>
      </p:sp>
      <p:cxnSp>
        <p:nvCxnSpPr>
          <p:cNvPr id="237" name="Google Shape;237;p34"/>
          <p:cNvCxnSpPr>
            <a:stCxn id="235" idx="2"/>
            <a:endCxn id="236" idx="0"/>
          </p:cNvCxnSpPr>
          <p:nvPr/>
        </p:nvCxnSpPr>
        <p:spPr>
          <a:xfrm flipH="1">
            <a:off x="1083675" y="2448763"/>
            <a:ext cx="2399100" cy="1152600"/>
          </a:xfrm>
          <a:prstGeom prst="straightConnector1">
            <a:avLst/>
          </a:prstGeom>
          <a:noFill/>
          <a:ln cap="flat" cmpd="sng" w="9525">
            <a:solidFill>
              <a:schemeClr val="dk2"/>
            </a:solidFill>
            <a:prstDash val="solid"/>
            <a:round/>
            <a:headEnd len="med" w="med" type="none"/>
            <a:tailEnd len="med" w="med" type="stealth"/>
          </a:ln>
        </p:spPr>
      </p:cxnSp>
      <p:cxnSp>
        <p:nvCxnSpPr>
          <p:cNvPr id="238" name="Google Shape;238;p34"/>
          <p:cNvCxnSpPr>
            <a:stCxn id="235" idx="2"/>
            <a:endCxn id="239" idx="0"/>
          </p:cNvCxnSpPr>
          <p:nvPr/>
        </p:nvCxnSpPr>
        <p:spPr>
          <a:xfrm>
            <a:off x="3482775" y="2448763"/>
            <a:ext cx="2809500" cy="1119600"/>
          </a:xfrm>
          <a:prstGeom prst="straightConnector1">
            <a:avLst/>
          </a:prstGeom>
          <a:noFill/>
          <a:ln cap="flat" cmpd="sng" w="9525">
            <a:solidFill>
              <a:schemeClr val="dk2"/>
            </a:solidFill>
            <a:prstDash val="solid"/>
            <a:round/>
            <a:headEnd len="med" w="med" type="none"/>
            <a:tailEnd len="med" w="med" type="stealth"/>
          </a:ln>
        </p:spPr>
      </p:cxnSp>
      <p:sp>
        <p:nvSpPr>
          <p:cNvPr id="240" name="Google Shape;240;p34"/>
          <p:cNvSpPr/>
          <p:nvPr/>
        </p:nvSpPr>
        <p:spPr>
          <a:xfrm>
            <a:off x="2569275" y="3601413"/>
            <a:ext cx="1827000" cy="7014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Interface Endpoints</a:t>
            </a:r>
            <a:endParaRPr/>
          </a:p>
        </p:txBody>
      </p:sp>
      <p:sp>
        <p:nvSpPr>
          <p:cNvPr id="239" name="Google Shape;239;p34"/>
          <p:cNvSpPr/>
          <p:nvPr/>
        </p:nvSpPr>
        <p:spPr>
          <a:xfrm>
            <a:off x="4804175" y="3568388"/>
            <a:ext cx="2976300" cy="7014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Gateway Load balancer Endpoints</a:t>
            </a:r>
            <a:endParaRPr/>
          </a:p>
        </p:txBody>
      </p:sp>
      <p:cxnSp>
        <p:nvCxnSpPr>
          <p:cNvPr id="241" name="Google Shape;241;p34"/>
          <p:cNvCxnSpPr>
            <a:stCxn id="235" idx="2"/>
            <a:endCxn id="240" idx="0"/>
          </p:cNvCxnSpPr>
          <p:nvPr/>
        </p:nvCxnSpPr>
        <p:spPr>
          <a:xfrm>
            <a:off x="3482775" y="2448763"/>
            <a:ext cx="0" cy="1152600"/>
          </a:xfrm>
          <a:prstGeom prst="straightConnector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5"/>
          <p:cNvSpPr txBox="1"/>
          <p:nvPr>
            <p:ph idx="1" type="subTitle"/>
          </p:nvPr>
        </p:nvSpPr>
        <p:spPr>
          <a:xfrm>
            <a:off x="-79975" y="74700"/>
            <a:ext cx="8612400" cy="79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FF7A00"/>
                </a:solidFill>
                <a:latin typeface="EB Garamond"/>
                <a:ea typeface="EB Garamond"/>
                <a:cs typeface="EB Garamond"/>
                <a:sym typeface="EB Garamond"/>
              </a:rPr>
              <a:t>Gateway VPC Endpoints</a:t>
            </a:r>
            <a:endParaRPr>
              <a:solidFill>
                <a:srgbClr val="FF7A00"/>
              </a:solidFill>
              <a:latin typeface="EB Garamond"/>
              <a:ea typeface="EB Garamond"/>
              <a:cs typeface="EB Garamond"/>
              <a:sym typeface="EB Garamond"/>
            </a:endParaRPr>
          </a:p>
        </p:txBody>
      </p:sp>
      <p:sp>
        <p:nvSpPr>
          <p:cNvPr id="247" name="Google Shape;247;p35"/>
          <p:cNvSpPr txBox="1"/>
          <p:nvPr/>
        </p:nvSpPr>
        <p:spPr>
          <a:xfrm>
            <a:off x="306025" y="784625"/>
            <a:ext cx="8460300" cy="7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66666"/>
                </a:solidFill>
                <a:latin typeface="EB Garamond"/>
                <a:ea typeface="EB Garamond"/>
                <a:cs typeface="EB Garamond"/>
                <a:sym typeface="EB Garamond"/>
              </a:rPr>
              <a:t>We specify the Gateway Endpoint as a route table target that is destined for supported AWS services.</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p:txBody>
      </p:sp>
      <p:pic>
        <p:nvPicPr>
          <p:cNvPr id="248" name="Google Shape;248;p35"/>
          <p:cNvPicPr preferRelativeResize="0"/>
          <p:nvPr/>
        </p:nvPicPr>
        <p:blipFill>
          <a:blip r:embed="rId3">
            <a:alphaModFix/>
          </a:blip>
          <a:stretch>
            <a:fillRect/>
          </a:stretch>
        </p:blipFill>
        <p:spPr>
          <a:xfrm>
            <a:off x="1330250" y="1638188"/>
            <a:ext cx="6337924" cy="1900825"/>
          </a:xfrm>
          <a:prstGeom prst="rect">
            <a:avLst/>
          </a:prstGeom>
          <a:noFill/>
          <a:ln>
            <a:noFill/>
          </a:ln>
        </p:spPr>
      </p:pic>
      <p:graphicFrame>
        <p:nvGraphicFramePr>
          <p:cNvPr id="249" name="Google Shape;249;p35"/>
          <p:cNvGraphicFramePr/>
          <p:nvPr/>
        </p:nvGraphicFramePr>
        <p:xfrm>
          <a:off x="1630025" y="3833950"/>
          <a:ext cx="3000000" cy="3000000"/>
        </p:xfrm>
        <a:graphic>
          <a:graphicData uri="http://schemas.openxmlformats.org/drawingml/2006/table">
            <a:tbl>
              <a:tblPr>
                <a:noFill/>
                <a:tableStyleId>{FE23D997-8ED7-406C-8F6C-E0CA7AF338E4}</a:tableStyleId>
              </a:tblPr>
              <a:tblGrid>
                <a:gridCol w="1298025"/>
                <a:gridCol w="1571400"/>
              </a:tblGrid>
              <a:tr h="396200">
                <a:tc>
                  <a:txBody>
                    <a:bodyPr/>
                    <a:lstStyle/>
                    <a:p>
                      <a:pPr indent="0" lvl="0" marL="0" rtl="0" algn="ctr">
                        <a:spcBef>
                          <a:spcPts val="0"/>
                        </a:spcBef>
                        <a:spcAft>
                          <a:spcPts val="0"/>
                        </a:spcAft>
                        <a:buNone/>
                      </a:pPr>
                      <a:r>
                        <a:rPr b="1" lang="en"/>
                        <a:t>Destination</a:t>
                      </a:r>
                      <a:endParaRPr b="1"/>
                    </a:p>
                  </a:txBody>
                  <a:tcPr marT="91425" marB="91425" marR="91425" marL="91425"/>
                </a:tc>
                <a:tc>
                  <a:txBody>
                    <a:bodyPr/>
                    <a:lstStyle/>
                    <a:p>
                      <a:pPr indent="0" lvl="0" marL="0" rtl="0" algn="ctr">
                        <a:spcBef>
                          <a:spcPts val="0"/>
                        </a:spcBef>
                        <a:spcAft>
                          <a:spcPts val="0"/>
                        </a:spcAft>
                        <a:buNone/>
                      </a:pPr>
                      <a:r>
                        <a:rPr b="1" lang="en"/>
                        <a:t>Target</a:t>
                      </a:r>
                      <a:endParaRPr b="1"/>
                    </a:p>
                  </a:txBody>
                  <a:tcPr marT="91425" marB="91425" marR="91425" marL="91425"/>
                </a:tc>
              </a:tr>
              <a:tr h="396200">
                <a:tc>
                  <a:txBody>
                    <a:bodyPr/>
                    <a:lstStyle/>
                    <a:p>
                      <a:pPr indent="0" lvl="0" marL="0" rtl="0" algn="ctr">
                        <a:spcBef>
                          <a:spcPts val="0"/>
                        </a:spcBef>
                        <a:spcAft>
                          <a:spcPts val="0"/>
                        </a:spcAft>
                        <a:buNone/>
                      </a:pPr>
                      <a:r>
                        <a:rPr lang="en"/>
                        <a:t>172.31.0.0/16</a:t>
                      </a:r>
                      <a:endParaRPr/>
                    </a:p>
                  </a:txBody>
                  <a:tcPr marT="91425" marB="91425" marR="91425" marL="91425"/>
                </a:tc>
                <a:tc>
                  <a:txBody>
                    <a:bodyPr/>
                    <a:lstStyle/>
                    <a:p>
                      <a:pPr indent="0" lvl="0" marL="0" rtl="0" algn="ctr">
                        <a:spcBef>
                          <a:spcPts val="0"/>
                        </a:spcBef>
                        <a:spcAft>
                          <a:spcPts val="0"/>
                        </a:spcAft>
                        <a:buNone/>
                      </a:pPr>
                      <a:r>
                        <a:rPr lang="en"/>
                        <a:t>local</a:t>
                      </a:r>
                      <a:endParaRPr/>
                    </a:p>
                  </a:txBody>
                  <a:tcPr marT="91425" marB="91425" marR="91425" marL="91425"/>
                </a:tc>
              </a:tr>
              <a:tr h="396200">
                <a:tc>
                  <a:txBody>
                    <a:bodyPr/>
                    <a:lstStyle/>
                    <a:p>
                      <a:pPr indent="0" lvl="0" marL="0" rtl="0" algn="ctr">
                        <a:spcBef>
                          <a:spcPts val="0"/>
                        </a:spcBef>
                        <a:spcAft>
                          <a:spcPts val="0"/>
                        </a:spcAft>
                        <a:buNone/>
                      </a:pPr>
                      <a:r>
                        <a:rPr lang="en"/>
                        <a:t>pl-1a2b3c4d</a:t>
                      </a:r>
                      <a:endParaRPr/>
                    </a:p>
                  </a:txBody>
                  <a:tcPr marT="91425" marB="91425" marR="91425" marL="91425"/>
                </a:tc>
                <a:tc>
                  <a:txBody>
                    <a:bodyPr/>
                    <a:lstStyle/>
                    <a:p>
                      <a:pPr indent="0" lvl="0" marL="0" rtl="0" algn="ctr">
                        <a:spcBef>
                          <a:spcPts val="0"/>
                        </a:spcBef>
                        <a:spcAft>
                          <a:spcPts val="0"/>
                        </a:spcAft>
                        <a:buNone/>
                      </a:pPr>
                      <a:r>
                        <a:rPr lang="en"/>
                        <a:t>vpce-11bb22cc</a:t>
                      </a:r>
                      <a:endParaRPr/>
                    </a:p>
                  </a:txBody>
                  <a:tcPr marT="91425" marB="91425" marR="91425" marL="91425"/>
                </a:tc>
              </a:tr>
            </a:tbl>
          </a:graphicData>
        </a:graphic>
      </p:graphicFrame>
      <p:cxnSp>
        <p:nvCxnSpPr>
          <p:cNvPr id="250" name="Google Shape;250;p35"/>
          <p:cNvCxnSpPr/>
          <p:nvPr/>
        </p:nvCxnSpPr>
        <p:spPr>
          <a:xfrm>
            <a:off x="2910350" y="3224775"/>
            <a:ext cx="0" cy="483600"/>
          </a:xfrm>
          <a:prstGeom prst="straightConnector1">
            <a:avLst/>
          </a:prstGeom>
          <a:noFill/>
          <a:ln cap="flat" cmpd="sng" w="19050">
            <a:solidFill>
              <a:schemeClr val="dk2"/>
            </a:solidFill>
            <a:prstDash val="solid"/>
            <a:round/>
            <a:headEnd len="med" w="med" type="stealth"/>
            <a:tailEnd len="med" w="med" type="stealth"/>
          </a:ln>
        </p:spPr>
      </p:cxnSp>
      <p:sp>
        <p:nvSpPr>
          <p:cNvPr id="251" name="Google Shape;251;p35"/>
          <p:cNvSpPr txBox="1"/>
          <p:nvPr/>
        </p:nvSpPr>
        <p:spPr>
          <a:xfrm>
            <a:off x="0" y="4590125"/>
            <a:ext cx="13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54.231.0.0/17</a:t>
            </a:r>
            <a:endParaRPr/>
          </a:p>
        </p:txBody>
      </p:sp>
      <p:cxnSp>
        <p:nvCxnSpPr>
          <p:cNvPr id="252" name="Google Shape;252;p35"/>
          <p:cNvCxnSpPr/>
          <p:nvPr/>
        </p:nvCxnSpPr>
        <p:spPr>
          <a:xfrm>
            <a:off x="1226975" y="4790225"/>
            <a:ext cx="370800" cy="0"/>
          </a:xfrm>
          <a:prstGeom prst="straightConnector1">
            <a:avLst/>
          </a:prstGeom>
          <a:noFill/>
          <a:ln cap="flat" cmpd="sng" w="9525">
            <a:solidFill>
              <a:schemeClr val="dk2"/>
            </a:solidFill>
            <a:prstDash val="solid"/>
            <a:round/>
            <a:headEnd len="med" w="med" type="stealth"/>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6"/>
          <p:cNvSpPr txBox="1"/>
          <p:nvPr>
            <p:ph idx="1" type="subTitle"/>
          </p:nvPr>
        </p:nvSpPr>
        <p:spPr>
          <a:xfrm>
            <a:off x="-58625" y="64050"/>
            <a:ext cx="8612400" cy="79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FF7A00"/>
                </a:solidFill>
                <a:latin typeface="EB Garamond"/>
                <a:ea typeface="EB Garamond"/>
                <a:cs typeface="EB Garamond"/>
                <a:sym typeface="EB Garamond"/>
              </a:rPr>
              <a:t>Supported Services</a:t>
            </a:r>
            <a:endParaRPr>
              <a:solidFill>
                <a:srgbClr val="FF7A00"/>
              </a:solidFill>
              <a:latin typeface="EB Garamond"/>
              <a:ea typeface="EB Garamond"/>
              <a:cs typeface="EB Garamond"/>
              <a:sym typeface="EB Garamond"/>
            </a:endParaRPr>
          </a:p>
        </p:txBody>
      </p:sp>
      <p:sp>
        <p:nvSpPr>
          <p:cNvPr id="258" name="Google Shape;258;p36"/>
          <p:cNvSpPr/>
          <p:nvPr/>
        </p:nvSpPr>
        <p:spPr>
          <a:xfrm>
            <a:off x="0" y="4800600"/>
            <a:ext cx="9164100" cy="3429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F3F3F3"/>
                </a:solidFill>
                <a:latin typeface="EB Garamond"/>
                <a:ea typeface="EB Garamond"/>
                <a:cs typeface="EB Garamond"/>
                <a:sym typeface="EB Garamond"/>
              </a:rPr>
              <a:t>   knowledge portal </a:t>
            </a:r>
            <a:endParaRPr b="1" sz="1800">
              <a:solidFill>
                <a:srgbClr val="F3F3F3"/>
              </a:solidFill>
              <a:latin typeface="EB Garamond"/>
              <a:ea typeface="EB Garamond"/>
              <a:cs typeface="EB Garamond"/>
              <a:sym typeface="EB Garamond"/>
            </a:endParaRPr>
          </a:p>
        </p:txBody>
      </p:sp>
      <p:sp>
        <p:nvSpPr>
          <p:cNvPr id="259" name="Google Shape;259;p36"/>
          <p:cNvSpPr txBox="1"/>
          <p:nvPr/>
        </p:nvSpPr>
        <p:spPr>
          <a:xfrm>
            <a:off x="389600" y="894575"/>
            <a:ext cx="7984200" cy="625500"/>
          </a:xfrm>
          <a:prstGeom prst="rect">
            <a:avLst/>
          </a:prstGeom>
          <a:noFill/>
          <a:ln>
            <a:noFill/>
          </a:ln>
        </p:spPr>
        <p:txBody>
          <a:bodyPr anchorCtr="0" anchor="t" bIns="91425" lIns="91425" spcFirstLastPara="1" rIns="91425" wrap="square" tIns="91425">
            <a:noAutofit/>
          </a:bodyPr>
          <a:lstStyle/>
          <a:p>
            <a:pPr indent="0" lvl="0" marL="0" rtl="0" algn="l">
              <a:spcBef>
                <a:spcPts val="480"/>
              </a:spcBef>
              <a:spcAft>
                <a:spcPts val="0"/>
              </a:spcAft>
              <a:buNone/>
            </a:pPr>
            <a:r>
              <a:rPr lang="en" sz="1800">
                <a:solidFill>
                  <a:srgbClr val="666666"/>
                </a:solidFill>
                <a:latin typeface="EB Garamond"/>
                <a:ea typeface="EB Garamond"/>
                <a:cs typeface="EB Garamond"/>
                <a:sym typeface="EB Garamond"/>
              </a:rPr>
              <a:t>A gateway endpoint is for the following supported AWS services:</a:t>
            </a:r>
            <a:endParaRPr sz="1800">
              <a:solidFill>
                <a:srgbClr val="666666"/>
              </a:solidFill>
              <a:latin typeface="EB Garamond"/>
              <a:ea typeface="EB Garamond"/>
              <a:cs typeface="EB Garamond"/>
              <a:sym typeface="EB Garamond"/>
            </a:endParaRPr>
          </a:p>
          <a:p>
            <a:pPr indent="0" lvl="0" marL="0" rtl="0" algn="l">
              <a:spcBef>
                <a:spcPts val="60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600"/>
              </a:spcBef>
              <a:spcAft>
                <a:spcPts val="0"/>
              </a:spcAft>
              <a:buNone/>
            </a:pPr>
            <a:r>
              <a:t/>
            </a:r>
            <a:endParaRPr sz="1800">
              <a:solidFill>
                <a:srgbClr val="666666"/>
              </a:solidFill>
              <a:latin typeface="EB Garamond"/>
              <a:ea typeface="EB Garamond"/>
              <a:cs typeface="EB Garamond"/>
              <a:sym typeface="EB Garamond"/>
            </a:endParaRPr>
          </a:p>
          <a:p>
            <a:pPr indent="-342900" lvl="0" marL="457200" rtl="0" algn="l">
              <a:spcBef>
                <a:spcPts val="600"/>
              </a:spcBef>
              <a:spcAft>
                <a:spcPts val="0"/>
              </a:spcAft>
              <a:buClr>
                <a:srgbClr val="666666"/>
              </a:buClr>
              <a:buSzPts val="1800"/>
              <a:buFont typeface="EB Garamond"/>
              <a:buAutoNum type="arabicPeriod"/>
            </a:pPr>
            <a:r>
              <a:rPr lang="en" sz="1800">
                <a:solidFill>
                  <a:srgbClr val="666666"/>
                </a:solidFill>
                <a:latin typeface="EB Garamond"/>
                <a:ea typeface="EB Garamond"/>
                <a:cs typeface="EB Garamond"/>
                <a:sym typeface="EB Garamond"/>
              </a:rPr>
              <a:t>Amazon S3</a:t>
            </a:r>
            <a:endParaRPr sz="1800">
              <a:solidFill>
                <a:srgbClr val="666666"/>
              </a:solidFill>
              <a:latin typeface="EB Garamond"/>
              <a:ea typeface="EB Garamond"/>
              <a:cs typeface="EB Garamond"/>
              <a:sym typeface="EB Garamond"/>
            </a:endParaRPr>
          </a:p>
          <a:p>
            <a:pPr indent="0" lvl="0" marL="457200" rtl="0" algn="l">
              <a:spcBef>
                <a:spcPts val="600"/>
              </a:spcBef>
              <a:spcAft>
                <a:spcPts val="0"/>
              </a:spcAft>
              <a:buNone/>
            </a:pPr>
            <a:r>
              <a:t/>
            </a:r>
            <a:endParaRPr sz="1800">
              <a:solidFill>
                <a:srgbClr val="666666"/>
              </a:solidFill>
              <a:latin typeface="EB Garamond"/>
              <a:ea typeface="EB Garamond"/>
              <a:cs typeface="EB Garamond"/>
              <a:sym typeface="EB Garamond"/>
            </a:endParaRPr>
          </a:p>
          <a:p>
            <a:pPr indent="-342900" lvl="0" marL="457200" rtl="0" algn="l">
              <a:spcBef>
                <a:spcPts val="600"/>
              </a:spcBef>
              <a:spcAft>
                <a:spcPts val="0"/>
              </a:spcAft>
              <a:buClr>
                <a:srgbClr val="666666"/>
              </a:buClr>
              <a:buSzPts val="1800"/>
              <a:buFont typeface="EB Garamond"/>
              <a:buAutoNum type="arabicPeriod"/>
            </a:pPr>
            <a:r>
              <a:rPr lang="en" sz="1800">
                <a:solidFill>
                  <a:srgbClr val="666666"/>
                </a:solidFill>
                <a:latin typeface="EB Garamond"/>
                <a:ea typeface="EB Garamond"/>
                <a:cs typeface="EB Garamond"/>
                <a:sym typeface="EB Garamond"/>
              </a:rPr>
              <a:t>DynamoDB</a:t>
            </a:r>
            <a:endParaRPr sz="1800">
              <a:solidFill>
                <a:srgbClr val="666666"/>
              </a:solidFill>
              <a:latin typeface="EB Garamond"/>
              <a:ea typeface="EB Garamond"/>
              <a:cs typeface="EB Garamond"/>
              <a:sym typeface="EB Garamond"/>
            </a:endParaRPr>
          </a:p>
          <a:p>
            <a:pPr indent="0" lvl="0" marL="0" rtl="0" algn="l">
              <a:spcBef>
                <a:spcPts val="600"/>
              </a:spcBef>
              <a:spcAft>
                <a:spcPts val="600"/>
              </a:spcAft>
              <a:buNone/>
            </a:pPr>
            <a:r>
              <a:t/>
            </a:r>
            <a:endParaRPr sz="1800">
              <a:solidFill>
                <a:srgbClr val="666666"/>
              </a:solidFill>
              <a:latin typeface="EB Garamond"/>
              <a:ea typeface="EB Garamond"/>
              <a:cs typeface="EB Garamond"/>
              <a:sym typeface="EB Garamon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7"/>
          <p:cNvSpPr/>
          <p:nvPr/>
        </p:nvSpPr>
        <p:spPr>
          <a:xfrm>
            <a:off x="201550" y="1120600"/>
            <a:ext cx="4006800" cy="3861600"/>
          </a:xfrm>
          <a:prstGeom prst="rect">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7"/>
          <p:cNvSpPr txBox="1"/>
          <p:nvPr>
            <p:ph idx="1" type="subTitle"/>
          </p:nvPr>
        </p:nvSpPr>
        <p:spPr>
          <a:xfrm>
            <a:off x="-79975" y="74700"/>
            <a:ext cx="8612400" cy="79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FF7A00"/>
                </a:solidFill>
                <a:latin typeface="EB Garamond"/>
                <a:ea typeface="EB Garamond"/>
                <a:cs typeface="EB Garamond"/>
                <a:sym typeface="EB Garamond"/>
              </a:rPr>
              <a:t>Today’s Architecture</a:t>
            </a:r>
            <a:endParaRPr>
              <a:solidFill>
                <a:srgbClr val="FF7A00"/>
              </a:solidFill>
              <a:latin typeface="EB Garamond"/>
              <a:ea typeface="EB Garamond"/>
              <a:cs typeface="EB Garamond"/>
              <a:sym typeface="EB Garamond"/>
            </a:endParaRPr>
          </a:p>
        </p:txBody>
      </p:sp>
      <p:pic>
        <p:nvPicPr>
          <p:cNvPr id="266" name="Google Shape;266;p37"/>
          <p:cNvPicPr preferRelativeResize="0"/>
          <p:nvPr/>
        </p:nvPicPr>
        <p:blipFill>
          <a:blip r:embed="rId3">
            <a:alphaModFix/>
          </a:blip>
          <a:stretch>
            <a:fillRect/>
          </a:stretch>
        </p:blipFill>
        <p:spPr>
          <a:xfrm>
            <a:off x="201550" y="1120600"/>
            <a:ext cx="346975" cy="342900"/>
          </a:xfrm>
          <a:prstGeom prst="rect">
            <a:avLst/>
          </a:prstGeom>
          <a:noFill/>
          <a:ln cap="flat" cmpd="sng" w="9525">
            <a:solidFill>
              <a:srgbClr val="38761D"/>
            </a:solidFill>
            <a:prstDash val="solid"/>
            <a:round/>
            <a:headEnd len="sm" w="sm" type="none"/>
            <a:tailEnd len="sm" w="sm" type="none"/>
          </a:ln>
        </p:spPr>
      </p:pic>
      <p:pic>
        <p:nvPicPr>
          <p:cNvPr id="267" name="Google Shape;267;p37"/>
          <p:cNvPicPr preferRelativeResize="0"/>
          <p:nvPr/>
        </p:nvPicPr>
        <p:blipFill>
          <a:blip r:embed="rId4">
            <a:alphaModFix/>
          </a:blip>
          <a:stretch>
            <a:fillRect/>
          </a:stretch>
        </p:blipFill>
        <p:spPr>
          <a:xfrm>
            <a:off x="4002687" y="1996135"/>
            <a:ext cx="529750" cy="529750"/>
          </a:xfrm>
          <a:prstGeom prst="rect">
            <a:avLst/>
          </a:prstGeom>
          <a:noFill/>
          <a:ln>
            <a:noFill/>
          </a:ln>
        </p:spPr>
      </p:pic>
      <p:sp>
        <p:nvSpPr>
          <p:cNvPr id="268" name="Google Shape;268;p37"/>
          <p:cNvSpPr/>
          <p:nvPr/>
        </p:nvSpPr>
        <p:spPr>
          <a:xfrm>
            <a:off x="5691700" y="1206250"/>
            <a:ext cx="3360300" cy="20538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9" name="Google Shape;269;p37"/>
          <p:cNvPicPr preferRelativeResize="0"/>
          <p:nvPr/>
        </p:nvPicPr>
        <p:blipFill>
          <a:blip r:embed="rId5">
            <a:alphaModFix/>
          </a:blip>
          <a:stretch>
            <a:fillRect/>
          </a:stretch>
        </p:blipFill>
        <p:spPr>
          <a:xfrm>
            <a:off x="6035075" y="1960695"/>
            <a:ext cx="600625" cy="600625"/>
          </a:xfrm>
          <a:prstGeom prst="rect">
            <a:avLst/>
          </a:prstGeom>
          <a:noFill/>
          <a:ln cap="flat" cmpd="sng" w="9525">
            <a:solidFill>
              <a:schemeClr val="dk1"/>
            </a:solidFill>
            <a:prstDash val="solid"/>
            <a:round/>
            <a:headEnd len="sm" w="sm" type="none"/>
            <a:tailEnd len="sm" w="sm" type="none"/>
          </a:ln>
        </p:spPr>
      </p:pic>
      <p:pic>
        <p:nvPicPr>
          <p:cNvPr id="270" name="Google Shape;270;p37"/>
          <p:cNvPicPr preferRelativeResize="0"/>
          <p:nvPr/>
        </p:nvPicPr>
        <p:blipFill>
          <a:blip r:embed="rId6">
            <a:alphaModFix/>
          </a:blip>
          <a:stretch>
            <a:fillRect/>
          </a:stretch>
        </p:blipFill>
        <p:spPr>
          <a:xfrm>
            <a:off x="7937700" y="1932838"/>
            <a:ext cx="600625" cy="600625"/>
          </a:xfrm>
          <a:prstGeom prst="rect">
            <a:avLst/>
          </a:prstGeom>
          <a:noFill/>
          <a:ln cap="flat" cmpd="sng" w="9525">
            <a:solidFill>
              <a:schemeClr val="dk1"/>
            </a:solidFill>
            <a:prstDash val="solid"/>
            <a:round/>
            <a:headEnd len="sm" w="sm" type="none"/>
            <a:tailEnd len="sm" w="sm" type="none"/>
          </a:ln>
        </p:spPr>
      </p:pic>
      <p:sp>
        <p:nvSpPr>
          <p:cNvPr id="271" name="Google Shape;271;p37"/>
          <p:cNvSpPr txBox="1"/>
          <p:nvPr/>
        </p:nvSpPr>
        <p:spPr>
          <a:xfrm>
            <a:off x="5811438" y="2674550"/>
            <a:ext cx="1047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Amazon S3</a:t>
            </a:r>
            <a:endParaRPr sz="1300"/>
          </a:p>
        </p:txBody>
      </p:sp>
      <p:sp>
        <p:nvSpPr>
          <p:cNvPr id="272" name="Google Shape;272;p37"/>
          <p:cNvSpPr txBox="1"/>
          <p:nvPr/>
        </p:nvSpPr>
        <p:spPr>
          <a:xfrm>
            <a:off x="7835350" y="2618125"/>
            <a:ext cx="1047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S3 Bucket</a:t>
            </a:r>
            <a:endParaRPr sz="1300"/>
          </a:p>
        </p:txBody>
      </p:sp>
      <p:cxnSp>
        <p:nvCxnSpPr>
          <p:cNvPr id="273" name="Google Shape;273;p37"/>
          <p:cNvCxnSpPr>
            <a:stCxn id="267" idx="3"/>
            <a:endCxn id="269" idx="1"/>
          </p:cNvCxnSpPr>
          <p:nvPr/>
        </p:nvCxnSpPr>
        <p:spPr>
          <a:xfrm>
            <a:off x="4532437" y="2261010"/>
            <a:ext cx="1502700" cy="0"/>
          </a:xfrm>
          <a:prstGeom prst="straightConnector1">
            <a:avLst/>
          </a:prstGeom>
          <a:noFill/>
          <a:ln cap="flat" cmpd="sng" w="9525">
            <a:solidFill>
              <a:schemeClr val="dk2"/>
            </a:solidFill>
            <a:prstDash val="solid"/>
            <a:round/>
            <a:headEnd len="med" w="med" type="none"/>
            <a:tailEnd len="med" w="med" type="stealth"/>
          </a:ln>
        </p:spPr>
      </p:cxnSp>
      <p:cxnSp>
        <p:nvCxnSpPr>
          <p:cNvPr id="274" name="Google Shape;274;p37"/>
          <p:cNvCxnSpPr>
            <a:stCxn id="269" idx="3"/>
            <a:endCxn id="270" idx="1"/>
          </p:cNvCxnSpPr>
          <p:nvPr/>
        </p:nvCxnSpPr>
        <p:spPr>
          <a:xfrm flipH="1" rot="10800000">
            <a:off x="6635700" y="2233108"/>
            <a:ext cx="1302000" cy="27900"/>
          </a:xfrm>
          <a:prstGeom prst="straightConnector1">
            <a:avLst/>
          </a:prstGeom>
          <a:noFill/>
          <a:ln cap="flat" cmpd="sng" w="9525">
            <a:solidFill>
              <a:schemeClr val="dk2"/>
            </a:solidFill>
            <a:prstDash val="solid"/>
            <a:round/>
            <a:headEnd len="med" w="med" type="none"/>
            <a:tailEnd len="med" w="med" type="stealth"/>
          </a:ln>
        </p:spPr>
      </p:cxnSp>
      <p:pic>
        <p:nvPicPr>
          <p:cNvPr id="275" name="Google Shape;275;p37"/>
          <p:cNvPicPr preferRelativeResize="0"/>
          <p:nvPr/>
        </p:nvPicPr>
        <p:blipFill>
          <a:blip r:embed="rId7">
            <a:alphaModFix/>
          </a:blip>
          <a:stretch>
            <a:fillRect/>
          </a:stretch>
        </p:blipFill>
        <p:spPr>
          <a:xfrm>
            <a:off x="4631150" y="867904"/>
            <a:ext cx="637725" cy="644100"/>
          </a:xfrm>
          <a:prstGeom prst="rect">
            <a:avLst/>
          </a:prstGeom>
          <a:noFill/>
          <a:ln>
            <a:noFill/>
          </a:ln>
        </p:spPr>
      </p:pic>
      <p:sp>
        <p:nvSpPr>
          <p:cNvPr id="276" name="Google Shape;276;p37"/>
          <p:cNvSpPr txBox="1"/>
          <p:nvPr/>
        </p:nvSpPr>
        <p:spPr>
          <a:xfrm>
            <a:off x="4663800" y="1282425"/>
            <a:ext cx="82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Internet</a:t>
            </a:r>
            <a:endParaRPr/>
          </a:p>
        </p:txBody>
      </p:sp>
      <p:sp>
        <p:nvSpPr>
          <p:cNvPr id="277" name="Google Shape;277;p37"/>
          <p:cNvSpPr txBox="1"/>
          <p:nvPr/>
        </p:nvSpPr>
        <p:spPr>
          <a:xfrm>
            <a:off x="3861672" y="2564275"/>
            <a:ext cx="1144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  Internet   Gateway</a:t>
            </a:r>
            <a:endParaRPr sz="1000"/>
          </a:p>
        </p:txBody>
      </p:sp>
      <p:sp>
        <p:nvSpPr>
          <p:cNvPr id="278" name="Google Shape;278;p37"/>
          <p:cNvSpPr/>
          <p:nvPr/>
        </p:nvSpPr>
        <p:spPr>
          <a:xfrm>
            <a:off x="620750" y="1644700"/>
            <a:ext cx="2950800" cy="11769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9" name="Google Shape;279;p37"/>
          <p:cNvPicPr preferRelativeResize="0"/>
          <p:nvPr/>
        </p:nvPicPr>
        <p:blipFill>
          <a:blip r:embed="rId8">
            <a:alphaModFix/>
          </a:blip>
          <a:stretch>
            <a:fillRect/>
          </a:stretch>
        </p:blipFill>
        <p:spPr>
          <a:xfrm>
            <a:off x="620750" y="1644700"/>
            <a:ext cx="346975" cy="346975"/>
          </a:xfrm>
          <a:prstGeom prst="rect">
            <a:avLst/>
          </a:prstGeom>
          <a:noFill/>
          <a:ln>
            <a:noFill/>
          </a:ln>
        </p:spPr>
      </p:pic>
      <p:sp>
        <p:nvSpPr>
          <p:cNvPr id="280" name="Google Shape;280;p37"/>
          <p:cNvSpPr txBox="1"/>
          <p:nvPr/>
        </p:nvSpPr>
        <p:spPr>
          <a:xfrm>
            <a:off x="967725" y="1652975"/>
            <a:ext cx="1144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38761D"/>
                </a:solidFill>
              </a:rPr>
              <a:t>Public Subnet</a:t>
            </a:r>
            <a:endParaRPr sz="900">
              <a:solidFill>
                <a:srgbClr val="38761D"/>
              </a:solidFill>
            </a:endParaRPr>
          </a:p>
        </p:txBody>
      </p:sp>
      <p:pic>
        <p:nvPicPr>
          <p:cNvPr id="281" name="Google Shape;281;p37"/>
          <p:cNvPicPr preferRelativeResize="0"/>
          <p:nvPr/>
        </p:nvPicPr>
        <p:blipFill>
          <a:blip r:embed="rId9">
            <a:alphaModFix/>
          </a:blip>
          <a:stretch>
            <a:fillRect/>
          </a:stretch>
        </p:blipFill>
        <p:spPr>
          <a:xfrm>
            <a:off x="1747400" y="1979200"/>
            <a:ext cx="507900" cy="507900"/>
          </a:xfrm>
          <a:prstGeom prst="rect">
            <a:avLst/>
          </a:prstGeom>
          <a:noFill/>
          <a:ln>
            <a:noFill/>
          </a:ln>
        </p:spPr>
      </p:pic>
      <p:sp>
        <p:nvSpPr>
          <p:cNvPr id="282" name="Google Shape;282;p37"/>
          <p:cNvSpPr txBox="1"/>
          <p:nvPr/>
        </p:nvSpPr>
        <p:spPr>
          <a:xfrm>
            <a:off x="1741348" y="2466975"/>
            <a:ext cx="529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EC2</a:t>
            </a:r>
            <a:endParaRPr sz="1200"/>
          </a:p>
        </p:txBody>
      </p:sp>
      <p:cxnSp>
        <p:nvCxnSpPr>
          <p:cNvPr id="283" name="Google Shape;283;p37"/>
          <p:cNvCxnSpPr/>
          <p:nvPr/>
        </p:nvCxnSpPr>
        <p:spPr>
          <a:xfrm>
            <a:off x="2255300" y="2231963"/>
            <a:ext cx="1703100" cy="2400"/>
          </a:xfrm>
          <a:prstGeom prst="straightConnector1">
            <a:avLst/>
          </a:prstGeom>
          <a:noFill/>
          <a:ln cap="flat" cmpd="sng" w="9525">
            <a:solidFill>
              <a:schemeClr val="dk2"/>
            </a:solidFill>
            <a:prstDash val="solid"/>
            <a:round/>
            <a:headEnd len="med" w="med" type="none"/>
            <a:tailEnd len="med" w="med" type="stealth"/>
          </a:ln>
        </p:spPr>
      </p:cxnSp>
      <p:sp>
        <p:nvSpPr>
          <p:cNvPr id="284" name="Google Shape;284;p37"/>
          <p:cNvSpPr/>
          <p:nvPr/>
        </p:nvSpPr>
        <p:spPr>
          <a:xfrm>
            <a:off x="620750" y="3530425"/>
            <a:ext cx="2950800" cy="11769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5" name="Google Shape;285;p37"/>
          <p:cNvPicPr preferRelativeResize="0"/>
          <p:nvPr/>
        </p:nvPicPr>
        <p:blipFill>
          <a:blip r:embed="rId10">
            <a:alphaModFix/>
          </a:blip>
          <a:stretch>
            <a:fillRect/>
          </a:stretch>
        </p:blipFill>
        <p:spPr>
          <a:xfrm>
            <a:off x="620750" y="3530425"/>
            <a:ext cx="346975" cy="346975"/>
          </a:xfrm>
          <a:prstGeom prst="rect">
            <a:avLst/>
          </a:prstGeom>
          <a:noFill/>
          <a:ln>
            <a:noFill/>
          </a:ln>
        </p:spPr>
      </p:pic>
      <p:sp>
        <p:nvSpPr>
          <p:cNvPr id="286" name="Google Shape;286;p37"/>
          <p:cNvSpPr txBox="1"/>
          <p:nvPr/>
        </p:nvSpPr>
        <p:spPr>
          <a:xfrm>
            <a:off x="983092" y="3558486"/>
            <a:ext cx="1144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1155CC"/>
                </a:solidFill>
              </a:rPr>
              <a:t>Private Subnet</a:t>
            </a:r>
            <a:endParaRPr sz="900">
              <a:solidFill>
                <a:srgbClr val="1155CC"/>
              </a:solidFill>
            </a:endParaRPr>
          </a:p>
        </p:txBody>
      </p:sp>
      <p:pic>
        <p:nvPicPr>
          <p:cNvPr id="287" name="Google Shape;287;p37"/>
          <p:cNvPicPr preferRelativeResize="0"/>
          <p:nvPr/>
        </p:nvPicPr>
        <p:blipFill>
          <a:blip r:embed="rId9">
            <a:alphaModFix/>
          </a:blip>
          <a:stretch>
            <a:fillRect/>
          </a:stretch>
        </p:blipFill>
        <p:spPr>
          <a:xfrm>
            <a:off x="1837300" y="3877400"/>
            <a:ext cx="507900" cy="507900"/>
          </a:xfrm>
          <a:prstGeom prst="rect">
            <a:avLst/>
          </a:prstGeom>
          <a:noFill/>
          <a:ln>
            <a:noFill/>
          </a:ln>
        </p:spPr>
      </p:pic>
      <p:sp>
        <p:nvSpPr>
          <p:cNvPr id="288" name="Google Shape;288;p37"/>
          <p:cNvSpPr txBox="1"/>
          <p:nvPr/>
        </p:nvSpPr>
        <p:spPr>
          <a:xfrm>
            <a:off x="1831248" y="4365175"/>
            <a:ext cx="529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EC2</a:t>
            </a:r>
            <a:endParaRPr sz="1200"/>
          </a:p>
        </p:txBody>
      </p:sp>
      <p:cxnSp>
        <p:nvCxnSpPr>
          <p:cNvPr id="289" name="Google Shape;289;p37"/>
          <p:cNvCxnSpPr>
            <a:endCxn id="284" idx="3"/>
          </p:cNvCxnSpPr>
          <p:nvPr/>
        </p:nvCxnSpPr>
        <p:spPr>
          <a:xfrm>
            <a:off x="2456150" y="4117675"/>
            <a:ext cx="1115400" cy="1200"/>
          </a:xfrm>
          <a:prstGeom prst="straightConnector1">
            <a:avLst/>
          </a:prstGeom>
          <a:noFill/>
          <a:ln cap="flat" cmpd="sng" w="9525">
            <a:solidFill>
              <a:schemeClr val="dk2"/>
            </a:solidFill>
            <a:prstDash val="solid"/>
            <a:round/>
            <a:headEnd len="med" w="med" type="none"/>
            <a:tailEnd len="med" w="med" type="stealth"/>
          </a:ln>
        </p:spPr>
      </p:cxnSp>
      <p:pic>
        <p:nvPicPr>
          <p:cNvPr id="290" name="Google Shape;290;p37"/>
          <p:cNvPicPr preferRelativeResize="0"/>
          <p:nvPr/>
        </p:nvPicPr>
        <p:blipFill>
          <a:blip r:embed="rId11">
            <a:alphaModFix/>
          </a:blip>
          <a:stretch>
            <a:fillRect/>
          </a:stretch>
        </p:blipFill>
        <p:spPr>
          <a:xfrm>
            <a:off x="3684348" y="3913263"/>
            <a:ext cx="436174" cy="436174"/>
          </a:xfrm>
          <a:prstGeom prst="rect">
            <a:avLst/>
          </a:prstGeom>
          <a:noFill/>
          <a:ln>
            <a:noFill/>
          </a:ln>
        </p:spPr>
      </p:pic>
      <p:sp>
        <p:nvSpPr>
          <p:cNvPr id="291" name="Google Shape;291;p37"/>
          <p:cNvSpPr txBox="1"/>
          <p:nvPr/>
        </p:nvSpPr>
        <p:spPr>
          <a:xfrm>
            <a:off x="4361500" y="3918100"/>
            <a:ext cx="167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No Internet Route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8"/>
          <p:cNvSpPr/>
          <p:nvPr/>
        </p:nvSpPr>
        <p:spPr>
          <a:xfrm>
            <a:off x="0" y="4800600"/>
            <a:ext cx="9164100" cy="3429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F3F3F3"/>
                </a:solidFill>
                <a:latin typeface="EB Garamond"/>
                <a:ea typeface="EB Garamond"/>
                <a:cs typeface="EB Garamond"/>
                <a:sym typeface="EB Garamond"/>
              </a:rPr>
              <a:t>   knowledge portal </a:t>
            </a:r>
            <a:endParaRPr b="1" sz="1800">
              <a:solidFill>
                <a:srgbClr val="F3F3F3"/>
              </a:solidFill>
              <a:latin typeface="EB Garamond"/>
              <a:ea typeface="EB Garamond"/>
              <a:cs typeface="EB Garamond"/>
              <a:sym typeface="EB Garamond"/>
            </a:endParaRPr>
          </a:p>
        </p:txBody>
      </p:sp>
      <p:sp>
        <p:nvSpPr>
          <p:cNvPr id="297" name="Google Shape;297;p38"/>
          <p:cNvSpPr txBox="1"/>
          <p:nvPr>
            <p:ph idx="1" type="subTitle"/>
          </p:nvPr>
        </p:nvSpPr>
        <p:spPr>
          <a:xfrm>
            <a:off x="-188050" y="81050"/>
            <a:ext cx="7992000" cy="3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8E7CC3"/>
                </a:solidFill>
                <a:latin typeface="EB Garamond"/>
                <a:ea typeface="EB Garamond"/>
                <a:cs typeface="EB Garamond"/>
                <a:sym typeface="EB Garamond"/>
              </a:rPr>
              <a:t>                              Downsides of Gateway Endpoints - 1</a:t>
            </a:r>
            <a:endParaRPr>
              <a:solidFill>
                <a:srgbClr val="8E7CC3"/>
              </a:solidFill>
              <a:latin typeface="EB Garamond"/>
              <a:ea typeface="EB Garamond"/>
              <a:cs typeface="EB Garamond"/>
              <a:sym typeface="EB Garamond"/>
            </a:endParaRPr>
          </a:p>
        </p:txBody>
      </p:sp>
      <p:sp>
        <p:nvSpPr>
          <p:cNvPr id="298" name="Google Shape;298;p38"/>
          <p:cNvSpPr txBox="1"/>
          <p:nvPr/>
        </p:nvSpPr>
        <p:spPr>
          <a:xfrm>
            <a:off x="229525" y="809875"/>
            <a:ext cx="8460300" cy="160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66666"/>
                </a:solidFill>
                <a:latin typeface="EB Garamond"/>
                <a:ea typeface="EB Garamond"/>
                <a:cs typeface="EB Garamond"/>
                <a:sym typeface="EB Garamond"/>
              </a:rPr>
              <a:t>In Gateway endpoints approach, the VPC endpoint was created outside your VPC and traffic was routed via route table.</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666666"/>
                </a:solidFill>
                <a:latin typeface="EB Garamond"/>
                <a:ea typeface="EB Garamond"/>
                <a:cs typeface="EB Garamond"/>
                <a:sym typeface="EB Garamond"/>
              </a:rPr>
              <a:t>Thus, it is not possible to use it directly from VPN’s or Direct connects and variou others.</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p:txBody>
      </p:sp>
      <p:pic>
        <p:nvPicPr>
          <p:cNvPr id="299" name="Google Shape;299;p38"/>
          <p:cNvPicPr preferRelativeResize="0"/>
          <p:nvPr/>
        </p:nvPicPr>
        <p:blipFill>
          <a:blip r:embed="rId3">
            <a:alphaModFix/>
          </a:blip>
          <a:stretch>
            <a:fillRect/>
          </a:stretch>
        </p:blipFill>
        <p:spPr>
          <a:xfrm>
            <a:off x="2200899" y="2453300"/>
            <a:ext cx="4075325" cy="22485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9"/>
          <p:cNvSpPr/>
          <p:nvPr/>
        </p:nvSpPr>
        <p:spPr>
          <a:xfrm>
            <a:off x="0" y="4800600"/>
            <a:ext cx="9164100" cy="3429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F3F3F3"/>
                </a:solidFill>
                <a:latin typeface="EB Garamond"/>
                <a:ea typeface="EB Garamond"/>
                <a:cs typeface="EB Garamond"/>
                <a:sym typeface="EB Garamond"/>
              </a:rPr>
              <a:t>   knowledge portal </a:t>
            </a:r>
            <a:endParaRPr b="1" sz="1800">
              <a:solidFill>
                <a:srgbClr val="F3F3F3"/>
              </a:solidFill>
              <a:latin typeface="EB Garamond"/>
              <a:ea typeface="EB Garamond"/>
              <a:cs typeface="EB Garamond"/>
              <a:sym typeface="EB Garamond"/>
            </a:endParaRPr>
          </a:p>
        </p:txBody>
      </p:sp>
      <p:sp>
        <p:nvSpPr>
          <p:cNvPr id="305" name="Google Shape;305;p39"/>
          <p:cNvSpPr txBox="1"/>
          <p:nvPr>
            <p:ph idx="1" type="subTitle"/>
          </p:nvPr>
        </p:nvSpPr>
        <p:spPr>
          <a:xfrm>
            <a:off x="-188050" y="81050"/>
            <a:ext cx="8032200" cy="3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8E7CC3"/>
                </a:solidFill>
                <a:latin typeface="EB Garamond"/>
                <a:ea typeface="EB Garamond"/>
                <a:cs typeface="EB Garamond"/>
                <a:sym typeface="EB Garamond"/>
              </a:rPr>
              <a:t>                               Downsides of Gateway Endpoints - 2</a:t>
            </a:r>
            <a:endParaRPr>
              <a:solidFill>
                <a:srgbClr val="8E7CC3"/>
              </a:solidFill>
              <a:latin typeface="EB Garamond"/>
              <a:ea typeface="EB Garamond"/>
              <a:cs typeface="EB Garamond"/>
              <a:sym typeface="EB Garamond"/>
            </a:endParaRPr>
          </a:p>
        </p:txBody>
      </p:sp>
      <p:sp>
        <p:nvSpPr>
          <p:cNvPr id="306" name="Google Shape;306;p39"/>
          <p:cNvSpPr txBox="1"/>
          <p:nvPr/>
        </p:nvSpPr>
        <p:spPr>
          <a:xfrm>
            <a:off x="351900" y="922750"/>
            <a:ext cx="8460300" cy="160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66666"/>
                </a:solidFill>
                <a:latin typeface="EB Garamond"/>
                <a:ea typeface="EB Garamond"/>
                <a:cs typeface="EB Garamond"/>
                <a:sym typeface="EB Garamond"/>
              </a:rPr>
              <a:t>Endpoints are supported within the same Region only. You cannot create an endpoint between a VPC and a service in a different Region.</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666666"/>
                </a:solidFill>
                <a:latin typeface="EB Garamond"/>
                <a:ea typeface="EB Garamond"/>
                <a:cs typeface="EB Garamond"/>
                <a:sym typeface="EB Garamond"/>
              </a:rPr>
              <a:t>Endpoints support IPv4 traffic only.</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666666"/>
                </a:solidFill>
                <a:latin typeface="EB Garamond"/>
                <a:ea typeface="EB Garamond"/>
                <a:cs typeface="EB Garamond"/>
                <a:sym typeface="EB Garamond"/>
              </a:rPr>
              <a:t>You must turn on DNS resolution in your VPC, or if you're using your own DNS server, ensure that DNS requests to the required service (such as Amazon S3) are resolved correctly to the IP addresses maintained by AWS.</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0"/>
          <p:cNvSpPr txBox="1"/>
          <p:nvPr>
            <p:ph type="ctrTitle"/>
          </p:nvPr>
        </p:nvSpPr>
        <p:spPr>
          <a:xfrm>
            <a:off x="976725" y="1492675"/>
            <a:ext cx="7464900" cy="1143300"/>
          </a:xfrm>
          <a:prstGeom prst="rect">
            <a:avLst/>
          </a:prstGeom>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rgbClr val="666666"/>
                </a:solidFill>
                <a:latin typeface="EB Garamond"/>
                <a:ea typeface="EB Garamond"/>
                <a:cs typeface="EB Garamond"/>
                <a:sym typeface="EB Garamond"/>
              </a:rPr>
              <a:t>                 Interface Endpoints</a:t>
            </a:r>
            <a:endParaRPr sz="3600">
              <a:solidFill>
                <a:srgbClr val="666666"/>
              </a:solidFill>
              <a:latin typeface="EB Garamond"/>
              <a:ea typeface="EB Garamond"/>
              <a:cs typeface="EB Garamond"/>
              <a:sym typeface="EB Garamond"/>
            </a:endParaRPr>
          </a:p>
        </p:txBody>
      </p:sp>
      <p:sp>
        <p:nvSpPr>
          <p:cNvPr id="312" name="Google Shape;312;p40"/>
          <p:cNvSpPr txBox="1"/>
          <p:nvPr>
            <p:ph idx="1" type="subTitle"/>
          </p:nvPr>
        </p:nvSpPr>
        <p:spPr>
          <a:xfrm>
            <a:off x="0" y="30298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7A00"/>
                </a:solidFill>
                <a:latin typeface="EB Garamond"/>
                <a:ea typeface="EB Garamond"/>
                <a:cs typeface="EB Garamond"/>
                <a:sym typeface="EB Garamond"/>
              </a:rPr>
              <a:t>      New Generation Endpoint</a:t>
            </a:r>
            <a:endParaRPr>
              <a:solidFill>
                <a:srgbClr val="FF7A00"/>
              </a:solidFill>
              <a:latin typeface="EB Garamond"/>
              <a:ea typeface="EB Garamond"/>
              <a:cs typeface="EB Garamond"/>
              <a:sym typeface="EB Garamond"/>
            </a:endParaRPr>
          </a:p>
        </p:txBody>
      </p:sp>
      <p:cxnSp>
        <p:nvCxnSpPr>
          <p:cNvPr id="313" name="Google Shape;313;p40"/>
          <p:cNvCxnSpPr/>
          <p:nvPr/>
        </p:nvCxnSpPr>
        <p:spPr>
          <a:xfrm flipH="1" rot="10800000">
            <a:off x="383250" y="663825"/>
            <a:ext cx="8391000" cy="1800"/>
          </a:xfrm>
          <a:prstGeom prst="straightConnector1">
            <a:avLst/>
          </a:prstGeom>
          <a:noFill/>
          <a:ln cap="flat" cmpd="sng" w="19050">
            <a:solidFill>
              <a:srgbClr val="CCCCCC"/>
            </a:solidFill>
            <a:prstDash val="solid"/>
            <a:round/>
            <a:headEnd len="med" w="med" type="none"/>
            <a:tailEnd len="med" w="med" type="none"/>
          </a:ln>
        </p:spPr>
      </p:cxnSp>
      <p:cxnSp>
        <p:nvCxnSpPr>
          <p:cNvPr id="314" name="Google Shape;314;p40"/>
          <p:cNvCxnSpPr/>
          <p:nvPr/>
        </p:nvCxnSpPr>
        <p:spPr>
          <a:xfrm>
            <a:off x="322800" y="4377025"/>
            <a:ext cx="8511900" cy="20400"/>
          </a:xfrm>
          <a:prstGeom prst="straightConnector1">
            <a:avLst/>
          </a:prstGeom>
          <a:noFill/>
          <a:ln cap="flat" cmpd="sng" w="19050">
            <a:solidFill>
              <a:srgbClr val="B7B7B7"/>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1"/>
          <p:cNvSpPr/>
          <p:nvPr/>
        </p:nvSpPr>
        <p:spPr>
          <a:xfrm>
            <a:off x="0" y="4800600"/>
            <a:ext cx="9164100" cy="3429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F3F3F3"/>
                </a:solidFill>
                <a:latin typeface="EB Garamond"/>
                <a:ea typeface="EB Garamond"/>
                <a:cs typeface="EB Garamond"/>
                <a:sym typeface="EB Garamond"/>
              </a:rPr>
              <a:t>   knowledge portal </a:t>
            </a:r>
            <a:endParaRPr b="1" sz="1800">
              <a:solidFill>
                <a:srgbClr val="F3F3F3"/>
              </a:solidFill>
              <a:latin typeface="EB Garamond"/>
              <a:ea typeface="EB Garamond"/>
              <a:cs typeface="EB Garamond"/>
              <a:sym typeface="EB Garamond"/>
            </a:endParaRPr>
          </a:p>
        </p:txBody>
      </p:sp>
      <p:sp>
        <p:nvSpPr>
          <p:cNvPr id="320" name="Google Shape;320;p41"/>
          <p:cNvSpPr txBox="1"/>
          <p:nvPr>
            <p:ph idx="1" type="subTitle"/>
          </p:nvPr>
        </p:nvSpPr>
        <p:spPr>
          <a:xfrm>
            <a:off x="-188050" y="81050"/>
            <a:ext cx="7992000" cy="3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8E7CC3"/>
                </a:solidFill>
                <a:latin typeface="EB Garamond"/>
                <a:ea typeface="EB Garamond"/>
                <a:cs typeface="EB Garamond"/>
                <a:sym typeface="EB Garamond"/>
              </a:rPr>
              <a:t>                              Downsides of Gateway Endpoints - 1</a:t>
            </a:r>
            <a:endParaRPr>
              <a:solidFill>
                <a:srgbClr val="8E7CC3"/>
              </a:solidFill>
              <a:latin typeface="EB Garamond"/>
              <a:ea typeface="EB Garamond"/>
              <a:cs typeface="EB Garamond"/>
              <a:sym typeface="EB Garamond"/>
            </a:endParaRPr>
          </a:p>
        </p:txBody>
      </p:sp>
      <p:sp>
        <p:nvSpPr>
          <p:cNvPr id="321" name="Google Shape;321;p41"/>
          <p:cNvSpPr txBox="1"/>
          <p:nvPr/>
        </p:nvSpPr>
        <p:spPr>
          <a:xfrm>
            <a:off x="229525" y="809875"/>
            <a:ext cx="8460300" cy="160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66666"/>
                </a:solidFill>
                <a:latin typeface="EB Garamond"/>
                <a:ea typeface="EB Garamond"/>
                <a:cs typeface="EB Garamond"/>
                <a:sym typeface="EB Garamond"/>
              </a:rPr>
              <a:t>In Gateway endpoints approach, the VPC endpoint was created outside your VPC and traffic was routed via route table.</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666666"/>
                </a:solidFill>
                <a:latin typeface="EB Garamond"/>
                <a:ea typeface="EB Garamond"/>
                <a:cs typeface="EB Garamond"/>
                <a:sym typeface="EB Garamond"/>
              </a:rPr>
              <a:t>Thus, it is not possible to use it directly from VPN’s or Direct connects and variou others.</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p:txBody>
      </p:sp>
      <p:pic>
        <p:nvPicPr>
          <p:cNvPr id="322" name="Google Shape;322;p41"/>
          <p:cNvPicPr preferRelativeResize="0"/>
          <p:nvPr/>
        </p:nvPicPr>
        <p:blipFill>
          <a:blip r:embed="rId3">
            <a:alphaModFix/>
          </a:blip>
          <a:stretch>
            <a:fillRect/>
          </a:stretch>
        </p:blipFill>
        <p:spPr>
          <a:xfrm>
            <a:off x="2200899" y="2453300"/>
            <a:ext cx="4075325" cy="22485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2"/>
          <p:cNvSpPr txBox="1"/>
          <p:nvPr>
            <p:ph idx="1" type="subTitle"/>
          </p:nvPr>
        </p:nvSpPr>
        <p:spPr>
          <a:xfrm>
            <a:off x="-79975" y="74700"/>
            <a:ext cx="8612400" cy="79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FF7A00"/>
                </a:solidFill>
                <a:latin typeface="EB Garamond"/>
                <a:ea typeface="EB Garamond"/>
                <a:cs typeface="EB Garamond"/>
                <a:sym typeface="EB Garamond"/>
              </a:rPr>
              <a:t>Interface Endpoints</a:t>
            </a:r>
            <a:endParaRPr>
              <a:solidFill>
                <a:srgbClr val="FF7A00"/>
              </a:solidFill>
              <a:latin typeface="EB Garamond"/>
              <a:ea typeface="EB Garamond"/>
              <a:cs typeface="EB Garamond"/>
              <a:sym typeface="EB Garamond"/>
            </a:endParaRPr>
          </a:p>
        </p:txBody>
      </p:sp>
      <p:sp>
        <p:nvSpPr>
          <p:cNvPr id="328" name="Google Shape;328;p42"/>
          <p:cNvSpPr txBox="1"/>
          <p:nvPr/>
        </p:nvSpPr>
        <p:spPr>
          <a:xfrm>
            <a:off x="341850" y="827600"/>
            <a:ext cx="8460300" cy="106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66666"/>
                </a:solidFill>
                <a:latin typeface="EB Garamond"/>
                <a:ea typeface="EB Garamond"/>
                <a:cs typeface="EB Garamond"/>
                <a:sym typeface="EB Garamond"/>
              </a:rPr>
              <a:t>An interface endpoint is an elastic network interface with a private IP address from the IP address range of your subnet.</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666666"/>
                </a:solidFill>
                <a:latin typeface="EB Garamond"/>
                <a:ea typeface="EB Garamond"/>
                <a:cs typeface="EB Garamond"/>
                <a:sym typeface="EB Garamond"/>
              </a:rPr>
              <a:t>It serves as an entry point for traffic destined to a supported AWS service or a VPC endpoint service.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p:txBody>
      </p:sp>
      <p:sp>
        <p:nvSpPr>
          <p:cNvPr id="329" name="Google Shape;329;p42"/>
          <p:cNvSpPr/>
          <p:nvPr/>
        </p:nvSpPr>
        <p:spPr>
          <a:xfrm>
            <a:off x="1146050" y="2853925"/>
            <a:ext cx="3870000" cy="1555800"/>
          </a:xfrm>
          <a:prstGeom prst="rect">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2"/>
          <p:cNvSpPr/>
          <p:nvPr/>
        </p:nvSpPr>
        <p:spPr>
          <a:xfrm>
            <a:off x="1572700" y="3043375"/>
            <a:ext cx="2950800" cy="1176900"/>
          </a:xfrm>
          <a:prstGeom prst="rect">
            <a:avLst/>
          </a:prstGeom>
          <a:solidFill>
            <a:schemeClr val="lt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1" name="Google Shape;331;p42"/>
          <p:cNvPicPr preferRelativeResize="0"/>
          <p:nvPr/>
        </p:nvPicPr>
        <p:blipFill>
          <a:blip r:embed="rId3">
            <a:alphaModFix/>
          </a:blip>
          <a:stretch>
            <a:fillRect/>
          </a:stretch>
        </p:blipFill>
        <p:spPr>
          <a:xfrm>
            <a:off x="2048675" y="3496725"/>
            <a:ext cx="427250" cy="427250"/>
          </a:xfrm>
          <a:prstGeom prst="rect">
            <a:avLst/>
          </a:prstGeom>
          <a:noFill/>
          <a:ln>
            <a:noFill/>
          </a:ln>
        </p:spPr>
      </p:pic>
      <p:pic>
        <p:nvPicPr>
          <p:cNvPr id="332" name="Google Shape;332;p42"/>
          <p:cNvPicPr preferRelativeResize="0"/>
          <p:nvPr/>
        </p:nvPicPr>
        <p:blipFill>
          <a:blip r:embed="rId4">
            <a:alphaModFix/>
          </a:blip>
          <a:stretch>
            <a:fillRect/>
          </a:stretch>
        </p:blipFill>
        <p:spPr>
          <a:xfrm>
            <a:off x="1572700" y="3043375"/>
            <a:ext cx="346975" cy="346975"/>
          </a:xfrm>
          <a:prstGeom prst="rect">
            <a:avLst/>
          </a:prstGeom>
          <a:noFill/>
          <a:ln>
            <a:noFill/>
          </a:ln>
        </p:spPr>
      </p:pic>
      <p:sp>
        <p:nvSpPr>
          <p:cNvPr id="333" name="Google Shape;333;p42"/>
          <p:cNvSpPr txBox="1"/>
          <p:nvPr/>
        </p:nvSpPr>
        <p:spPr>
          <a:xfrm>
            <a:off x="1935042" y="3071436"/>
            <a:ext cx="1144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1155CC"/>
                </a:solidFill>
              </a:rPr>
              <a:t>Private Subnet</a:t>
            </a:r>
            <a:endParaRPr sz="900">
              <a:solidFill>
                <a:srgbClr val="1155CC"/>
              </a:solidFill>
            </a:endParaRPr>
          </a:p>
        </p:txBody>
      </p:sp>
      <p:pic>
        <p:nvPicPr>
          <p:cNvPr id="334" name="Google Shape;334;p42"/>
          <p:cNvPicPr preferRelativeResize="0"/>
          <p:nvPr/>
        </p:nvPicPr>
        <p:blipFill>
          <a:blip r:embed="rId5">
            <a:alphaModFix/>
          </a:blip>
          <a:stretch>
            <a:fillRect/>
          </a:stretch>
        </p:blipFill>
        <p:spPr>
          <a:xfrm>
            <a:off x="3582775" y="3383800"/>
            <a:ext cx="496050" cy="496050"/>
          </a:xfrm>
          <a:prstGeom prst="rect">
            <a:avLst/>
          </a:prstGeom>
          <a:noFill/>
          <a:ln>
            <a:noFill/>
          </a:ln>
        </p:spPr>
      </p:pic>
      <p:cxnSp>
        <p:nvCxnSpPr>
          <p:cNvPr id="335" name="Google Shape;335;p42"/>
          <p:cNvCxnSpPr/>
          <p:nvPr/>
        </p:nvCxnSpPr>
        <p:spPr>
          <a:xfrm flipH="1" rot="10800000">
            <a:off x="2646388" y="3627775"/>
            <a:ext cx="765900" cy="8100"/>
          </a:xfrm>
          <a:prstGeom prst="straightConnector1">
            <a:avLst/>
          </a:prstGeom>
          <a:noFill/>
          <a:ln cap="flat" cmpd="sng" w="9525">
            <a:solidFill>
              <a:schemeClr val="dk2"/>
            </a:solidFill>
            <a:prstDash val="solid"/>
            <a:round/>
            <a:headEnd len="med" w="med" type="none"/>
            <a:tailEnd len="med" w="med" type="stealth"/>
          </a:ln>
        </p:spPr>
      </p:cxnSp>
      <p:pic>
        <p:nvPicPr>
          <p:cNvPr id="336" name="Google Shape;336;p42"/>
          <p:cNvPicPr preferRelativeResize="0"/>
          <p:nvPr/>
        </p:nvPicPr>
        <p:blipFill>
          <a:blip r:embed="rId6">
            <a:alphaModFix/>
          </a:blip>
          <a:stretch>
            <a:fillRect/>
          </a:stretch>
        </p:blipFill>
        <p:spPr>
          <a:xfrm>
            <a:off x="6047350" y="2402450"/>
            <a:ext cx="608675" cy="608675"/>
          </a:xfrm>
          <a:prstGeom prst="rect">
            <a:avLst/>
          </a:prstGeom>
          <a:noFill/>
          <a:ln cap="flat" cmpd="sng" w="9525">
            <a:solidFill>
              <a:srgbClr val="38761D"/>
            </a:solidFill>
            <a:prstDash val="solid"/>
            <a:round/>
            <a:headEnd len="sm" w="sm" type="none"/>
            <a:tailEnd len="sm" w="sm" type="none"/>
          </a:ln>
        </p:spPr>
      </p:pic>
      <p:pic>
        <p:nvPicPr>
          <p:cNvPr id="337" name="Google Shape;337;p42"/>
          <p:cNvPicPr preferRelativeResize="0"/>
          <p:nvPr/>
        </p:nvPicPr>
        <p:blipFill>
          <a:blip r:embed="rId7">
            <a:alphaModFix/>
          </a:blip>
          <a:stretch>
            <a:fillRect/>
          </a:stretch>
        </p:blipFill>
        <p:spPr>
          <a:xfrm>
            <a:off x="6047350" y="3879850"/>
            <a:ext cx="608675" cy="608675"/>
          </a:xfrm>
          <a:prstGeom prst="rect">
            <a:avLst/>
          </a:prstGeom>
          <a:noFill/>
          <a:ln cap="flat" cmpd="sng" w="9525">
            <a:solidFill>
              <a:srgbClr val="38761D"/>
            </a:solidFill>
            <a:prstDash val="solid"/>
            <a:round/>
            <a:headEnd len="sm" w="sm" type="none"/>
            <a:tailEnd len="sm" w="sm" type="none"/>
          </a:ln>
        </p:spPr>
      </p:pic>
      <p:sp>
        <p:nvSpPr>
          <p:cNvPr id="338" name="Google Shape;338;p42"/>
          <p:cNvSpPr txBox="1"/>
          <p:nvPr/>
        </p:nvSpPr>
        <p:spPr>
          <a:xfrm>
            <a:off x="3105250" y="3844950"/>
            <a:ext cx="1451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Interface VPC Endpoint</a:t>
            </a:r>
            <a:endParaRPr sz="900"/>
          </a:p>
        </p:txBody>
      </p:sp>
      <p:cxnSp>
        <p:nvCxnSpPr>
          <p:cNvPr id="339" name="Google Shape;339;p42"/>
          <p:cNvCxnSpPr>
            <a:stCxn id="330" idx="3"/>
            <a:endCxn id="336" idx="1"/>
          </p:cNvCxnSpPr>
          <p:nvPr/>
        </p:nvCxnSpPr>
        <p:spPr>
          <a:xfrm flipH="1" rot="10800000">
            <a:off x="4523500" y="2706925"/>
            <a:ext cx="1524000" cy="924900"/>
          </a:xfrm>
          <a:prstGeom prst="straightConnector1">
            <a:avLst/>
          </a:prstGeom>
          <a:noFill/>
          <a:ln cap="flat" cmpd="sng" w="9525">
            <a:solidFill>
              <a:schemeClr val="dk2"/>
            </a:solidFill>
            <a:prstDash val="solid"/>
            <a:round/>
            <a:headEnd len="med" w="med" type="none"/>
            <a:tailEnd len="med" w="med" type="stealth"/>
          </a:ln>
        </p:spPr>
      </p:cxnSp>
      <p:cxnSp>
        <p:nvCxnSpPr>
          <p:cNvPr id="340" name="Google Shape;340;p42"/>
          <p:cNvCxnSpPr>
            <a:stCxn id="330" idx="3"/>
            <a:endCxn id="337" idx="1"/>
          </p:cNvCxnSpPr>
          <p:nvPr/>
        </p:nvCxnSpPr>
        <p:spPr>
          <a:xfrm>
            <a:off x="4523500" y="3631825"/>
            <a:ext cx="1524000" cy="552300"/>
          </a:xfrm>
          <a:prstGeom prst="straightConnector1">
            <a:avLst/>
          </a:prstGeom>
          <a:noFill/>
          <a:ln cap="flat" cmpd="sng" w="9525">
            <a:solidFill>
              <a:schemeClr val="dk2"/>
            </a:solidFill>
            <a:prstDash val="solid"/>
            <a:round/>
            <a:headEnd len="med" w="med" type="none"/>
            <a:tailEnd len="med" w="med" type="stealth"/>
          </a:ln>
        </p:spPr>
      </p:cxnSp>
      <p:sp>
        <p:nvSpPr>
          <p:cNvPr id="341" name="Google Shape;341;p42"/>
          <p:cNvSpPr txBox="1"/>
          <p:nvPr/>
        </p:nvSpPr>
        <p:spPr>
          <a:xfrm>
            <a:off x="5781025" y="3032875"/>
            <a:ext cx="129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Amazon S3</a:t>
            </a:r>
            <a:endParaRPr/>
          </a:p>
        </p:txBody>
      </p:sp>
      <p:sp>
        <p:nvSpPr>
          <p:cNvPr id="342" name="Google Shape;342;p42"/>
          <p:cNvSpPr txBox="1"/>
          <p:nvPr/>
        </p:nvSpPr>
        <p:spPr>
          <a:xfrm>
            <a:off x="5740725" y="4547375"/>
            <a:ext cx="129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Amazon SQS</a:t>
            </a:r>
            <a:endParaRPr/>
          </a:p>
        </p:txBody>
      </p:sp>
      <p:sp>
        <p:nvSpPr>
          <p:cNvPr id="343" name="Google Shape;343;p42"/>
          <p:cNvSpPr txBox="1"/>
          <p:nvPr/>
        </p:nvSpPr>
        <p:spPr>
          <a:xfrm>
            <a:off x="2048700" y="3879850"/>
            <a:ext cx="427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EC2</a:t>
            </a:r>
            <a:endParaRPr sz="900"/>
          </a:p>
        </p:txBody>
      </p:sp>
      <p:pic>
        <p:nvPicPr>
          <p:cNvPr id="344" name="Google Shape;344;p42"/>
          <p:cNvPicPr preferRelativeResize="0"/>
          <p:nvPr/>
        </p:nvPicPr>
        <p:blipFill>
          <a:blip r:embed="rId8">
            <a:alphaModFix/>
          </a:blip>
          <a:stretch>
            <a:fillRect/>
          </a:stretch>
        </p:blipFill>
        <p:spPr>
          <a:xfrm>
            <a:off x="1146050" y="2853925"/>
            <a:ext cx="266700" cy="266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3"/>
          <p:cNvSpPr txBox="1"/>
          <p:nvPr>
            <p:ph idx="1" type="subTitle"/>
          </p:nvPr>
        </p:nvSpPr>
        <p:spPr>
          <a:xfrm>
            <a:off x="-58625" y="64050"/>
            <a:ext cx="8612400" cy="79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FF7A00"/>
                </a:solidFill>
                <a:latin typeface="EB Garamond"/>
                <a:ea typeface="EB Garamond"/>
                <a:cs typeface="EB Garamond"/>
                <a:sym typeface="EB Garamond"/>
              </a:rPr>
              <a:t>Benefits of Interface Endpoint</a:t>
            </a:r>
            <a:endParaRPr>
              <a:solidFill>
                <a:srgbClr val="FF7A00"/>
              </a:solidFill>
              <a:latin typeface="EB Garamond"/>
              <a:ea typeface="EB Garamond"/>
              <a:cs typeface="EB Garamond"/>
              <a:sym typeface="EB Garamond"/>
            </a:endParaRPr>
          </a:p>
        </p:txBody>
      </p:sp>
      <p:sp>
        <p:nvSpPr>
          <p:cNvPr id="350" name="Google Shape;350;p43"/>
          <p:cNvSpPr/>
          <p:nvPr/>
        </p:nvSpPr>
        <p:spPr>
          <a:xfrm>
            <a:off x="0" y="4800600"/>
            <a:ext cx="9164100" cy="3429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F3F3F3"/>
                </a:solidFill>
                <a:latin typeface="EB Garamond"/>
                <a:ea typeface="EB Garamond"/>
                <a:cs typeface="EB Garamond"/>
                <a:sym typeface="EB Garamond"/>
              </a:rPr>
              <a:t>   knowledge portal </a:t>
            </a:r>
            <a:endParaRPr b="1" sz="1800">
              <a:solidFill>
                <a:srgbClr val="F3F3F3"/>
              </a:solidFill>
              <a:latin typeface="EB Garamond"/>
              <a:ea typeface="EB Garamond"/>
              <a:cs typeface="EB Garamond"/>
              <a:sym typeface="EB Garamond"/>
            </a:endParaRPr>
          </a:p>
        </p:txBody>
      </p:sp>
      <p:sp>
        <p:nvSpPr>
          <p:cNvPr id="351" name="Google Shape;351;p43"/>
          <p:cNvSpPr txBox="1"/>
          <p:nvPr/>
        </p:nvSpPr>
        <p:spPr>
          <a:xfrm>
            <a:off x="389600" y="951025"/>
            <a:ext cx="7984200" cy="625500"/>
          </a:xfrm>
          <a:prstGeom prst="rect">
            <a:avLst/>
          </a:prstGeom>
          <a:noFill/>
          <a:ln>
            <a:noFill/>
          </a:ln>
        </p:spPr>
        <p:txBody>
          <a:bodyPr anchorCtr="0" anchor="t" bIns="91425" lIns="91425" spcFirstLastPara="1" rIns="91425" wrap="square" tIns="91425">
            <a:noAutofit/>
          </a:bodyPr>
          <a:lstStyle/>
          <a:p>
            <a:pPr indent="-342900" lvl="0" marL="457200" rtl="0" algn="l">
              <a:spcBef>
                <a:spcPts val="480"/>
              </a:spcBef>
              <a:spcAft>
                <a:spcPts val="0"/>
              </a:spcAft>
              <a:buClr>
                <a:srgbClr val="666666"/>
              </a:buClr>
              <a:buSzPts val="1800"/>
              <a:buFont typeface="EB Garamond"/>
              <a:buAutoNum type="arabicPeriod"/>
            </a:pPr>
            <a:r>
              <a:rPr lang="en" sz="1800">
                <a:solidFill>
                  <a:srgbClr val="666666"/>
                </a:solidFill>
                <a:latin typeface="EB Garamond"/>
                <a:ea typeface="EB Garamond"/>
                <a:cs typeface="EB Garamond"/>
                <a:sym typeface="EB Garamond"/>
              </a:rPr>
              <a:t>Interface endpoints enable the use of security groups to restrict access to the endpoint.</a:t>
            </a:r>
            <a:endParaRPr sz="1800">
              <a:solidFill>
                <a:srgbClr val="666666"/>
              </a:solidFill>
              <a:latin typeface="EB Garamond"/>
              <a:ea typeface="EB Garamond"/>
              <a:cs typeface="EB Garamond"/>
              <a:sym typeface="EB Garamond"/>
            </a:endParaRPr>
          </a:p>
          <a:p>
            <a:pPr indent="0" lvl="0" marL="0" rtl="0" algn="l">
              <a:spcBef>
                <a:spcPts val="60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600"/>
              </a:spcBef>
              <a:spcAft>
                <a:spcPts val="0"/>
              </a:spcAft>
              <a:buNone/>
            </a:pPr>
            <a:r>
              <a:t/>
            </a:r>
            <a:endParaRPr sz="1800">
              <a:solidFill>
                <a:srgbClr val="666666"/>
              </a:solidFill>
              <a:latin typeface="EB Garamond"/>
              <a:ea typeface="EB Garamond"/>
              <a:cs typeface="EB Garamond"/>
              <a:sym typeface="EB Garamond"/>
            </a:endParaRPr>
          </a:p>
          <a:p>
            <a:pPr indent="-342900" lvl="0" marL="457200" rtl="0" algn="l">
              <a:spcBef>
                <a:spcPts val="600"/>
              </a:spcBef>
              <a:spcAft>
                <a:spcPts val="0"/>
              </a:spcAft>
              <a:buClr>
                <a:srgbClr val="666666"/>
              </a:buClr>
              <a:buSzPts val="1800"/>
              <a:buFont typeface="EB Garamond"/>
              <a:buAutoNum type="arabicPeriod"/>
            </a:pPr>
            <a:r>
              <a:rPr lang="en" sz="1800">
                <a:solidFill>
                  <a:srgbClr val="666666"/>
                </a:solidFill>
                <a:latin typeface="EB Garamond"/>
                <a:ea typeface="EB Garamond"/>
                <a:cs typeface="EB Garamond"/>
                <a:sym typeface="EB Garamond"/>
              </a:rPr>
              <a:t>VPN’s and Direct Connect based connections are supported.</a:t>
            </a:r>
            <a:endParaRPr sz="1800">
              <a:solidFill>
                <a:srgbClr val="666666"/>
              </a:solidFill>
              <a:latin typeface="EB Garamond"/>
              <a:ea typeface="EB Garamond"/>
              <a:cs typeface="EB Garamond"/>
              <a:sym typeface="EB Garamond"/>
            </a:endParaRPr>
          </a:p>
          <a:p>
            <a:pPr indent="0" lvl="0" marL="0" rtl="0" algn="l">
              <a:spcBef>
                <a:spcPts val="60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600"/>
              </a:spcBef>
              <a:spcAft>
                <a:spcPts val="0"/>
              </a:spcAft>
              <a:buNone/>
            </a:pPr>
            <a:r>
              <a:t/>
            </a:r>
            <a:endParaRPr sz="1800">
              <a:solidFill>
                <a:srgbClr val="666666"/>
              </a:solidFill>
              <a:latin typeface="EB Garamond"/>
              <a:ea typeface="EB Garamond"/>
              <a:cs typeface="EB Garamond"/>
              <a:sym typeface="EB Garamond"/>
            </a:endParaRPr>
          </a:p>
          <a:p>
            <a:pPr indent="-342900" lvl="0" marL="457200" rtl="0" algn="l">
              <a:spcBef>
                <a:spcPts val="600"/>
              </a:spcBef>
              <a:spcAft>
                <a:spcPts val="0"/>
              </a:spcAft>
              <a:buClr>
                <a:srgbClr val="666666"/>
              </a:buClr>
              <a:buSzPts val="1800"/>
              <a:buFont typeface="EB Garamond"/>
              <a:buAutoNum type="arabicPeriod"/>
            </a:pPr>
            <a:r>
              <a:rPr lang="en" sz="1800">
                <a:solidFill>
                  <a:srgbClr val="666666"/>
                </a:solidFill>
                <a:latin typeface="EB Garamond"/>
                <a:ea typeface="EB Garamond"/>
                <a:cs typeface="EB Garamond"/>
                <a:sym typeface="EB Garamond"/>
              </a:rPr>
              <a:t>Interface endpoints supports lot of services unlike Gateway endpoints.</a:t>
            </a:r>
            <a:endParaRPr sz="1800">
              <a:solidFill>
                <a:srgbClr val="666666"/>
              </a:solidFill>
              <a:latin typeface="EB Garamond"/>
              <a:ea typeface="EB Garamond"/>
              <a:cs typeface="EB Garamond"/>
              <a:sym typeface="EB Garamond"/>
            </a:endParaRPr>
          </a:p>
          <a:p>
            <a:pPr indent="0" lvl="0" marL="0" rtl="0" algn="l">
              <a:spcBef>
                <a:spcPts val="600"/>
              </a:spcBef>
              <a:spcAft>
                <a:spcPts val="600"/>
              </a:spcAft>
              <a:buNone/>
            </a:pPr>
            <a:r>
              <a:t/>
            </a:r>
            <a:endParaRPr sz="1800">
              <a:solidFill>
                <a:srgbClr val="666666"/>
              </a:solidFill>
              <a:latin typeface="EB Garamond"/>
              <a:ea typeface="EB Garamond"/>
              <a:cs typeface="EB Garamond"/>
              <a:sym typeface="EB 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6"/>
          <p:cNvSpPr txBox="1"/>
          <p:nvPr>
            <p:ph idx="1" type="subTitle"/>
          </p:nvPr>
        </p:nvSpPr>
        <p:spPr>
          <a:xfrm>
            <a:off x="-79975" y="74700"/>
            <a:ext cx="8612400" cy="79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FF7A00"/>
                </a:solidFill>
                <a:latin typeface="EB Garamond"/>
                <a:ea typeface="EB Garamond"/>
                <a:cs typeface="EB Garamond"/>
                <a:sym typeface="EB Garamond"/>
              </a:rPr>
              <a:t>Use-Case: EC2 and S3 Communication</a:t>
            </a:r>
            <a:endParaRPr>
              <a:solidFill>
                <a:srgbClr val="FF7A00"/>
              </a:solidFill>
              <a:latin typeface="EB Garamond"/>
              <a:ea typeface="EB Garamond"/>
              <a:cs typeface="EB Garamond"/>
              <a:sym typeface="EB Garamond"/>
            </a:endParaRPr>
          </a:p>
          <a:p>
            <a:pPr indent="0" lvl="0" marL="0" rtl="0" algn="ctr">
              <a:spcBef>
                <a:spcPts val="0"/>
              </a:spcBef>
              <a:spcAft>
                <a:spcPts val="0"/>
              </a:spcAft>
              <a:buClr>
                <a:schemeClr val="dk1"/>
              </a:buClr>
              <a:buSzPts val="1100"/>
              <a:buFont typeface="Arial"/>
              <a:buNone/>
            </a:pPr>
            <a:r>
              <a:t/>
            </a:r>
            <a:endParaRPr>
              <a:solidFill>
                <a:srgbClr val="FF7A00"/>
              </a:solidFill>
              <a:latin typeface="EB Garamond"/>
              <a:ea typeface="EB Garamond"/>
              <a:cs typeface="EB Garamond"/>
              <a:sym typeface="EB Garamond"/>
            </a:endParaRPr>
          </a:p>
        </p:txBody>
      </p:sp>
      <p:sp>
        <p:nvSpPr>
          <p:cNvPr id="108" name="Google Shape;108;p26"/>
          <p:cNvSpPr/>
          <p:nvPr/>
        </p:nvSpPr>
        <p:spPr>
          <a:xfrm>
            <a:off x="0" y="4800600"/>
            <a:ext cx="9164100" cy="3429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F3F3F3"/>
                </a:solidFill>
                <a:latin typeface="EB Garamond"/>
                <a:ea typeface="EB Garamond"/>
                <a:cs typeface="EB Garamond"/>
                <a:sym typeface="EB Garamond"/>
              </a:rPr>
              <a:t>   knowledge portal </a:t>
            </a:r>
            <a:endParaRPr b="1" sz="1800">
              <a:solidFill>
                <a:srgbClr val="F3F3F3"/>
              </a:solidFill>
              <a:latin typeface="EB Garamond"/>
              <a:ea typeface="EB Garamond"/>
              <a:cs typeface="EB Garamond"/>
              <a:sym typeface="EB Garamond"/>
            </a:endParaRPr>
          </a:p>
        </p:txBody>
      </p:sp>
      <p:pic>
        <p:nvPicPr>
          <p:cNvPr id="109" name="Google Shape;109;p26"/>
          <p:cNvPicPr preferRelativeResize="0"/>
          <p:nvPr/>
        </p:nvPicPr>
        <p:blipFill>
          <a:blip r:embed="rId3">
            <a:alphaModFix/>
          </a:blip>
          <a:stretch>
            <a:fillRect/>
          </a:stretch>
        </p:blipFill>
        <p:spPr>
          <a:xfrm>
            <a:off x="1709375" y="2283625"/>
            <a:ext cx="5033700" cy="1973225"/>
          </a:xfrm>
          <a:prstGeom prst="rect">
            <a:avLst/>
          </a:prstGeom>
          <a:noFill/>
          <a:ln>
            <a:noFill/>
          </a:ln>
        </p:spPr>
      </p:pic>
      <p:sp>
        <p:nvSpPr>
          <p:cNvPr id="110" name="Google Shape;110;p26"/>
          <p:cNvSpPr txBox="1"/>
          <p:nvPr/>
        </p:nvSpPr>
        <p:spPr>
          <a:xfrm>
            <a:off x="341850" y="867900"/>
            <a:ext cx="8460300" cy="160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66666"/>
                </a:solidFill>
                <a:latin typeface="EB Garamond"/>
                <a:ea typeface="EB Garamond"/>
                <a:cs typeface="EB Garamond"/>
                <a:sym typeface="EB Garamond"/>
              </a:rPr>
              <a:t>For EC2 instances to be able to access public resources like S3, DynamoDB and others, the traffic needed to be passed via Internet Gateway.</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4"/>
          <p:cNvSpPr txBox="1"/>
          <p:nvPr>
            <p:ph type="ctrTitle"/>
          </p:nvPr>
        </p:nvSpPr>
        <p:spPr>
          <a:xfrm>
            <a:off x="224075" y="1573300"/>
            <a:ext cx="8438700" cy="1143300"/>
          </a:xfrm>
          <a:prstGeom prst="rect">
            <a:avLst/>
          </a:prstGeom>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3600">
                <a:solidFill>
                  <a:srgbClr val="666666"/>
                </a:solidFill>
                <a:latin typeface="EB Garamond"/>
                <a:ea typeface="EB Garamond"/>
                <a:cs typeface="EB Garamond"/>
                <a:sym typeface="EB Garamond"/>
              </a:rPr>
              <a:t>VPC Endpoint Services</a:t>
            </a:r>
            <a:endParaRPr sz="3600">
              <a:solidFill>
                <a:srgbClr val="666666"/>
              </a:solidFill>
              <a:latin typeface="EB Garamond"/>
              <a:ea typeface="EB Garamond"/>
              <a:cs typeface="EB Garamond"/>
              <a:sym typeface="EB Garamond"/>
            </a:endParaRPr>
          </a:p>
        </p:txBody>
      </p:sp>
      <p:sp>
        <p:nvSpPr>
          <p:cNvPr id="357" name="Google Shape;357;p44"/>
          <p:cNvSpPr txBox="1"/>
          <p:nvPr>
            <p:ph idx="1" type="subTitle"/>
          </p:nvPr>
        </p:nvSpPr>
        <p:spPr>
          <a:xfrm>
            <a:off x="0" y="30298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7A00"/>
                </a:solidFill>
                <a:latin typeface="EB Garamond"/>
                <a:ea typeface="EB Garamond"/>
                <a:cs typeface="EB Garamond"/>
                <a:sym typeface="EB Garamond"/>
              </a:rPr>
              <a:t>     More Use-Cases Supported</a:t>
            </a:r>
            <a:endParaRPr>
              <a:solidFill>
                <a:srgbClr val="FF7A00"/>
              </a:solidFill>
              <a:latin typeface="EB Garamond"/>
              <a:ea typeface="EB Garamond"/>
              <a:cs typeface="EB Garamond"/>
              <a:sym typeface="EB Garamond"/>
            </a:endParaRPr>
          </a:p>
        </p:txBody>
      </p:sp>
      <p:cxnSp>
        <p:nvCxnSpPr>
          <p:cNvPr id="358" name="Google Shape;358;p44"/>
          <p:cNvCxnSpPr/>
          <p:nvPr/>
        </p:nvCxnSpPr>
        <p:spPr>
          <a:xfrm flipH="1" rot="10800000">
            <a:off x="383250" y="663825"/>
            <a:ext cx="8391000" cy="1800"/>
          </a:xfrm>
          <a:prstGeom prst="straightConnector1">
            <a:avLst/>
          </a:prstGeom>
          <a:noFill/>
          <a:ln cap="flat" cmpd="sng" w="19050">
            <a:solidFill>
              <a:srgbClr val="CCCCCC"/>
            </a:solidFill>
            <a:prstDash val="solid"/>
            <a:round/>
            <a:headEnd len="med" w="med" type="none"/>
            <a:tailEnd len="med" w="med" type="none"/>
          </a:ln>
        </p:spPr>
      </p:cxnSp>
      <p:cxnSp>
        <p:nvCxnSpPr>
          <p:cNvPr id="359" name="Google Shape;359;p44"/>
          <p:cNvCxnSpPr/>
          <p:nvPr/>
        </p:nvCxnSpPr>
        <p:spPr>
          <a:xfrm>
            <a:off x="322800" y="4377025"/>
            <a:ext cx="8511900" cy="20400"/>
          </a:xfrm>
          <a:prstGeom prst="straightConnector1">
            <a:avLst/>
          </a:prstGeom>
          <a:noFill/>
          <a:ln cap="flat" cmpd="sng" w="19050">
            <a:solidFill>
              <a:srgbClr val="B7B7B7"/>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5"/>
          <p:cNvSpPr/>
          <p:nvPr/>
        </p:nvSpPr>
        <p:spPr>
          <a:xfrm>
            <a:off x="498425" y="3183963"/>
            <a:ext cx="2127000" cy="891300"/>
          </a:xfrm>
          <a:prstGeom prst="rect">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5"/>
          <p:cNvSpPr/>
          <p:nvPr/>
        </p:nvSpPr>
        <p:spPr>
          <a:xfrm>
            <a:off x="0" y="4800600"/>
            <a:ext cx="9164100" cy="3429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F3F3F3"/>
                </a:solidFill>
                <a:latin typeface="EB Garamond"/>
                <a:ea typeface="EB Garamond"/>
                <a:cs typeface="EB Garamond"/>
                <a:sym typeface="EB Garamond"/>
              </a:rPr>
              <a:t>   knowledge portal </a:t>
            </a:r>
            <a:endParaRPr b="1" sz="1800">
              <a:solidFill>
                <a:srgbClr val="F3F3F3"/>
              </a:solidFill>
              <a:latin typeface="EB Garamond"/>
              <a:ea typeface="EB Garamond"/>
              <a:cs typeface="EB Garamond"/>
              <a:sym typeface="EB Garamond"/>
            </a:endParaRPr>
          </a:p>
        </p:txBody>
      </p:sp>
      <p:sp>
        <p:nvSpPr>
          <p:cNvPr id="366" name="Google Shape;366;p45"/>
          <p:cNvSpPr txBox="1"/>
          <p:nvPr>
            <p:ph idx="1" type="subTitle"/>
          </p:nvPr>
        </p:nvSpPr>
        <p:spPr>
          <a:xfrm>
            <a:off x="1466301" y="81100"/>
            <a:ext cx="6539100" cy="3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8E7CC3"/>
                </a:solidFill>
                <a:latin typeface="EB Garamond"/>
                <a:ea typeface="EB Garamond"/>
                <a:cs typeface="EB Garamond"/>
                <a:sym typeface="EB Garamond"/>
              </a:rPr>
              <a:t>                    Sample Use-Case</a:t>
            </a:r>
            <a:endParaRPr>
              <a:solidFill>
                <a:srgbClr val="8E7CC3"/>
              </a:solidFill>
              <a:latin typeface="EB Garamond"/>
              <a:ea typeface="EB Garamond"/>
              <a:cs typeface="EB Garamond"/>
              <a:sym typeface="EB Garamond"/>
            </a:endParaRPr>
          </a:p>
        </p:txBody>
      </p:sp>
      <p:sp>
        <p:nvSpPr>
          <p:cNvPr id="367" name="Google Shape;367;p45"/>
          <p:cNvSpPr txBox="1"/>
          <p:nvPr/>
        </p:nvSpPr>
        <p:spPr>
          <a:xfrm>
            <a:off x="143000" y="729000"/>
            <a:ext cx="8460300" cy="8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66666"/>
                </a:solidFill>
                <a:latin typeface="EB Garamond"/>
                <a:ea typeface="EB Garamond"/>
                <a:cs typeface="EB Garamond"/>
                <a:sym typeface="EB Garamond"/>
              </a:rPr>
              <a:t>There are many service providers like DataDog, New Relic for which we need to upload our server/application metrics through Internet.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p:txBody>
      </p:sp>
      <p:pic>
        <p:nvPicPr>
          <p:cNvPr id="368" name="Google Shape;368;p45"/>
          <p:cNvPicPr preferRelativeResize="0"/>
          <p:nvPr/>
        </p:nvPicPr>
        <p:blipFill>
          <a:blip r:embed="rId3">
            <a:alphaModFix/>
          </a:blip>
          <a:stretch>
            <a:fillRect/>
          </a:stretch>
        </p:blipFill>
        <p:spPr>
          <a:xfrm>
            <a:off x="3268519" y="1925300"/>
            <a:ext cx="1039275" cy="806050"/>
          </a:xfrm>
          <a:prstGeom prst="rect">
            <a:avLst/>
          </a:prstGeom>
          <a:noFill/>
          <a:ln>
            <a:noFill/>
          </a:ln>
        </p:spPr>
      </p:pic>
      <p:cxnSp>
        <p:nvCxnSpPr>
          <p:cNvPr id="369" name="Google Shape;369;p45"/>
          <p:cNvCxnSpPr/>
          <p:nvPr/>
        </p:nvCxnSpPr>
        <p:spPr>
          <a:xfrm flipH="1" rot="10800000">
            <a:off x="2196925" y="2429800"/>
            <a:ext cx="924000" cy="667500"/>
          </a:xfrm>
          <a:prstGeom prst="straightConnector1">
            <a:avLst/>
          </a:prstGeom>
          <a:noFill/>
          <a:ln cap="flat" cmpd="sng" w="9525">
            <a:solidFill>
              <a:schemeClr val="dk2"/>
            </a:solidFill>
            <a:prstDash val="solid"/>
            <a:round/>
            <a:headEnd len="med" w="med" type="none"/>
            <a:tailEnd len="med" w="med" type="stealth"/>
          </a:ln>
        </p:spPr>
      </p:cxnSp>
      <p:cxnSp>
        <p:nvCxnSpPr>
          <p:cNvPr id="370" name="Google Shape;370;p45"/>
          <p:cNvCxnSpPr/>
          <p:nvPr/>
        </p:nvCxnSpPr>
        <p:spPr>
          <a:xfrm>
            <a:off x="4616900" y="2469850"/>
            <a:ext cx="983700" cy="587400"/>
          </a:xfrm>
          <a:prstGeom prst="straightConnector1">
            <a:avLst/>
          </a:prstGeom>
          <a:noFill/>
          <a:ln cap="flat" cmpd="sng" w="9525">
            <a:solidFill>
              <a:schemeClr val="dk2"/>
            </a:solidFill>
            <a:prstDash val="solid"/>
            <a:round/>
            <a:headEnd len="med" w="med" type="none"/>
            <a:tailEnd len="med" w="med" type="stealth"/>
          </a:ln>
        </p:spPr>
      </p:cxnSp>
      <p:sp>
        <p:nvSpPr>
          <p:cNvPr id="371" name="Google Shape;371;p45"/>
          <p:cNvSpPr txBox="1"/>
          <p:nvPr/>
        </p:nvSpPr>
        <p:spPr>
          <a:xfrm>
            <a:off x="979029" y="4121437"/>
            <a:ext cx="1646400" cy="21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Consumers</a:t>
            </a:r>
            <a:endParaRPr/>
          </a:p>
        </p:txBody>
      </p:sp>
      <p:sp>
        <p:nvSpPr>
          <p:cNvPr id="372" name="Google Shape;372;p45"/>
          <p:cNvSpPr txBox="1"/>
          <p:nvPr/>
        </p:nvSpPr>
        <p:spPr>
          <a:xfrm>
            <a:off x="5294744" y="4159291"/>
            <a:ext cx="1646400" cy="21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Service Providers</a:t>
            </a:r>
            <a:endParaRPr/>
          </a:p>
        </p:txBody>
      </p:sp>
      <p:pic>
        <p:nvPicPr>
          <p:cNvPr id="373" name="Google Shape;373;p45"/>
          <p:cNvPicPr preferRelativeResize="0"/>
          <p:nvPr/>
        </p:nvPicPr>
        <p:blipFill>
          <a:blip r:embed="rId4">
            <a:alphaModFix/>
          </a:blip>
          <a:stretch>
            <a:fillRect/>
          </a:stretch>
        </p:blipFill>
        <p:spPr>
          <a:xfrm>
            <a:off x="1154690" y="3295860"/>
            <a:ext cx="672634" cy="667500"/>
          </a:xfrm>
          <a:prstGeom prst="rect">
            <a:avLst/>
          </a:prstGeom>
          <a:noFill/>
          <a:ln>
            <a:noFill/>
          </a:ln>
        </p:spPr>
      </p:pic>
      <p:pic>
        <p:nvPicPr>
          <p:cNvPr id="374" name="Google Shape;374;p45"/>
          <p:cNvPicPr preferRelativeResize="0"/>
          <p:nvPr/>
        </p:nvPicPr>
        <p:blipFill>
          <a:blip r:embed="rId5">
            <a:alphaModFix/>
          </a:blip>
          <a:stretch>
            <a:fillRect/>
          </a:stretch>
        </p:blipFill>
        <p:spPr>
          <a:xfrm>
            <a:off x="498425" y="3183975"/>
            <a:ext cx="266700" cy="266700"/>
          </a:xfrm>
          <a:prstGeom prst="rect">
            <a:avLst/>
          </a:prstGeom>
          <a:noFill/>
          <a:ln>
            <a:noFill/>
          </a:ln>
        </p:spPr>
      </p:pic>
      <p:sp>
        <p:nvSpPr>
          <p:cNvPr id="375" name="Google Shape;375;p45"/>
          <p:cNvSpPr/>
          <p:nvPr/>
        </p:nvSpPr>
        <p:spPr>
          <a:xfrm>
            <a:off x="4975400" y="3183963"/>
            <a:ext cx="2127000" cy="891300"/>
          </a:xfrm>
          <a:prstGeom prst="rect">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6" name="Google Shape;376;p45"/>
          <p:cNvPicPr preferRelativeResize="0"/>
          <p:nvPr/>
        </p:nvPicPr>
        <p:blipFill>
          <a:blip r:embed="rId4">
            <a:alphaModFix/>
          </a:blip>
          <a:stretch>
            <a:fillRect/>
          </a:stretch>
        </p:blipFill>
        <p:spPr>
          <a:xfrm>
            <a:off x="5631665" y="3295860"/>
            <a:ext cx="672634" cy="667500"/>
          </a:xfrm>
          <a:prstGeom prst="rect">
            <a:avLst/>
          </a:prstGeom>
          <a:noFill/>
          <a:ln>
            <a:noFill/>
          </a:ln>
        </p:spPr>
      </p:pic>
      <p:pic>
        <p:nvPicPr>
          <p:cNvPr id="377" name="Google Shape;377;p45"/>
          <p:cNvPicPr preferRelativeResize="0"/>
          <p:nvPr/>
        </p:nvPicPr>
        <p:blipFill>
          <a:blip r:embed="rId5">
            <a:alphaModFix/>
          </a:blip>
          <a:stretch>
            <a:fillRect/>
          </a:stretch>
        </p:blipFill>
        <p:spPr>
          <a:xfrm>
            <a:off x="4975400" y="3183975"/>
            <a:ext cx="266700" cy="266700"/>
          </a:xfrm>
          <a:prstGeom prst="rect">
            <a:avLst/>
          </a:prstGeom>
          <a:noFill/>
          <a:ln>
            <a:noFill/>
          </a:ln>
        </p:spPr>
      </p:pic>
      <p:sp>
        <p:nvSpPr>
          <p:cNvPr id="378" name="Google Shape;378;p45"/>
          <p:cNvSpPr txBox="1"/>
          <p:nvPr/>
        </p:nvSpPr>
        <p:spPr>
          <a:xfrm>
            <a:off x="1322150" y="2333600"/>
            <a:ext cx="136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Send Metrics</a:t>
            </a:r>
            <a:endParaRPr/>
          </a:p>
        </p:txBody>
      </p:sp>
      <p:sp>
        <p:nvSpPr>
          <p:cNvPr id="379" name="Google Shape;379;p45"/>
          <p:cNvSpPr txBox="1"/>
          <p:nvPr/>
        </p:nvSpPr>
        <p:spPr>
          <a:xfrm>
            <a:off x="5286700" y="2381200"/>
            <a:ext cx="153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Receive Metrics</a:t>
            </a:r>
            <a:endParaRPr/>
          </a:p>
        </p:txBody>
      </p:sp>
      <p:sp>
        <p:nvSpPr>
          <p:cNvPr id="380" name="Google Shape;380;p45"/>
          <p:cNvSpPr txBox="1"/>
          <p:nvPr/>
        </p:nvSpPr>
        <p:spPr>
          <a:xfrm>
            <a:off x="3531100" y="2733800"/>
            <a:ext cx="98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Internet</a:t>
            </a:r>
            <a:endParaRPr/>
          </a:p>
        </p:txBody>
      </p:sp>
      <p:cxnSp>
        <p:nvCxnSpPr>
          <p:cNvPr id="381" name="Google Shape;381;p45"/>
          <p:cNvCxnSpPr/>
          <p:nvPr/>
        </p:nvCxnSpPr>
        <p:spPr>
          <a:xfrm flipH="1" rot="10800000">
            <a:off x="2829725" y="3619750"/>
            <a:ext cx="1886400" cy="8100"/>
          </a:xfrm>
          <a:prstGeom prst="straightConnector1">
            <a:avLst/>
          </a:prstGeom>
          <a:noFill/>
          <a:ln cap="flat" cmpd="sng" w="9525">
            <a:solidFill>
              <a:schemeClr val="dk2"/>
            </a:solidFill>
            <a:prstDash val="solid"/>
            <a:round/>
            <a:headEnd len="med" w="med" type="none"/>
            <a:tailEnd len="med" w="med" type="stealth"/>
          </a:ln>
        </p:spPr>
      </p:cxnSp>
      <p:sp>
        <p:nvSpPr>
          <p:cNvPr id="382" name="Google Shape;382;p45"/>
          <p:cNvSpPr txBox="1"/>
          <p:nvPr/>
        </p:nvSpPr>
        <p:spPr>
          <a:xfrm>
            <a:off x="2918400" y="3724600"/>
            <a:ext cx="1950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Send Data - Internal Network</a:t>
            </a:r>
            <a:endParaRPr sz="1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000"/>
                                        <p:tgtEl>
                                          <p:spTgt spid="3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6"/>
          <p:cNvSpPr/>
          <p:nvPr/>
        </p:nvSpPr>
        <p:spPr>
          <a:xfrm>
            <a:off x="0" y="4800600"/>
            <a:ext cx="9164100" cy="3429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F3F3F3"/>
                </a:solidFill>
                <a:latin typeface="EB Garamond"/>
                <a:ea typeface="EB Garamond"/>
                <a:cs typeface="EB Garamond"/>
                <a:sym typeface="EB Garamond"/>
              </a:rPr>
              <a:t>   knowledge portal </a:t>
            </a:r>
            <a:endParaRPr b="1" sz="1800">
              <a:solidFill>
                <a:srgbClr val="F3F3F3"/>
              </a:solidFill>
              <a:latin typeface="EB Garamond"/>
              <a:ea typeface="EB Garamond"/>
              <a:cs typeface="EB Garamond"/>
              <a:sym typeface="EB Garamond"/>
            </a:endParaRPr>
          </a:p>
        </p:txBody>
      </p:sp>
      <p:sp>
        <p:nvSpPr>
          <p:cNvPr id="388" name="Google Shape;388;p46"/>
          <p:cNvSpPr txBox="1"/>
          <p:nvPr>
            <p:ph idx="1" type="subTitle"/>
          </p:nvPr>
        </p:nvSpPr>
        <p:spPr>
          <a:xfrm>
            <a:off x="1466301" y="81100"/>
            <a:ext cx="6539100" cy="3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8E7CC3"/>
                </a:solidFill>
                <a:latin typeface="EB Garamond"/>
                <a:ea typeface="EB Garamond"/>
                <a:cs typeface="EB Garamond"/>
                <a:sym typeface="EB Garamond"/>
              </a:rPr>
              <a:t>    Dashboards using Metrics Collected</a:t>
            </a:r>
            <a:endParaRPr>
              <a:solidFill>
                <a:srgbClr val="8E7CC3"/>
              </a:solidFill>
              <a:latin typeface="EB Garamond"/>
              <a:ea typeface="EB Garamond"/>
              <a:cs typeface="EB Garamond"/>
              <a:sym typeface="EB Garamond"/>
            </a:endParaRPr>
          </a:p>
        </p:txBody>
      </p:sp>
      <p:pic>
        <p:nvPicPr>
          <p:cNvPr id="389" name="Google Shape;389;p46"/>
          <p:cNvPicPr preferRelativeResize="0"/>
          <p:nvPr/>
        </p:nvPicPr>
        <p:blipFill>
          <a:blip r:embed="rId3">
            <a:alphaModFix/>
          </a:blip>
          <a:stretch>
            <a:fillRect/>
          </a:stretch>
        </p:blipFill>
        <p:spPr>
          <a:xfrm>
            <a:off x="2031625" y="894300"/>
            <a:ext cx="4838026" cy="35765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7"/>
          <p:cNvSpPr/>
          <p:nvPr/>
        </p:nvSpPr>
        <p:spPr>
          <a:xfrm>
            <a:off x="650425" y="1580888"/>
            <a:ext cx="2127000" cy="891300"/>
          </a:xfrm>
          <a:prstGeom prst="rect">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7"/>
          <p:cNvSpPr txBox="1"/>
          <p:nvPr>
            <p:ph idx="1" type="subTitle"/>
          </p:nvPr>
        </p:nvSpPr>
        <p:spPr>
          <a:xfrm>
            <a:off x="1466301" y="81100"/>
            <a:ext cx="6539100" cy="3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8E7CC3"/>
                </a:solidFill>
                <a:latin typeface="EB Garamond"/>
                <a:ea typeface="EB Garamond"/>
                <a:cs typeface="EB Garamond"/>
                <a:sym typeface="EB Garamond"/>
              </a:rPr>
              <a:t>             Possible Approach - VPC Peering</a:t>
            </a:r>
            <a:endParaRPr>
              <a:solidFill>
                <a:srgbClr val="8E7CC3"/>
              </a:solidFill>
              <a:latin typeface="EB Garamond"/>
              <a:ea typeface="EB Garamond"/>
              <a:cs typeface="EB Garamond"/>
              <a:sym typeface="EB Garamond"/>
            </a:endParaRPr>
          </a:p>
        </p:txBody>
      </p:sp>
      <p:sp>
        <p:nvSpPr>
          <p:cNvPr id="396" name="Google Shape;396;p47"/>
          <p:cNvSpPr txBox="1"/>
          <p:nvPr/>
        </p:nvSpPr>
        <p:spPr>
          <a:xfrm>
            <a:off x="143000" y="729000"/>
            <a:ext cx="8460300" cy="8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66666"/>
                </a:solidFill>
                <a:latin typeface="EB Garamond"/>
                <a:ea typeface="EB Garamond"/>
                <a:cs typeface="EB Garamond"/>
                <a:sym typeface="EB Garamond"/>
              </a:rPr>
              <a:t>VPC Peering Approach will have multiple challenges related to CIDR overlap between clients.</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p:txBody>
      </p:sp>
      <p:cxnSp>
        <p:nvCxnSpPr>
          <p:cNvPr id="397" name="Google Shape;397;p47"/>
          <p:cNvCxnSpPr/>
          <p:nvPr/>
        </p:nvCxnSpPr>
        <p:spPr>
          <a:xfrm>
            <a:off x="2962025" y="1980475"/>
            <a:ext cx="1724100" cy="636900"/>
          </a:xfrm>
          <a:prstGeom prst="straightConnector1">
            <a:avLst/>
          </a:prstGeom>
          <a:noFill/>
          <a:ln cap="flat" cmpd="sng" w="9525">
            <a:solidFill>
              <a:schemeClr val="dk2"/>
            </a:solidFill>
            <a:prstDash val="solid"/>
            <a:round/>
            <a:headEnd len="med" w="med" type="none"/>
            <a:tailEnd len="med" w="med" type="stealth"/>
          </a:ln>
        </p:spPr>
      </p:cxnSp>
      <p:sp>
        <p:nvSpPr>
          <p:cNvPr id="398" name="Google Shape;398;p47"/>
          <p:cNvSpPr txBox="1"/>
          <p:nvPr/>
        </p:nvSpPr>
        <p:spPr>
          <a:xfrm>
            <a:off x="1131029" y="2518362"/>
            <a:ext cx="1646400" cy="21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Consumer 1</a:t>
            </a:r>
            <a:endParaRPr/>
          </a:p>
        </p:txBody>
      </p:sp>
      <p:sp>
        <p:nvSpPr>
          <p:cNvPr id="399" name="Google Shape;399;p47"/>
          <p:cNvSpPr txBox="1"/>
          <p:nvPr/>
        </p:nvSpPr>
        <p:spPr>
          <a:xfrm>
            <a:off x="5404519" y="3276491"/>
            <a:ext cx="1646400" cy="21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Service Providers</a:t>
            </a:r>
            <a:endParaRPr/>
          </a:p>
        </p:txBody>
      </p:sp>
      <p:pic>
        <p:nvPicPr>
          <p:cNvPr id="400" name="Google Shape;400;p47"/>
          <p:cNvPicPr preferRelativeResize="0"/>
          <p:nvPr/>
        </p:nvPicPr>
        <p:blipFill>
          <a:blip r:embed="rId3">
            <a:alphaModFix/>
          </a:blip>
          <a:stretch>
            <a:fillRect/>
          </a:stretch>
        </p:blipFill>
        <p:spPr>
          <a:xfrm>
            <a:off x="1306690" y="1692785"/>
            <a:ext cx="672634" cy="667500"/>
          </a:xfrm>
          <a:prstGeom prst="rect">
            <a:avLst/>
          </a:prstGeom>
          <a:noFill/>
          <a:ln>
            <a:noFill/>
          </a:ln>
        </p:spPr>
      </p:pic>
      <p:pic>
        <p:nvPicPr>
          <p:cNvPr id="401" name="Google Shape;401;p47"/>
          <p:cNvPicPr preferRelativeResize="0"/>
          <p:nvPr/>
        </p:nvPicPr>
        <p:blipFill>
          <a:blip r:embed="rId4">
            <a:alphaModFix/>
          </a:blip>
          <a:stretch>
            <a:fillRect/>
          </a:stretch>
        </p:blipFill>
        <p:spPr>
          <a:xfrm>
            <a:off x="473100" y="1580900"/>
            <a:ext cx="266700" cy="266700"/>
          </a:xfrm>
          <a:prstGeom prst="rect">
            <a:avLst/>
          </a:prstGeom>
          <a:noFill/>
          <a:ln>
            <a:noFill/>
          </a:ln>
        </p:spPr>
      </p:pic>
      <p:sp>
        <p:nvSpPr>
          <p:cNvPr id="402" name="Google Shape;402;p47"/>
          <p:cNvSpPr/>
          <p:nvPr/>
        </p:nvSpPr>
        <p:spPr>
          <a:xfrm>
            <a:off x="5085175" y="2301163"/>
            <a:ext cx="2127000" cy="891300"/>
          </a:xfrm>
          <a:prstGeom prst="rect">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3" name="Google Shape;403;p47"/>
          <p:cNvPicPr preferRelativeResize="0"/>
          <p:nvPr/>
        </p:nvPicPr>
        <p:blipFill>
          <a:blip r:embed="rId3">
            <a:alphaModFix/>
          </a:blip>
          <a:stretch>
            <a:fillRect/>
          </a:stretch>
        </p:blipFill>
        <p:spPr>
          <a:xfrm>
            <a:off x="5741440" y="2413060"/>
            <a:ext cx="672634" cy="667500"/>
          </a:xfrm>
          <a:prstGeom prst="rect">
            <a:avLst/>
          </a:prstGeom>
          <a:noFill/>
          <a:ln>
            <a:noFill/>
          </a:ln>
        </p:spPr>
      </p:pic>
      <p:pic>
        <p:nvPicPr>
          <p:cNvPr id="404" name="Google Shape;404;p47"/>
          <p:cNvPicPr preferRelativeResize="0"/>
          <p:nvPr/>
        </p:nvPicPr>
        <p:blipFill>
          <a:blip r:embed="rId4">
            <a:alphaModFix/>
          </a:blip>
          <a:stretch>
            <a:fillRect/>
          </a:stretch>
        </p:blipFill>
        <p:spPr>
          <a:xfrm>
            <a:off x="5085175" y="2301175"/>
            <a:ext cx="266700" cy="266700"/>
          </a:xfrm>
          <a:prstGeom prst="rect">
            <a:avLst/>
          </a:prstGeom>
          <a:noFill/>
          <a:ln>
            <a:noFill/>
          </a:ln>
        </p:spPr>
      </p:pic>
      <p:sp>
        <p:nvSpPr>
          <p:cNvPr id="405" name="Google Shape;405;p47"/>
          <p:cNvSpPr/>
          <p:nvPr/>
        </p:nvSpPr>
        <p:spPr>
          <a:xfrm>
            <a:off x="692625" y="3295838"/>
            <a:ext cx="2127000" cy="891300"/>
          </a:xfrm>
          <a:prstGeom prst="rect">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7"/>
          <p:cNvSpPr txBox="1"/>
          <p:nvPr/>
        </p:nvSpPr>
        <p:spPr>
          <a:xfrm>
            <a:off x="1063454" y="4283962"/>
            <a:ext cx="1646400" cy="21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Consumers 2</a:t>
            </a:r>
            <a:endParaRPr/>
          </a:p>
        </p:txBody>
      </p:sp>
      <p:pic>
        <p:nvPicPr>
          <p:cNvPr id="407" name="Google Shape;407;p47"/>
          <p:cNvPicPr preferRelativeResize="0"/>
          <p:nvPr/>
        </p:nvPicPr>
        <p:blipFill>
          <a:blip r:embed="rId3">
            <a:alphaModFix/>
          </a:blip>
          <a:stretch>
            <a:fillRect/>
          </a:stretch>
        </p:blipFill>
        <p:spPr>
          <a:xfrm>
            <a:off x="1348890" y="3407735"/>
            <a:ext cx="672634" cy="667500"/>
          </a:xfrm>
          <a:prstGeom prst="rect">
            <a:avLst/>
          </a:prstGeom>
          <a:noFill/>
          <a:ln>
            <a:noFill/>
          </a:ln>
        </p:spPr>
      </p:pic>
      <p:pic>
        <p:nvPicPr>
          <p:cNvPr id="408" name="Google Shape;408;p47"/>
          <p:cNvPicPr preferRelativeResize="0"/>
          <p:nvPr/>
        </p:nvPicPr>
        <p:blipFill>
          <a:blip r:embed="rId4">
            <a:alphaModFix/>
          </a:blip>
          <a:stretch>
            <a:fillRect/>
          </a:stretch>
        </p:blipFill>
        <p:spPr>
          <a:xfrm>
            <a:off x="515300" y="3295850"/>
            <a:ext cx="266700" cy="266700"/>
          </a:xfrm>
          <a:prstGeom prst="rect">
            <a:avLst/>
          </a:prstGeom>
          <a:noFill/>
          <a:ln>
            <a:noFill/>
          </a:ln>
        </p:spPr>
      </p:pic>
      <p:sp>
        <p:nvSpPr>
          <p:cNvPr id="409" name="Google Shape;409;p47"/>
          <p:cNvSpPr txBox="1"/>
          <p:nvPr/>
        </p:nvSpPr>
        <p:spPr>
          <a:xfrm>
            <a:off x="1033125" y="2739850"/>
            <a:ext cx="144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172.31.0.0/16</a:t>
            </a:r>
            <a:endParaRPr/>
          </a:p>
        </p:txBody>
      </p:sp>
      <p:sp>
        <p:nvSpPr>
          <p:cNvPr id="410" name="Google Shape;410;p47"/>
          <p:cNvSpPr txBox="1"/>
          <p:nvPr/>
        </p:nvSpPr>
        <p:spPr>
          <a:xfrm>
            <a:off x="990925" y="4593750"/>
            <a:ext cx="144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172.31.0.0/16</a:t>
            </a:r>
            <a:endParaRPr/>
          </a:p>
        </p:txBody>
      </p:sp>
      <p:sp>
        <p:nvSpPr>
          <p:cNvPr id="411" name="Google Shape;411;p47"/>
          <p:cNvSpPr txBox="1"/>
          <p:nvPr/>
        </p:nvSpPr>
        <p:spPr>
          <a:xfrm>
            <a:off x="5504725" y="3632650"/>
            <a:ext cx="144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10.77.0.0/16</a:t>
            </a:r>
            <a:endParaRPr/>
          </a:p>
        </p:txBody>
      </p:sp>
      <p:cxnSp>
        <p:nvCxnSpPr>
          <p:cNvPr id="412" name="Google Shape;412;p47"/>
          <p:cNvCxnSpPr/>
          <p:nvPr/>
        </p:nvCxnSpPr>
        <p:spPr>
          <a:xfrm flipH="1" rot="10800000">
            <a:off x="3063725" y="3101600"/>
            <a:ext cx="1622400" cy="655200"/>
          </a:xfrm>
          <a:prstGeom prst="straightConnector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8"/>
          <p:cNvSpPr/>
          <p:nvPr/>
        </p:nvSpPr>
        <p:spPr>
          <a:xfrm>
            <a:off x="0" y="4800600"/>
            <a:ext cx="9164100" cy="3429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F3F3F3"/>
                </a:solidFill>
                <a:latin typeface="EB Garamond"/>
                <a:ea typeface="EB Garamond"/>
                <a:cs typeface="EB Garamond"/>
                <a:sym typeface="EB Garamond"/>
              </a:rPr>
              <a:t>   knowledge portal </a:t>
            </a:r>
            <a:endParaRPr b="1" sz="1800">
              <a:solidFill>
                <a:srgbClr val="F3F3F3"/>
              </a:solidFill>
              <a:latin typeface="EB Garamond"/>
              <a:ea typeface="EB Garamond"/>
              <a:cs typeface="EB Garamond"/>
              <a:sym typeface="EB Garamond"/>
            </a:endParaRPr>
          </a:p>
        </p:txBody>
      </p:sp>
      <p:sp>
        <p:nvSpPr>
          <p:cNvPr id="418" name="Google Shape;418;p48"/>
          <p:cNvSpPr txBox="1"/>
          <p:nvPr>
            <p:ph idx="1" type="subTitle"/>
          </p:nvPr>
        </p:nvSpPr>
        <p:spPr>
          <a:xfrm>
            <a:off x="1466301" y="81100"/>
            <a:ext cx="6539100" cy="3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8E7CC3"/>
                </a:solidFill>
                <a:latin typeface="EB Garamond"/>
                <a:ea typeface="EB Garamond"/>
                <a:cs typeface="EB Garamond"/>
                <a:sym typeface="EB Garamond"/>
              </a:rPr>
              <a:t>                Service VPC Endpoints</a:t>
            </a:r>
            <a:endParaRPr>
              <a:solidFill>
                <a:srgbClr val="8E7CC3"/>
              </a:solidFill>
              <a:latin typeface="EB Garamond"/>
              <a:ea typeface="EB Garamond"/>
              <a:cs typeface="EB Garamond"/>
              <a:sym typeface="EB Garamond"/>
            </a:endParaRPr>
          </a:p>
        </p:txBody>
      </p:sp>
      <p:pic>
        <p:nvPicPr>
          <p:cNvPr id="419" name="Google Shape;419;p48"/>
          <p:cNvPicPr preferRelativeResize="0"/>
          <p:nvPr/>
        </p:nvPicPr>
        <p:blipFill>
          <a:blip r:embed="rId3">
            <a:alphaModFix/>
          </a:blip>
          <a:stretch>
            <a:fillRect/>
          </a:stretch>
        </p:blipFill>
        <p:spPr>
          <a:xfrm>
            <a:off x="1619375" y="1620300"/>
            <a:ext cx="5237350" cy="3099450"/>
          </a:xfrm>
          <a:prstGeom prst="rect">
            <a:avLst/>
          </a:prstGeom>
          <a:noFill/>
          <a:ln>
            <a:noFill/>
          </a:ln>
        </p:spPr>
      </p:pic>
      <p:sp>
        <p:nvSpPr>
          <p:cNvPr id="420" name="Google Shape;420;p48"/>
          <p:cNvSpPr txBox="1"/>
          <p:nvPr/>
        </p:nvSpPr>
        <p:spPr>
          <a:xfrm>
            <a:off x="143000" y="729000"/>
            <a:ext cx="8460300" cy="8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66666"/>
                </a:solidFill>
                <a:latin typeface="EB Garamond"/>
                <a:ea typeface="EB Garamond"/>
                <a:cs typeface="EB Garamond"/>
                <a:sym typeface="EB Garamond"/>
              </a:rPr>
              <a:t>You can create your own application in your VPC and configure it as an AWS PrivateLink-powered service (referred to as an endpoint service)</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9"/>
          <p:cNvSpPr txBox="1"/>
          <p:nvPr>
            <p:ph type="ctrTitle"/>
          </p:nvPr>
        </p:nvSpPr>
        <p:spPr>
          <a:xfrm>
            <a:off x="992851" y="1573300"/>
            <a:ext cx="7158300" cy="1143300"/>
          </a:xfrm>
          <a:prstGeom prst="rect">
            <a:avLst/>
          </a:prstGeom>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3600">
                <a:solidFill>
                  <a:srgbClr val="666666"/>
                </a:solidFill>
                <a:latin typeface="EB Garamond"/>
                <a:ea typeface="EB Garamond"/>
                <a:cs typeface="EB Garamond"/>
                <a:sym typeface="EB Garamond"/>
              </a:rPr>
              <a:t>Direct Connect</a:t>
            </a:r>
            <a:endParaRPr sz="3600">
              <a:solidFill>
                <a:srgbClr val="666666"/>
              </a:solidFill>
              <a:latin typeface="EB Garamond"/>
              <a:ea typeface="EB Garamond"/>
              <a:cs typeface="EB Garamond"/>
              <a:sym typeface="EB Garamond"/>
            </a:endParaRPr>
          </a:p>
        </p:txBody>
      </p:sp>
      <p:sp>
        <p:nvSpPr>
          <p:cNvPr id="426" name="Google Shape;426;p49"/>
          <p:cNvSpPr txBox="1"/>
          <p:nvPr>
            <p:ph idx="1" type="subTitle"/>
          </p:nvPr>
        </p:nvSpPr>
        <p:spPr>
          <a:xfrm>
            <a:off x="-211375" y="30181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7A00"/>
                </a:solidFill>
                <a:latin typeface="EB Garamond"/>
                <a:ea typeface="EB Garamond"/>
                <a:cs typeface="EB Garamond"/>
                <a:sym typeface="EB Garamond"/>
              </a:rPr>
              <a:t>              Let’s Route Centrally</a:t>
            </a:r>
            <a:endParaRPr>
              <a:solidFill>
                <a:srgbClr val="FF7A00"/>
              </a:solidFill>
              <a:latin typeface="EB Garamond"/>
              <a:ea typeface="EB Garamond"/>
              <a:cs typeface="EB Garamond"/>
              <a:sym typeface="EB Garamond"/>
            </a:endParaRPr>
          </a:p>
        </p:txBody>
      </p:sp>
      <p:cxnSp>
        <p:nvCxnSpPr>
          <p:cNvPr id="427" name="Google Shape;427;p49"/>
          <p:cNvCxnSpPr/>
          <p:nvPr/>
        </p:nvCxnSpPr>
        <p:spPr>
          <a:xfrm flipH="1" rot="10800000">
            <a:off x="383250" y="663825"/>
            <a:ext cx="8391000" cy="1800"/>
          </a:xfrm>
          <a:prstGeom prst="straightConnector1">
            <a:avLst/>
          </a:prstGeom>
          <a:noFill/>
          <a:ln cap="flat" cmpd="sng" w="19050">
            <a:solidFill>
              <a:srgbClr val="CCCCCC"/>
            </a:solidFill>
            <a:prstDash val="solid"/>
            <a:round/>
            <a:headEnd len="med" w="med" type="none"/>
            <a:tailEnd len="med" w="med" type="none"/>
          </a:ln>
        </p:spPr>
      </p:cxnSp>
      <p:cxnSp>
        <p:nvCxnSpPr>
          <p:cNvPr id="428" name="Google Shape;428;p49"/>
          <p:cNvCxnSpPr/>
          <p:nvPr/>
        </p:nvCxnSpPr>
        <p:spPr>
          <a:xfrm>
            <a:off x="322800" y="4377025"/>
            <a:ext cx="8511900" cy="20400"/>
          </a:xfrm>
          <a:prstGeom prst="straightConnector1">
            <a:avLst/>
          </a:prstGeom>
          <a:noFill/>
          <a:ln cap="flat" cmpd="sng" w="19050">
            <a:solidFill>
              <a:srgbClr val="B7B7B7"/>
            </a:solidFill>
            <a:prstDash val="solid"/>
            <a:round/>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0"/>
          <p:cNvSpPr txBox="1"/>
          <p:nvPr>
            <p:ph idx="1" type="subTitle"/>
          </p:nvPr>
        </p:nvSpPr>
        <p:spPr>
          <a:xfrm>
            <a:off x="154050" y="145200"/>
            <a:ext cx="8612400" cy="93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7A00"/>
                </a:solidFill>
                <a:latin typeface="EB Garamond"/>
                <a:ea typeface="EB Garamond"/>
                <a:cs typeface="EB Garamond"/>
                <a:sym typeface="EB Garamond"/>
              </a:rPr>
              <a:t>                                       Customer to VPC</a:t>
            </a:r>
            <a:endParaRPr>
              <a:solidFill>
                <a:srgbClr val="FF7A00"/>
              </a:solidFill>
              <a:latin typeface="EB Garamond"/>
              <a:ea typeface="EB Garamond"/>
              <a:cs typeface="EB Garamond"/>
              <a:sym typeface="EB Garamond"/>
            </a:endParaRPr>
          </a:p>
        </p:txBody>
      </p:sp>
      <p:sp>
        <p:nvSpPr>
          <p:cNvPr id="434" name="Google Shape;434;p50"/>
          <p:cNvSpPr/>
          <p:nvPr/>
        </p:nvSpPr>
        <p:spPr>
          <a:xfrm>
            <a:off x="0" y="4800600"/>
            <a:ext cx="9164100" cy="3429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F3F3F3"/>
                </a:solidFill>
                <a:latin typeface="EB Garamond"/>
                <a:ea typeface="EB Garamond"/>
                <a:cs typeface="EB Garamond"/>
                <a:sym typeface="EB Garamond"/>
              </a:rPr>
              <a:t>   knowledge portal </a:t>
            </a:r>
            <a:endParaRPr b="1" sz="1800">
              <a:solidFill>
                <a:srgbClr val="F3F3F3"/>
              </a:solidFill>
              <a:latin typeface="EB Garamond"/>
              <a:ea typeface="EB Garamond"/>
              <a:cs typeface="EB Garamond"/>
              <a:sym typeface="EB Garamond"/>
            </a:endParaRPr>
          </a:p>
        </p:txBody>
      </p:sp>
      <p:sp>
        <p:nvSpPr>
          <p:cNvPr id="435" name="Google Shape;435;p50"/>
          <p:cNvSpPr/>
          <p:nvPr/>
        </p:nvSpPr>
        <p:spPr>
          <a:xfrm>
            <a:off x="6728561" y="1690773"/>
            <a:ext cx="1926000" cy="2125500"/>
          </a:xfrm>
          <a:prstGeom prst="roundRect">
            <a:avLst>
              <a:gd fmla="val 16667" name="adj"/>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images" id="436" name="Google Shape;436;p50"/>
          <p:cNvPicPr preferRelativeResize="0"/>
          <p:nvPr/>
        </p:nvPicPr>
        <p:blipFill>
          <a:blip r:embed="rId3">
            <a:alphaModFix/>
          </a:blip>
          <a:stretch>
            <a:fillRect/>
          </a:stretch>
        </p:blipFill>
        <p:spPr>
          <a:xfrm>
            <a:off x="7072086" y="2081748"/>
            <a:ext cx="1238950" cy="1238950"/>
          </a:xfrm>
          <a:prstGeom prst="rect">
            <a:avLst/>
          </a:prstGeom>
          <a:noFill/>
          <a:ln>
            <a:noFill/>
          </a:ln>
        </p:spPr>
      </p:pic>
      <p:pic>
        <p:nvPicPr>
          <p:cNvPr id="437" name="Google Shape;437;p50"/>
          <p:cNvPicPr preferRelativeResize="0"/>
          <p:nvPr/>
        </p:nvPicPr>
        <p:blipFill>
          <a:blip r:embed="rId4">
            <a:alphaModFix/>
          </a:blip>
          <a:stretch>
            <a:fillRect/>
          </a:stretch>
        </p:blipFill>
        <p:spPr>
          <a:xfrm>
            <a:off x="6253761" y="2330351"/>
            <a:ext cx="650950" cy="682425"/>
          </a:xfrm>
          <a:prstGeom prst="rect">
            <a:avLst/>
          </a:prstGeom>
          <a:noFill/>
          <a:ln>
            <a:noFill/>
          </a:ln>
        </p:spPr>
      </p:pic>
      <p:pic>
        <p:nvPicPr>
          <p:cNvPr descr="cloud.png" id="438" name="Google Shape;438;p50"/>
          <p:cNvPicPr preferRelativeResize="0"/>
          <p:nvPr/>
        </p:nvPicPr>
        <p:blipFill>
          <a:blip r:embed="rId5">
            <a:alphaModFix/>
          </a:blip>
          <a:stretch>
            <a:fillRect/>
          </a:stretch>
        </p:blipFill>
        <p:spPr>
          <a:xfrm>
            <a:off x="3155250" y="1930053"/>
            <a:ext cx="1926000" cy="1542346"/>
          </a:xfrm>
          <a:prstGeom prst="rect">
            <a:avLst/>
          </a:prstGeom>
          <a:noFill/>
          <a:ln>
            <a:noFill/>
          </a:ln>
        </p:spPr>
      </p:pic>
      <p:pic>
        <p:nvPicPr>
          <p:cNvPr descr="macbookpro.png" id="439" name="Google Shape;439;p50"/>
          <p:cNvPicPr preferRelativeResize="0"/>
          <p:nvPr/>
        </p:nvPicPr>
        <p:blipFill>
          <a:blip r:embed="rId6">
            <a:alphaModFix/>
          </a:blip>
          <a:stretch>
            <a:fillRect/>
          </a:stretch>
        </p:blipFill>
        <p:spPr>
          <a:xfrm>
            <a:off x="406275" y="2080379"/>
            <a:ext cx="1576475" cy="1182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000"/>
                                        <p:tgtEl>
                                          <p:spTgt spid="4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1"/>
          <p:cNvSpPr txBox="1"/>
          <p:nvPr>
            <p:ph idx="1" type="subTitle"/>
          </p:nvPr>
        </p:nvSpPr>
        <p:spPr>
          <a:xfrm>
            <a:off x="0" y="155850"/>
            <a:ext cx="8612400" cy="78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FF7A00"/>
                </a:solidFill>
                <a:latin typeface="EB Garamond"/>
                <a:ea typeface="EB Garamond"/>
                <a:cs typeface="EB Garamond"/>
                <a:sym typeface="EB Garamond"/>
              </a:rPr>
              <a:t>Packets travels via Hops</a:t>
            </a:r>
            <a:endParaRPr>
              <a:solidFill>
                <a:srgbClr val="FF7A00"/>
              </a:solidFill>
              <a:latin typeface="EB Garamond"/>
              <a:ea typeface="EB Garamond"/>
              <a:cs typeface="EB Garamond"/>
              <a:sym typeface="EB Garamond"/>
            </a:endParaRPr>
          </a:p>
        </p:txBody>
      </p:sp>
      <p:pic>
        <p:nvPicPr>
          <p:cNvPr id="445" name="Google Shape;445;p51"/>
          <p:cNvPicPr preferRelativeResize="0"/>
          <p:nvPr/>
        </p:nvPicPr>
        <p:blipFill>
          <a:blip r:embed="rId3">
            <a:alphaModFix/>
          </a:blip>
          <a:stretch>
            <a:fillRect/>
          </a:stretch>
        </p:blipFill>
        <p:spPr>
          <a:xfrm>
            <a:off x="1354863" y="1442071"/>
            <a:ext cx="6071462" cy="3105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2"/>
          <p:cNvSpPr txBox="1"/>
          <p:nvPr>
            <p:ph idx="1" type="subTitle"/>
          </p:nvPr>
        </p:nvSpPr>
        <p:spPr>
          <a:xfrm>
            <a:off x="154050" y="38500"/>
            <a:ext cx="8612400" cy="70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FF7A00"/>
                </a:solidFill>
                <a:latin typeface="EB Garamond"/>
                <a:ea typeface="EB Garamond"/>
                <a:cs typeface="EB Garamond"/>
                <a:sym typeface="EB Garamond"/>
              </a:rPr>
              <a:t>Challenges</a:t>
            </a:r>
            <a:endParaRPr>
              <a:solidFill>
                <a:srgbClr val="FF7A00"/>
              </a:solidFill>
              <a:latin typeface="EB Garamond"/>
              <a:ea typeface="EB Garamond"/>
              <a:cs typeface="EB Garamond"/>
              <a:sym typeface="EB Garamond"/>
            </a:endParaRPr>
          </a:p>
          <a:p>
            <a:pPr indent="0" lvl="0" marL="0" rtl="0" algn="ctr">
              <a:spcBef>
                <a:spcPts val="0"/>
              </a:spcBef>
              <a:spcAft>
                <a:spcPts val="0"/>
              </a:spcAft>
              <a:buClr>
                <a:schemeClr val="dk1"/>
              </a:buClr>
              <a:buSzPts val="1100"/>
              <a:buFont typeface="Arial"/>
              <a:buNone/>
            </a:pPr>
            <a:r>
              <a:t/>
            </a:r>
            <a:endParaRPr>
              <a:solidFill>
                <a:srgbClr val="FF7A00"/>
              </a:solidFill>
              <a:latin typeface="EB Garamond"/>
              <a:ea typeface="EB Garamond"/>
              <a:cs typeface="EB Garamond"/>
              <a:sym typeface="EB Garamond"/>
            </a:endParaRPr>
          </a:p>
          <a:p>
            <a:pPr indent="0" lvl="0" marL="0" rtl="0" algn="ctr">
              <a:spcBef>
                <a:spcPts val="0"/>
              </a:spcBef>
              <a:spcAft>
                <a:spcPts val="0"/>
              </a:spcAft>
              <a:buClr>
                <a:schemeClr val="dk1"/>
              </a:buClr>
              <a:buSzPts val="1100"/>
              <a:buFont typeface="Arial"/>
              <a:buNone/>
            </a:pPr>
            <a:r>
              <a:t/>
            </a:r>
            <a:endParaRPr>
              <a:solidFill>
                <a:srgbClr val="FF7A00"/>
              </a:solidFill>
              <a:latin typeface="EB Garamond"/>
              <a:ea typeface="EB Garamond"/>
              <a:cs typeface="EB Garamond"/>
              <a:sym typeface="EB Garamond"/>
            </a:endParaRPr>
          </a:p>
        </p:txBody>
      </p:sp>
      <p:sp>
        <p:nvSpPr>
          <p:cNvPr id="451" name="Google Shape;451;p52"/>
          <p:cNvSpPr txBox="1"/>
          <p:nvPr/>
        </p:nvSpPr>
        <p:spPr>
          <a:xfrm>
            <a:off x="227425" y="738700"/>
            <a:ext cx="8337600" cy="1511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Font typeface="EB Garamond"/>
              <a:buChar char="●"/>
            </a:pPr>
            <a:r>
              <a:rPr lang="en" sz="1800">
                <a:solidFill>
                  <a:srgbClr val="666666"/>
                </a:solidFill>
                <a:latin typeface="EB Garamond"/>
                <a:ea typeface="EB Garamond"/>
                <a:cs typeface="EB Garamond"/>
                <a:sym typeface="EB Garamond"/>
              </a:rPr>
              <a:t>Internet is a good option if amount of traffic is within a certain limit.</a:t>
            </a:r>
            <a:endParaRPr sz="1800">
              <a:solidFill>
                <a:srgbClr val="666666"/>
              </a:solidFill>
              <a:latin typeface="EB Garamond"/>
              <a:ea typeface="EB Garamond"/>
              <a:cs typeface="EB Garamond"/>
              <a:sym typeface="EB Garamond"/>
            </a:endParaRPr>
          </a:p>
          <a:p>
            <a:pPr indent="-342900" lvl="0" marL="457200" rtl="0" algn="l">
              <a:spcBef>
                <a:spcPts val="0"/>
              </a:spcBef>
              <a:spcAft>
                <a:spcPts val="0"/>
              </a:spcAft>
              <a:buClr>
                <a:srgbClr val="666666"/>
              </a:buClr>
              <a:buSzPts val="1800"/>
              <a:buFont typeface="EB Garamond"/>
              <a:buChar char="●"/>
            </a:pPr>
            <a:r>
              <a:rPr lang="en" sz="1800">
                <a:solidFill>
                  <a:srgbClr val="666666"/>
                </a:solidFill>
                <a:latin typeface="EB Garamond"/>
                <a:ea typeface="EB Garamond"/>
                <a:cs typeface="EB Garamond"/>
                <a:sym typeface="EB Garamond"/>
              </a:rPr>
              <a:t>There are always latencies which can also be involved.</a:t>
            </a:r>
            <a:endParaRPr sz="1800">
              <a:solidFill>
                <a:srgbClr val="666666"/>
              </a:solidFill>
              <a:latin typeface="EB Garamond"/>
              <a:ea typeface="EB Garamond"/>
              <a:cs typeface="EB Garamond"/>
              <a:sym typeface="EB Garamond"/>
            </a:endParaRPr>
          </a:p>
          <a:p>
            <a:pPr indent="-342900" lvl="0" marL="457200" rtl="0" algn="l">
              <a:spcBef>
                <a:spcPts val="0"/>
              </a:spcBef>
              <a:spcAft>
                <a:spcPts val="0"/>
              </a:spcAft>
              <a:buClr>
                <a:srgbClr val="666666"/>
              </a:buClr>
              <a:buSzPts val="1800"/>
              <a:buFont typeface="EB Garamond"/>
              <a:buChar char="●"/>
            </a:pPr>
            <a:r>
              <a:rPr lang="en" sz="1800">
                <a:solidFill>
                  <a:srgbClr val="666666"/>
                </a:solidFill>
                <a:latin typeface="EB Garamond"/>
                <a:ea typeface="EB Garamond"/>
                <a:cs typeface="EB Garamond"/>
                <a:sym typeface="EB Garamond"/>
              </a:rPr>
              <a:t>Many of the organization have hybrid architecture : DataCenter + AWS</a:t>
            </a:r>
            <a:endParaRPr sz="1800">
              <a:solidFill>
                <a:srgbClr val="666666"/>
              </a:solidFill>
              <a:latin typeface="EB Garamond"/>
              <a:ea typeface="EB Garamond"/>
              <a:cs typeface="EB Garamond"/>
              <a:sym typeface="EB Garamond"/>
            </a:endParaRPr>
          </a:p>
          <a:p>
            <a:pPr indent="-342900" lvl="0" marL="457200" rtl="0" algn="l">
              <a:spcBef>
                <a:spcPts val="0"/>
              </a:spcBef>
              <a:spcAft>
                <a:spcPts val="0"/>
              </a:spcAft>
              <a:buClr>
                <a:srgbClr val="666666"/>
              </a:buClr>
              <a:buSzPts val="1800"/>
              <a:buFont typeface="EB Garamond"/>
              <a:buChar char="●"/>
            </a:pPr>
            <a:r>
              <a:rPr lang="en" sz="1800">
                <a:solidFill>
                  <a:srgbClr val="666666"/>
                </a:solidFill>
                <a:latin typeface="EB Garamond"/>
                <a:ea typeface="EB Garamond"/>
                <a:cs typeface="EB Garamond"/>
                <a:sym typeface="EB Garamond"/>
              </a:rPr>
              <a:t>In such cases, latency can cause major challenges for the application</a:t>
            </a:r>
            <a:endParaRPr sz="1800">
              <a:solidFill>
                <a:srgbClr val="666666"/>
              </a:solidFill>
              <a:latin typeface="EB Garamond"/>
              <a:ea typeface="EB Garamond"/>
              <a:cs typeface="EB Garamond"/>
              <a:sym typeface="EB Garamond"/>
            </a:endParaRPr>
          </a:p>
        </p:txBody>
      </p:sp>
      <p:pic>
        <p:nvPicPr>
          <p:cNvPr id="452" name="Google Shape;452;p52"/>
          <p:cNvPicPr preferRelativeResize="0"/>
          <p:nvPr/>
        </p:nvPicPr>
        <p:blipFill>
          <a:blip r:embed="rId3">
            <a:alphaModFix/>
          </a:blip>
          <a:stretch>
            <a:fillRect/>
          </a:stretch>
        </p:blipFill>
        <p:spPr>
          <a:xfrm>
            <a:off x="374225" y="2866625"/>
            <a:ext cx="2062350" cy="1319900"/>
          </a:xfrm>
          <a:prstGeom prst="rect">
            <a:avLst/>
          </a:prstGeom>
          <a:noFill/>
          <a:ln>
            <a:noFill/>
          </a:ln>
        </p:spPr>
      </p:pic>
      <p:sp>
        <p:nvSpPr>
          <p:cNvPr id="453" name="Google Shape;453;p52"/>
          <p:cNvSpPr/>
          <p:nvPr/>
        </p:nvSpPr>
        <p:spPr>
          <a:xfrm>
            <a:off x="6840461" y="2357098"/>
            <a:ext cx="1926000" cy="2125500"/>
          </a:xfrm>
          <a:prstGeom prst="roundRect">
            <a:avLst>
              <a:gd fmla="val 16667" name="adj"/>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images" id="454" name="Google Shape;454;p52"/>
          <p:cNvPicPr preferRelativeResize="0"/>
          <p:nvPr/>
        </p:nvPicPr>
        <p:blipFill>
          <a:blip r:embed="rId4">
            <a:alphaModFix/>
          </a:blip>
          <a:stretch>
            <a:fillRect/>
          </a:stretch>
        </p:blipFill>
        <p:spPr>
          <a:xfrm>
            <a:off x="7183986" y="2748073"/>
            <a:ext cx="1238950" cy="1238950"/>
          </a:xfrm>
          <a:prstGeom prst="rect">
            <a:avLst/>
          </a:prstGeom>
          <a:noFill/>
          <a:ln>
            <a:noFill/>
          </a:ln>
        </p:spPr>
      </p:pic>
      <p:pic>
        <p:nvPicPr>
          <p:cNvPr id="455" name="Google Shape;455;p52"/>
          <p:cNvPicPr preferRelativeResize="0"/>
          <p:nvPr/>
        </p:nvPicPr>
        <p:blipFill>
          <a:blip r:embed="rId5">
            <a:alphaModFix/>
          </a:blip>
          <a:stretch>
            <a:fillRect/>
          </a:stretch>
        </p:blipFill>
        <p:spPr>
          <a:xfrm>
            <a:off x="6365661" y="2996676"/>
            <a:ext cx="650950" cy="682425"/>
          </a:xfrm>
          <a:prstGeom prst="rect">
            <a:avLst/>
          </a:prstGeom>
          <a:noFill/>
          <a:ln>
            <a:noFill/>
          </a:ln>
        </p:spPr>
      </p:pic>
      <p:pic>
        <p:nvPicPr>
          <p:cNvPr descr="cloud.png" id="456" name="Google Shape;456;p52"/>
          <p:cNvPicPr preferRelativeResize="0"/>
          <p:nvPr/>
        </p:nvPicPr>
        <p:blipFill>
          <a:blip r:embed="rId6">
            <a:alphaModFix/>
          </a:blip>
          <a:stretch>
            <a:fillRect/>
          </a:stretch>
        </p:blipFill>
        <p:spPr>
          <a:xfrm>
            <a:off x="3769413" y="2866633"/>
            <a:ext cx="1381663" cy="110644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53"/>
          <p:cNvSpPr txBox="1"/>
          <p:nvPr>
            <p:ph idx="1" type="subTitle"/>
          </p:nvPr>
        </p:nvSpPr>
        <p:spPr>
          <a:xfrm>
            <a:off x="154050" y="38500"/>
            <a:ext cx="8612400" cy="70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FF7A00"/>
                </a:solidFill>
                <a:latin typeface="EB Garamond"/>
                <a:ea typeface="EB Garamond"/>
                <a:cs typeface="EB Garamond"/>
                <a:sym typeface="EB Garamond"/>
              </a:rPr>
              <a:t>Introducing DX</a:t>
            </a:r>
            <a:endParaRPr>
              <a:solidFill>
                <a:srgbClr val="FF7A00"/>
              </a:solidFill>
              <a:latin typeface="EB Garamond"/>
              <a:ea typeface="EB Garamond"/>
              <a:cs typeface="EB Garamond"/>
              <a:sym typeface="EB Garamond"/>
            </a:endParaRPr>
          </a:p>
          <a:p>
            <a:pPr indent="0" lvl="0" marL="0" rtl="0" algn="ctr">
              <a:spcBef>
                <a:spcPts val="0"/>
              </a:spcBef>
              <a:spcAft>
                <a:spcPts val="0"/>
              </a:spcAft>
              <a:buClr>
                <a:schemeClr val="dk1"/>
              </a:buClr>
              <a:buSzPts val="1100"/>
              <a:buFont typeface="Arial"/>
              <a:buNone/>
            </a:pPr>
            <a:r>
              <a:t/>
            </a:r>
            <a:endParaRPr>
              <a:solidFill>
                <a:srgbClr val="FF7A00"/>
              </a:solidFill>
              <a:latin typeface="EB Garamond"/>
              <a:ea typeface="EB Garamond"/>
              <a:cs typeface="EB Garamond"/>
              <a:sym typeface="EB Garamond"/>
            </a:endParaRPr>
          </a:p>
          <a:p>
            <a:pPr indent="0" lvl="0" marL="0" rtl="0" algn="ctr">
              <a:spcBef>
                <a:spcPts val="0"/>
              </a:spcBef>
              <a:spcAft>
                <a:spcPts val="0"/>
              </a:spcAft>
              <a:buClr>
                <a:schemeClr val="dk1"/>
              </a:buClr>
              <a:buSzPts val="1100"/>
              <a:buFont typeface="Arial"/>
              <a:buNone/>
            </a:pPr>
            <a:r>
              <a:t/>
            </a:r>
            <a:endParaRPr>
              <a:solidFill>
                <a:srgbClr val="FF7A00"/>
              </a:solidFill>
              <a:latin typeface="EB Garamond"/>
              <a:ea typeface="EB Garamond"/>
              <a:cs typeface="EB Garamond"/>
              <a:sym typeface="EB Garamond"/>
            </a:endParaRPr>
          </a:p>
        </p:txBody>
      </p:sp>
      <p:sp>
        <p:nvSpPr>
          <p:cNvPr id="462" name="Google Shape;462;p53"/>
          <p:cNvSpPr txBox="1"/>
          <p:nvPr/>
        </p:nvSpPr>
        <p:spPr>
          <a:xfrm>
            <a:off x="227425" y="738700"/>
            <a:ext cx="8337600" cy="1320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Font typeface="EB Garamond"/>
              <a:buChar char="●"/>
            </a:pPr>
            <a:r>
              <a:rPr lang="en" sz="1800">
                <a:solidFill>
                  <a:srgbClr val="666666"/>
                </a:solidFill>
                <a:latin typeface="EB Garamond"/>
                <a:ea typeface="EB Garamond"/>
                <a:cs typeface="EB Garamond"/>
                <a:sym typeface="EB Garamond"/>
              </a:rPr>
              <a:t>In order to solve this challenge,  AWS introduced Direct Connect.</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342900" lvl="0" marL="457200" rtl="0" algn="l">
              <a:spcBef>
                <a:spcPts val="0"/>
              </a:spcBef>
              <a:spcAft>
                <a:spcPts val="0"/>
              </a:spcAft>
              <a:buClr>
                <a:srgbClr val="666666"/>
              </a:buClr>
              <a:buSzPts val="1800"/>
              <a:buFont typeface="EB Garamond"/>
              <a:buChar char="●"/>
            </a:pPr>
            <a:r>
              <a:rPr lang="en" sz="1800">
                <a:solidFill>
                  <a:srgbClr val="666666"/>
                </a:solidFill>
                <a:latin typeface="EB Garamond"/>
                <a:ea typeface="EB Garamond"/>
                <a:cs typeface="EB Garamond"/>
                <a:sym typeface="EB Garamond"/>
              </a:rPr>
              <a:t>AWS Direct connect let’s customer establish a dedicated direct network connection between the client’s network and one of the direct connect locations.</a:t>
            </a:r>
            <a:endParaRPr sz="1800">
              <a:solidFill>
                <a:srgbClr val="666666"/>
              </a:solidFill>
              <a:latin typeface="EB Garamond"/>
              <a:ea typeface="EB Garamond"/>
              <a:cs typeface="EB Garamond"/>
              <a:sym typeface="EB Garamond"/>
            </a:endParaRPr>
          </a:p>
        </p:txBody>
      </p:sp>
      <p:pic>
        <p:nvPicPr>
          <p:cNvPr id="463" name="Google Shape;463;p53"/>
          <p:cNvPicPr preferRelativeResize="0"/>
          <p:nvPr/>
        </p:nvPicPr>
        <p:blipFill>
          <a:blip r:embed="rId3">
            <a:alphaModFix/>
          </a:blip>
          <a:stretch>
            <a:fillRect/>
          </a:stretch>
        </p:blipFill>
        <p:spPr>
          <a:xfrm>
            <a:off x="363550" y="2984025"/>
            <a:ext cx="2062350" cy="1319900"/>
          </a:xfrm>
          <a:prstGeom prst="rect">
            <a:avLst/>
          </a:prstGeom>
          <a:noFill/>
          <a:ln>
            <a:noFill/>
          </a:ln>
        </p:spPr>
      </p:pic>
      <p:sp>
        <p:nvSpPr>
          <p:cNvPr id="464" name="Google Shape;464;p53"/>
          <p:cNvSpPr/>
          <p:nvPr/>
        </p:nvSpPr>
        <p:spPr>
          <a:xfrm>
            <a:off x="5965407" y="2572021"/>
            <a:ext cx="1675200" cy="1881300"/>
          </a:xfrm>
          <a:prstGeom prst="roundRect">
            <a:avLst>
              <a:gd fmla="val 16667" name="adj"/>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images" id="465" name="Google Shape;465;p53"/>
          <p:cNvPicPr preferRelativeResize="0"/>
          <p:nvPr/>
        </p:nvPicPr>
        <p:blipFill>
          <a:blip r:embed="rId4">
            <a:alphaModFix/>
          </a:blip>
          <a:stretch>
            <a:fillRect/>
          </a:stretch>
        </p:blipFill>
        <p:spPr>
          <a:xfrm>
            <a:off x="6183541" y="2893194"/>
            <a:ext cx="1238950" cy="1238950"/>
          </a:xfrm>
          <a:prstGeom prst="rect">
            <a:avLst/>
          </a:prstGeom>
          <a:noFill/>
          <a:ln>
            <a:noFill/>
          </a:ln>
        </p:spPr>
      </p:pic>
      <p:pic>
        <p:nvPicPr>
          <p:cNvPr id="466" name="Google Shape;466;p53"/>
          <p:cNvPicPr preferRelativeResize="0"/>
          <p:nvPr/>
        </p:nvPicPr>
        <p:blipFill>
          <a:blip r:embed="rId5">
            <a:alphaModFix/>
          </a:blip>
          <a:stretch>
            <a:fillRect/>
          </a:stretch>
        </p:blipFill>
        <p:spPr>
          <a:xfrm>
            <a:off x="5591682" y="3211596"/>
            <a:ext cx="549875" cy="576475"/>
          </a:xfrm>
          <a:prstGeom prst="rect">
            <a:avLst/>
          </a:prstGeom>
          <a:noFill/>
          <a:ln>
            <a:noFill/>
          </a:ln>
        </p:spPr>
      </p:pic>
      <p:cxnSp>
        <p:nvCxnSpPr>
          <p:cNvPr id="467" name="Google Shape;467;p53"/>
          <p:cNvCxnSpPr/>
          <p:nvPr/>
        </p:nvCxnSpPr>
        <p:spPr>
          <a:xfrm flipH="1" rot="10800000">
            <a:off x="2746075" y="3501863"/>
            <a:ext cx="2525400" cy="21600"/>
          </a:xfrm>
          <a:prstGeom prst="straightConnector1">
            <a:avLst/>
          </a:prstGeom>
          <a:noFill/>
          <a:ln cap="flat" cmpd="sng" w="114300">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7"/>
          <p:cNvSpPr txBox="1"/>
          <p:nvPr>
            <p:ph idx="1" type="subTitle"/>
          </p:nvPr>
        </p:nvSpPr>
        <p:spPr>
          <a:xfrm>
            <a:off x="-79975" y="74700"/>
            <a:ext cx="8612400" cy="79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FF7A00"/>
                </a:solidFill>
                <a:latin typeface="EB Garamond"/>
                <a:ea typeface="EB Garamond"/>
                <a:cs typeface="EB Garamond"/>
                <a:sym typeface="EB Garamond"/>
              </a:rPr>
              <a:t>Architectural Perspective</a:t>
            </a:r>
            <a:endParaRPr>
              <a:solidFill>
                <a:srgbClr val="FF7A00"/>
              </a:solidFill>
              <a:latin typeface="EB Garamond"/>
              <a:ea typeface="EB Garamond"/>
              <a:cs typeface="EB Garamond"/>
              <a:sym typeface="EB Garamond"/>
            </a:endParaRPr>
          </a:p>
        </p:txBody>
      </p:sp>
      <p:sp>
        <p:nvSpPr>
          <p:cNvPr id="116" name="Google Shape;116;p27"/>
          <p:cNvSpPr/>
          <p:nvPr/>
        </p:nvSpPr>
        <p:spPr>
          <a:xfrm>
            <a:off x="0" y="4800600"/>
            <a:ext cx="9164100" cy="3429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F3F3F3"/>
                </a:solidFill>
                <a:latin typeface="EB Garamond"/>
                <a:ea typeface="EB Garamond"/>
                <a:cs typeface="EB Garamond"/>
                <a:sym typeface="EB Garamond"/>
              </a:rPr>
              <a:t>   knowledge portal </a:t>
            </a:r>
            <a:endParaRPr b="1" sz="1800">
              <a:solidFill>
                <a:srgbClr val="F3F3F3"/>
              </a:solidFill>
              <a:latin typeface="EB Garamond"/>
              <a:ea typeface="EB Garamond"/>
              <a:cs typeface="EB Garamond"/>
              <a:sym typeface="EB Garamond"/>
            </a:endParaRPr>
          </a:p>
        </p:txBody>
      </p:sp>
      <p:sp>
        <p:nvSpPr>
          <p:cNvPr id="117" name="Google Shape;117;p27"/>
          <p:cNvSpPr txBox="1"/>
          <p:nvPr/>
        </p:nvSpPr>
        <p:spPr>
          <a:xfrm>
            <a:off x="341850" y="867900"/>
            <a:ext cx="8460300" cy="7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66666"/>
                </a:solidFill>
                <a:latin typeface="EB Garamond"/>
                <a:ea typeface="EB Garamond"/>
                <a:cs typeface="EB Garamond"/>
                <a:sym typeface="EB Garamond"/>
              </a:rPr>
              <a:t>EC2 traffic towards S3 is routed to Internet Gateway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p:txBody>
      </p:sp>
      <p:sp>
        <p:nvSpPr>
          <p:cNvPr id="118" name="Google Shape;118;p27"/>
          <p:cNvSpPr/>
          <p:nvPr/>
        </p:nvSpPr>
        <p:spPr>
          <a:xfrm>
            <a:off x="201550" y="2251675"/>
            <a:ext cx="4006800" cy="2031600"/>
          </a:xfrm>
          <a:prstGeom prst="rect">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9" name="Google Shape;119;p27"/>
          <p:cNvPicPr preferRelativeResize="0"/>
          <p:nvPr/>
        </p:nvPicPr>
        <p:blipFill>
          <a:blip r:embed="rId3">
            <a:alphaModFix/>
          </a:blip>
          <a:stretch>
            <a:fillRect/>
          </a:stretch>
        </p:blipFill>
        <p:spPr>
          <a:xfrm>
            <a:off x="201550" y="2251675"/>
            <a:ext cx="346975" cy="342900"/>
          </a:xfrm>
          <a:prstGeom prst="rect">
            <a:avLst/>
          </a:prstGeom>
          <a:noFill/>
          <a:ln cap="flat" cmpd="sng" w="9525">
            <a:solidFill>
              <a:srgbClr val="38761D"/>
            </a:solidFill>
            <a:prstDash val="solid"/>
            <a:round/>
            <a:headEnd len="sm" w="sm" type="none"/>
            <a:tailEnd len="sm" w="sm" type="none"/>
          </a:ln>
        </p:spPr>
      </p:pic>
      <p:sp>
        <p:nvSpPr>
          <p:cNvPr id="120" name="Google Shape;120;p27"/>
          <p:cNvSpPr/>
          <p:nvPr/>
        </p:nvSpPr>
        <p:spPr>
          <a:xfrm>
            <a:off x="669125" y="2708875"/>
            <a:ext cx="2950800" cy="11769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1" name="Google Shape;121;p27"/>
          <p:cNvPicPr preferRelativeResize="0"/>
          <p:nvPr/>
        </p:nvPicPr>
        <p:blipFill>
          <a:blip r:embed="rId4">
            <a:alphaModFix/>
          </a:blip>
          <a:stretch>
            <a:fillRect/>
          </a:stretch>
        </p:blipFill>
        <p:spPr>
          <a:xfrm>
            <a:off x="669125" y="2708875"/>
            <a:ext cx="346975" cy="346975"/>
          </a:xfrm>
          <a:prstGeom prst="rect">
            <a:avLst/>
          </a:prstGeom>
          <a:noFill/>
          <a:ln>
            <a:noFill/>
          </a:ln>
        </p:spPr>
      </p:pic>
      <p:sp>
        <p:nvSpPr>
          <p:cNvPr id="122" name="Google Shape;122;p27"/>
          <p:cNvSpPr txBox="1"/>
          <p:nvPr/>
        </p:nvSpPr>
        <p:spPr>
          <a:xfrm>
            <a:off x="1016100" y="2717150"/>
            <a:ext cx="1144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38761D"/>
                </a:solidFill>
              </a:rPr>
              <a:t>Public Subnet</a:t>
            </a:r>
            <a:endParaRPr sz="900">
              <a:solidFill>
                <a:srgbClr val="38761D"/>
              </a:solidFill>
            </a:endParaRPr>
          </a:p>
        </p:txBody>
      </p:sp>
      <p:pic>
        <p:nvPicPr>
          <p:cNvPr id="123" name="Google Shape;123;p27"/>
          <p:cNvPicPr preferRelativeResize="0"/>
          <p:nvPr/>
        </p:nvPicPr>
        <p:blipFill>
          <a:blip r:embed="rId5">
            <a:alphaModFix/>
          </a:blip>
          <a:stretch>
            <a:fillRect/>
          </a:stretch>
        </p:blipFill>
        <p:spPr>
          <a:xfrm>
            <a:off x="1795775" y="3043375"/>
            <a:ext cx="507900" cy="507900"/>
          </a:xfrm>
          <a:prstGeom prst="rect">
            <a:avLst/>
          </a:prstGeom>
          <a:noFill/>
          <a:ln>
            <a:noFill/>
          </a:ln>
        </p:spPr>
      </p:pic>
      <p:pic>
        <p:nvPicPr>
          <p:cNvPr id="124" name="Google Shape;124;p27"/>
          <p:cNvPicPr preferRelativeResize="0"/>
          <p:nvPr/>
        </p:nvPicPr>
        <p:blipFill>
          <a:blip r:embed="rId6">
            <a:alphaModFix/>
          </a:blip>
          <a:stretch>
            <a:fillRect/>
          </a:stretch>
        </p:blipFill>
        <p:spPr>
          <a:xfrm>
            <a:off x="4006675" y="3034848"/>
            <a:ext cx="529750" cy="529750"/>
          </a:xfrm>
          <a:prstGeom prst="rect">
            <a:avLst/>
          </a:prstGeom>
          <a:noFill/>
          <a:ln>
            <a:noFill/>
          </a:ln>
        </p:spPr>
      </p:pic>
      <p:sp>
        <p:nvSpPr>
          <p:cNvPr id="125" name="Google Shape;125;p27"/>
          <p:cNvSpPr/>
          <p:nvPr/>
        </p:nvSpPr>
        <p:spPr>
          <a:xfrm>
            <a:off x="5441850" y="2240575"/>
            <a:ext cx="3360300" cy="20538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6" name="Google Shape;126;p27"/>
          <p:cNvPicPr preferRelativeResize="0"/>
          <p:nvPr/>
        </p:nvPicPr>
        <p:blipFill>
          <a:blip r:embed="rId7">
            <a:alphaModFix/>
          </a:blip>
          <a:stretch>
            <a:fillRect/>
          </a:stretch>
        </p:blipFill>
        <p:spPr>
          <a:xfrm>
            <a:off x="5785225" y="2995020"/>
            <a:ext cx="600625" cy="600625"/>
          </a:xfrm>
          <a:prstGeom prst="rect">
            <a:avLst/>
          </a:prstGeom>
          <a:noFill/>
          <a:ln cap="flat" cmpd="sng" w="9525">
            <a:solidFill>
              <a:schemeClr val="dk1"/>
            </a:solidFill>
            <a:prstDash val="solid"/>
            <a:round/>
            <a:headEnd len="sm" w="sm" type="none"/>
            <a:tailEnd len="sm" w="sm" type="none"/>
          </a:ln>
        </p:spPr>
      </p:pic>
      <p:pic>
        <p:nvPicPr>
          <p:cNvPr id="127" name="Google Shape;127;p27"/>
          <p:cNvPicPr preferRelativeResize="0"/>
          <p:nvPr/>
        </p:nvPicPr>
        <p:blipFill>
          <a:blip r:embed="rId8">
            <a:alphaModFix/>
          </a:blip>
          <a:stretch>
            <a:fillRect/>
          </a:stretch>
        </p:blipFill>
        <p:spPr>
          <a:xfrm>
            <a:off x="7687850" y="2967163"/>
            <a:ext cx="600625" cy="600625"/>
          </a:xfrm>
          <a:prstGeom prst="rect">
            <a:avLst/>
          </a:prstGeom>
          <a:noFill/>
          <a:ln cap="flat" cmpd="sng" w="9525">
            <a:solidFill>
              <a:schemeClr val="dk1"/>
            </a:solidFill>
            <a:prstDash val="solid"/>
            <a:round/>
            <a:headEnd len="sm" w="sm" type="none"/>
            <a:tailEnd len="sm" w="sm" type="none"/>
          </a:ln>
        </p:spPr>
      </p:pic>
      <p:sp>
        <p:nvSpPr>
          <p:cNvPr id="128" name="Google Shape;128;p27"/>
          <p:cNvSpPr txBox="1"/>
          <p:nvPr/>
        </p:nvSpPr>
        <p:spPr>
          <a:xfrm>
            <a:off x="5561588" y="3708875"/>
            <a:ext cx="1047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Amazon S3</a:t>
            </a:r>
            <a:endParaRPr sz="1300"/>
          </a:p>
        </p:txBody>
      </p:sp>
      <p:sp>
        <p:nvSpPr>
          <p:cNvPr id="129" name="Google Shape;129;p27"/>
          <p:cNvSpPr txBox="1"/>
          <p:nvPr/>
        </p:nvSpPr>
        <p:spPr>
          <a:xfrm>
            <a:off x="7585500" y="3652450"/>
            <a:ext cx="1047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S3 Bucket</a:t>
            </a:r>
            <a:endParaRPr sz="1300"/>
          </a:p>
        </p:txBody>
      </p:sp>
      <p:sp>
        <p:nvSpPr>
          <p:cNvPr id="130" name="Google Shape;130;p27"/>
          <p:cNvSpPr txBox="1"/>
          <p:nvPr/>
        </p:nvSpPr>
        <p:spPr>
          <a:xfrm>
            <a:off x="1789723" y="3531150"/>
            <a:ext cx="529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EC2</a:t>
            </a:r>
            <a:endParaRPr sz="1200"/>
          </a:p>
        </p:txBody>
      </p:sp>
      <p:cxnSp>
        <p:nvCxnSpPr>
          <p:cNvPr id="131" name="Google Shape;131;p27"/>
          <p:cNvCxnSpPr>
            <a:stCxn id="123" idx="3"/>
            <a:endCxn id="124" idx="1"/>
          </p:cNvCxnSpPr>
          <p:nvPr/>
        </p:nvCxnSpPr>
        <p:spPr>
          <a:xfrm>
            <a:off x="2303675" y="3297325"/>
            <a:ext cx="1703100" cy="2400"/>
          </a:xfrm>
          <a:prstGeom prst="straightConnector1">
            <a:avLst/>
          </a:prstGeom>
          <a:noFill/>
          <a:ln cap="flat" cmpd="sng" w="9525">
            <a:solidFill>
              <a:schemeClr val="dk2"/>
            </a:solidFill>
            <a:prstDash val="solid"/>
            <a:round/>
            <a:headEnd len="med" w="med" type="none"/>
            <a:tailEnd len="med" w="med" type="stealth"/>
          </a:ln>
        </p:spPr>
      </p:cxnSp>
      <p:cxnSp>
        <p:nvCxnSpPr>
          <p:cNvPr id="132" name="Google Shape;132;p27"/>
          <p:cNvCxnSpPr>
            <a:stCxn id="124" idx="3"/>
            <a:endCxn id="126" idx="1"/>
          </p:cNvCxnSpPr>
          <p:nvPr/>
        </p:nvCxnSpPr>
        <p:spPr>
          <a:xfrm flipH="1" rot="10800000">
            <a:off x="4536425" y="3295223"/>
            <a:ext cx="1248900" cy="4500"/>
          </a:xfrm>
          <a:prstGeom prst="straightConnector1">
            <a:avLst/>
          </a:prstGeom>
          <a:noFill/>
          <a:ln cap="flat" cmpd="sng" w="9525">
            <a:solidFill>
              <a:schemeClr val="dk2"/>
            </a:solidFill>
            <a:prstDash val="solid"/>
            <a:round/>
            <a:headEnd len="med" w="med" type="none"/>
            <a:tailEnd len="med" w="med" type="stealth"/>
          </a:ln>
        </p:spPr>
      </p:cxnSp>
      <p:cxnSp>
        <p:nvCxnSpPr>
          <p:cNvPr id="133" name="Google Shape;133;p27"/>
          <p:cNvCxnSpPr>
            <a:stCxn id="126" idx="3"/>
            <a:endCxn id="127" idx="1"/>
          </p:cNvCxnSpPr>
          <p:nvPr/>
        </p:nvCxnSpPr>
        <p:spPr>
          <a:xfrm flipH="1" rot="10800000">
            <a:off x="6385850" y="3267433"/>
            <a:ext cx="1302000" cy="27900"/>
          </a:xfrm>
          <a:prstGeom prst="straightConnector1">
            <a:avLst/>
          </a:prstGeom>
          <a:noFill/>
          <a:ln cap="flat" cmpd="sng" w="9525">
            <a:solidFill>
              <a:schemeClr val="dk2"/>
            </a:solidFill>
            <a:prstDash val="solid"/>
            <a:round/>
            <a:headEnd len="med" w="med" type="none"/>
            <a:tailEnd len="med" w="med" type="stealth"/>
          </a:ln>
        </p:spPr>
      </p:cxnSp>
      <p:pic>
        <p:nvPicPr>
          <p:cNvPr id="134" name="Google Shape;134;p27"/>
          <p:cNvPicPr preferRelativeResize="0"/>
          <p:nvPr/>
        </p:nvPicPr>
        <p:blipFill>
          <a:blip r:embed="rId9">
            <a:alphaModFix/>
          </a:blip>
          <a:stretch>
            <a:fillRect/>
          </a:stretch>
        </p:blipFill>
        <p:spPr>
          <a:xfrm>
            <a:off x="4506238" y="1596479"/>
            <a:ext cx="637725" cy="644100"/>
          </a:xfrm>
          <a:prstGeom prst="rect">
            <a:avLst/>
          </a:prstGeom>
          <a:noFill/>
          <a:ln>
            <a:noFill/>
          </a:ln>
        </p:spPr>
      </p:pic>
      <p:sp>
        <p:nvSpPr>
          <p:cNvPr id="135" name="Google Shape;135;p27"/>
          <p:cNvSpPr txBox="1"/>
          <p:nvPr/>
        </p:nvSpPr>
        <p:spPr>
          <a:xfrm>
            <a:off x="4413950" y="2223025"/>
            <a:ext cx="82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Internet</a:t>
            </a:r>
            <a:endParaRPr/>
          </a:p>
        </p:txBody>
      </p:sp>
      <p:sp>
        <p:nvSpPr>
          <p:cNvPr id="136" name="Google Shape;136;p27"/>
          <p:cNvSpPr txBox="1"/>
          <p:nvPr/>
        </p:nvSpPr>
        <p:spPr>
          <a:xfrm>
            <a:off x="3958497" y="3551275"/>
            <a:ext cx="1144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  Internet   Gateway</a:t>
            </a:r>
            <a:endParaRPr sz="1000"/>
          </a:p>
        </p:txBody>
      </p:sp>
      <p:pic>
        <p:nvPicPr>
          <p:cNvPr id="137" name="Google Shape;137;p27"/>
          <p:cNvPicPr preferRelativeResize="0"/>
          <p:nvPr/>
        </p:nvPicPr>
        <p:blipFill>
          <a:blip r:embed="rId10">
            <a:alphaModFix/>
          </a:blip>
          <a:stretch>
            <a:fillRect/>
          </a:stretch>
        </p:blipFill>
        <p:spPr>
          <a:xfrm>
            <a:off x="5438011" y="2238736"/>
            <a:ext cx="346975" cy="344536"/>
          </a:xfrm>
          <a:prstGeom prst="rect">
            <a:avLst/>
          </a:prstGeom>
          <a:noFill/>
          <a:ln>
            <a:noFill/>
          </a:ln>
        </p:spPr>
      </p:pic>
      <p:sp>
        <p:nvSpPr>
          <p:cNvPr id="138" name="Google Shape;138;p27"/>
          <p:cNvSpPr txBox="1"/>
          <p:nvPr/>
        </p:nvSpPr>
        <p:spPr>
          <a:xfrm>
            <a:off x="5785325" y="2246125"/>
            <a:ext cx="1096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AWS Cloud</a:t>
            </a:r>
            <a:endParaRPr sz="11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4"/>
          <p:cNvSpPr txBox="1"/>
          <p:nvPr>
            <p:ph idx="1" type="subTitle"/>
          </p:nvPr>
        </p:nvSpPr>
        <p:spPr>
          <a:xfrm>
            <a:off x="154050" y="38500"/>
            <a:ext cx="8612400" cy="70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FF7A00"/>
                </a:solidFill>
                <a:latin typeface="EB Garamond"/>
                <a:ea typeface="EB Garamond"/>
                <a:cs typeface="EB Garamond"/>
                <a:sym typeface="EB Garamond"/>
              </a:rPr>
              <a:t>Benefits of DX</a:t>
            </a:r>
            <a:endParaRPr>
              <a:solidFill>
                <a:srgbClr val="FF7A00"/>
              </a:solidFill>
              <a:latin typeface="EB Garamond"/>
              <a:ea typeface="EB Garamond"/>
              <a:cs typeface="EB Garamond"/>
              <a:sym typeface="EB Garamond"/>
            </a:endParaRPr>
          </a:p>
          <a:p>
            <a:pPr indent="0" lvl="0" marL="0" rtl="0" algn="ctr">
              <a:spcBef>
                <a:spcPts val="0"/>
              </a:spcBef>
              <a:spcAft>
                <a:spcPts val="0"/>
              </a:spcAft>
              <a:buClr>
                <a:schemeClr val="dk1"/>
              </a:buClr>
              <a:buSzPts val="1100"/>
              <a:buFont typeface="Arial"/>
              <a:buNone/>
            </a:pPr>
            <a:r>
              <a:t/>
            </a:r>
            <a:endParaRPr>
              <a:solidFill>
                <a:srgbClr val="FF7A00"/>
              </a:solidFill>
              <a:latin typeface="EB Garamond"/>
              <a:ea typeface="EB Garamond"/>
              <a:cs typeface="EB Garamond"/>
              <a:sym typeface="EB Garamond"/>
            </a:endParaRPr>
          </a:p>
          <a:p>
            <a:pPr indent="0" lvl="0" marL="0" rtl="0" algn="ctr">
              <a:spcBef>
                <a:spcPts val="0"/>
              </a:spcBef>
              <a:spcAft>
                <a:spcPts val="0"/>
              </a:spcAft>
              <a:buClr>
                <a:schemeClr val="dk1"/>
              </a:buClr>
              <a:buSzPts val="1100"/>
              <a:buFont typeface="Arial"/>
              <a:buNone/>
            </a:pPr>
            <a:r>
              <a:t/>
            </a:r>
            <a:endParaRPr>
              <a:solidFill>
                <a:srgbClr val="FF7A00"/>
              </a:solidFill>
              <a:latin typeface="EB Garamond"/>
              <a:ea typeface="EB Garamond"/>
              <a:cs typeface="EB Garamond"/>
              <a:sym typeface="EB Garamond"/>
            </a:endParaRPr>
          </a:p>
        </p:txBody>
      </p:sp>
      <p:sp>
        <p:nvSpPr>
          <p:cNvPr id="473" name="Google Shape;473;p54"/>
          <p:cNvSpPr txBox="1"/>
          <p:nvPr/>
        </p:nvSpPr>
        <p:spPr>
          <a:xfrm>
            <a:off x="238075" y="824075"/>
            <a:ext cx="8337600" cy="13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66666"/>
                </a:solidFill>
                <a:latin typeface="EB Garamond"/>
                <a:ea typeface="EB Garamond"/>
                <a:cs typeface="EB Garamond"/>
                <a:sym typeface="EB Garamond"/>
              </a:rPr>
              <a:t>Having direct connection between customer’s datacenter to AWS, brings tremendous amount of benefits, some of them includes:</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A64D79"/>
                </a:solidFill>
                <a:latin typeface="EB Garamond"/>
                <a:ea typeface="EB Garamond"/>
                <a:cs typeface="EB Garamond"/>
                <a:sym typeface="EB Garamond"/>
              </a:rPr>
              <a:t>i) Consistent Network Performance: </a:t>
            </a:r>
            <a:endParaRPr sz="1800">
              <a:solidFill>
                <a:srgbClr val="A64D79"/>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B45F06"/>
                </a:solidFill>
                <a:latin typeface="EB Garamond"/>
                <a:ea typeface="EB Garamond"/>
                <a:cs typeface="EB Garamond"/>
                <a:sym typeface="EB Garamond"/>
              </a:rPr>
              <a:t>ii) Reduces our bandwidth costs</a:t>
            </a:r>
            <a:endParaRPr sz="1800">
              <a:solidFill>
                <a:srgbClr val="B45F0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134F5C"/>
                </a:solidFill>
                <a:latin typeface="EB Garamond"/>
                <a:ea typeface="EB Garamond"/>
                <a:cs typeface="EB Garamond"/>
                <a:sym typeface="EB Garamond"/>
              </a:rPr>
              <a:t>iii) Private connectivity to our AWS VPC</a:t>
            </a:r>
            <a:endParaRPr sz="1800">
              <a:solidFill>
                <a:srgbClr val="134F5C"/>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5"/>
          <p:cNvSpPr/>
          <p:nvPr/>
        </p:nvSpPr>
        <p:spPr>
          <a:xfrm>
            <a:off x="0" y="4800600"/>
            <a:ext cx="9164100" cy="3429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F3F3F3"/>
                </a:solidFill>
                <a:latin typeface="EB Garamond"/>
                <a:ea typeface="EB Garamond"/>
                <a:cs typeface="EB Garamond"/>
                <a:sym typeface="EB Garamond"/>
              </a:rPr>
              <a:t>   knowledge portal </a:t>
            </a:r>
            <a:endParaRPr b="1" sz="1800">
              <a:solidFill>
                <a:srgbClr val="F3F3F3"/>
              </a:solidFill>
              <a:latin typeface="EB Garamond"/>
              <a:ea typeface="EB Garamond"/>
              <a:cs typeface="EB Garamond"/>
              <a:sym typeface="EB Garamond"/>
            </a:endParaRPr>
          </a:p>
        </p:txBody>
      </p:sp>
      <p:pic>
        <p:nvPicPr>
          <p:cNvPr id="479" name="Google Shape;479;p55"/>
          <p:cNvPicPr preferRelativeResize="0"/>
          <p:nvPr/>
        </p:nvPicPr>
        <p:blipFill>
          <a:blip r:embed="rId3">
            <a:alphaModFix/>
          </a:blip>
          <a:stretch>
            <a:fillRect/>
          </a:stretch>
        </p:blipFill>
        <p:spPr>
          <a:xfrm>
            <a:off x="1600650" y="1383325"/>
            <a:ext cx="5581024" cy="2685075"/>
          </a:xfrm>
          <a:prstGeom prst="rect">
            <a:avLst/>
          </a:prstGeom>
          <a:noFill/>
          <a:ln>
            <a:noFill/>
          </a:ln>
        </p:spPr>
      </p:pic>
      <p:sp>
        <p:nvSpPr>
          <p:cNvPr id="480" name="Google Shape;480;p55"/>
          <p:cNvSpPr txBox="1"/>
          <p:nvPr>
            <p:ph idx="1" type="subTitle"/>
          </p:nvPr>
        </p:nvSpPr>
        <p:spPr>
          <a:xfrm>
            <a:off x="154050" y="38500"/>
            <a:ext cx="8612400" cy="70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7A00"/>
                </a:solidFill>
                <a:latin typeface="EB Garamond"/>
                <a:ea typeface="EB Garamond"/>
                <a:cs typeface="EB Garamond"/>
                <a:sym typeface="EB Garamond"/>
              </a:rPr>
              <a:t>                                         Architecture of DX</a:t>
            </a:r>
            <a:endParaRPr>
              <a:solidFill>
                <a:srgbClr val="FF7A00"/>
              </a:solidFill>
              <a:latin typeface="EB Garamond"/>
              <a:ea typeface="EB Garamond"/>
              <a:cs typeface="EB Garamond"/>
              <a:sym typeface="EB Garamond"/>
            </a:endParaRPr>
          </a:p>
          <a:p>
            <a:pPr indent="0" lvl="0" marL="0" rtl="0" algn="ctr">
              <a:spcBef>
                <a:spcPts val="0"/>
              </a:spcBef>
              <a:spcAft>
                <a:spcPts val="0"/>
              </a:spcAft>
              <a:buClr>
                <a:schemeClr val="dk1"/>
              </a:buClr>
              <a:buSzPts val="1100"/>
              <a:buFont typeface="Arial"/>
              <a:buNone/>
            </a:pPr>
            <a:r>
              <a:t/>
            </a:r>
            <a:endParaRPr>
              <a:solidFill>
                <a:srgbClr val="FF7A00"/>
              </a:solidFill>
              <a:latin typeface="EB Garamond"/>
              <a:ea typeface="EB Garamond"/>
              <a:cs typeface="EB Garamond"/>
              <a:sym typeface="EB Garamond"/>
            </a:endParaRPr>
          </a:p>
          <a:p>
            <a:pPr indent="0" lvl="0" marL="0" rtl="0" algn="ctr">
              <a:spcBef>
                <a:spcPts val="0"/>
              </a:spcBef>
              <a:spcAft>
                <a:spcPts val="0"/>
              </a:spcAft>
              <a:buClr>
                <a:schemeClr val="dk1"/>
              </a:buClr>
              <a:buSzPts val="1100"/>
              <a:buFont typeface="Arial"/>
              <a:buNone/>
            </a:pPr>
            <a:r>
              <a:t/>
            </a:r>
            <a:endParaRPr>
              <a:solidFill>
                <a:srgbClr val="FF7A00"/>
              </a:solidFill>
              <a:latin typeface="EB Garamond"/>
              <a:ea typeface="EB Garamond"/>
              <a:cs typeface="EB Garamond"/>
              <a:sym typeface="EB Garamon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56"/>
          <p:cNvSpPr txBox="1"/>
          <p:nvPr>
            <p:ph type="ctrTitle"/>
          </p:nvPr>
        </p:nvSpPr>
        <p:spPr>
          <a:xfrm>
            <a:off x="224075" y="1573300"/>
            <a:ext cx="8438700" cy="1143300"/>
          </a:xfrm>
          <a:prstGeom prst="rect">
            <a:avLst/>
          </a:prstGeom>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EB Garamond"/>
                <a:ea typeface="EB Garamond"/>
                <a:cs typeface="EB Garamond"/>
                <a:sym typeface="EB Garamond"/>
              </a:rPr>
              <a:t>Transit Gateways </a:t>
            </a:r>
            <a:endParaRPr>
              <a:solidFill>
                <a:srgbClr val="666666"/>
              </a:solidFill>
              <a:latin typeface="EB Garamond"/>
              <a:ea typeface="EB Garamond"/>
              <a:cs typeface="EB Garamond"/>
              <a:sym typeface="EB Garamond"/>
            </a:endParaRPr>
          </a:p>
        </p:txBody>
      </p:sp>
      <p:sp>
        <p:nvSpPr>
          <p:cNvPr id="486" name="Google Shape;486;p56"/>
          <p:cNvSpPr txBox="1"/>
          <p:nvPr>
            <p:ph idx="1" type="subTitle"/>
          </p:nvPr>
        </p:nvSpPr>
        <p:spPr>
          <a:xfrm>
            <a:off x="0" y="30298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7A00"/>
                </a:solidFill>
                <a:latin typeface="EB Garamond"/>
                <a:ea typeface="EB Garamond"/>
                <a:cs typeface="EB Garamond"/>
                <a:sym typeface="EB Garamond"/>
              </a:rPr>
              <a:t>Challenges and Structure </a:t>
            </a:r>
            <a:endParaRPr>
              <a:solidFill>
                <a:srgbClr val="FF7A00"/>
              </a:solidFill>
              <a:latin typeface="EB Garamond"/>
              <a:ea typeface="EB Garamond"/>
              <a:cs typeface="EB Garamond"/>
              <a:sym typeface="EB Garamond"/>
            </a:endParaRPr>
          </a:p>
        </p:txBody>
      </p:sp>
      <p:cxnSp>
        <p:nvCxnSpPr>
          <p:cNvPr id="487" name="Google Shape;487;p56"/>
          <p:cNvCxnSpPr/>
          <p:nvPr/>
        </p:nvCxnSpPr>
        <p:spPr>
          <a:xfrm flipH="1" rot="10800000">
            <a:off x="383250" y="663825"/>
            <a:ext cx="8391000" cy="1800"/>
          </a:xfrm>
          <a:prstGeom prst="straightConnector1">
            <a:avLst/>
          </a:prstGeom>
          <a:noFill/>
          <a:ln cap="flat" cmpd="sng" w="19050">
            <a:solidFill>
              <a:srgbClr val="CCCCCC"/>
            </a:solidFill>
            <a:prstDash val="solid"/>
            <a:round/>
            <a:headEnd len="med" w="med" type="none"/>
            <a:tailEnd len="med" w="med" type="none"/>
          </a:ln>
        </p:spPr>
      </p:cxnSp>
      <p:cxnSp>
        <p:nvCxnSpPr>
          <p:cNvPr id="488" name="Google Shape;488;p56"/>
          <p:cNvCxnSpPr/>
          <p:nvPr/>
        </p:nvCxnSpPr>
        <p:spPr>
          <a:xfrm>
            <a:off x="322800" y="4377025"/>
            <a:ext cx="8511900" cy="20400"/>
          </a:xfrm>
          <a:prstGeom prst="straightConnector1">
            <a:avLst/>
          </a:prstGeom>
          <a:noFill/>
          <a:ln cap="flat" cmpd="sng" w="19050">
            <a:solidFill>
              <a:srgbClr val="B7B7B7"/>
            </a:solidFill>
            <a:prstDash val="solid"/>
            <a:round/>
            <a:headEnd len="med" w="med" type="none"/>
            <a:tailEnd len="med" w="med" type="non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57"/>
          <p:cNvSpPr txBox="1"/>
          <p:nvPr>
            <p:ph idx="1" type="subTitle"/>
          </p:nvPr>
        </p:nvSpPr>
        <p:spPr>
          <a:xfrm>
            <a:off x="-12" y="64025"/>
            <a:ext cx="8612400" cy="79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FF7A00"/>
                </a:solidFill>
                <a:latin typeface="EB Garamond"/>
                <a:ea typeface="EB Garamond"/>
                <a:cs typeface="EB Garamond"/>
                <a:sym typeface="EB Garamond"/>
              </a:rPr>
              <a:t>Overview of Transit Gateways </a:t>
            </a:r>
            <a:endParaRPr>
              <a:solidFill>
                <a:srgbClr val="FF7A00"/>
              </a:solidFill>
              <a:latin typeface="EB Garamond"/>
              <a:ea typeface="EB Garamond"/>
              <a:cs typeface="EB Garamond"/>
              <a:sym typeface="EB Garamond"/>
            </a:endParaRPr>
          </a:p>
        </p:txBody>
      </p:sp>
      <p:sp>
        <p:nvSpPr>
          <p:cNvPr id="494" name="Google Shape;494;p57"/>
          <p:cNvSpPr/>
          <p:nvPr/>
        </p:nvSpPr>
        <p:spPr>
          <a:xfrm>
            <a:off x="0" y="4800600"/>
            <a:ext cx="9164100" cy="3429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F3F3F3"/>
                </a:solidFill>
                <a:latin typeface="EB Garamond"/>
                <a:ea typeface="EB Garamond"/>
                <a:cs typeface="EB Garamond"/>
                <a:sym typeface="EB Garamond"/>
              </a:rPr>
              <a:t>   knowledge portal </a:t>
            </a:r>
            <a:endParaRPr b="1" sz="1800">
              <a:solidFill>
                <a:srgbClr val="F3F3F3"/>
              </a:solidFill>
              <a:latin typeface="EB Garamond"/>
              <a:ea typeface="EB Garamond"/>
              <a:cs typeface="EB Garamond"/>
              <a:sym typeface="EB Garamond"/>
            </a:endParaRPr>
          </a:p>
        </p:txBody>
      </p:sp>
      <p:sp>
        <p:nvSpPr>
          <p:cNvPr id="495" name="Google Shape;495;p57"/>
          <p:cNvSpPr txBox="1"/>
          <p:nvPr/>
        </p:nvSpPr>
        <p:spPr>
          <a:xfrm>
            <a:off x="349050" y="857225"/>
            <a:ext cx="8013600" cy="89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66666"/>
                </a:solidFill>
                <a:latin typeface="EB Garamond"/>
                <a:ea typeface="EB Garamond"/>
                <a:cs typeface="EB Garamond"/>
                <a:sym typeface="EB Garamond"/>
              </a:rPr>
              <a:t>A transit gateway is a network transit hub that you can use to interconnect your virtual private clouds (VPC) and on-premises networks.</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p:txBody>
      </p:sp>
      <p:sp>
        <p:nvSpPr>
          <p:cNvPr id="496" name="Google Shape;496;p57"/>
          <p:cNvSpPr/>
          <p:nvPr/>
        </p:nvSpPr>
        <p:spPr>
          <a:xfrm>
            <a:off x="923688" y="2289214"/>
            <a:ext cx="2236200" cy="10794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7" name="Google Shape;497;p57"/>
          <p:cNvPicPr preferRelativeResize="0"/>
          <p:nvPr/>
        </p:nvPicPr>
        <p:blipFill>
          <a:blip r:embed="rId3">
            <a:alphaModFix/>
          </a:blip>
          <a:stretch>
            <a:fillRect/>
          </a:stretch>
        </p:blipFill>
        <p:spPr>
          <a:xfrm>
            <a:off x="729238" y="2026502"/>
            <a:ext cx="583375" cy="729200"/>
          </a:xfrm>
          <a:prstGeom prst="rect">
            <a:avLst/>
          </a:prstGeom>
          <a:noFill/>
          <a:ln>
            <a:noFill/>
          </a:ln>
        </p:spPr>
      </p:pic>
      <p:sp>
        <p:nvSpPr>
          <p:cNvPr id="498" name="Google Shape;498;p57"/>
          <p:cNvSpPr/>
          <p:nvPr/>
        </p:nvSpPr>
        <p:spPr>
          <a:xfrm>
            <a:off x="5383394" y="2245577"/>
            <a:ext cx="2236200" cy="10794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9" name="Google Shape;499;p57"/>
          <p:cNvPicPr preferRelativeResize="0"/>
          <p:nvPr/>
        </p:nvPicPr>
        <p:blipFill>
          <a:blip r:embed="rId3">
            <a:alphaModFix/>
          </a:blip>
          <a:stretch>
            <a:fillRect/>
          </a:stretch>
        </p:blipFill>
        <p:spPr>
          <a:xfrm>
            <a:off x="5169494" y="2026489"/>
            <a:ext cx="583375" cy="729200"/>
          </a:xfrm>
          <a:prstGeom prst="rect">
            <a:avLst/>
          </a:prstGeom>
          <a:noFill/>
          <a:ln>
            <a:noFill/>
          </a:ln>
        </p:spPr>
      </p:pic>
      <p:sp>
        <p:nvSpPr>
          <p:cNvPr id="500" name="Google Shape;500;p57"/>
          <p:cNvSpPr/>
          <p:nvPr/>
        </p:nvSpPr>
        <p:spPr>
          <a:xfrm>
            <a:off x="2829288" y="4033127"/>
            <a:ext cx="3169800" cy="593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Transit Gateways</a:t>
            </a:r>
            <a:endParaRPr/>
          </a:p>
        </p:txBody>
      </p:sp>
      <p:sp>
        <p:nvSpPr>
          <p:cNvPr id="501" name="Google Shape;501;p57"/>
          <p:cNvSpPr txBox="1"/>
          <p:nvPr/>
        </p:nvSpPr>
        <p:spPr>
          <a:xfrm>
            <a:off x="1594588" y="2657477"/>
            <a:ext cx="7974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VPC 1</a:t>
            </a:r>
            <a:endParaRPr/>
          </a:p>
        </p:txBody>
      </p:sp>
      <p:sp>
        <p:nvSpPr>
          <p:cNvPr id="502" name="Google Shape;502;p57"/>
          <p:cNvSpPr txBox="1"/>
          <p:nvPr/>
        </p:nvSpPr>
        <p:spPr>
          <a:xfrm>
            <a:off x="6141819" y="2613827"/>
            <a:ext cx="7974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VPC N</a:t>
            </a:r>
            <a:endParaRPr/>
          </a:p>
        </p:txBody>
      </p:sp>
      <p:cxnSp>
        <p:nvCxnSpPr>
          <p:cNvPr id="503" name="Google Shape;503;p57"/>
          <p:cNvCxnSpPr>
            <a:stCxn id="496" idx="2"/>
            <a:endCxn id="500" idx="1"/>
          </p:cNvCxnSpPr>
          <p:nvPr/>
        </p:nvCxnSpPr>
        <p:spPr>
          <a:xfrm flipH="1" rot="-5400000">
            <a:off x="1954938" y="3455464"/>
            <a:ext cx="961200" cy="787500"/>
          </a:xfrm>
          <a:prstGeom prst="curvedConnector2">
            <a:avLst/>
          </a:prstGeom>
          <a:noFill/>
          <a:ln cap="flat" cmpd="sng" w="9525">
            <a:solidFill>
              <a:schemeClr val="dk2"/>
            </a:solidFill>
            <a:prstDash val="solid"/>
            <a:round/>
            <a:headEnd len="med" w="med" type="none"/>
            <a:tailEnd len="med" w="med" type="stealth"/>
          </a:ln>
        </p:spPr>
      </p:cxnSp>
      <p:cxnSp>
        <p:nvCxnSpPr>
          <p:cNvPr id="504" name="Google Shape;504;p57"/>
          <p:cNvCxnSpPr>
            <a:stCxn id="498" idx="2"/>
            <a:endCxn id="500" idx="3"/>
          </p:cNvCxnSpPr>
          <p:nvPr/>
        </p:nvCxnSpPr>
        <p:spPr>
          <a:xfrm rot="5400000">
            <a:off x="5747894" y="3576077"/>
            <a:ext cx="1004700" cy="502500"/>
          </a:xfrm>
          <a:prstGeom prst="curvedConnector2">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58"/>
          <p:cNvSpPr/>
          <p:nvPr/>
        </p:nvSpPr>
        <p:spPr>
          <a:xfrm>
            <a:off x="0" y="4800600"/>
            <a:ext cx="9164100" cy="3429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F3F3F3"/>
                </a:solidFill>
                <a:latin typeface="EB Garamond"/>
                <a:ea typeface="EB Garamond"/>
                <a:cs typeface="EB Garamond"/>
                <a:sym typeface="EB Garamond"/>
              </a:rPr>
              <a:t>   knowledge portal </a:t>
            </a:r>
            <a:endParaRPr b="1" sz="1800">
              <a:solidFill>
                <a:srgbClr val="F3F3F3"/>
              </a:solidFill>
              <a:latin typeface="EB Garamond"/>
              <a:ea typeface="EB Garamond"/>
              <a:cs typeface="EB Garamond"/>
              <a:sym typeface="EB Garamond"/>
            </a:endParaRPr>
          </a:p>
        </p:txBody>
      </p:sp>
      <p:sp>
        <p:nvSpPr>
          <p:cNvPr id="510" name="Google Shape;510;p58"/>
          <p:cNvSpPr/>
          <p:nvPr/>
        </p:nvSpPr>
        <p:spPr>
          <a:xfrm>
            <a:off x="1137596" y="383494"/>
            <a:ext cx="2236200" cy="10794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11" name="Google Shape;511;p58"/>
          <p:cNvPicPr preferRelativeResize="0"/>
          <p:nvPr/>
        </p:nvPicPr>
        <p:blipFill>
          <a:blip r:embed="rId3">
            <a:alphaModFix/>
          </a:blip>
          <a:stretch>
            <a:fillRect/>
          </a:stretch>
        </p:blipFill>
        <p:spPr>
          <a:xfrm>
            <a:off x="943146" y="120782"/>
            <a:ext cx="583375" cy="729200"/>
          </a:xfrm>
          <a:prstGeom prst="rect">
            <a:avLst/>
          </a:prstGeom>
          <a:noFill/>
          <a:ln>
            <a:noFill/>
          </a:ln>
        </p:spPr>
      </p:pic>
      <p:sp>
        <p:nvSpPr>
          <p:cNvPr id="512" name="Google Shape;512;p58"/>
          <p:cNvSpPr/>
          <p:nvPr/>
        </p:nvSpPr>
        <p:spPr>
          <a:xfrm>
            <a:off x="5597301" y="339857"/>
            <a:ext cx="2236200" cy="10794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13" name="Google Shape;513;p58"/>
          <p:cNvPicPr preferRelativeResize="0"/>
          <p:nvPr/>
        </p:nvPicPr>
        <p:blipFill>
          <a:blip r:embed="rId3">
            <a:alphaModFix/>
          </a:blip>
          <a:stretch>
            <a:fillRect/>
          </a:stretch>
        </p:blipFill>
        <p:spPr>
          <a:xfrm>
            <a:off x="5383401" y="120769"/>
            <a:ext cx="583375" cy="729200"/>
          </a:xfrm>
          <a:prstGeom prst="rect">
            <a:avLst/>
          </a:prstGeom>
          <a:noFill/>
          <a:ln>
            <a:noFill/>
          </a:ln>
        </p:spPr>
      </p:pic>
      <p:sp>
        <p:nvSpPr>
          <p:cNvPr id="514" name="Google Shape;514;p58"/>
          <p:cNvSpPr/>
          <p:nvPr/>
        </p:nvSpPr>
        <p:spPr>
          <a:xfrm>
            <a:off x="3043196" y="2127407"/>
            <a:ext cx="3169800" cy="593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Transit Gateways</a:t>
            </a:r>
            <a:endParaRPr/>
          </a:p>
        </p:txBody>
      </p:sp>
      <p:sp>
        <p:nvSpPr>
          <p:cNvPr id="515" name="Google Shape;515;p58"/>
          <p:cNvSpPr txBox="1"/>
          <p:nvPr/>
        </p:nvSpPr>
        <p:spPr>
          <a:xfrm>
            <a:off x="1808496" y="751756"/>
            <a:ext cx="7974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VPC 1</a:t>
            </a:r>
            <a:endParaRPr/>
          </a:p>
        </p:txBody>
      </p:sp>
      <p:sp>
        <p:nvSpPr>
          <p:cNvPr id="516" name="Google Shape;516;p58"/>
          <p:cNvSpPr txBox="1"/>
          <p:nvPr/>
        </p:nvSpPr>
        <p:spPr>
          <a:xfrm>
            <a:off x="6355726" y="708106"/>
            <a:ext cx="7974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VPC N</a:t>
            </a:r>
            <a:endParaRPr/>
          </a:p>
        </p:txBody>
      </p:sp>
      <p:cxnSp>
        <p:nvCxnSpPr>
          <p:cNvPr id="517" name="Google Shape;517;p58"/>
          <p:cNvCxnSpPr>
            <a:stCxn id="510" idx="2"/>
            <a:endCxn id="514" idx="1"/>
          </p:cNvCxnSpPr>
          <p:nvPr/>
        </p:nvCxnSpPr>
        <p:spPr>
          <a:xfrm flipH="1" rot="-5400000">
            <a:off x="2168846" y="1549744"/>
            <a:ext cx="961200" cy="787500"/>
          </a:xfrm>
          <a:prstGeom prst="curvedConnector2">
            <a:avLst/>
          </a:prstGeom>
          <a:noFill/>
          <a:ln cap="flat" cmpd="sng" w="9525">
            <a:solidFill>
              <a:schemeClr val="dk2"/>
            </a:solidFill>
            <a:prstDash val="solid"/>
            <a:round/>
            <a:headEnd len="med" w="med" type="none"/>
            <a:tailEnd len="med" w="med" type="stealth"/>
          </a:ln>
        </p:spPr>
      </p:cxnSp>
      <p:cxnSp>
        <p:nvCxnSpPr>
          <p:cNvPr id="518" name="Google Shape;518;p58"/>
          <p:cNvCxnSpPr>
            <a:stCxn id="512" idx="2"/>
            <a:endCxn id="514" idx="3"/>
          </p:cNvCxnSpPr>
          <p:nvPr/>
        </p:nvCxnSpPr>
        <p:spPr>
          <a:xfrm rot="5400000">
            <a:off x="5961801" y="1670357"/>
            <a:ext cx="1004700" cy="502500"/>
          </a:xfrm>
          <a:prstGeom prst="curvedConnector2">
            <a:avLst/>
          </a:prstGeom>
          <a:noFill/>
          <a:ln cap="flat" cmpd="sng" w="9525">
            <a:solidFill>
              <a:schemeClr val="dk2"/>
            </a:solidFill>
            <a:prstDash val="solid"/>
            <a:round/>
            <a:headEnd len="med" w="med" type="none"/>
            <a:tailEnd len="med" w="med" type="stealth"/>
          </a:ln>
        </p:spPr>
      </p:cxnSp>
      <p:pic>
        <p:nvPicPr>
          <p:cNvPr id="519" name="Google Shape;519;p58"/>
          <p:cNvPicPr preferRelativeResize="0"/>
          <p:nvPr/>
        </p:nvPicPr>
        <p:blipFill>
          <a:blip r:embed="rId4">
            <a:alphaModFix/>
          </a:blip>
          <a:stretch>
            <a:fillRect/>
          </a:stretch>
        </p:blipFill>
        <p:spPr>
          <a:xfrm>
            <a:off x="3669495" y="2973294"/>
            <a:ext cx="722799" cy="729200"/>
          </a:xfrm>
          <a:prstGeom prst="rect">
            <a:avLst/>
          </a:prstGeom>
          <a:noFill/>
          <a:ln>
            <a:noFill/>
          </a:ln>
        </p:spPr>
      </p:pic>
      <p:sp>
        <p:nvSpPr>
          <p:cNvPr id="520" name="Google Shape;520;p58"/>
          <p:cNvSpPr/>
          <p:nvPr/>
        </p:nvSpPr>
        <p:spPr>
          <a:xfrm>
            <a:off x="3502842" y="4140078"/>
            <a:ext cx="2236200" cy="543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On-Premise DataCenter</a:t>
            </a:r>
            <a:endParaRPr/>
          </a:p>
        </p:txBody>
      </p:sp>
      <p:cxnSp>
        <p:nvCxnSpPr>
          <p:cNvPr id="521" name="Google Shape;521;p58"/>
          <p:cNvCxnSpPr>
            <a:stCxn id="514" idx="2"/>
            <a:endCxn id="520" idx="0"/>
          </p:cNvCxnSpPr>
          <p:nvPr/>
        </p:nvCxnSpPr>
        <p:spPr>
          <a:xfrm rot="5400000">
            <a:off x="3914696" y="3426707"/>
            <a:ext cx="1419600" cy="7200"/>
          </a:xfrm>
          <a:prstGeom prst="curvedConnector3">
            <a:avLst>
              <a:gd fmla="val 49999" name="adj1"/>
            </a:avLst>
          </a:prstGeom>
          <a:noFill/>
          <a:ln cap="flat" cmpd="sng" w="9525">
            <a:solidFill>
              <a:schemeClr val="dk2"/>
            </a:solidFill>
            <a:prstDash val="solid"/>
            <a:round/>
            <a:headEnd len="med" w="med" type="stealth"/>
            <a:tailEnd len="med" w="med" type="non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59"/>
          <p:cNvSpPr txBox="1"/>
          <p:nvPr>
            <p:ph idx="1" type="subTitle"/>
          </p:nvPr>
        </p:nvSpPr>
        <p:spPr>
          <a:xfrm>
            <a:off x="-12" y="64025"/>
            <a:ext cx="8612400" cy="79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FF7A00"/>
                </a:solidFill>
                <a:latin typeface="EB Garamond"/>
                <a:ea typeface="EB Garamond"/>
                <a:cs typeface="EB Garamond"/>
                <a:sym typeface="EB Garamond"/>
              </a:rPr>
              <a:t>Transit Gateway Concepts</a:t>
            </a:r>
            <a:endParaRPr>
              <a:solidFill>
                <a:srgbClr val="FF7A00"/>
              </a:solidFill>
              <a:latin typeface="EB Garamond"/>
              <a:ea typeface="EB Garamond"/>
              <a:cs typeface="EB Garamond"/>
              <a:sym typeface="EB Garamond"/>
            </a:endParaRPr>
          </a:p>
        </p:txBody>
      </p:sp>
      <p:sp>
        <p:nvSpPr>
          <p:cNvPr id="527" name="Google Shape;527;p59"/>
          <p:cNvSpPr/>
          <p:nvPr/>
        </p:nvSpPr>
        <p:spPr>
          <a:xfrm>
            <a:off x="0" y="4800600"/>
            <a:ext cx="9164100" cy="3429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F3F3F3"/>
                </a:solidFill>
                <a:latin typeface="EB Garamond"/>
                <a:ea typeface="EB Garamond"/>
                <a:cs typeface="EB Garamond"/>
                <a:sym typeface="EB Garamond"/>
              </a:rPr>
              <a:t>   knowledge portal </a:t>
            </a:r>
            <a:endParaRPr b="1" sz="1800">
              <a:solidFill>
                <a:srgbClr val="F3F3F3"/>
              </a:solidFill>
              <a:latin typeface="EB Garamond"/>
              <a:ea typeface="EB Garamond"/>
              <a:cs typeface="EB Garamond"/>
              <a:sym typeface="EB Garamond"/>
            </a:endParaRPr>
          </a:p>
        </p:txBody>
      </p:sp>
      <p:sp>
        <p:nvSpPr>
          <p:cNvPr id="528" name="Google Shape;528;p59"/>
          <p:cNvSpPr txBox="1"/>
          <p:nvPr/>
        </p:nvSpPr>
        <p:spPr>
          <a:xfrm>
            <a:off x="288350" y="857225"/>
            <a:ext cx="8411700" cy="2780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38761D"/>
              </a:buClr>
              <a:buSzPts val="1800"/>
              <a:buFont typeface="EB Garamond"/>
              <a:buAutoNum type="arabicParenR"/>
            </a:pPr>
            <a:r>
              <a:rPr lang="en" sz="1800">
                <a:solidFill>
                  <a:srgbClr val="38761D"/>
                </a:solidFill>
                <a:latin typeface="EB Garamond"/>
                <a:ea typeface="EB Garamond"/>
                <a:cs typeface="EB Garamond"/>
                <a:sym typeface="EB Garamond"/>
              </a:rPr>
              <a:t>Attachment </a:t>
            </a:r>
            <a:endParaRPr sz="1800">
              <a:solidFill>
                <a:srgbClr val="38761D"/>
              </a:solidFill>
              <a:latin typeface="EB Garamond"/>
              <a:ea typeface="EB Garamond"/>
              <a:cs typeface="EB Garamond"/>
              <a:sym typeface="EB Garamond"/>
            </a:endParaRPr>
          </a:p>
          <a:p>
            <a:pPr indent="0" lvl="0" marL="45720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342900" lvl="0" marL="457200" rtl="0" algn="l">
              <a:spcBef>
                <a:spcPts val="0"/>
              </a:spcBef>
              <a:spcAft>
                <a:spcPts val="0"/>
              </a:spcAft>
              <a:buClr>
                <a:srgbClr val="666666"/>
              </a:buClr>
              <a:buSzPts val="1800"/>
              <a:buFont typeface="EB Garamond"/>
              <a:buChar char="●"/>
            </a:pPr>
            <a:r>
              <a:rPr lang="en" sz="1800">
                <a:solidFill>
                  <a:srgbClr val="666666"/>
                </a:solidFill>
                <a:latin typeface="EB Garamond"/>
                <a:ea typeface="EB Garamond"/>
                <a:cs typeface="EB Garamond"/>
                <a:sym typeface="EB Garamond"/>
              </a:rPr>
              <a:t>We can attach a VPC or VPN connection to a transit gateway.</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741B47"/>
                </a:solidFill>
                <a:latin typeface="EB Garamond"/>
                <a:ea typeface="EB Garamond"/>
                <a:cs typeface="EB Garamond"/>
                <a:sym typeface="EB Garamond"/>
              </a:rPr>
              <a:t>2) Transit gateway Route table</a:t>
            </a:r>
            <a:endParaRPr sz="1800">
              <a:solidFill>
                <a:srgbClr val="741B47"/>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342900" lvl="0" marL="457200" rtl="0" algn="l">
              <a:spcBef>
                <a:spcPts val="0"/>
              </a:spcBef>
              <a:spcAft>
                <a:spcPts val="0"/>
              </a:spcAft>
              <a:buClr>
                <a:srgbClr val="666666"/>
              </a:buClr>
              <a:buSzPts val="1800"/>
              <a:buFont typeface="EB Garamond"/>
              <a:buChar char="●"/>
            </a:pPr>
            <a:r>
              <a:rPr lang="en" sz="1800">
                <a:solidFill>
                  <a:srgbClr val="666666"/>
                </a:solidFill>
                <a:latin typeface="EB Garamond"/>
                <a:ea typeface="EB Garamond"/>
                <a:cs typeface="EB Garamond"/>
                <a:sym typeface="EB Garamond"/>
              </a:rPr>
              <a:t>A route table includes dynamic and static routes that decide the next hop based on the destination IP address of the packet.</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342900" lvl="0" marL="457200" rtl="0" algn="l">
              <a:spcBef>
                <a:spcPts val="0"/>
              </a:spcBef>
              <a:spcAft>
                <a:spcPts val="0"/>
              </a:spcAft>
              <a:buClr>
                <a:srgbClr val="666666"/>
              </a:buClr>
              <a:buSzPts val="1800"/>
              <a:buFont typeface="EB Garamond"/>
              <a:buChar char="●"/>
            </a:pPr>
            <a:r>
              <a:rPr lang="en" sz="1800">
                <a:solidFill>
                  <a:srgbClr val="666666"/>
                </a:solidFill>
                <a:latin typeface="EB Garamond"/>
                <a:ea typeface="EB Garamond"/>
                <a:cs typeface="EB Garamond"/>
                <a:sym typeface="EB Garamond"/>
              </a:rPr>
              <a:t>Attachment can be associated with a single route table.</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60"/>
          <p:cNvSpPr txBox="1"/>
          <p:nvPr>
            <p:ph idx="1" type="subTitle"/>
          </p:nvPr>
        </p:nvSpPr>
        <p:spPr>
          <a:xfrm>
            <a:off x="-12" y="64025"/>
            <a:ext cx="8612400" cy="79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FF7A00"/>
                </a:solidFill>
                <a:latin typeface="EB Garamond"/>
                <a:ea typeface="EB Garamond"/>
                <a:cs typeface="EB Garamond"/>
                <a:sym typeface="EB Garamond"/>
              </a:rPr>
              <a:t>Transit Gateway Concepts</a:t>
            </a:r>
            <a:endParaRPr>
              <a:solidFill>
                <a:srgbClr val="FF7A00"/>
              </a:solidFill>
              <a:latin typeface="EB Garamond"/>
              <a:ea typeface="EB Garamond"/>
              <a:cs typeface="EB Garamond"/>
              <a:sym typeface="EB Garamond"/>
            </a:endParaRPr>
          </a:p>
        </p:txBody>
      </p:sp>
      <p:sp>
        <p:nvSpPr>
          <p:cNvPr id="534" name="Google Shape;534;p60"/>
          <p:cNvSpPr/>
          <p:nvPr/>
        </p:nvSpPr>
        <p:spPr>
          <a:xfrm>
            <a:off x="0" y="4800600"/>
            <a:ext cx="9164100" cy="3429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F3F3F3"/>
                </a:solidFill>
                <a:latin typeface="EB Garamond"/>
                <a:ea typeface="EB Garamond"/>
                <a:cs typeface="EB Garamond"/>
                <a:sym typeface="EB Garamond"/>
              </a:rPr>
              <a:t>   knowledge portal </a:t>
            </a:r>
            <a:endParaRPr b="1" sz="1800">
              <a:solidFill>
                <a:srgbClr val="F3F3F3"/>
              </a:solidFill>
              <a:latin typeface="EB Garamond"/>
              <a:ea typeface="EB Garamond"/>
              <a:cs typeface="EB Garamond"/>
              <a:sym typeface="EB Garamond"/>
            </a:endParaRPr>
          </a:p>
        </p:txBody>
      </p:sp>
      <p:sp>
        <p:nvSpPr>
          <p:cNvPr id="535" name="Google Shape;535;p60"/>
          <p:cNvSpPr txBox="1"/>
          <p:nvPr/>
        </p:nvSpPr>
        <p:spPr>
          <a:xfrm>
            <a:off x="106950" y="805075"/>
            <a:ext cx="8796600" cy="27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8761D"/>
                </a:solidFill>
                <a:latin typeface="EB Garamond"/>
                <a:ea typeface="EB Garamond"/>
                <a:cs typeface="EB Garamond"/>
                <a:sym typeface="EB Garamond"/>
              </a:rPr>
              <a:t>3) Association </a:t>
            </a:r>
            <a:endParaRPr sz="1800">
              <a:solidFill>
                <a:srgbClr val="38761D"/>
              </a:solidFill>
              <a:latin typeface="EB Garamond"/>
              <a:ea typeface="EB Garamond"/>
              <a:cs typeface="EB Garamond"/>
              <a:sym typeface="EB Garamond"/>
            </a:endParaRPr>
          </a:p>
          <a:p>
            <a:pPr indent="0" lvl="0" marL="45720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342900" lvl="0" marL="457200" rtl="0" algn="l">
              <a:spcBef>
                <a:spcPts val="0"/>
              </a:spcBef>
              <a:spcAft>
                <a:spcPts val="0"/>
              </a:spcAft>
              <a:buClr>
                <a:srgbClr val="666666"/>
              </a:buClr>
              <a:buSzPts val="1800"/>
              <a:buFont typeface="EB Garamond"/>
              <a:buChar char="●"/>
            </a:pPr>
            <a:r>
              <a:rPr lang="en" sz="1800">
                <a:solidFill>
                  <a:srgbClr val="666666"/>
                </a:solidFill>
                <a:latin typeface="EB Garamond"/>
                <a:ea typeface="EB Garamond"/>
                <a:cs typeface="EB Garamond"/>
                <a:sym typeface="EB Garamond"/>
              </a:rPr>
              <a:t>Each attachment is associated with exactly one route table.</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741B47"/>
                </a:solidFill>
                <a:latin typeface="EB Garamond"/>
                <a:ea typeface="EB Garamond"/>
                <a:cs typeface="EB Garamond"/>
                <a:sym typeface="EB Garamond"/>
              </a:rPr>
              <a:t>4) Route Propagation</a:t>
            </a:r>
            <a:endParaRPr sz="1800">
              <a:solidFill>
                <a:srgbClr val="741B47"/>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342900" lvl="0" marL="457200" rtl="0" algn="l">
              <a:spcBef>
                <a:spcPts val="0"/>
              </a:spcBef>
              <a:spcAft>
                <a:spcPts val="0"/>
              </a:spcAft>
              <a:buClr>
                <a:srgbClr val="666666"/>
              </a:buClr>
              <a:buSzPts val="1800"/>
              <a:buFont typeface="EB Garamond"/>
              <a:buChar char="●"/>
            </a:pPr>
            <a:r>
              <a:rPr lang="en" sz="1800">
                <a:solidFill>
                  <a:srgbClr val="666666"/>
                </a:solidFill>
                <a:latin typeface="EB Garamond"/>
                <a:ea typeface="EB Garamond"/>
                <a:cs typeface="EB Garamond"/>
                <a:sym typeface="EB Garamond"/>
              </a:rPr>
              <a:t>A VPC or VPN connection can dynamically propagate routes to a transit gateway route table.</a:t>
            </a:r>
            <a:endParaRPr sz="1800">
              <a:solidFill>
                <a:srgbClr val="666666"/>
              </a:solidFill>
              <a:latin typeface="EB Garamond"/>
              <a:ea typeface="EB Garamond"/>
              <a:cs typeface="EB Garamond"/>
              <a:sym typeface="EB Garamond"/>
            </a:endParaRPr>
          </a:p>
          <a:p>
            <a:pPr indent="-342900" lvl="0" marL="457200" rtl="0" algn="l">
              <a:spcBef>
                <a:spcPts val="0"/>
              </a:spcBef>
              <a:spcAft>
                <a:spcPts val="0"/>
              </a:spcAft>
              <a:buClr>
                <a:srgbClr val="666666"/>
              </a:buClr>
              <a:buSzPts val="1800"/>
              <a:buFont typeface="EB Garamond"/>
              <a:buChar char="●"/>
            </a:pPr>
            <a:r>
              <a:rPr lang="en" sz="1800">
                <a:solidFill>
                  <a:srgbClr val="666666"/>
                </a:solidFill>
                <a:latin typeface="EB Garamond"/>
                <a:ea typeface="EB Garamond"/>
                <a:cs typeface="EB Garamond"/>
                <a:sym typeface="EB Garamond"/>
              </a:rPr>
              <a:t>With a VPC, you must create static routes to send traffic to the transit gateway.</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342900" lvl="0" marL="457200" rtl="0" algn="l">
              <a:spcBef>
                <a:spcPts val="0"/>
              </a:spcBef>
              <a:spcAft>
                <a:spcPts val="0"/>
              </a:spcAft>
              <a:buClr>
                <a:srgbClr val="666666"/>
              </a:buClr>
              <a:buSzPts val="1800"/>
              <a:buFont typeface="EB Garamond"/>
              <a:buChar char="●"/>
            </a:pPr>
            <a:r>
              <a:rPr lang="en" sz="1800">
                <a:solidFill>
                  <a:srgbClr val="666666"/>
                </a:solidFill>
                <a:latin typeface="EB Garamond"/>
                <a:ea typeface="EB Garamond"/>
                <a:cs typeface="EB Garamond"/>
                <a:sym typeface="EB Garamond"/>
              </a:rPr>
              <a:t>With a VPN connection, routes are propagated from the transit gateway to your on-premises router using Border Gateway Protocol (BGP).</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61"/>
          <p:cNvSpPr txBox="1"/>
          <p:nvPr>
            <p:ph idx="1" type="subTitle"/>
          </p:nvPr>
        </p:nvSpPr>
        <p:spPr>
          <a:xfrm>
            <a:off x="-12" y="64025"/>
            <a:ext cx="8612400" cy="79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FF7A00"/>
                </a:solidFill>
                <a:latin typeface="EB Garamond"/>
                <a:ea typeface="EB Garamond"/>
                <a:cs typeface="EB Garamond"/>
                <a:sym typeface="EB Garamond"/>
              </a:rPr>
              <a:t>Logging Account Structure </a:t>
            </a:r>
            <a:endParaRPr>
              <a:solidFill>
                <a:srgbClr val="FF7A00"/>
              </a:solidFill>
              <a:latin typeface="EB Garamond"/>
              <a:ea typeface="EB Garamond"/>
              <a:cs typeface="EB Garamond"/>
              <a:sym typeface="EB Garamond"/>
            </a:endParaRPr>
          </a:p>
        </p:txBody>
      </p:sp>
      <p:sp>
        <p:nvSpPr>
          <p:cNvPr id="541" name="Google Shape;541;p61"/>
          <p:cNvSpPr/>
          <p:nvPr/>
        </p:nvSpPr>
        <p:spPr>
          <a:xfrm>
            <a:off x="0" y="4800600"/>
            <a:ext cx="9164100" cy="3429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F3F3F3"/>
                </a:solidFill>
                <a:latin typeface="EB Garamond"/>
                <a:ea typeface="EB Garamond"/>
                <a:cs typeface="EB Garamond"/>
                <a:sym typeface="EB Garamond"/>
              </a:rPr>
              <a:t>   knowledge portal </a:t>
            </a:r>
            <a:endParaRPr b="1" sz="1800">
              <a:solidFill>
                <a:srgbClr val="F3F3F3"/>
              </a:solidFill>
              <a:latin typeface="EB Garamond"/>
              <a:ea typeface="EB Garamond"/>
              <a:cs typeface="EB Garamond"/>
              <a:sym typeface="EB Garamond"/>
            </a:endParaRPr>
          </a:p>
        </p:txBody>
      </p:sp>
      <p:sp>
        <p:nvSpPr>
          <p:cNvPr id="542" name="Google Shape;542;p61"/>
          <p:cNvSpPr txBox="1"/>
          <p:nvPr/>
        </p:nvSpPr>
        <p:spPr>
          <a:xfrm>
            <a:off x="329400" y="857225"/>
            <a:ext cx="8283000" cy="9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66666"/>
                </a:solidFill>
                <a:latin typeface="EB Garamond"/>
                <a:ea typeface="EB Garamond"/>
                <a:cs typeface="EB Garamond"/>
                <a:sym typeface="EB Garamond"/>
              </a:rPr>
              <a:t>Logs should be stored at centralized place where they can be monitored and analyzed in regular basis.</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p:txBody>
      </p:sp>
      <p:sp>
        <p:nvSpPr>
          <p:cNvPr id="543" name="Google Shape;543;p61"/>
          <p:cNvSpPr/>
          <p:nvPr/>
        </p:nvSpPr>
        <p:spPr>
          <a:xfrm>
            <a:off x="4909247" y="2393912"/>
            <a:ext cx="2065800" cy="8493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61"/>
          <p:cNvSpPr/>
          <p:nvPr/>
        </p:nvSpPr>
        <p:spPr>
          <a:xfrm>
            <a:off x="1231272" y="2656112"/>
            <a:ext cx="2065800" cy="11967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61"/>
          <p:cNvSpPr/>
          <p:nvPr/>
        </p:nvSpPr>
        <p:spPr>
          <a:xfrm>
            <a:off x="4909247" y="3528037"/>
            <a:ext cx="2065800" cy="8493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46" name="Google Shape;546;p61"/>
          <p:cNvPicPr preferRelativeResize="0"/>
          <p:nvPr/>
        </p:nvPicPr>
        <p:blipFill>
          <a:blip r:embed="rId3">
            <a:alphaModFix/>
          </a:blip>
          <a:stretch>
            <a:fillRect/>
          </a:stretch>
        </p:blipFill>
        <p:spPr>
          <a:xfrm>
            <a:off x="1126747" y="2393900"/>
            <a:ext cx="426950" cy="432575"/>
          </a:xfrm>
          <a:prstGeom prst="rect">
            <a:avLst/>
          </a:prstGeom>
          <a:noFill/>
          <a:ln>
            <a:noFill/>
          </a:ln>
        </p:spPr>
      </p:pic>
      <p:sp>
        <p:nvSpPr>
          <p:cNvPr id="547" name="Google Shape;547;p61"/>
          <p:cNvSpPr txBox="1"/>
          <p:nvPr/>
        </p:nvSpPr>
        <p:spPr>
          <a:xfrm>
            <a:off x="5441677" y="2922329"/>
            <a:ext cx="1096800" cy="1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Account </a:t>
            </a:r>
            <a:r>
              <a:rPr lang="en"/>
              <a:t>A</a:t>
            </a:r>
            <a:endParaRPr/>
          </a:p>
        </p:txBody>
      </p:sp>
      <p:sp>
        <p:nvSpPr>
          <p:cNvPr id="548" name="Google Shape;548;p61"/>
          <p:cNvSpPr txBox="1"/>
          <p:nvPr/>
        </p:nvSpPr>
        <p:spPr>
          <a:xfrm>
            <a:off x="5494922" y="4045028"/>
            <a:ext cx="1096800" cy="1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Account </a:t>
            </a:r>
            <a:r>
              <a:rPr lang="en"/>
              <a:t>B</a:t>
            </a:r>
            <a:endParaRPr/>
          </a:p>
        </p:txBody>
      </p:sp>
      <p:sp>
        <p:nvSpPr>
          <p:cNvPr id="549" name="Google Shape;549;p61"/>
          <p:cNvSpPr txBox="1"/>
          <p:nvPr/>
        </p:nvSpPr>
        <p:spPr>
          <a:xfrm>
            <a:off x="1599221" y="3528037"/>
            <a:ext cx="1329900" cy="1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Central Account</a:t>
            </a:r>
            <a:endParaRPr/>
          </a:p>
        </p:txBody>
      </p:sp>
      <p:pic>
        <p:nvPicPr>
          <p:cNvPr id="550" name="Google Shape;550;p61"/>
          <p:cNvPicPr preferRelativeResize="0"/>
          <p:nvPr/>
        </p:nvPicPr>
        <p:blipFill>
          <a:blip r:embed="rId4">
            <a:alphaModFix/>
          </a:blip>
          <a:stretch>
            <a:fillRect/>
          </a:stretch>
        </p:blipFill>
        <p:spPr>
          <a:xfrm>
            <a:off x="1992710" y="2871337"/>
            <a:ext cx="542925" cy="561975"/>
          </a:xfrm>
          <a:prstGeom prst="rect">
            <a:avLst/>
          </a:prstGeom>
          <a:noFill/>
          <a:ln>
            <a:noFill/>
          </a:ln>
        </p:spPr>
      </p:pic>
      <p:pic>
        <p:nvPicPr>
          <p:cNvPr id="551" name="Google Shape;551;p61"/>
          <p:cNvPicPr preferRelativeResize="0"/>
          <p:nvPr/>
        </p:nvPicPr>
        <p:blipFill>
          <a:blip r:embed="rId5">
            <a:alphaModFix/>
          </a:blip>
          <a:stretch>
            <a:fillRect/>
          </a:stretch>
        </p:blipFill>
        <p:spPr>
          <a:xfrm>
            <a:off x="5600742" y="2495485"/>
            <a:ext cx="356238" cy="432575"/>
          </a:xfrm>
          <a:prstGeom prst="rect">
            <a:avLst/>
          </a:prstGeom>
          <a:noFill/>
          <a:ln>
            <a:noFill/>
          </a:ln>
        </p:spPr>
      </p:pic>
      <p:sp>
        <p:nvSpPr>
          <p:cNvPr id="552" name="Google Shape;552;p61"/>
          <p:cNvSpPr txBox="1"/>
          <p:nvPr/>
        </p:nvSpPr>
        <p:spPr>
          <a:xfrm>
            <a:off x="6030679" y="2541389"/>
            <a:ext cx="1096800" cy="1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CloudTrail</a:t>
            </a:r>
            <a:endParaRPr/>
          </a:p>
        </p:txBody>
      </p:sp>
      <p:pic>
        <p:nvPicPr>
          <p:cNvPr id="553" name="Google Shape;553;p61"/>
          <p:cNvPicPr preferRelativeResize="0"/>
          <p:nvPr/>
        </p:nvPicPr>
        <p:blipFill>
          <a:blip r:embed="rId6">
            <a:alphaModFix/>
          </a:blip>
          <a:stretch>
            <a:fillRect/>
          </a:stretch>
        </p:blipFill>
        <p:spPr>
          <a:xfrm>
            <a:off x="5635148" y="3623662"/>
            <a:ext cx="356225" cy="424979"/>
          </a:xfrm>
          <a:prstGeom prst="rect">
            <a:avLst/>
          </a:prstGeom>
          <a:noFill/>
          <a:ln>
            <a:noFill/>
          </a:ln>
        </p:spPr>
      </p:pic>
      <p:sp>
        <p:nvSpPr>
          <p:cNvPr id="554" name="Google Shape;554;p61"/>
          <p:cNvSpPr txBox="1"/>
          <p:nvPr/>
        </p:nvSpPr>
        <p:spPr>
          <a:xfrm>
            <a:off x="6030679" y="3655843"/>
            <a:ext cx="1096800" cy="1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Config </a:t>
            </a:r>
            <a:endParaRPr/>
          </a:p>
        </p:txBody>
      </p:sp>
      <p:cxnSp>
        <p:nvCxnSpPr>
          <p:cNvPr id="555" name="Google Shape;555;p61"/>
          <p:cNvCxnSpPr>
            <a:stCxn id="543" idx="1"/>
            <a:endCxn id="544" idx="3"/>
          </p:cNvCxnSpPr>
          <p:nvPr/>
        </p:nvCxnSpPr>
        <p:spPr>
          <a:xfrm flipH="1">
            <a:off x="3297047" y="2818562"/>
            <a:ext cx="1612200" cy="435900"/>
          </a:xfrm>
          <a:prstGeom prst="curvedConnector3">
            <a:avLst>
              <a:gd fmla="val 49999" name="adj1"/>
            </a:avLst>
          </a:prstGeom>
          <a:noFill/>
          <a:ln cap="flat" cmpd="sng" w="9525">
            <a:solidFill>
              <a:schemeClr val="dk2"/>
            </a:solidFill>
            <a:prstDash val="solid"/>
            <a:round/>
            <a:headEnd len="med" w="med" type="none"/>
            <a:tailEnd len="med" w="med" type="stealth"/>
          </a:ln>
        </p:spPr>
      </p:cxnSp>
      <p:cxnSp>
        <p:nvCxnSpPr>
          <p:cNvPr id="556" name="Google Shape;556;p61"/>
          <p:cNvCxnSpPr>
            <a:stCxn id="545" idx="1"/>
            <a:endCxn id="544" idx="3"/>
          </p:cNvCxnSpPr>
          <p:nvPr/>
        </p:nvCxnSpPr>
        <p:spPr>
          <a:xfrm rot="10800000">
            <a:off x="3297047" y="3254587"/>
            <a:ext cx="1612200" cy="698100"/>
          </a:xfrm>
          <a:prstGeom prst="curvedConnector3">
            <a:avLst>
              <a:gd fmla="val 49999"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62"/>
          <p:cNvSpPr txBox="1"/>
          <p:nvPr>
            <p:ph idx="1" type="subTitle"/>
          </p:nvPr>
        </p:nvSpPr>
        <p:spPr>
          <a:xfrm>
            <a:off x="-12" y="64025"/>
            <a:ext cx="8612400" cy="79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FF7A00"/>
                </a:solidFill>
                <a:latin typeface="EB Garamond"/>
                <a:ea typeface="EB Garamond"/>
                <a:cs typeface="EB Garamond"/>
                <a:sym typeface="EB Garamond"/>
              </a:rPr>
              <a:t>Publishing Account Architecture </a:t>
            </a:r>
            <a:endParaRPr>
              <a:solidFill>
                <a:srgbClr val="FF7A00"/>
              </a:solidFill>
              <a:latin typeface="EB Garamond"/>
              <a:ea typeface="EB Garamond"/>
              <a:cs typeface="EB Garamond"/>
              <a:sym typeface="EB Garamond"/>
            </a:endParaRPr>
          </a:p>
        </p:txBody>
      </p:sp>
      <p:sp>
        <p:nvSpPr>
          <p:cNvPr id="562" name="Google Shape;562;p62"/>
          <p:cNvSpPr/>
          <p:nvPr/>
        </p:nvSpPr>
        <p:spPr>
          <a:xfrm>
            <a:off x="0" y="4800600"/>
            <a:ext cx="9164100" cy="3429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F3F3F3"/>
                </a:solidFill>
                <a:latin typeface="EB Garamond"/>
                <a:ea typeface="EB Garamond"/>
                <a:cs typeface="EB Garamond"/>
                <a:sym typeface="EB Garamond"/>
              </a:rPr>
              <a:t>   knowledge portal </a:t>
            </a:r>
            <a:endParaRPr b="1" sz="1800">
              <a:solidFill>
                <a:srgbClr val="F3F3F3"/>
              </a:solidFill>
              <a:latin typeface="EB Garamond"/>
              <a:ea typeface="EB Garamond"/>
              <a:cs typeface="EB Garamond"/>
              <a:sym typeface="EB Garamond"/>
            </a:endParaRPr>
          </a:p>
        </p:txBody>
      </p:sp>
      <p:sp>
        <p:nvSpPr>
          <p:cNvPr id="563" name="Google Shape;563;p62"/>
          <p:cNvSpPr txBox="1"/>
          <p:nvPr/>
        </p:nvSpPr>
        <p:spPr>
          <a:xfrm>
            <a:off x="329300" y="967975"/>
            <a:ext cx="8221800" cy="8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66666"/>
                </a:solidFill>
                <a:latin typeface="EB Garamond"/>
                <a:ea typeface="EB Garamond"/>
                <a:cs typeface="EB Garamond"/>
                <a:sym typeface="EB Garamond"/>
              </a:rPr>
              <a:t>This account structure can be beneficial for customers who want to centrally manage pre approved server images and AWS CloudFormation templates across a company.</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p:txBody>
      </p:sp>
      <p:sp>
        <p:nvSpPr>
          <p:cNvPr id="564" name="Google Shape;564;p62"/>
          <p:cNvSpPr/>
          <p:nvPr/>
        </p:nvSpPr>
        <p:spPr>
          <a:xfrm>
            <a:off x="1054247" y="2340664"/>
            <a:ext cx="2449500" cy="1980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65" name="Google Shape;565;p62"/>
          <p:cNvPicPr preferRelativeResize="0"/>
          <p:nvPr/>
        </p:nvPicPr>
        <p:blipFill>
          <a:blip r:embed="rId3">
            <a:alphaModFix/>
          </a:blip>
          <a:stretch>
            <a:fillRect/>
          </a:stretch>
        </p:blipFill>
        <p:spPr>
          <a:xfrm>
            <a:off x="2246597" y="3473776"/>
            <a:ext cx="661600" cy="661600"/>
          </a:xfrm>
          <a:prstGeom prst="rect">
            <a:avLst/>
          </a:prstGeom>
          <a:noFill/>
          <a:ln>
            <a:noFill/>
          </a:ln>
        </p:spPr>
      </p:pic>
      <p:pic>
        <p:nvPicPr>
          <p:cNvPr id="566" name="Google Shape;566;p62"/>
          <p:cNvPicPr preferRelativeResize="0"/>
          <p:nvPr/>
        </p:nvPicPr>
        <p:blipFill>
          <a:blip r:embed="rId4">
            <a:alphaModFix/>
          </a:blip>
          <a:stretch>
            <a:fillRect/>
          </a:stretch>
        </p:blipFill>
        <p:spPr>
          <a:xfrm>
            <a:off x="2321473" y="2670793"/>
            <a:ext cx="511850" cy="584971"/>
          </a:xfrm>
          <a:prstGeom prst="rect">
            <a:avLst/>
          </a:prstGeom>
          <a:noFill/>
          <a:ln>
            <a:noFill/>
          </a:ln>
        </p:spPr>
      </p:pic>
      <p:sp>
        <p:nvSpPr>
          <p:cNvPr id="567" name="Google Shape;567;p62"/>
          <p:cNvSpPr txBox="1"/>
          <p:nvPr/>
        </p:nvSpPr>
        <p:spPr>
          <a:xfrm>
            <a:off x="1043610" y="2766638"/>
            <a:ext cx="14163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Service Catalog</a:t>
            </a:r>
            <a:endParaRPr sz="1200"/>
          </a:p>
        </p:txBody>
      </p:sp>
      <p:sp>
        <p:nvSpPr>
          <p:cNvPr id="568" name="Google Shape;568;p62"/>
          <p:cNvSpPr txBox="1"/>
          <p:nvPr/>
        </p:nvSpPr>
        <p:spPr>
          <a:xfrm>
            <a:off x="1298893" y="3633139"/>
            <a:ext cx="9477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EC2 AMI</a:t>
            </a:r>
            <a:endParaRPr sz="1200"/>
          </a:p>
        </p:txBody>
      </p:sp>
      <p:sp>
        <p:nvSpPr>
          <p:cNvPr id="569" name="Google Shape;569;p62"/>
          <p:cNvSpPr/>
          <p:nvPr/>
        </p:nvSpPr>
        <p:spPr>
          <a:xfrm>
            <a:off x="4941194" y="2234176"/>
            <a:ext cx="2065800" cy="8493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62"/>
          <p:cNvSpPr/>
          <p:nvPr/>
        </p:nvSpPr>
        <p:spPr>
          <a:xfrm>
            <a:off x="4941194" y="3368301"/>
            <a:ext cx="2065800" cy="8493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62"/>
          <p:cNvSpPr txBox="1"/>
          <p:nvPr/>
        </p:nvSpPr>
        <p:spPr>
          <a:xfrm>
            <a:off x="5473624" y="2762593"/>
            <a:ext cx="1096800" cy="1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Account </a:t>
            </a:r>
            <a:r>
              <a:rPr lang="en"/>
              <a:t>A</a:t>
            </a:r>
            <a:endParaRPr/>
          </a:p>
        </p:txBody>
      </p:sp>
      <p:sp>
        <p:nvSpPr>
          <p:cNvPr id="572" name="Google Shape;572;p62"/>
          <p:cNvSpPr txBox="1"/>
          <p:nvPr/>
        </p:nvSpPr>
        <p:spPr>
          <a:xfrm>
            <a:off x="5526869" y="3885292"/>
            <a:ext cx="1096800" cy="1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Account </a:t>
            </a:r>
            <a:r>
              <a:rPr lang="en"/>
              <a:t>B</a:t>
            </a:r>
            <a:endParaRPr/>
          </a:p>
        </p:txBody>
      </p:sp>
      <p:cxnSp>
        <p:nvCxnSpPr>
          <p:cNvPr id="573" name="Google Shape;573;p62"/>
          <p:cNvCxnSpPr>
            <a:stCxn id="569" idx="1"/>
          </p:cNvCxnSpPr>
          <p:nvPr/>
        </p:nvCxnSpPr>
        <p:spPr>
          <a:xfrm flipH="1">
            <a:off x="3328994" y="2658826"/>
            <a:ext cx="1612200" cy="435900"/>
          </a:xfrm>
          <a:prstGeom prst="curvedConnector3">
            <a:avLst>
              <a:gd fmla="val 50000" name="adj1"/>
            </a:avLst>
          </a:prstGeom>
          <a:noFill/>
          <a:ln cap="flat" cmpd="sng" w="9525">
            <a:solidFill>
              <a:schemeClr val="dk2"/>
            </a:solidFill>
            <a:prstDash val="solid"/>
            <a:round/>
            <a:headEnd len="med" w="med" type="none"/>
            <a:tailEnd len="med" w="med" type="stealth"/>
          </a:ln>
        </p:spPr>
      </p:cxnSp>
      <p:cxnSp>
        <p:nvCxnSpPr>
          <p:cNvPr id="574" name="Google Shape;574;p62"/>
          <p:cNvCxnSpPr>
            <a:stCxn id="570" idx="1"/>
          </p:cNvCxnSpPr>
          <p:nvPr/>
        </p:nvCxnSpPr>
        <p:spPr>
          <a:xfrm rot="10800000">
            <a:off x="3328994" y="3094851"/>
            <a:ext cx="1612200" cy="698100"/>
          </a:xfrm>
          <a:prstGeom prst="curvedConnector3">
            <a:avLst>
              <a:gd fmla="val 50000" name="adj1"/>
            </a:avLst>
          </a:prstGeom>
          <a:noFill/>
          <a:ln cap="flat" cmpd="sng" w="9525">
            <a:solidFill>
              <a:schemeClr val="dk2"/>
            </a:solidFill>
            <a:prstDash val="solid"/>
            <a:round/>
            <a:headEnd len="med" w="med" type="none"/>
            <a:tailEnd len="med" w="med" type="none"/>
          </a:ln>
        </p:spPr>
      </p:cxnSp>
      <p:pic>
        <p:nvPicPr>
          <p:cNvPr id="575" name="Google Shape;575;p62"/>
          <p:cNvPicPr preferRelativeResize="0"/>
          <p:nvPr/>
        </p:nvPicPr>
        <p:blipFill>
          <a:blip r:embed="rId5">
            <a:alphaModFix/>
          </a:blip>
          <a:stretch>
            <a:fillRect/>
          </a:stretch>
        </p:blipFill>
        <p:spPr>
          <a:xfrm>
            <a:off x="5712172" y="2333039"/>
            <a:ext cx="414100" cy="435900"/>
          </a:xfrm>
          <a:prstGeom prst="rect">
            <a:avLst/>
          </a:prstGeom>
          <a:noFill/>
          <a:ln>
            <a:noFill/>
          </a:ln>
        </p:spPr>
      </p:pic>
      <p:pic>
        <p:nvPicPr>
          <p:cNvPr id="576" name="Google Shape;576;p62"/>
          <p:cNvPicPr preferRelativeResize="0"/>
          <p:nvPr/>
        </p:nvPicPr>
        <p:blipFill>
          <a:blip r:embed="rId5">
            <a:alphaModFix/>
          </a:blip>
          <a:stretch>
            <a:fillRect/>
          </a:stretch>
        </p:blipFill>
        <p:spPr>
          <a:xfrm>
            <a:off x="5767047" y="3438740"/>
            <a:ext cx="414100" cy="4359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63"/>
          <p:cNvSpPr txBox="1"/>
          <p:nvPr>
            <p:ph idx="1" type="subTitle"/>
          </p:nvPr>
        </p:nvSpPr>
        <p:spPr>
          <a:xfrm>
            <a:off x="-12" y="64025"/>
            <a:ext cx="8612400" cy="79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FF7A00"/>
                </a:solidFill>
                <a:latin typeface="EB Garamond"/>
                <a:ea typeface="EB Garamond"/>
                <a:cs typeface="EB Garamond"/>
                <a:sym typeface="EB Garamond"/>
              </a:rPr>
              <a:t>Billing Structure </a:t>
            </a:r>
            <a:endParaRPr>
              <a:solidFill>
                <a:srgbClr val="FF7A00"/>
              </a:solidFill>
              <a:latin typeface="EB Garamond"/>
              <a:ea typeface="EB Garamond"/>
              <a:cs typeface="EB Garamond"/>
              <a:sym typeface="EB Garamond"/>
            </a:endParaRPr>
          </a:p>
        </p:txBody>
      </p:sp>
      <p:sp>
        <p:nvSpPr>
          <p:cNvPr id="582" name="Google Shape;582;p63"/>
          <p:cNvSpPr/>
          <p:nvPr/>
        </p:nvSpPr>
        <p:spPr>
          <a:xfrm>
            <a:off x="0" y="4800600"/>
            <a:ext cx="9164100" cy="3429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F3F3F3"/>
                </a:solidFill>
                <a:latin typeface="EB Garamond"/>
                <a:ea typeface="EB Garamond"/>
                <a:cs typeface="EB Garamond"/>
                <a:sym typeface="EB Garamond"/>
              </a:rPr>
              <a:t>   knowledge portal </a:t>
            </a:r>
            <a:endParaRPr b="1" sz="1800">
              <a:solidFill>
                <a:srgbClr val="F3F3F3"/>
              </a:solidFill>
              <a:latin typeface="EB Garamond"/>
              <a:ea typeface="EB Garamond"/>
              <a:cs typeface="EB Garamond"/>
              <a:sym typeface="EB Garamond"/>
            </a:endParaRPr>
          </a:p>
        </p:txBody>
      </p:sp>
      <p:sp>
        <p:nvSpPr>
          <p:cNvPr id="583" name="Google Shape;583;p63"/>
          <p:cNvSpPr txBox="1"/>
          <p:nvPr/>
        </p:nvSpPr>
        <p:spPr>
          <a:xfrm>
            <a:off x="318650" y="857225"/>
            <a:ext cx="8221800" cy="8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66666"/>
                </a:solidFill>
                <a:latin typeface="EB Garamond"/>
                <a:ea typeface="EB Garamond"/>
                <a:cs typeface="EB Garamond"/>
                <a:sym typeface="EB Garamond"/>
              </a:rPr>
              <a:t>You can use the consolidated billing feature in AWS Organizations to consolidate billing and payment for multiple AWS accounts accounts</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666666"/>
                </a:solidFill>
                <a:latin typeface="EB Garamond"/>
                <a:ea typeface="EB Garamond"/>
                <a:cs typeface="EB Garamond"/>
                <a:sym typeface="EB Garamond"/>
              </a:rPr>
              <a:t>One Bill + Easy Tracking + Combined Usage + No Extra Fee</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p:txBody>
      </p:sp>
      <p:sp>
        <p:nvSpPr>
          <p:cNvPr id="584" name="Google Shape;584;p63"/>
          <p:cNvSpPr/>
          <p:nvPr/>
        </p:nvSpPr>
        <p:spPr>
          <a:xfrm>
            <a:off x="900795" y="3109709"/>
            <a:ext cx="2449500" cy="7932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Master Account </a:t>
            </a:r>
            <a:endParaRPr/>
          </a:p>
        </p:txBody>
      </p:sp>
      <p:sp>
        <p:nvSpPr>
          <p:cNvPr id="585" name="Google Shape;585;p63"/>
          <p:cNvSpPr/>
          <p:nvPr/>
        </p:nvSpPr>
        <p:spPr>
          <a:xfrm>
            <a:off x="4962492" y="2574946"/>
            <a:ext cx="2065800" cy="8493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63"/>
          <p:cNvSpPr/>
          <p:nvPr/>
        </p:nvSpPr>
        <p:spPr>
          <a:xfrm>
            <a:off x="4962492" y="3709071"/>
            <a:ext cx="2065800" cy="8493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63"/>
          <p:cNvSpPr txBox="1"/>
          <p:nvPr/>
        </p:nvSpPr>
        <p:spPr>
          <a:xfrm>
            <a:off x="5494922" y="3103363"/>
            <a:ext cx="1096800" cy="1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Account </a:t>
            </a:r>
            <a:r>
              <a:rPr lang="en"/>
              <a:t>A</a:t>
            </a:r>
            <a:endParaRPr/>
          </a:p>
        </p:txBody>
      </p:sp>
      <p:sp>
        <p:nvSpPr>
          <p:cNvPr id="588" name="Google Shape;588;p63"/>
          <p:cNvSpPr txBox="1"/>
          <p:nvPr/>
        </p:nvSpPr>
        <p:spPr>
          <a:xfrm>
            <a:off x="5548167" y="4226062"/>
            <a:ext cx="1096800" cy="1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Account </a:t>
            </a:r>
            <a:r>
              <a:rPr lang="en"/>
              <a:t>B</a:t>
            </a:r>
            <a:endParaRPr/>
          </a:p>
        </p:txBody>
      </p:sp>
      <p:cxnSp>
        <p:nvCxnSpPr>
          <p:cNvPr id="589" name="Google Shape;589;p63"/>
          <p:cNvCxnSpPr>
            <a:stCxn id="585" idx="1"/>
          </p:cNvCxnSpPr>
          <p:nvPr/>
        </p:nvCxnSpPr>
        <p:spPr>
          <a:xfrm flipH="1">
            <a:off x="3350292" y="2999596"/>
            <a:ext cx="1612200" cy="435900"/>
          </a:xfrm>
          <a:prstGeom prst="curvedConnector3">
            <a:avLst>
              <a:gd fmla="val 50000" name="adj1"/>
            </a:avLst>
          </a:prstGeom>
          <a:noFill/>
          <a:ln cap="flat" cmpd="sng" w="9525">
            <a:solidFill>
              <a:schemeClr val="dk2"/>
            </a:solidFill>
            <a:prstDash val="solid"/>
            <a:round/>
            <a:headEnd len="med" w="med" type="none"/>
            <a:tailEnd len="med" w="med" type="stealth"/>
          </a:ln>
        </p:spPr>
      </p:cxnSp>
      <p:cxnSp>
        <p:nvCxnSpPr>
          <p:cNvPr id="590" name="Google Shape;590;p63"/>
          <p:cNvCxnSpPr>
            <a:stCxn id="586" idx="1"/>
          </p:cNvCxnSpPr>
          <p:nvPr/>
        </p:nvCxnSpPr>
        <p:spPr>
          <a:xfrm rot="10800000">
            <a:off x="3350292" y="3435621"/>
            <a:ext cx="1612200" cy="698100"/>
          </a:xfrm>
          <a:prstGeom prst="curvedConnector3">
            <a:avLst>
              <a:gd fmla="val 50000" name="adj1"/>
            </a:avLst>
          </a:prstGeom>
          <a:noFill/>
          <a:ln cap="flat" cmpd="sng" w="9525">
            <a:solidFill>
              <a:schemeClr val="dk2"/>
            </a:solidFill>
            <a:prstDash val="solid"/>
            <a:round/>
            <a:headEnd len="med" w="med" type="none"/>
            <a:tailEnd len="med" w="med" type="none"/>
          </a:ln>
        </p:spPr>
      </p:cxnSp>
      <p:pic>
        <p:nvPicPr>
          <p:cNvPr id="591" name="Google Shape;591;p63"/>
          <p:cNvPicPr preferRelativeResize="0"/>
          <p:nvPr/>
        </p:nvPicPr>
        <p:blipFill>
          <a:blip r:embed="rId3">
            <a:alphaModFix/>
          </a:blip>
          <a:stretch>
            <a:fillRect/>
          </a:stretch>
        </p:blipFill>
        <p:spPr>
          <a:xfrm>
            <a:off x="5733470" y="2673809"/>
            <a:ext cx="414100" cy="435900"/>
          </a:xfrm>
          <a:prstGeom prst="rect">
            <a:avLst/>
          </a:prstGeom>
          <a:noFill/>
          <a:ln>
            <a:noFill/>
          </a:ln>
        </p:spPr>
      </p:pic>
      <p:pic>
        <p:nvPicPr>
          <p:cNvPr id="592" name="Google Shape;592;p63"/>
          <p:cNvPicPr preferRelativeResize="0"/>
          <p:nvPr/>
        </p:nvPicPr>
        <p:blipFill>
          <a:blip r:embed="rId3">
            <a:alphaModFix/>
          </a:blip>
          <a:stretch>
            <a:fillRect/>
          </a:stretch>
        </p:blipFill>
        <p:spPr>
          <a:xfrm>
            <a:off x="5788345" y="3779510"/>
            <a:ext cx="414100" cy="435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p:nvPr/>
        </p:nvSpPr>
        <p:spPr>
          <a:xfrm>
            <a:off x="201550" y="1120600"/>
            <a:ext cx="4006800" cy="3861600"/>
          </a:xfrm>
          <a:prstGeom prst="rect">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8"/>
          <p:cNvSpPr txBox="1"/>
          <p:nvPr>
            <p:ph idx="1" type="subTitle"/>
          </p:nvPr>
        </p:nvSpPr>
        <p:spPr>
          <a:xfrm>
            <a:off x="-79975" y="74700"/>
            <a:ext cx="8612400" cy="79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FF7A00"/>
                </a:solidFill>
                <a:latin typeface="EB Garamond"/>
                <a:ea typeface="EB Garamond"/>
                <a:cs typeface="EB Garamond"/>
                <a:sym typeface="EB Garamond"/>
              </a:rPr>
              <a:t>Challenge with Private Workloads</a:t>
            </a:r>
            <a:endParaRPr>
              <a:solidFill>
                <a:srgbClr val="FF7A00"/>
              </a:solidFill>
              <a:latin typeface="EB Garamond"/>
              <a:ea typeface="EB Garamond"/>
              <a:cs typeface="EB Garamond"/>
              <a:sym typeface="EB Garamond"/>
            </a:endParaRPr>
          </a:p>
        </p:txBody>
      </p:sp>
      <p:pic>
        <p:nvPicPr>
          <p:cNvPr id="145" name="Google Shape;145;p28"/>
          <p:cNvPicPr preferRelativeResize="0"/>
          <p:nvPr/>
        </p:nvPicPr>
        <p:blipFill>
          <a:blip r:embed="rId3">
            <a:alphaModFix/>
          </a:blip>
          <a:stretch>
            <a:fillRect/>
          </a:stretch>
        </p:blipFill>
        <p:spPr>
          <a:xfrm>
            <a:off x="201550" y="1120600"/>
            <a:ext cx="346975" cy="342900"/>
          </a:xfrm>
          <a:prstGeom prst="rect">
            <a:avLst/>
          </a:prstGeom>
          <a:noFill/>
          <a:ln cap="flat" cmpd="sng" w="9525">
            <a:solidFill>
              <a:srgbClr val="38761D"/>
            </a:solidFill>
            <a:prstDash val="solid"/>
            <a:round/>
            <a:headEnd len="sm" w="sm" type="none"/>
            <a:tailEnd len="sm" w="sm" type="none"/>
          </a:ln>
        </p:spPr>
      </p:pic>
      <p:pic>
        <p:nvPicPr>
          <p:cNvPr id="146" name="Google Shape;146;p28"/>
          <p:cNvPicPr preferRelativeResize="0"/>
          <p:nvPr/>
        </p:nvPicPr>
        <p:blipFill>
          <a:blip r:embed="rId4">
            <a:alphaModFix/>
          </a:blip>
          <a:stretch>
            <a:fillRect/>
          </a:stretch>
        </p:blipFill>
        <p:spPr>
          <a:xfrm>
            <a:off x="4002687" y="1996135"/>
            <a:ext cx="529750" cy="529750"/>
          </a:xfrm>
          <a:prstGeom prst="rect">
            <a:avLst/>
          </a:prstGeom>
          <a:noFill/>
          <a:ln>
            <a:noFill/>
          </a:ln>
        </p:spPr>
      </p:pic>
      <p:sp>
        <p:nvSpPr>
          <p:cNvPr id="147" name="Google Shape;147;p28"/>
          <p:cNvSpPr/>
          <p:nvPr/>
        </p:nvSpPr>
        <p:spPr>
          <a:xfrm>
            <a:off x="5691700" y="1206250"/>
            <a:ext cx="3360300" cy="20538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8" name="Google Shape;148;p28"/>
          <p:cNvPicPr preferRelativeResize="0"/>
          <p:nvPr/>
        </p:nvPicPr>
        <p:blipFill>
          <a:blip r:embed="rId5">
            <a:alphaModFix/>
          </a:blip>
          <a:stretch>
            <a:fillRect/>
          </a:stretch>
        </p:blipFill>
        <p:spPr>
          <a:xfrm>
            <a:off x="6035075" y="1960695"/>
            <a:ext cx="600625" cy="600625"/>
          </a:xfrm>
          <a:prstGeom prst="rect">
            <a:avLst/>
          </a:prstGeom>
          <a:noFill/>
          <a:ln cap="flat" cmpd="sng" w="9525">
            <a:solidFill>
              <a:schemeClr val="dk1"/>
            </a:solidFill>
            <a:prstDash val="solid"/>
            <a:round/>
            <a:headEnd len="sm" w="sm" type="none"/>
            <a:tailEnd len="sm" w="sm" type="none"/>
          </a:ln>
        </p:spPr>
      </p:pic>
      <p:pic>
        <p:nvPicPr>
          <p:cNvPr id="149" name="Google Shape;149;p28"/>
          <p:cNvPicPr preferRelativeResize="0"/>
          <p:nvPr/>
        </p:nvPicPr>
        <p:blipFill>
          <a:blip r:embed="rId6">
            <a:alphaModFix/>
          </a:blip>
          <a:stretch>
            <a:fillRect/>
          </a:stretch>
        </p:blipFill>
        <p:spPr>
          <a:xfrm>
            <a:off x="7937700" y="1932838"/>
            <a:ext cx="600625" cy="600625"/>
          </a:xfrm>
          <a:prstGeom prst="rect">
            <a:avLst/>
          </a:prstGeom>
          <a:noFill/>
          <a:ln cap="flat" cmpd="sng" w="9525">
            <a:solidFill>
              <a:schemeClr val="dk1"/>
            </a:solidFill>
            <a:prstDash val="solid"/>
            <a:round/>
            <a:headEnd len="sm" w="sm" type="none"/>
            <a:tailEnd len="sm" w="sm" type="none"/>
          </a:ln>
        </p:spPr>
      </p:pic>
      <p:sp>
        <p:nvSpPr>
          <p:cNvPr id="150" name="Google Shape;150;p28"/>
          <p:cNvSpPr txBox="1"/>
          <p:nvPr/>
        </p:nvSpPr>
        <p:spPr>
          <a:xfrm>
            <a:off x="5811438" y="2674550"/>
            <a:ext cx="1047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Amazon S3</a:t>
            </a:r>
            <a:endParaRPr sz="1300"/>
          </a:p>
        </p:txBody>
      </p:sp>
      <p:sp>
        <p:nvSpPr>
          <p:cNvPr id="151" name="Google Shape;151;p28"/>
          <p:cNvSpPr txBox="1"/>
          <p:nvPr/>
        </p:nvSpPr>
        <p:spPr>
          <a:xfrm>
            <a:off x="7835350" y="2618125"/>
            <a:ext cx="1047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S3 Bucket</a:t>
            </a:r>
            <a:endParaRPr sz="1300"/>
          </a:p>
        </p:txBody>
      </p:sp>
      <p:cxnSp>
        <p:nvCxnSpPr>
          <p:cNvPr id="152" name="Google Shape;152;p28"/>
          <p:cNvCxnSpPr>
            <a:stCxn id="146" idx="3"/>
            <a:endCxn id="148" idx="1"/>
          </p:cNvCxnSpPr>
          <p:nvPr/>
        </p:nvCxnSpPr>
        <p:spPr>
          <a:xfrm>
            <a:off x="4532437" y="2261010"/>
            <a:ext cx="1502700" cy="0"/>
          </a:xfrm>
          <a:prstGeom prst="straightConnector1">
            <a:avLst/>
          </a:prstGeom>
          <a:noFill/>
          <a:ln cap="flat" cmpd="sng" w="9525">
            <a:solidFill>
              <a:schemeClr val="dk2"/>
            </a:solidFill>
            <a:prstDash val="solid"/>
            <a:round/>
            <a:headEnd len="med" w="med" type="none"/>
            <a:tailEnd len="med" w="med" type="stealth"/>
          </a:ln>
        </p:spPr>
      </p:cxnSp>
      <p:cxnSp>
        <p:nvCxnSpPr>
          <p:cNvPr id="153" name="Google Shape;153;p28"/>
          <p:cNvCxnSpPr>
            <a:stCxn id="148" idx="3"/>
            <a:endCxn id="149" idx="1"/>
          </p:cNvCxnSpPr>
          <p:nvPr/>
        </p:nvCxnSpPr>
        <p:spPr>
          <a:xfrm flipH="1" rot="10800000">
            <a:off x="6635700" y="2233108"/>
            <a:ext cx="1302000" cy="27900"/>
          </a:xfrm>
          <a:prstGeom prst="straightConnector1">
            <a:avLst/>
          </a:prstGeom>
          <a:noFill/>
          <a:ln cap="flat" cmpd="sng" w="9525">
            <a:solidFill>
              <a:schemeClr val="dk2"/>
            </a:solidFill>
            <a:prstDash val="solid"/>
            <a:round/>
            <a:headEnd len="med" w="med" type="none"/>
            <a:tailEnd len="med" w="med" type="stealth"/>
          </a:ln>
        </p:spPr>
      </p:cxnSp>
      <p:pic>
        <p:nvPicPr>
          <p:cNvPr id="154" name="Google Shape;154;p28"/>
          <p:cNvPicPr preferRelativeResize="0"/>
          <p:nvPr/>
        </p:nvPicPr>
        <p:blipFill>
          <a:blip r:embed="rId7">
            <a:alphaModFix/>
          </a:blip>
          <a:stretch>
            <a:fillRect/>
          </a:stretch>
        </p:blipFill>
        <p:spPr>
          <a:xfrm>
            <a:off x="4631150" y="867904"/>
            <a:ext cx="637725" cy="644100"/>
          </a:xfrm>
          <a:prstGeom prst="rect">
            <a:avLst/>
          </a:prstGeom>
          <a:noFill/>
          <a:ln>
            <a:noFill/>
          </a:ln>
        </p:spPr>
      </p:pic>
      <p:sp>
        <p:nvSpPr>
          <p:cNvPr id="155" name="Google Shape;155;p28"/>
          <p:cNvSpPr txBox="1"/>
          <p:nvPr/>
        </p:nvSpPr>
        <p:spPr>
          <a:xfrm>
            <a:off x="4663800" y="1282425"/>
            <a:ext cx="82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Internet</a:t>
            </a:r>
            <a:endParaRPr/>
          </a:p>
        </p:txBody>
      </p:sp>
      <p:sp>
        <p:nvSpPr>
          <p:cNvPr id="156" name="Google Shape;156;p28"/>
          <p:cNvSpPr txBox="1"/>
          <p:nvPr/>
        </p:nvSpPr>
        <p:spPr>
          <a:xfrm>
            <a:off x="3861672" y="2564275"/>
            <a:ext cx="1144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  Internet   Gateway</a:t>
            </a:r>
            <a:endParaRPr sz="1000"/>
          </a:p>
        </p:txBody>
      </p:sp>
      <p:sp>
        <p:nvSpPr>
          <p:cNvPr id="157" name="Google Shape;157;p28"/>
          <p:cNvSpPr/>
          <p:nvPr/>
        </p:nvSpPr>
        <p:spPr>
          <a:xfrm>
            <a:off x="620750" y="1644700"/>
            <a:ext cx="2950800" cy="11769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8" name="Google Shape;158;p28"/>
          <p:cNvPicPr preferRelativeResize="0"/>
          <p:nvPr/>
        </p:nvPicPr>
        <p:blipFill>
          <a:blip r:embed="rId8">
            <a:alphaModFix/>
          </a:blip>
          <a:stretch>
            <a:fillRect/>
          </a:stretch>
        </p:blipFill>
        <p:spPr>
          <a:xfrm>
            <a:off x="620750" y="1644700"/>
            <a:ext cx="346975" cy="346975"/>
          </a:xfrm>
          <a:prstGeom prst="rect">
            <a:avLst/>
          </a:prstGeom>
          <a:noFill/>
          <a:ln>
            <a:noFill/>
          </a:ln>
        </p:spPr>
      </p:pic>
      <p:sp>
        <p:nvSpPr>
          <p:cNvPr id="159" name="Google Shape;159;p28"/>
          <p:cNvSpPr txBox="1"/>
          <p:nvPr/>
        </p:nvSpPr>
        <p:spPr>
          <a:xfrm>
            <a:off x="967725" y="1652975"/>
            <a:ext cx="1144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38761D"/>
                </a:solidFill>
              </a:rPr>
              <a:t>Public Subnet</a:t>
            </a:r>
            <a:endParaRPr sz="900">
              <a:solidFill>
                <a:srgbClr val="38761D"/>
              </a:solidFill>
            </a:endParaRPr>
          </a:p>
        </p:txBody>
      </p:sp>
      <p:pic>
        <p:nvPicPr>
          <p:cNvPr id="160" name="Google Shape;160;p28"/>
          <p:cNvPicPr preferRelativeResize="0"/>
          <p:nvPr/>
        </p:nvPicPr>
        <p:blipFill>
          <a:blip r:embed="rId9">
            <a:alphaModFix/>
          </a:blip>
          <a:stretch>
            <a:fillRect/>
          </a:stretch>
        </p:blipFill>
        <p:spPr>
          <a:xfrm>
            <a:off x="1747400" y="1979200"/>
            <a:ext cx="507900" cy="507900"/>
          </a:xfrm>
          <a:prstGeom prst="rect">
            <a:avLst/>
          </a:prstGeom>
          <a:noFill/>
          <a:ln>
            <a:noFill/>
          </a:ln>
        </p:spPr>
      </p:pic>
      <p:sp>
        <p:nvSpPr>
          <p:cNvPr id="161" name="Google Shape;161;p28"/>
          <p:cNvSpPr txBox="1"/>
          <p:nvPr/>
        </p:nvSpPr>
        <p:spPr>
          <a:xfrm>
            <a:off x="1741348" y="2466975"/>
            <a:ext cx="529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EC2</a:t>
            </a:r>
            <a:endParaRPr sz="1200"/>
          </a:p>
        </p:txBody>
      </p:sp>
      <p:cxnSp>
        <p:nvCxnSpPr>
          <p:cNvPr id="162" name="Google Shape;162;p28"/>
          <p:cNvCxnSpPr/>
          <p:nvPr/>
        </p:nvCxnSpPr>
        <p:spPr>
          <a:xfrm>
            <a:off x="2255300" y="2231963"/>
            <a:ext cx="1703100" cy="2400"/>
          </a:xfrm>
          <a:prstGeom prst="straightConnector1">
            <a:avLst/>
          </a:prstGeom>
          <a:noFill/>
          <a:ln cap="flat" cmpd="sng" w="9525">
            <a:solidFill>
              <a:schemeClr val="dk2"/>
            </a:solidFill>
            <a:prstDash val="solid"/>
            <a:round/>
            <a:headEnd len="med" w="med" type="none"/>
            <a:tailEnd len="med" w="med" type="stealth"/>
          </a:ln>
        </p:spPr>
      </p:cxnSp>
      <p:sp>
        <p:nvSpPr>
          <p:cNvPr id="163" name="Google Shape;163;p28"/>
          <p:cNvSpPr/>
          <p:nvPr/>
        </p:nvSpPr>
        <p:spPr>
          <a:xfrm>
            <a:off x="620750" y="3530425"/>
            <a:ext cx="2950800" cy="11769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4" name="Google Shape;164;p28"/>
          <p:cNvPicPr preferRelativeResize="0"/>
          <p:nvPr/>
        </p:nvPicPr>
        <p:blipFill>
          <a:blip r:embed="rId10">
            <a:alphaModFix/>
          </a:blip>
          <a:stretch>
            <a:fillRect/>
          </a:stretch>
        </p:blipFill>
        <p:spPr>
          <a:xfrm>
            <a:off x="620750" y="3530425"/>
            <a:ext cx="346975" cy="346975"/>
          </a:xfrm>
          <a:prstGeom prst="rect">
            <a:avLst/>
          </a:prstGeom>
          <a:noFill/>
          <a:ln>
            <a:noFill/>
          </a:ln>
        </p:spPr>
      </p:pic>
      <p:sp>
        <p:nvSpPr>
          <p:cNvPr id="165" name="Google Shape;165;p28"/>
          <p:cNvSpPr txBox="1"/>
          <p:nvPr/>
        </p:nvSpPr>
        <p:spPr>
          <a:xfrm>
            <a:off x="983092" y="3558486"/>
            <a:ext cx="1144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1155CC"/>
                </a:solidFill>
              </a:rPr>
              <a:t>Private Subnet</a:t>
            </a:r>
            <a:endParaRPr sz="900">
              <a:solidFill>
                <a:srgbClr val="1155CC"/>
              </a:solidFill>
            </a:endParaRPr>
          </a:p>
        </p:txBody>
      </p:sp>
      <p:pic>
        <p:nvPicPr>
          <p:cNvPr id="166" name="Google Shape;166;p28"/>
          <p:cNvPicPr preferRelativeResize="0"/>
          <p:nvPr/>
        </p:nvPicPr>
        <p:blipFill>
          <a:blip r:embed="rId9">
            <a:alphaModFix/>
          </a:blip>
          <a:stretch>
            <a:fillRect/>
          </a:stretch>
        </p:blipFill>
        <p:spPr>
          <a:xfrm>
            <a:off x="1837300" y="3877400"/>
            <a:ext cx="507900" cy="507900"/>
          </a:xfrm>
          <a:prstGeom prst="rect">
            <a:avLst/>
          </a:prstGeom>
          <a:noFill/>
          <a:ln>
            <a:noFill/>
          </a:ln>
        </p:spPr>
      </p:pic>
      <p:sp>
        <p:nvSpPr>
          <p:cNvPr id="167" name="Google Shape;167;p28"/>
          <p:cNvSpPr txBox="1"/>
          <p:nvPr/>
        </p:nvSpPr>
        <p:spPr>
          <a:xfrm>
            <a:off x="1831248" y="4365175"/>
            <a:ext cx="529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EC2</a:t>
            </a:r>
            <a:endParaRPr sz="1200"/>
          </a:p>
        </p:txBody>
      </p:sp>
      <p:cxnSp>
        <p:nvCxnSpPr>
          <p:cNvPr id="168" name="Google Shape;168;p28"/>
          <p:cNvCxnSpPr>
            <a:endCxn id="163" idx="3"/>
          </p:cNvCxnSpPr>
          <p:nvPr/>
        </p:nvCxnSpPr>
        <p:spPr>
          <a:xfrm>
            <a:off x="2456150" y="4117675"/>
            <a:ext cx="1115400" cy="1200"/>
          </a:xfrm>
          <a:prstGeom prst="straightConnector1">
            <a:avLst/>
          </a:prstGeom>
          <a:noFill/>
          <a:ln cap="flat" cmpd="sng" w="9525">
            <a:solidFill>
              <a:schemeClr val="dk2"/>
            </a:solidFill>
            <a:prstDash val="solid"/>
            <a:round/>
            <a:headEnd len="med" w="med" type="none"/>
            <a:tailEnd len="med" w="med" type="stealth"/>
          </a:ln>
        </p:spPr>
      </p:cxnSp>
      <p:pic>
        <p:nvPicPr>
          <p:cNvPr id="169" name="Google Shape;169;p28"/>
          <p:cNvPicPr preferRelativeResize="0"/>
          <p:nvPr/>
        </p:nvPicPr>
        <p:blipFill>
          <a:blip r:embed="rId11">
            <a:alphaModFix/>
          </a:blip>
          <a:stretch>
            <a:fillRect/>
          </a:stretch>
        </p:blipFill>
        <p:spPr>
          <a:xfrm>
            <a:off x="3684348" y="3913263"/>
            <a:ext cx="436174" cy="436174"/>
          </a:xfrm>
          <a:prstGeom prst="rect">
            <a:avLst/>
          </a:prstGeom>
          <a:noFill/>
          <a:ln>
            <a:noFill/>
          </a:ln>
        </p:spPr>
      </p:pic>
      <p:sp>
        <p:nvSpPr>
          <p:cNvPr id="170" name="Google Shape;170;p28"/>
          <p:cNvSpPr txBox="1"/>
          <p:nvPr/>
        </p:nvSpPr>
        <p:spPr>
          <a:xfrm>
            <a:off x="4361500" y="3918100"/>
            <a:ext cx="167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No Internet Route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64"/>
          <p:cNvSpPr txBox="1"/>
          <p:nvPr>
            <p:ph type="ctrTitle"/>
          </p:nvPr>
        </p:nvSpPr>
        <p:spPr>
          <a:xfrm>
            <a:off x="992851" y="1573300"/>
            <a:ext cx="7158300" cy="1143300"/>
          </a:xfrm>
          <a:prstGeom prst="rect">
            <a:avLst/>
          </a:prstGeom>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EB Garamond"/>
                <a:ea typeface="EB Garamond"/>
                <a:cs typeface="EB Garamond"/>
                <a:sym typeface="EB Garamond"/>
              </a:rPr>
              <a:t>Placement Groups </a:t>
            </a:r>
            <a:endParaRPr>
              <a:solidFill>
                <a:srgbClr val="666666"/>
              </a:solidFill>
              <a:latin typeface="EB Garamond"/>
              <a:ea typeface="EB Garamond"/>
              <a:cs typeface="EB Garamond"/>
              <a:sym typeface="EB Garamond"/>
            </a:endParaRPr>
          </a:p>
        </p:txBody>
      </p:sp>
      <p:sp>
        <p:nvSpPr>
          <p:cNvPr id="598" name="Google Shape;598;p64"/>
          <p:cNvSpPr txBox="1"/>
          <p:nvPr>
            <p:ph idx="1" type="subTitle"/>
          </p:nvPr>
        </p:nvSpPr>
        <p:spPr>
          <a:xfrm>
            <a:off x="0" y="30298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7A00"/>
                </a:solidFill>
                <a:latin typeface="EB Garamond"/>
                <a:ea typeface="EB Garamond"/>
                <a:cs typeface="EB Garamond"/>
                <a:sym typeface="EB Garamond"/>
              </a:rPr>
              <a:t>   Time to go fast</a:t>
            </a:r>
            <a:endParaRPr>
              <a:solidFill>
                <a:srgbClr val="FF7A00"/>
              </a:solidFill>
              <a:latin typeface="EB Garamond"/>
              <a:ea typeface="EB Garamond"/>
              <a:cs typeface="EB Garamond"/>
              <a:sym typeface="EB Garamond"/>
            </a:endParaRPr>
          </a:p>
        </p:txBody>
      </p:sp>
      <p:cxnSp>
        <p:nvCxnSpPr>
          <p:cNvPr id="599" name="Google Shape;599;p64"/>
          <p:cNvCxnSpPr/>
          <p:nvPr/>
        </p:nvCxnSpPr>
        <p:spPr>
          <a:xfrm flipH="1" rot="10800000">
            <a:off x="383250" y="663825"/>
            <a:ext cx="8391000" cy="1800"/>
          </a:xfrm>
          <a:prstGeom prst="straightConnector1">
            <a:avLst/>
          </a:prstGeom>
          <a:noFill/>
          <a:ln cap="flat" cmpd="sng" w="19050">
            <a:solidFill>
              <a:srgbClr val="CCCCCC"/>
            </a:solidFill>
            <a:prstDash val="solid"/>
            <a:round/>
            <a:headEnd len="med" w="med" type="none"/>
            <a:tailEnd len="med" w="med" type="none"/>
          </a:ln>
        </p:spPr>
      </p:cxnSp>
      <p:cxnSp>
        <p:nvCxnSpPr>
          <p:cNvPr id="600" name="Google Shape;600;p64"/>
          <p:cNvCxnSpPr/>
          <p:nvPr/>
        </p:nvCxnSpPr>
        <p:spPr>
          <a:xfrm>
            <a:off x="322800" y="4377025"/>
            <a:ext cx="8511900" cy="20400"/>
          </a:xfrm>
          <a:prstGeom prst="straightConnector1">
            <a:avLst/>
          </a:prstGeom>
          <a:noFill/>
          <a:ln cap="flat" cmpd="sng" w="19050">
            <a:solidFill>
              <a:srgbClr val="B7B7B7"/>
            </a:solidFill>
            <a:prstDash val="solid"/>
            <a:round/>
            <a:headEnd len="med" w="med" type="none"/>
            <a:tailEnd len="med" w="med" type="non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65"/>
          <p:cNvSpPr txBox="1"/>
          <p:nvPr>
            <p:ph idx="1" type="subTitle"/>
          </p:nvPr>
        </p:nvSpPr>
        <p:spPr>
          <a:xfrm>
            <a:off x="180213" y="118675"/>
            <a:ext cx="8612400" cy="310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FF7A00"/>
                </a:solidFill>
                <a:latin typeface="EB Garamond"/>
                <a:ea typeface="EB Garamond"/>
                <a:cs typeface="EB Garamond"/>
                <a:sym typeface="EB Garamond"/>
              </a:rPr>
              <a:t>Placement Groups</a:t>
            </a:r>
            <a:endParaRPr>
              <a:solidFill>
                <a:srgbClr val="FF7A00"/>
              </a:solidFill>
              <a:latin typeface="EB Garamond"/>
              <a:ea typeface="EB Garamond"/>
              <a:cs typeface="EB Garamond"/>
              <a:sym typeface="EB Garamond"/>
            </a:endParaRPr>
          </a:p>
        </p:txBody>
      </p:sp>
      <p:sp>
        <p:nvSpPr>
          <p:cNvPr id="606" name="Google Shape;606;p65"/>
          <p:cNvSpPr/>
          <p:nvPr/>
        </p:nvSpPr>
        <p:spPr>
          <a:xfrm>
            <a:off x="0" y="4800600"/>
            <a:ext cx="9164100" cy="3429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F3F3F3"/>
                </a:solidFill>
                <a:latin typeface="EB Garamond"/>
                <a:ea typeface="EB Garamond"/>
                <a:cs typeface="EB Garamond"/>
                <a:sym typeface="EB Garamond"/>
              </a:rPr>
              <a:t>   knowledge portal </a:t>
            </a:r>
            <a:endParaRPr b="1" sz="1800">
              <a:solidFill>
                <a:srgbClr val="F3F3F3"/>
              </a:solidFill>
              <a:latin typeface="EB Garamond"/>
              <a:ea typeface="EB Garamond"/>
              <a:cs typeface="EB Garamond"/>
              <a:sym typeface="EB Garamond"/>
            </a:endParaRPr>
          </a:p>
        </p:txBody>
      </p:sp>
      <p:sp>
        <p:nvSpPr>
          <p:cNvPr id="607" name="Google Shape;607;p65"/>
          <p:cNvSpPr txBox="1"/>
          <p:nvPr/>
        </p:nvSpPr>
        <p:spPr>
          <a:xfrm>
            <a:off x="258175" y="912050"/>
            <a:ext cx="7984200" cy="3105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EB Garamond"/>
              <a:buChar char="●"/>
            </a:pPr>
            <a:r>
              <a:rPr lang="en" sz="1800">
                <a:solidFill>
                  <a:srgbClr val="6AA84F"/>
                </a:solidFill>
                <a:latin typeface="EB Garamond"/>
                <a:ea typeface="EB Garamond"/>
                <a:cs typeface="EB Garamond"/>
                <a:sym typeface="EB Garamond"/>
              </a:rPr>
              <a:t>Placement group </a:t>
            </a:r>
            <a:r>
              <a:rPr lang="en" sz="1800">
                <a:solidFill>
                  <a:srgbClr val="666666"/>
                </a:solidFill>
                <a:latin typeface="EB Garamond"/>
                <a:ea typeface="EB Garamond"/>
                <a:cs typeface="EB Garamond"/>
                <a:sym typeface="EB Garamond"/>
              </a:rPr>
              <a:t>are recommended for applications that require low latency, high network throughput.</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342900" lvl="0" marL="457200" rtl="0" algn="l">
              <a:spcBef>
                <a:spcPts val="0"/>
              </a:spcBef>
              <a:spcAft>
                <a:spcPts val="0"/>
              </a:spcAft>
              <a:buClr>
                <a:srgbClr val="666666"/>
              </a:buClr>
              <a:buSzPts val="1800"/>
              <a:buFont typeface="EB Garamond"/>
              <a:buChar char="●"/>
            </a:pPr>
            <a:r>
              <a:rPr lang="en" sz="1800">
                <a:solidFill>
                  <a:srgbClr val="666666"/>
                </a:solidFill>
                <a:latin typeface="EB Garamond"/>
                <a:ea typeface="EB Garamond"/>
                <a:cs typeface="EB Garamond"/>
                <a:sym typeface="EB Garamond"/>
              </a:rPr>
              <a:t>Placement groups can also be used to influence placement of a group of EC2 instances.</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AA84F"/>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rPr lang="en" sz="1800">
                <a:solidFill>
                  <a:srgbClr val="666666"/>
                </a:solidFill>
                <a:latin typeface="EB Garamond"/>
                <a:ea typeface="EB Garamond"/>
                <a:cs typeface="EB Garamond"/>
                <a:sym typeface="EB Garamond"/>
              </a:rPr>
              <a:t>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480"/>
              </a:spcBef>
              <a:spcAft>
                <a:spcPts val="600"/>
              </a:spcAft>
              <a:buClr>
                <a:schemeClr val="dk1"/>
              </a:buClr>
              <a:buSzPts val="1100"/>
              <a:buFont typeface="Arial"/>
              <a:buNone/>
            </a:pPr>
            <a:r>
              <a:t/>
            </a:r>
            <a:endParaRPr sz="1800">
              <a:solidFill>
                <a:srgbClr val="666666"/>
              </a:solidFill>
              <a:latin typeface="EB Garamond"/>
              <a:ea typeface="EB Garamond"/>
              <a:cs typeface="EB Garamond"/>
              <a:sym typeface="EB Garamond"/>
            </a:endParaRPr>
          </a:p>
        </p:txBody>
      </p:sp>
      <p:pic>
        <p:nvPicPr>
          <p:cNvPr descr="blurred-traffic-light-trails-on-road_1359-1009.jpg" id="608" name="Google Shape;608;p65"/>
          <p:cNvPicPr preferRelativeResize="0"/>
          <p:nvPr/>
        </p:nvPicPr>
        <p:blipFill>
          <a:blip r:embed="rId3">
            <a:alphaModFix/>
          </a:blip>
          <a:stretch>
            <a:fillRect/>
          </a:stretch>
        </p:blipFill>
        <p:spPr>
          <a:xfrm>
            <a:off x="2831475" y="2658193"/>
            <a:ext cx="2837600" cy="18449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66"/>
          <p:cNvSpPr txBox="1"/>
          <p:nvPr>
            <p:ph idx="1" type="subTitle"/>
          </p:nvPr>
        </p:nvSpPr>
        <p:spPr>
          <a:xfrm>
            <a:off x="180213" y="118675"/>
            <a:ext cx="8612400" cy="310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FF7A00"/>
                </a:solidFill>
                <a:latin typeface="EB Garamond"/>
                <a:ea typeface="EB Garamond"/>
                <a:cs typeface="EB Garamond"/>
                <a:sym typeface="EB Garamond"/>
              </a:rPr>
              <a:t>Small Road vs Highway </a:t>
            </a:r>
            <a:endParaRPr>
              <a:solidFill>
                <a:srgbClr val="FF7A00"/>
              </a:solidFill>
              <a:latin typeface="EB Garamond"/>
              <a:ea typeface="EB Garamond"/>
              <a:cs typeface="EB Garamond"/>
              <a:sym typeface="EB Garamond"/>
            </a:endParaRPr>
          </a:p>
        </p:txBody>
      </p:sp>
      <p:sp>
        <p:nvSpPr>
          <p:cNvPr id="614" name="Google Shape;614;p66"/>
          <p:cNvSpPr/>
          <p:nvPr/>
        </p:nvSpPr>
        <p:spPr>
          <a:xfrm>
            <a:off x="0" y="4800600"/>
            <a:ext cx="9164100" cy="3429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F3F3F3"/>
                </a:solidFill>
                <a:latin typeface="EB Garamond"/>
                <a:ea typeface="EB Garamond"/>
                <a:cs typeface="EB Garamond"/>
                <a:sym typeface="EB Garamond"/>
              </a:rPr>
              <a:t>   knowledge portal </a:t>
            </a:r>
            <a:endParaRPr b="1" sz="1800">
              <a:solidFill>
                <a:srgbClr val="F3F3F3"/>
              </a:solidFill>
              <a:latin typeface="EB Garamond"/>
              <a:ea typeface="EB Garamond"/>
              <a:cs typeface="EB Garamond"/>
              <a:sym typeface="EB Garamond"/>
            </a:endParaRPr>
          </a:p>
        </p:txBody>
      </p:sp>
      <p:sp>
        <p:nvSpPr>
          <p:cNvPr id="615" name="Google Shape;615;p66"/>
          <p:cNvSpPr txBox="1"/>
          <p:nvPr/>
        </p:nvSpPr>
        <p:spPr>
          <a:xfrm>
            <a:off x="258175" y="912050"/>
            <a:ext cx="7984200" cy="31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AA84F"/>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rPr lang="en" sz="1800">
                <a:solidFill>
                  <a:srgbClr val="666666"/>
                </a:solidFill>
                <a:latin typeface="EB Garamond"/>
                <a:ea typeface="EB Garamond"/>
                <a:cs typeface="EB Garamond"/>
                <a:sym typeface="EB Garamond"/>
              </a:rPr>
              <a:t>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480"/>
              </a:spcBef>
              <a:spcAft>
                <a:spcPts val="600"/>
              </a:spcAft>
              <a:buClr>
                <a:schemeClr val="dk1"/>
              </a:buClr>
              <a:buSzPts val="1100"/>
              <a:buFont typeface="Arial"/>
              <a:buNone/>
            </a:pPr>
            <a:r>
              <a:t/>
            </a:r>
            <a:endParaRPr sz="1800">
              <a:solidFill>
                <a:srgbClr val="666666"/>
              </a:solidFill>
              <a:latin typeface="EB Garamond"/>
              <a:ea typeface="EB Garamond"/>
              <a:cs typeface="EB Garamond"/>
              <a:sym typeface="EB Garamond"/>
            </a:endParaRPr>
          </a:p>
        </p:txBody>
      </p:sp>
      <p:pic>
        <p:nvPicPr>
          <p:cNvPr id="616" name="Google Shape;616;p66"/>
          <p:cNvPicPr preferRelativeResize="0"/>
          <p:nvPr/>
        </p:nvPicPr>
        <p:blipFill>
          <a:blip r:embed="rId3">
            <a:alphaModFix/>
          </a:blip>
          <a:stretch>
            <a:fillRect/>
          </a:stretch>
        </p:blipFill>
        <p:spPr>
          <a:xfrm>
            <a:off x="4746975" y="1684338"/>
            <a:ext cx="3750050" cy="2105925"/>
          </a:xfrm>
          <a:prstGeom prst="rect">
            <a:avLst/>
          </a:prstGeom>
          <a:noFill/>
          <a:ln>
            <a:noFill/>
          </a:ln>
        </p:spPr>
      </p:pic>
      <p:pic>
        <p:nvPicPr>
          <p:cNvPr id="617" name="Google Shape;617;p66"/>
          <p:cNvPicPr preferRelativeResize="0"/>
          <p:nvPr/>
        </p:nvPicPr>
        <p:blipFill>
          <a:blip r:embed="rId4">
            <a:alphaModFix/>
          </a:blip>
          <a:stretch>
            <a:fillRect/>
          </a:stretch>
        </p:blipFill>
        <p:spPr>
          <a:xfrm>
            <a:off x="544575" y="1587100"/>
            <a:ext cx="3067200" cy="23004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67"/>
          <p:cNvSpPr/>
          <p:nvPr/>
        </p:nvSpPr>
        <p:spPr>
          <a:xfrm>
            <a:off x="0" y="4800600"/>
            <a:ext cx="9164100" cy="3429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F3F3F3"/>
                </a:solidFill>
                <a:latin typeface="EB Garamond"/>
                <a:ea typeface="EB Garamond"/>
                <a:cs typeface="EB Garamond"/>
                <a:sym typeface="EB Garamond"/>
              </a:rPr>
              <a:t>   knowledge portal </a:t>
            </a:r>
            <a:endParaRPr b="1" sz="1800">
              <a:solidFill>
                <a:srgbClr val="F3F3F3"/>
              </a:solidFill>
              <a:latin typeface="EB Garamond"/>
              <a:ea typeface="EB Garamond"/>
              <a:cs typeface="EB Garamond"/>
              <a:sym typeface="EB Garamond"/>
            </a:endParaRPr>
          </a:p>
        </p:txBody>
      </p:sp>
      <p:sp>
        <p:nvSpPr>
          <p:cNvPr id="623" name="Google Shape;623;p67"/>
          <p:cNvSpPr txBox="1"/>
          <p:nvPr>
            <p:ph idx="1" type="subTitle"/>
          </p:nvPr>
        </p:nvSpPr>
        <p:spPr>
          <a:xfrm>
            <a:off x="141525" y="141575"/>
            <a:ext cx="8612400" cy="34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FF7A00"/>
                </a:solidFill>
                <a:latin typeface="EB Garamond"/>
                <a:ea typeface="EB Garamond"/>
                <a:cs typeface="EB Garamond"/>
                <a:sym typeface="EB Garamond"/>
              </a:rPr>
              <a:t>Let’s understand GUI way</a:t>
            </a:r>
            <a:endParaRPr>
              <a:solidFill>
                <a:srgbClr val="FF7A00"/>
              </a:solidFill>
              <a:latin typeface="EB Garamond"/>
              <a:ea typeface="EB Garamond"/>
              <a:cs typeface="EB Garamond"/>
              <a:sym typeface="EB Garamond"/>
            </a:endParaRPr>
          </a:p>
        </p:txBody>
      </p:sp>
      <p:sp>
        <p:nvSpPr>
          <p:cNvPr id="624" name="Google Shape;624;p67"/>
          <p:cNvSpPr txBox="1"/>
          <p:nvPr/>
        </p:nvSpPr>
        <p:spPr>
          <a:xfrm>
            <a:off x="-723150" y="1529288"/>
            <a:ext cx="5164800" cy="255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az_02.png" id="625" name="Google Shape;625;p67"/>
          <p:cNvPicPr preferRelativeResize="0"/>
          <p:nvPr/>
        </p:nvPicPr>
        <p:blipFill>
          <a:blip r:embed="rId3">
            <a:alphaModFix/>
          </a:blip>
          <a:stretch>
            <a:fillRect/>
          </a:stretch>
        </p:blipFill>
        <p:spPr>
          <a:xfrm>
            <a:off x="5339450" y="1159100"/>
            <a:ext cx="2598575" cy="2966875"/>
          </a:xfrm>
          <a:prstGeom prst="rect">
            <a:avLst/>
          </a:prstGeom>
          <a:noFill/>
          <a:ln>
            <a:noFill/>
          </a:ln>
        </p:spPr>
      </p:pic>
      <p:sp>
        <p:nvSpPr>
          <p:cNvPr id="626" name="Google Shape;626;p67"/>
          <p:cNvSpPr/>
          <p:nvPr/>
        </p:nvSpPr>
        <p:spPr>
          <a:xfrm>
            <a:off x="1415725" y="2291650"/>
            <a:ext cx="2403600" cy="1130400"/>
          </a:xfrm>
          <a:prstGeom prst="roundRect">
            <a:avLst>
              <a:gd fmla="val 16667" name="adj"/>
            </a:avLst>
          </a:prstGeom>
          <a:solidFill>
            <a:schemeClr val="lt1"/>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27" name="Google Shape;627;p67"/>
          <p:cNvPicPr preferRelativeResize="0"/>
          <p:nvPr/>
        </p:nvPicPr>
        <p:blipFill>
          <a:blip r:embed="rId4">
            <a:alphaModFix/>
          </a:blip>
          <a:stretch>
            <a:fillRect/>
          </a:stretch>
        </p:blipFill>
        <p:spPr>
          <a:xfrm>
            <a:off x="1812950" y="2599900"/>
            <a:ext cx="493800" cy="516750"/>
          </a:xfrm>
          <a:prstGeom prst="rect">
            <a:avLst/>
          </a:prstGeom>
          <a:noFill/>
          <a:ln>
            <a:noFill/>
          </a:ln>
        </p:spPr>
      </p:pic>
      <p:pic>
        <p:nvPicPr>
          <p:cNvPr id="628" name="Google Shape;628;p67"/>
          <p:cNvPicPr preferRelativeResize="0"/>
          <p:nvPr/>
        </p:nvPicPr>
        <p:blipFill>
          <a:blip r:embed="rId5">
            <a:alphaModFix/>
          </a:blip>
          <a:stretch>
            <a:fillRect/>
          </a:stretch>
        </p:blipFill>
        <p:spPr>
          <a:xfrm>
            <a:off x="2972000" y="2645525"/>
            <a:ext cx="450200" cy="471125"/>
          </a:xfrm>
          <a:prstGeom prst="rect">
            <a:avLst/>
          </a:prstGeom>
          <a:noFill/>
          <a:ln>
            <a:noFill/>
          </a:ln>
        </p:spPr>
      </p:pic>
      <p:sp>
        <p:nvSpPr>
          <p:cNvPr id="629" name="Google Shape;629;p67"/>
          <p:cNvSpPr txBox="1"/>
          <p:nvPr/>
        </p:nvSpPr>
        <p:spPr>
          <a:xfrm>
            <a:off x="1812950" y="3534225"/>
            <a:ext cx="2047200" cy="4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Questrial"/>
                <a:ea typeface="Questrial"/>
                <a:cs typeface="Questrial"/>
                <a:sym typeface="Questrial"/>
              </a:rPr>
              <a:t>Placement Group</a:t>
            </a:r>
            <a:endParaRPr>
              <a:latin typeface="Questrial"/>
              <a:ea typeface="Questrial"/>
              <a:cs typeface="Questrial"/>
              <a:sym typeface="Quest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6"/>
                                        </p:tgtEl>
                                        <p:attrNameLst>
                                          <p:attrName>style.visibility</p:attrName>
                                        </p:attrNameLst>
                                      </p:cBhvr>
                                      <p:to>
                                        <p:strVal val="visible"/>
                                      </p:to>
                                    </p:set>
                                    <p:animEffect filter="fade" transition="in">
                                      <p:cBhvr>
                                        <p:cTn dur="1000"/>
                                        <p:tgtEl>
                                          <p:spTgt spid="6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9"/>
                                        </p:tgtEl>
                                        <p:attrNameLst>
                                          <p:attrName>style.visibility</p:attrName>
                                        </p:attrNameLst>
                                      </p:cBhvr>
                                      <p:to>
                                        <p:strVal val="visible"/>
                                      </p:to>
                                    </p:set>
                                    <p:animEffect filter="fade" transition="in">
                                      <p:cBhvr>
                                        <p:cTn dur="1000"/>
                                        <p:tgtEl>
                                          <p:spTgt spid="6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7"/>
                                        </p:tgtEl>
                                        <p:attrNameLst>
                                          <p:attrName>style.visibility</p:attrName>
                                        </p:attrNameLst>
                                      </p:cBhvr>
                                      <p:to>
                                        <p:strVal val="visible"/>
                                      </p:to>
                                    </p:set>
                                    <p:animEffect filter="fade" transition="in">
                                      <p:cBhvr>
                                        <p:cTn dur="1000"/>
                                        <p:tgtEl>
                                          <p:spTgt spid="6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gtEl>
                                        <p:attrNameLst>
                                          <p:attrName>style.visibility</p:attrName>
                                        </p:attrNameLst>
                                      </p:cBhvr>
                                      <p:to>
                                        <p:strVal val="visible"/>
                                      </p:to>
                                    </p:set>
                                    <p:animEffect filter="fade" transition="in">
                                      <p:cBhvr>
                                        <p:cTn dur="1000"/>
                                        <p:tgtEl>
                                          <p:spTgt spid="6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68"/>
          <p:cNvSpPr txBox="1"/>
          <p:nvPr>
            <p:ph idx="1" type="subTitle"/>
          </p:nvPr>
        </p:nvSpPr>
        <p:spPr>
          <a:xfrm>
            <a:off x="180213" y="118675"/>
            <a:ext cx="8612400" cy="310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FF7A00"/>
                </a:solidFill>
                <a:latin typeface="EB Garamond"/>
                <a:ea typeface="EB Garamond"/>
                <a:cs typeface="EB Garamond"/>
                <a:sym typeface="EB Garamond"/>
              </a:rPr>
              <a:t>Point 2 - Influencing Placement of EC2 </a:t>
            </a:r>
            <a:endParaRPr>
              <a:solidFill>
                <a:srgbClr val="FF7A00"/>
              </a:solidFill>
              <a:latin typeface="EB Garamond"/>
              <a:ea typeface="EB Garamond"/>
              <a:cs typeface="EB Garamond"/>
              <a:sym typeface="EB Garamond"/>
            </a:endParaRPr>
          </a:p>
        </p:txBody>
      </p:sp>
      <p:sp>
        <p:nvSpPr>
          <p:cNvPr id="635" name="Google Shape;635;p68"/>
          <p:cNvSpPr/>
          <p:nvPr/>
        </p:nvSpPr>
        <p:spPr>
          <a:xfrm>
            <a:off x="0" y="4800600"/>
            <a:ext cx="9164100" cy="3429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F3F3F3"/>
                </a:solidFill>
                <a:latin typeface="EB Garamond"/>
                <a:ea typeface="EB Garamond"/>
                <a:cs typeface="EB Garamond"/>
                <a:sym typeface="EB Garamond"/>
              </a:rPr>
              <a:t>   knowledge portal </a:t>
            </a:r>
            <a:endParaRPr b="1" sz="1800">
              <a:solidFill>
                <a:srgbClr val="F3F3F3"/>
              </a:solidFill>
              <a:latin typeface="EB Garamond"/>
              <a:ea typeface="EB Garamond"/>
              <a:cs typeface="EB Garamond"/>
              <a:sym typeface="EB Garamond"/>
            </a:endParaRPr>
          </a:p>
        </p:txBody>
      </p:sp>
      <p:sp>
        <p:nvSpPr>
          <p:cNvPr id="636" name="Google Shape;636;p68"/>
          <p:cNvSpPr txBox="1"/>
          <p:nvPr/>
        </p:nvSpPr>
        <p:spPr>
          <a:xfrm>
            <a:off x="258175" y="912050"/>
            <a:ext cx="7984200" cy="3105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Font typeface="EB Garamond"/>
              <a:buChar char="●"/>
            </a:pPr>
            <a:r>
              <a:rPr lang="en" sz="1800">
                <a:solidFill>
                  <a:srgbClr val="666666"/>
                </a:solidFill>
                <a:latin typeface="EB Garamond"/>
                <a:ea typeface="EB Garamond"/>
                <a:cs typeface="EB Garamond"/>
                <a:sym typeface="EB Garamond"/>
              </a:rPr>
              <a:t>A single server can run multiple virtual machines.</a:t>
            </a:r>
            <a:endParaRPr sz="1800">
              <a:solidFill>
                <a:srgbClr val="666666"/>
              </a:solidFill>
              <a:latin typeface="EB Garamond"/>
              <a:ea typeface="EB Garamond"/>
              <a:cs typeface="EB Garamond"/>
              <a:sym typeface="EB Garamond"/>
            </a:endParaRPr>
          </a:p>
          <a:p>
            <a:pPr indent="-342900" lvl="0" marL="457200" rtl="0" algn="l">
              <a:spcBef>
                <a:spcPts val="0"/>
              </a:spcBef>
              <a:spcAft>
                <a:spcPts val="0"/>
              </a:spcAft>
              <a:buClr>
                <a:srgbClr val="666666"/>
              </a:buClr>
              <a:buSzPts val="1800"/>
              <a:buFont typeface="EB Garamond"/>
              <a:buChar char="●"/>
            </a:pPr>
            <a:r>
              <a:rPr lang="en" sz="1800">
                <a:solidFill>
                  <a:srgbClr val="666666"/>
                </a:solidFill>
                <a:latin typeface="EB Garamond"/>
                <a:ea typeface="EB Garamond"/>
                <a:cs typeface="EB Garamond"/>
                <a:sym typeface="EB Garamond"/>
              </a:rPr>
              <a:t>This can lead to issues if you are running a cluster of servers.</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1155CC"/>
                </a:solidFill>
                <a:latin typeface="EB Garamond"/>
                <a:ea typeface="EB Garamond"/>
                <a:cs typeface="EB Garamond"/>
                <a:sym typeface="EB Garamond"/>
              </a:rPr>
              <a:t>Example:</a:t>
            </a:r>
            <a:endParaRPr sz="1800">
              <a:solidFill>
                <a:srgbClr val="1155CC"/>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342900" lvl="0" marL="457200" rtl="0" algn="l">
              <a:spcBef>
                <a:spcPts val="0"/>
              </a:spcBef>
              <a:spcAft>
                <a:spcPts val="0"/>
              </a:spcAft>
              <a:buClr>
                <a:srgbClr val="666666"/>
              </a:buClr>
              <a:buSzPts val="1800"/>
              <a:buFont typeface="EB Garamond"/>
              <a:buChar char="●"/>
            </a:pPr>
            <a:r>
              <a:rPr lang="en" sz="1800">
                <a:solidFill>
                  <a:srgbClr val="666666"/>
                </a:solidFill>
                <a:latin typeface="EB Garamond"/>
                <a:ea typeface="EB Garamond"/>
                <a:cs typeface="EB Garamond"/>
                <a:sym typeface="EB Garamond"/>
              </a:rPr>
              <a:t>Medium Corp is running a MySQL cluster consisting of two servers in single AZ. In the background, both the EC2 are part of the same underlying host.</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AA84F"/>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rPr lang="en" sz="1800">
                <a:solidFill>
                  <a:srgbClr val="666666"/>
                </a:solidFill>
                <a:latin typeface="EB Garamond"/>
                <a:ea typeface="EB Garamond"/>
                <a:cs typeface="EB Garamond"/>
                <a:sym typeface="EB Garamond"/>
              </a:rPr>
              <a:t>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480"/>
              </a:spcBef>
              <a:spcAft>
                <a:spcPts val="600"/>
              </a:spcAft>
              <a:buClr>
                <a:schemeClr val="dk1"/>
              </a:buClr>
              <a:buSzPts val="1100"/>
              <a:buFont typeface="Arial"/>
              <a:buNone/>
            </a:pPr>
            <a:r>
              <a:t/>
            </a:r>
            <a:endParaRPr sz="1800">
              <a:solidFill>
                <a:srgbClr val="666666"/>
              </a:solidFill>
              <a:latin typeface="EB Garamond"/>
              <a:ea typeface="EB Garamond"/>
              <a:cs typeface="EB Garamond"/>
              <a:sym typeface="EB Garamond"/>
            </a:endParaRPr>
          </a:p>
        </p:txBody>
      </p:sp>
      <p:pic>
        <p:nvPicPr>
          <p:cNvPr descr="instance_store.png" id="637" name="Google Shape;637;p68"/>
          <p:cNvPicPr preferRelativeResize="0"/>
          <p:nvPr/>
        </p:nvPicPr>
        <p:blipFill>
          <a:blip r:embed="rId3">
            <a:alphaModFix/>
          </a:blip>
          <a:stretch>
            <a:fillRect/>
          </a:stretch>
        </p:blipFill>
        <p:spPr>
          <a:xfrm>
            <a:off x="3411177" y="3223975"/>
            <a:ext cx="2150500" cy="14639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69"/>
          <p:cNvSpPr txBox="1"/>
          <p:nvPr>
            <p:ph idx="1" type="subTitle"/>
          </p:nvPr>
        </p:nvSpPr>
        <p:spPr>
          <a:xfrm>
            <a:off x="180213" y="118675"/>
            <a:ext cx="8612400" cy="310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FF7A00"/>
                </a:solidFill>
                <a:latin typeface="EB Garamond"/>
                <a:ea typeface="EB Garamond"/>
                <a:cs typeface="EB Garamond"/>
                <a:sym typeface="EB Garamond"/>
              </a:rPr>
              <a:t>Example Use-Case</a:t>
            </a:r>
            <a:endParaRPr>
              <a:solidFill>
                <a:srgbClr val="FF7A00"/>
              </a:solidFill>
              <a:latin typeface="EB Garamond"/>
              <a:ea typeface="EB Garamond"/>
              <a:cs typeface="EB Garamond"/>
              <a:sym typeface="EB Garamond"/>
            </a:endParaRPr>
          </a:p>
        </p:txBody>
      </p:sp>
      <p:sp>
        <p:nvSpPr>
          <p:cNvPr id="643" name="Google Shape;643;p69"/>
          <p:cNvSpPr/>
          <p:nvPr/>
        </p:nvSpPr>
        <p:spPr>
          <a:xfrm>
            <a:off x="0" y="4800600"/>
            <a:ext cx="9164100" cy="3429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F3F3F3"/>
                </a:solidFill>
                <a:latin typeface="EB Garamond"/>
                <a:ea typeface="EB Garamond"/>
                <a:cs typeface="EB Garamond"/>
                <a:sym typeface="EB Garamond"/>
              </a:rPr>
              <a:t>   knowledge portal </a:t>
            </a:r>
            <a:endParaRPr b="1" sz="1800">
              <a:solidFill>
                <a:srgbClr val="F3F3F3"/>
              </a:solidFill>
              <a:latin typeface="EB Garamond"/>
              <a:ea typeface="EB Garamond"/>
              <a:cs typeface="EB Garamond"/>
              <a:sym typeface="EB Garamond"/>
            </a:endParaRPr>
          </a:p>
        </p:txBody>
      </p:sp>
      <p:sp>
        <p:nvSpPr>
          <p:cNvPr id="644" name="Google Shape;644;p69"/>
          <p:cNvSpPr txBox="1"/>
          <p:nvPr/>
        </p:nvSpPr>
        <p:spPr>
          <a:xfrm>
            <a:off x="246575" y="691950"/>
            <a:ext cx="7984200" cy="15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1155CC"/>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666666"/>
                </a:solidFill>
                <a:latin typeface="EB Garamond"/>
                <a:ea typeface="EB Garamond"/>
                <a:cs typeface="EB Garamond"/>
                <a:sym typeface="EB Garamond"/>
              </a:rPr>
              <a:t>Medium Corp is running a MySQL cluster consisting of two servers in single AZ.  The server are of type m4.large.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666666"/>
                </a:solidFill>
                <a:latin typeface="EB Garamond"/>
                <a:ea typeface="EB Garamond"/>
                <a:cs typeface="EB Garamond"/>
                <a:sym typeface="EB Garamond"/>
              </a:rPr>
              <a:t>In the background, both the EC2 are part of the same underlying host.</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AA84F"/>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rPr lang="en" sz="1800">
                <a:solidFill>
                  <a:srgbClr val="666666"/>
                </a:solidFill>
                <a:latin typeface="EB Garamond"/>
                <a:ea typeface="EB Garamond"/>
                <a:cs typeface="EB Garamond"/>
                <a:sym typeface="EB Garamond"/>
              </a:rPr>
              <a:t>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480"/>
              </a:spcBef>
              <a:spcAft>
                <a:spcPts val="600"/>
              </a:spcAft>
              <a:buClr>
                <a:schemeClr val="dk1"/>
              </a:buClr>
              <a:buSzPts val="1100"/>
              <a:buFont typeface="Arial"/>
              <a:buNone/>
            </a:pPr>
            <a:r>
              <a:t/>
            </a:r>
            <a:endParaRPr sz="1800">
              <a:solidFill>
                <a:srgbClr val="666666"/>
              </a:solidFill>
              <a:latin typeface="EB Garamond"/>
              <a:ea typeface="EB Garamond"/>
              <a:cs typeface="EB Garamond"/>
              <a:sym typeface="EB Garamond"/>
            </a:endParaRPr>
          </a:p>
        </p:txBody>
      </p:sp>
      <p:pic>
        <p:nvPicPr>
          <p:cNvPr id="645" name="Google Shape;645;p69"/>
          <p:cNvPicPr preferRelativeResize="0"/>
          <p:nvPr/>
        </p:nvPicPr>
        <p:blipFill>
          <a:blip r:embed="rId3">
            <a:alphaModFix/>
          </a:blip>
          <a:stretch>
            <a:fillRect/>
          </a:stretch>
        </p:blipFill>
        <p:spPr>
          <a:xfrm>
            <a:off x="3946250" y="3683750"/>
            <a:ext cx="1251475" cy="1006225"/>
          </a:xfrm>
          <a:prstGeom prst="rect">
            <a:avLst/>
          </a:prstGeom>
          <a:noFill/>
          <a:ln>
            <a:noFill/>
          </a:ln>
        </p:spPr>
      </p:pic>
      <p:sp>
        <p:nvSpPr>
          <p:cNvPr id="646" name="Google Shape;646;p69"/>
          <p:cNvSpPr/>
          <p:nvPr/>
        </p:nvSpPr>
        <p:spPr>
          <a:xfrm>
            <a:off x="3135175" y="3230225"/>
            <a:ext cx="2699100" cy="342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Virtualization</a:t>
            </a:r>
            <a:endParaRPr/>
          </a:p>
        </p:txBody>
      </p:sp>
      <p:pic>
        <p:nvPicPr>
          <p:cNvPr id="647" name="Google Shape;647;p69"/>
          <p:cNvPicPr preferRelativeResize="0"/>
          <p:nvPr/>
        </p:nvPicPr>
        <p:blipFill>
          <a:blip r:embed="rId4">
            <a:alphaModFix/>
          </a:blip>
          <a:stretch>
            <a:fillRect/>
          </a:stretch>
        </p:blipFill>
        <p:spPr>
          <a:xfrm>
            <a:off x="4277650" y="2602925"/>
            <a:ext cx="466725" cy="466725"/>
          </a:xfrm>
          <a:prstGeom prst="rect">
            <a:avLst/>
          </a:prstGeom>
          <a:noFill/>
          <a:ln>
            <a:noFill/>
          </a:ln>
        </p:spPr>
      </p:pic>
      <p:pic>
        <p:nvPicPr>
          <p:cNvPr id="648" name="Google Shape;648;p69"/>
          <p:cNvPicPr preferRelativeResize="0"/>
          <p:nvPr/>
        </p:nvPicPr>
        <p:blipFill>
          <a:blip r:embed="rId5">
            <a:alphaModFix/>
          </a:blip>
          <a:stretch>
            <a:fillRect/>
          </a:stretch>
        </p:blipFill>
        <p:spPr>
          <a:xfrm>
            <a:off x="3479525" y="2602925"/>
            <a:ext cx="466725" cy="466725"/>
          </a:xfrm>
          <a:prstGeom prst="rect">
            <a:avLst/>
          </a:prstGeom>
          <a:noFill/>
          <a:ln>
            <a:noFill/>
          </a:ln>
        </p:spPr>
      </p:pic>
      <p:pic>
        <p:nvPicPr>
          <p:cNvPr id="649" name="Google Shape;649;p69"/>
          <p:cNvPicPr preferRelativeResize="0"/>
          <p:nvPr/>
        </p:nvPicPr>
        <p:blipFill>
          <a:blip r:embed="rId5">
            <a:alphaModFix/>
          </a:blip>
          <a:stretch>
            <a:fillRect/>
          </a:stretch>
        </p:blipFill>
        <p:spPr>
          <a:xfrm>
            <a:off x="5075800" y="2602925"/>
            <a:ext cx="466725" cy="466725"/>
          </a:xfrm>
          <a:prstGeom prst="rect">
            <a:avLst/>
          </a:prstGeom>
          <a:noFill/>
          <a:ln>
            <a:noFill/>
          </a:ln>
        </p:spPr>
      </p:pic>
      <p:cxnSp>
        <p:nvCxnSpPr>
          <p:cNvPr id="650" name="Google Shape;650;p69"/>
          <p:cNvCxnSpPr/>
          <p:nvPr/>
        </p:nvCxnSpPr>
        <p:spPr>
          <a:xfrm flipH="1">
            <a:off x="3934375" y="3693600"/>
            <a:ext cx="1216500" cy="903600"/>
          </a:xfrm>
          <a:prstGeom prst="straightConnector1">
            <a:avLst/>
          </a:prstGeom>
          <a:noFill/>
          <a:ln cap="flat" cmpd="sng" w="19050">
            <a:solidFill>
              <a:srgbClr val="CC0000"/>
            </a:solidFill>
            <a:prstDash val="solid"/>
            <a:round/>
            <a:headEnd len="med" w="med" type="none"/>
            <a:tailEnd len="med" w="med" type="none"/>
          </a:ln>
        </p:spPr>
      </p:cxnSp>
      <p:cxnSp>
        <p:nvCxnSpPr>
          <p:cNvPr id="651" name="Google Shape;651;p69"/>
          <p:cNvCxnSpPr/>
          <p:nvPr/>
        </p:nvCxnSpPr>
        <p:spPr>
          <a:xfrm>
            <a:off x="3749150" y="3786275"/>
            <a:ext cx="1761000" cy="799200"/>
          </a:xfrm>
          <a:prstGeom prst="straightConnector1">
            <a:avLst/>
          </a:prstGeom>
          <a:noFill/>
          <a:ln cap="flat" cmpd="sng" w="19050">
            <a:solidFill>
              <a:srgbClr val="CC00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1"/>
                                        </p:tgtEl>
                                        <p:attrNameLst>
                                          <p:attrName>style.visibility</p:attrName>
                                        </p:attrNameLst>
                                      </p:cBhvr>
                                      <p:to>
                                        <p:strVal val="visible"/>
                                      </p:to>
                                    </p:set>
                                    <p:animEffect filter="fade" transition="in">
                                      <p:cBhvr>
                                        <p:cTn dur="1000"/>
                                        <p:tgtEl>
                                          <p:spTgt spid="6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0"/>
                                        </p:tgtEl>
                                        <p:attrNameLst>
                                          <p:attrName>style.visibility</p:attrName>
                                        </p:attrNameLst>
                                      </p:cBhvr>
                                      <p:to>
                                        <p:strVal val="visible"/>
                                      </p:to>
                                    </p:set>
                                    <p:animEffect filter="fade" transition="in">
                                      <p:cBhvr>
                                        <p:cTn dur="1000"/>
                                        <p:tgtEl>
                                          <p:spTgt spid="6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70"/>
          <p:cNvSpPr txBox="1"/>
          <p:nvPr>
            <p:ph idx="1" type="subTitle"/>
          </p:nvPr>
        </p:nvSpPr>
        <p:spPr>
          <a:xfrm>
            <a:off x="180225" y="118675"/>
            <a:ext cx="8612400" cy="180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FF7A00"/>
                </a:solidFill>
                <a:latin typeface="EB Garamond"/>
                <a:ea typeface="EB Garamond"/>
                <a:cs typeface="EB Garamond"/>
                <a:sym typeface="EB Garamond"/>
              </a:rPr>
              <a:t>Solution - Placement Group</a:t>
            </a:r>
            <a:endParaRPr>
              <a:solidFill>
                <a:srgbClr val="FF7A00"/>
              </a:solidFill>
              <a:latin typeface="EB Garamond"/>
              <a:ea typeface="EB Garamond"/>
              <a:cs typeface="EB Garamond"/>
              <a:sym typeface="EB Garamond"/>
            </a:endParaRPr>
          </a:p>
        </p:txBody>
      </p:sp>
      <p:sp>
        <p:nvSpPr>
          <p:cNvPr id="657" name="Google Shape;657;p70"/>
          <p:cNvSpPr/>
          <p:nvPr/>
        </p:nvSpPr>
        <p:spPr>
          <a:xfrm>
            <a:off x="0" y="4800600"/>
            <a:ext cx="9164100" cy="3429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F3F3F3"/>
                </a:solidFill>
                <a:latin typeface="EB Garamond"/>
                <a:ea typeface="EB Garamond"/>
                <a:cs typeface="EB Garamond"/>
                <a:sym typeface="EB Garamond"/>
              </a:rPr>
              <a:t>   knowledge portal </a:t>
            </a:r>
            <a:endParaRPr b="1" sz="1800">
              <a:solidFill>
                <a:srgbClr val="F3F3F3"/>
              </a:solidFill>
              <a:latin typeface="EB Garamond"/>
              <a:ea typeface="EB Garamond"/>
              <a:cs typeface="EB Garamond"/>
              <a:sym typeface="EB Garamond"/>
            </a:endParaRPr>
          </a:p>
        </p:txBody>
      </p:sp>
      <p:sp>
        <p:nvSpPr>
          <p:cNvPr id="658" name="Google Shape;658;p70"/>
          <p:cNvSpPr txBox="1"/>
          <p:nvPr/>
        </p:nvSpPr>
        <p:spPr>
          <a:xfrm>
            <a:off x="246575" y="691950"/>
            <a:ext cx="7984200" cy="15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1155CC"/>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666666"/>
                </a:solidFill>
                <a:latin typeface="EB Garamond"/>
                <a:ea typeface="EB Garamond"/>
                <a:cs typeface="EB Garamond"/>
                <a:sym typeface="EB Garamond"/>
              </a:rPr>
              <a:t>With placement group, we can explicitly specify that two EC2 instance should not be part of the same server (same rack of servers)</a:t>
            </a:r>
            <a:endParaRPr sz="1800">
              <a:solidFill>
                <a:srgbClr val="666666"/>
              </a:solidFill>
              <a:latin typeface="EB Garamond"/>
              <a:ea typeface="EB Garamond"/>
              <a:cs typeface="EB Garamond"/>
              <a:sym typeface="EB Garamond"/>
            </a:endParaRPr>
          </a:p>
        </p:txBody>
      </p:sp>
      <p:pic>
        <p:nvPicPr>
          <p:cNvPr id="659" name="Google Shape;659;p70"/>
          <p:cNvPicPr preferRelativeResize="0"/>
          <p:nvPr/>
        </p:nvPicPr>
        <p:blipFill>
          <a:blip r:embed="rId3">
            <a:alphaModFix/>
          </a:blip>
          <a:stretch>
            <a:fillRect/>
          </a:stretch>
        </p:blipFill>
        <p:spPr>
          <a:xfrm>
            <a:off x="1849463" y="3382554"/>
            <a:ext cx="1251475" cy="1006225"/>
          </a:xfrm>
          <a:prstGeom prst="rect">
            <a:avLst/>
          </a:prstGeom>
          <a:noFill/>
          <a:ln>
            <a:noFill/>
          </a:ln>
        </p:spPr>
      </p:pic>
      <p:sp>
        <p:nvSpPr>
          <p:cNvPr id="660" name="Google Shape;660;p70"/>
          <p:cNvSpPr/>
          <p:nvPr/>
        </p:nvSpPr>
        <p:spPr>
          <a:xfrm>
            <a:off x="1038388" y="2929029"/>
            <a:ext cx="2699100" cy="342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Virtualization</a:t>
            </a:r>
            <a:endParaRPr/>
          </a:p>
        </p:txBody>
      </p:sp>
      <p:pic>
        <p:nvPicPr>
          <p:cNvPr id="661" name="Google Shape;661;p70"/>
          <p:cNvPicPr preferRelativeResize="0"/>
          <p:nvPr/>
        </p:nvPicPr>
        <p:blipFill>
          <a:blip r:embed="rId4">
            <a:alphaModFix/>
          </a:blip>
          <a:stretch>
            <a:fillRect/>
          </a:stretch>
        </p:blipFill>
        <p:spPr>
          <a:xfrm>
            <a:off x="2389388" y="2301729"/>
            <a:ext cx="466725" cy="466725"/>
          </a:xfrm>
          <a:prstGeom prst="rect">
            <a:avLst/>
          </a:prstGeom>
          <a:noFill/>
          <a:ln>
            <a:noFill/>
          </a:ln>
        </p:spPr>
      </p:pic>
      <p:pic>
        <p:nvPicPr>
          <p:cNvPr id="662" name="Google Shape;662;p70"/>
          <p:cNvPicPr preferRelativeResize="0"/>
          <p:nvPr/>
        </p:nvPicPr>
        <p:blipFill>
          <a:blip r:embed="rId5">
            <a:alphaModFix/>
          </a:blip>
          <a:stretch>
            <a:fillRect/>
          </a:stretch>
        </p:blipFill>
        <p:spPr>
          <a:xfrm>
            <a:off x="1382738" y="2301729"/>
            <a:ext cx="466725" cy="466725"/>
          </a:xfrm>
          <a:prstGeom prst="rect">
            <a:avLst/>
          </a:prstGeom>
          <a:noFill/>
          <a:ln>
            <a:noFill/>
          </a:ln>
        </p:spPr>
      </p:pic>
      <p:pic>
        <p:nvPicPr>
          <p:cNvPr id="663" name="Google Shape;663;p70"/>
          <p:cNvPicPr preferRelativeResize="0"/>
          <p:nvPr/>
        </p:nvPicPr>
        <p:blipFill>
          <a:blip r:embed="rId3">
            <a:alphaModFix/>
          </a:blip>
          <a:stretch>
            <a:fillRect/>
          </a:stretch>
        </p:blipFill>
        <p:spPr>
          <a:xfrm>
            <a:off x="5581438" y="3398141"/>
            <a:ext cx="1251475" cy="1006225"/>
          </a:xfrm>
          <a:prstGeom prst="rect">
            <a:avLst/>
          </a:prstGeom>
          <a:noFill/>
          <a:ln>
            <a:noFill/>
          </a:ln>
        </p:spPr>
      </p:pic>
      <p:sp>
        <p:nvSpPr>
          <p:cNvPr id="664" name="Google Shape;664;p70"/>
          <p:cNvSpPr/>
          <p:nvPr/>
        </p:nvSpPr>
        <p:spPr>
          <a:xfrm>
            <a:off x="4770363" y="2944617"/>
            <a:ext cx="2699100" cy="342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Virtualization</a:t>
            </a:r>
            <a:endParaRPr/>
          </a:p>
        </p:txBody>
      </p:sp>
      <p:pic>
        <p:nvPicPr>
          <p:cNvPr id="665" name="Google Shape;665;p70"/>
          <p:cNvPicPr preferRelativeResize="0"/>
          <p:nvPr/>
        </p:nvPicPr>
        <p:blipFill>
          <a:blip r:embed="rId5">
            <a:alphaModFix/>
          </a:blip>
          <a:stretch>
            <a:fillRect/>
          </a:stretch>
        </p:blipFill>
        <p:spPr>
          <a:xfrm>
            <a:off x="5973825" y="2301717"/>
            <a:ext cx="466725" cy="466725"/>
          </a:xfrm>
          <a:prstGeom prst="rect">
            <a:avLst/>
          </a:prstGeom>
          <a:noFill/>
          <a:ln>
            <a:noFill/>
          </a:ln>
        </p:spPr>
      </p:pic>
      <p:cxnSp>
        <p:nvCxnSpPr>
          <p:cNvPr id="666" name="Google Shape;666;p70"/>
          <p:cNvCxnSpPr/>
          <p:nvPr/>
        </p:nvCxnSpPr>
        <p:spPr>
          <a:xfrm>
            <a:off x="1507450" y="3432500"/>
            <a:ext cx="1761000" cy="799200"/>
          </a:xfrm>
          <a:prstGeom prst="straightConnector1">
            <a:avLst/>
          </a:prstGeom>
          <a:noFill/>
          <a:ln cap="flat" cmpd="sng" w="19050">
            <a:solidFill>
              <a:srgbClr val="CC00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6"/>
                                        </p:tgtEl>
                                        <p:attrNameLst>
                                          <p:attrName>style.visibility</p:attrName>
                                        </p:attrNameLst>
                                      </p:cBhvr>
                                      <p:to>
                                        <p:strVal val="visible"/>
                                      </p:to>
                                    </p:set>
                                    <p:animEffect filter="fade" transition="in">
                                      <p:cBhvr>
                                        <p:cTn dur="1000"/>
                                        <p:tgtEl>
                                          <p:spTgt spid="6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71"/>
          <p:cNvSpPr txBox="1"/>
          <p:nvPr>
            <p:ph idx="1" type="subTitle"/>
          </p:nvPr>
        </p:nvSpPr>
        <p:spPr>
          <a:xfrm>
            <a:off x="180213" y="118675"/>
            <a:ext cx="8612400" cy="310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FF7A00"/>
                </a:solidFill>
                <a:latin typeface="EB Garamond"/>
                <a:ea typeface="EB Garamond"/>
                <a:cs typeface="EB Garamond"/>
                <a:sym typeface="EB Garamond"/>
              </a:rPr>
              <a:t>Racks in Data Center </a:t>
            </a:r>
            <a:endParaRPr>
              <a:solidFill>
                <a:srgbClr val="FF7A00"/>
              </a:solidFill>
              <a:latin typeface="EB Garamond"/>
              <a:ea typeface="EB Garamond"/>
              <a:cs typeface="EB Garamond"/>
              <a:sym typeface="EB Garamond"/>
            </a:endParaRPr>
          </a:p>
        </p:txBody>
      </p:sp>
      <p:sp>
        <p:nvSpPr>
          <p:cNvPr id="672" name="Google Shape;672;p71"/>
          <p:cNvSpPr/>
          <p:nvPr/>
        </p:nvSpPr>
        <p:spPr>
          <a:xfrm>
            <a:off x="0" y="4800600"/>
            <a:ext cx="9164100" cy="3429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F3F3F3"/>
                </a:solidFill>
                <a:latin typeface="EB Garamond"/>
                <a:ea typeface="EB Garamond"/>
                <a:cs typeface="EB Garamond"/>
                <a:sym typeface="EB Garamond"/>
              </a:rPr>
              <a:t>   knowledge portal </a:t>
            </a:r>
            <a:endParaRPr b="1" sz="1800">
              <a:solidFill>
                <a:srgbClr val="F3F3F3"/>
              </a:solidFill>
              <a:latin typeface="EB Garamond"/>
              <a:ea typeface="EB Garamond"/>
              <a:cs typeface="EB Garamond"/>
              <a:sym typeface="EB Garamond"/>
            </a:endParaRPr>
          </a:p>
        </p:txBody>
      </p:sp>
      <p:sp>
        <p:nvSpPr>
          <p:cNvPr id="673" name="Google Shape;673;p71"/>
          <p:cNvSpPr txBox="1"/>
          <p:nvPr/>
        </p:nvSpPr>
        <p:spPr>
          <a:xfrm>
            <a:off x="347925" y="946825"/>
            <a:ext cx="8277000" cy="8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AA84F"/>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rPr lang="en" sz="1800">
                <a:solidFill>
                  <a:srgbClr val="666666"/>
                </a:solidFill>
                <a:latin typeface="EB Garamond"/>
                <a:ea typeface="EB Garamond"/>
                <a:cs typeface="EB Garamond"/>
                <a:sym typeface="EB Garamond"/>
              </a:rPr>
              <a:t>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480"/>
              </a:spcBef>
              <a:spcAft>
                <a:spcPts val="600"/>
              </a:spcAft>
              <a:buClr>
                <a:schemeClr val="dk1"/>
              </a:buClr>
              <a:buSzPts val="1100"/>
              <a:buFont typeface="Arial"/>
              <a:buNone/>
            </a:pPr>
            <a:r>
              <a:t/>
            </a:r>
            <a:endParaRPr sz="1800">
              <a:solidFill>
                <a:srgbClr val="666666"/>
              </a:solidFill>
              <a:latin typeface="EB Garamond"/>
              <a:ea typeface="EB Garamond"/>
              <a:cs typeface="EB Garamond"/>
              <a:sym typeface="EB Garamond"/>
            </a:endParaRPr>
          </a:p>
        </p:txBody>
      </p:sp>
      <p:pic>
        <p:nvPicPr>
          <p:cNvPr id="674" name="Google Shape;674;p71"/>
          <p:cNvPicPr preferRelativeResize="0"/>
          <p:nvPr/>
        </p:nvPicPr>
        <p:blipFill>
          <a:blip r:embed="rId3">
            <a:alphaModFix/>
          </a:blip>
          <a:stretch>
            <a:fillRect/>
          </a:stretch>
        </p:blipFill>
        <p:spPr>
          <a:xfrm>
            <a:off x="152400" y="4634700"/>
            <a:ext cx="13500" cy="13500"/>
          </a:xfrm>
          <a:prstGeom prst="rect">
            <a:avLst/>
          </a:prstGeom>
          <a:noFill/>
          <a:ln>
            <a:noFill/>
          </a:ln>
        </p:spPr>
      </p:pic>
      <p:pic>
        <p:nvPicPr>
          <p:cNvPr id="675" name="Google Shape;675;p71"/>
          <p:cNvPicPr preferRelativeResize="0"/>
          <p:nvPr/>
        </p:nvPicPr>
        <p:blipFill>
          <a:blip r:embed="rId4">
            <a:alphaModFix/>
          </a:blip>
          <a:stretch>
            <a:fillRect/>
          </a:stretch>
        </p:blipFill>
        <p:spPr>
          <a:xfrm>
            <a:off x="2185250" y="1166925"/>
            <a:ext cx="4817550" cy="321329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72"/>
          <p:cNvSpPr txBox="1"/>
          <p:nvPr>
            <p:ph idx="1" type="subTitle"/>
          </p:nvPr>
        </p:nvSpPr>
        <p:spPr>
          <a:xfrm>
            <a:off x="180225" y="118675"/>
            <a:ext cx="8612400" cy="7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FF7A00"/>
                </a:solidFill>
                <a:latin typeface="EB Garamond"/>
                <a:ea typeface="EB Garamond"/>
                <a:cs typeface="EB Garamond"/>
                <a:sym typeface="EB Garamond"/>
              </a:rPr>
              <a:t>Types of Placement Groups</a:t>
            </a:r>
            <a:endParaRPr>
              <a:solidFill>
                <a:srgbClr val="FF7A00"/>
              </a:solidFill>
              <a:latin typeface="EB Garamond"/>
              <a:ea typeface="EB Garamond"/>
              <a:cs typeface="EB Garamond"/>
              <a:sym typeface="EB Garamond"/>
            </a:endParaRPr>
          </a:p>
        </p:txBody>
      </p:sp>
      <p:sp>
        <p:nvSpPr>
          <p:cNvPr id="681" name="Google Shape;681;p72"/>
          <p:cNvSpPr/>
          <p:nvPr/>
        </p:nvSpPr>
        <p:spPr>
          <a:xfrm>
            <a:off x="0" y="4800600"/>
            <a:ext cx="9164100" cy="3429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F3F3F3"/>
                </a:solidFill>
                <a:latin typeface="EB Garamond"/>
                <a:ea typeface="EB Garamond"/>
                <a:cs typeface="EB Garamond"/>
                <a:sym typeface="EB Garamond"/>
              </a:rPr>
              <a:t>   knowledge portal </a:t>
            </a:r>
            <a:endParaRPr b="1" sz="1800">
              <a:solidFill>
                <a:srgbClr val="F3F3F3"/>
              </a:solidFill>
              <a:latin typeface="EB Garamond"/>
              <a:ea typeface="EB Garamond"/>
              <a:cs typeface="EB Garamond"/>
              <a:sym typeface="EB Garamond"/>
            </a:endParaRPr>
          </a:p>
        </p:txBody>
      </p:sp>
      <p:sp>
        <p:nvSpPr>
          <p:cNvPr id="682" name="Google Shape;682;p72"/>
          <p:cNvSpPr txBox="1"/>
          <p:nvPr/>
        </p:nvSpPr>
        <p:spPr>
          <a:xfrm>
            <a:off x="258175" y="912050"/>
            <a:ext cx="8277000" cy="7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66666"/>
                </a:solidFill>
                <a:latin typeface="EB Garamond"/>
                <a:ea typeface="EB Garamond"/>
                <a:cs typeface="EB Garamond"/>
                <a:sym typeface="EB Garamond"/>
              </a:rPr>
              <a:t>There are three types of placement groups available:</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480"/>
              </a:spcBef>
              <a:spcAft>
                <a:spcPts val="600"/>
              </a:spcAft>
              <a:buClr>
                <a:schemeClr val="dk1"/>
              </a:buClr>
              <a:buSzPts val="1100"/>
              <a:buFont typeface="Arial"/>
              <a:buNone/>
            </a:pPr>
            <a:r>
              <a:t/>
            </a:r>
            <a:endParaRPr sz="1800">
              <a:solidFill>
                <a:srgbClr val="666666"/>
              </a:solidFill>
              <a:latin typeface="EB Garamond"/>
              <a:ea typeface="EB Garamond"/>
              <a:cs typeface="EB Garamond"/>
              <a:sym typeface="EB Garamond"/>
            </a:endParaRPr>
          </a:p>
        </p:txBody>
      </p:sp>
      <p:graphicFrame>
        <p:nvGraphicFramePr>
          <p:cNvPr id="683" name="Google Shape;683;p72"/>
          <p:cNvGraphicFramePr/>
          <p:nvPr/>
        </p:nvGraphicFramePr>
        <p:xfrm>
          <a:off x="593375" y="1937150"/>
          <a:ext cx="3000000" cy="3000000"/>
        </p:xfrm>
        <a:graphic>
          <a:graphicData uri="http://schemas.openxmlformats.org/drawingml/2006/table">
            <a:tbl>
              <a:tblPr>
                <a:noFill/>
                <a:tableStyleId>{FE23D997-8ED7-406C-8F6C-E0CA7AF338E4}</a:tableStyleId>
              </a:tblPr>
              <a:tblGrid>
                <a:gridCol w="778650"/>
                <a:gridCol w="1207275"/>
                <a:gridCol w="5253075"/>
              </a:tblGrid>
              <a:tr h="381000">
                <a:tc>
                  <a:txBody>
                    <a:bodyPr/>
                    <a:lstStyle/>
                    <a:p>
                      <a:pPr indent="0" lvl="0" marL="0" rtl="0" algn="ctr">
                        <a:spcBef>
                          <a:spcPts val="0"/>
                        </a:spcBef>
                        <a:spcAft>
                          <a:spcPts val="0"/>
                        </a:spcAft>
                        <a:buNone/>
                      </a:pPr>
                      <a:r>
                        <a:rPr b="1" lang="en"/>
                        <a:t>Sr No</a:t>
                      </a:r>
                      <a:endParaRPr b="1"/>
                    </a:p>
                  </a:txBody>
                  <a:tcPr marT="91425" marB="91425" marR="91425" marL="91425"/>
                </a:tc>
                <a:tc>
                  <a:txBody>
                    <a:bodyPr/>
                    <a:lstStyle/>
                    <a:p>
                      <a:pPr indent="0" lvl="0" marL="0" rtl="0" algn="ctr">
                        <a:spcBef>
                          <a:spcPts val="0"/>
                        </a:spcBef>
                        <a:spcAft>
                          <a:spcPts val="0"/>
                        </a:spcAft>
                        <a:buNone/>
                      </a:pPr>
                      <a:r>
                        <a:rPr b="1" lang="en"/>
                        <a:t>Type</a:t>
                      </a:r>
                      <a:endParaRPr b="1"/>
                    </a:p>
                  </a:txBody>
                  <a:tcPr marT="91425" marB="91425" marR="91425" marL="91425"/>
                </a:tc>
                <a:tc>
                  <a:txBody>
                    <a:bodyPr/>
                    <a:lstStyle/>
                    <a:p>
                      <a:pPr indent="0" lvl="0" marL="0" rtl="0" algn="ctr">
                        <a:spcBef>
                          <a:spcPts val="0"/>
                        </a:spcBef>
                        <a:spcAft>
                          <a:spcPts val="0"/>
                        </a:spcAft>
                        <a:buNone/>
                      </a:pPr>
                      <a:r>
                        <a:rPr b="1" lang="en"/>
                        <a:t>Description</a:t>
                      </a:r>
                      <a:endParaRPr b="1"/>
                    </a:p>
                  </a:txBody>
                  <a:tcPr marT="91425" marB="91425" marR="91425" marL="91425"/>
                </a:tc>
              </a:tr>
              <a:tr h="381000">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Cluster</a:t>
                      </a:r>
                      <a:endParaRPr/>
                    </a:p>
                  </a:txBody>
                  <a:tcPr marT="91425" marB="91425" marR="91425" marL="91425"/>
                </a:tc>
                <a:tc>
                  <a:txBody>
                    <a:bodyPr/>
                    <a:lstStyle/>
                    <a:p>
                      <a:pPr indent="0" lvl="0" marL="0" rtl="0" algn="ctr">
                        <a:spcBef>
                          <a:spcPts val="0"/>
                        </a:spcBef>
                        <a:spcAft>
                          <a:spcPts val="0"/>
                        </a:spcAft>
                        <a:buNone/>
                      </a:pPr>
                      <a:r>
                        <a:rPr lang="en"/>
                        <a:t>Packs instances close to each other in an Availability Zone.</a:t>
                      </a:r>
                      <a:endParaRPr/>
                    </a:p>
                  </a:txBody>
                  <a:tcPr marT="91425" marB="91425" marR="91425" marL="91425"/>
                </a:tc>
              </a:tr>
              <a:tr h="381000">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Partition</a:t>
                      </a:r>
                      <a:endParaRPr/>
                    </a:p>
                  </a:txBody>
                  <a:tcPr marT="91425" marB="91425" marR="91425" marL="91425"/>
                </a:tc>
                <a:tc>
                  <a:txBody>
                    <a:bodyPr/>
                    <a:lstStyle/>
                    <a:p>
                      <a:pPr indent="0" lvl="0" marL="0" rtl="0" algn="ctr">
                        <a:spcBef>
                          <a:spcPts val="0"/>
                        </a:spcBef>
                        <a:spcAft>
                          <a:spcPts val="0"/>
                        </a:spcAft>
                        <a:buNone/>
                      </a:pPr>
                      <a:r>
                        <a:rPr lang="en"/>
                        <a:t>Spreads instances in logical partition such that group of instances in one partition do not share underlying hardware.</a:t>
                      </a:r>
                      <a:endParaRPr/>
                    </a:p>
                  </a:txBody>
                  <a:tcPr marT="91425" marB="91425" marR="91425" marL="91425"/>
                </a:tc>
              </a:tr>
              <a:tr h="381000">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lang="en"/>
                        <a:t>Spread</a:t>
                      </a:r>
                      <a:endParaRPr/>
                    </a:p>
                  </a:txBody>
                  <a:tcPr marT="91425" marB="91425" marR="91425" marL="91425"/>
                </a:tc>
                <a:tc>
                  <a:txBody>
                    <a:bodyPr/>
                    <a:lstStyle/>
                    <a:p>
                      <a:pPr indent="0" lvl="0" marL="0" rtl="0" algn="ctr">
                        <a:spcBef>
                          <a:spcPts val="0"/>
                        </a:spcBef>
                        <a:spcAft>
                          <a:spcPts val="0"/>
                        </a:spcAft>
                        <a:buNone/>
                      </a:pPr>
                      <a:r>
                        <a:rPr lang="en"/>
                        <a:t>Strictly places group of instances across distinct hardware to reduce failures.</a:t>
                      </a:r>
                      <a:endParaRPr/>
                    </a:p>
                  </a:txBody>
                  <a:tcPr marT="91425" marB="91425" marR="91425" marL="91425"/>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73"/>
          <p:cNvSpPr txBox="1"/>
          <p:nvPr>
            <p:ph idx="1" type="subTitle"/>
          </p:nvPr>
        </p:nvSpPr>
        <p:spPr>
          <a:xfrm>
            <a:off x="180213" y="118675"/>
            <a:ext cx="8612400" cy="310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FF7A00"/>
                </a:solidFill>
                <a:latin typeface="EB Garamond"/>
                <a:ea typeface="EB Garamond"/>
                <a:cs typeface="EB Garamond"/>
                <a:sym typeface="EB Garamond"/>
              </a:rPr>
              <a:t>Cluster Placement Groups</a:t>
            </a:r>
            <a:endParaRPr>
              <a:solidFill>
                <a:srgbClr val="FF7A00"/>
              </a:solidFill>
              <a:latin typeface="EB Garamond"/>
              <a:ea typeface="EB Garamond"/>
              <a:cs typeface="EB Garamond"/>
              <a:sym typeface="EB Garamond"/>
            </a:endParaRPr>
          </a:p>
        </p:txBody>
      </p:sp>
      <p:sp>
        <p:nvSpPr>
          <p:cNvPr id="689" name="Google Shape;689;p73"/>
          <p:cNvSpPr/>
          <p:nvPr/>
        </p:nvSpPr>
        <p:spPr>
          <a:xfrm>
            <a:off x="0" y="4800600"/>
            <a:ext cx="9164100" cy="3429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F3F3F3"/>
                </a:solidFill>
                <a:latin typeface="EB Garamond"/>
                <a:ea typeface="EB Garamond"/>
                <a:cs typeface="EB Garamond"/>
                <a:sym typeface="EB Garamond"/>
              </a:rPr>
              <a:t>   knowledge portal </a:t>
            </a:r>
            <a:endParaRPr b="1" sz="1800">
              <a:solidFill>
                <a:srgbClr val="F3F3F3"/>
              </a:solidFill>
              <a:latin typeface="EB Garamond"/>
              <a:ea typeface="EB Garamond"/>
              <a:cs typeface="EB Garamond"/>
              <a:sym typeface="EB Garamond"/>
            </a:endParaRPr>
          </a:p>
        </p:txBody>
      </p:sp>
      <p:sp>
        <p:nvSpPr>
          <p:cNvPr id="690" name="Google Shape;690;p73"/>
          <p:cNvSpPr txBox="1"/>
          <p:nvPr/>
        </p:nvSpPr>
        <p:spPr>
          <a:xfrm>
            <a:off x="258175" y="912050"/>
            <a:ext cx="8277000" cy="8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66666"/>
                </a:solidFill>
                <a:latin typeface="EB Garamond"/>
                <a:ea typeface="EB Garamond"/>
                <a:cs typeface="EB Garamond"/>
                <a:sym typeface="EB Garamond"/>
              </a:rPr>
              <a:t>Logical grouping of instances within a single Availability Zone.</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666666"/>
                </a:solidFill>
                <a:latin typeface="EB Garamond"/>
                <a:ea typeface="EB Garamond"/>
                <a:cs typeface="EB Garamond"/>
                <a:sym typeface="EB Garamond"/>
              </a:rPr>
              <a:t>Intended for applications that require low network latency and high network throughput.</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AA84F"/>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rPr lang="en" sz="1800">
                <a:solidFill>
                  <a:srgbClr val="666666"/>
                </a:solidFill>
                <a:latin typeface="EB Garamond"/>
                <a:ea typeface="EB Garamond"/>
                <a:cs typeface="EB Garamond"/>
                <a:sym typeface="EB Garamond"/>
              </a:rPr>
              <a:t>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480"/>
              </a:spcBef>
              <a:spcAft>
                <a:spcPts val="600"/>
              </a:spcAft>
              <a:buClr>
                <a:schemeClr val="dk1"/>
              </a:buClr>
              <a:buSzPts val="1100"/>
              <a:buFont typeface="Arial"/>
              <a:buNone/>
            </a:pPr>
            <a:r>
              <a:t/>
            </a:r>
            <a:endParaRPr sz="1800">
              <a:solidFill>
                <a:srgbClr val="666666"/>
              </a:solidFill>
              <a:latin typeface="EB Garamond"/>
              <a:ea typeface="EB Garamond"/>
              <a:cs typeface="EB Garamond"/>
              <a:sym typeface="EB Garamond"/>
            </a:endParaRPr>
          </a:p>
        </p:txBody>
      </p:sp>
      <p:pic>
        <p:nvPicPr>
          <p:cNvPr id="691" name="Google Shape;691;p73"/>
          <p:cNvPicPr preferRelativeResize="0"/>
          <p:nvPr/>
        </p:nvPicPr>
        <p:blipFill>
          <a:blip r:embed="rId3">
            <a:alphaModFix/>
          </a:blip>
          <a:stretch>
            <a:fillRect/>
          </a:stretch>
        </p:blipFill>
        <p:spPr>
          <a:xfrm>
            <a:off x="152400" y="4634700"/>
            <a:ext cx="13500" cy="13500"/>
          </a:xfrm>
          <a:prstGeom prst="rect">
            <a:avLst/>
          </a:prstGeom>
          <a:noFill/>
          <a:ln>
            <a:noFill/>
          </a:ln>
        </p:spPr>
      </p:pic>
      <p:pic>
        <p:nvPicPr>
          <p:cNvPr id="692" name="Google Shape;692;p73"/>
          <p:cNvPicPr preferRelativeResize="0"/>
          <p:nvPr/>
        </p:nvPicPr>
        <p:blipFill>
          <a:blip r:embed="rId4">
            <a:alphaModFix/>
          </a:blip>
          <a:stretch>
            <a:fillRect/>
          </a:stretch>
        </p:blipFill>
        <p:spPr>
          <a:xfrm>
            <a:off x="2863250" y="2187625"/>
            <a:ext cx="3662825" cy="2531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idx="1" type="subTitle"/>
          </p:nvPr>
        </p:nvSpPr>
        <p:spPr>
          <a:xfrm>
            <a:off x="-79975" y="123075"/>
            <a:ext cx="8612400" cy="79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FF7A00"/>
                </a:solidFill>
                <a:latin typeface="EB Garamond"/>
                <a:ea typeface="EB Garamond"/>
                <a:cs typeface="EB Garamond"/>
                <a:sym typeface="EB Garamond"/>
              </a:rPr>
              <a:t>Downsides of Using Public Internet</a:t>
            </a:r>
            <a:endParaRPr>
              <a:solidFill>
                <a:srgbClr val="FF7A00"/>
              </a:solidFill>
              <a:latin typeface="EB Garamond"/>
              <a:ea typeface="EB Garamond"/>
              <a:cs typeface="EB Garamond"/>
              <a:sym typeface="EB Garamond"/>
            </a:endParaRPr>
          </a:p>
        </p:txBody>
      </p:sp>
      <p:sp>
        <p:nvSpPr>
          <p:cNvPr id="176" name="Google Shape;176;p29"/>
          <p:cNvSpPr/>
          <p:nvPr/>
        </p:nvSpPr>
        <p:spPr>
          <a:xfrm>
            <a:off x="0" y="4800600"/>
            <a:ext cx="9164100" cy="3429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F3F3F3"/>
                </a:solidFill>
                <a:latin typeface="EB Garamond"/>
                <a:ea typeface="EB Garamond"/>
                <a:cs typeface="EB Garamond"/>
                <a:sym typeface="EB Garamond"/>
              </a:rPr>
              <a:t>   knowledge portal </a:t>
            </a:r>
            <a:endParaRPr b="1" sz="1800">
              <a:solidFill>
                <a:srgbClr val="F3F3F3"/>
              </a:solidFill>
              <a:latin typeface="EB Garamond"/>
              <a:ea typeface="EB Garamond"/>
              <a:cs typeface="EB Garamond"/>
              <a:sym typeface="EB Garamond"/>
            </a:endParaRPr>
          </a:p>
        </p:txBody>
      </p:sp>
      <p:sp>
        <p:nvSpPr>
          <p:cNvPr id="177" name="Google Shape;177;p29"/>
          <p:cNvSpPr txBox="1"/>
          <p:nvPr/>
        </p:nvSpPr>
        <p:spPr>
          <a:xfrm>
            <a:off x="341850" y="1069450"/>
            <a:ext cx="8460300" cy="1609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Font typeface="EB Garamond"/>
              <a:buAutoNum type="arabicPeriod"/>
            </a:pPr>
            <a:r>
              <a:rPr lang="en" sz="1800">
                <a:solidFill>
                  <a:srgbClr val="666666"/>
                </a:solidFill>
                <a:latin typeface="EB Garamond"/>
                <a:ea typeface="EB Garamond"/>
                <a:cs typeface="EB Garamond"/>
                <a:sym typeface="EB Garamond"/>
              </a:rPr>
              <a:t>Data transfer cost of AWS</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666666"/>
                </a:solidFill>
                <a:latin typeface="EB Garamond"/>
                <a:ea typeface="EB Garamond"/>
                <a:cs typeface="EB Garamond"/>
                <a:sym typeface="EB Garamond"/>
              </a:rPr>
              <a:t>2 .     Higher Latency</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666666"/>
                </a:solidFill>
                <a:latin typeface="EB Garamond"/>
                <a:ea typeface="EB Garamond"/>
                <a:cs typeface="EB Garamond"/>
                <a:sym typeface="EB Garamond"/>
              </a:rPr>
              <a:t>3.     Can bottleneck your internet gateway.</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666666"/>
                </a:solidFill>
                <a:latin typeface="EB Garamond"/>
                <a:ea typeface="EB Garamond"/>
                <a:cs typeface="EB Garamond"/>
                <a:sym typeface="EB Garamond"/>
              </a:rPr>
              <a:t>4.      Security</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74"/>
          <p:cNvSpPr txBox="1"/>
          <p:nvPr>
            <p:ph idx="1" type="subTitle"/>
          </p:nvPr>
        </p:nvSpPr>
        <p:spPr>
          <a:xfrm>
            <a:off x="180213" y="118675"/>
            <a:ext cx="8612400" cy="310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FF7A00"/>
                </a:solidFill>
                <a:latin typeface="EB Garamond"/>
                <a:ea typeface="EB Garamond"/>
                <a:cs typeface="EB Garamond"/>
                <a:sym typeface="EB Garamond"/>
              </a:rPr>
              <a:t>Partition Placement Groups</a:t>
            </a:r>
            <a:endParaRPr>
              <a:solidFill>
                <a:srgbClr val="FF7A00"/>
              </a:solidFill>
              <a:latin typeface="EB Garamond"/>
              <a:ea typeface="EB Garamond"/>
              <a:cs typeface="EB Garamond"/>
              <a:sym typeface="EB Garamond"/>
            </a:endParaRPr>
          </a:p>
        </p:txBody>
      </p:sp>
      <p:sp>
        <p:nvSpPr>
          <p:cNvPr id="698" name="Google Shape;698;p74"/>
          <p:cNvSpPr/>
          <p:nvPr/>
        </p:nvSpPr>
        <p:spPr>
          <a:xfrm>
            <a:off x="0" y="4800600"/>
            <a:ext cx="9164100" cy="3429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F3F3F3"/>
                </a:solidFill>
                <a:latin typeface="EB Garamond"/>
                <a:ea typeface="EB Garamond"/>
                <a:cs typeface="EB Garamond"/>
                <a:sym typeface="EB Garamond"/>
              </a:rPr>
              <a:t>   knowledge portal </a:t>
            </a:r>
            <a:endParaRPr b="1" sz="1800">
              <a:solidFill>
                <a:srgbClr val="F3F3F3"/>
              </a:solidFill>
              <a:latin typeface="EB Garamond"/>
              <a:ea typeface="EB Garamond"/>
              <a:cs typeface="EB Garamond"/>
              <a:sym typeface="EB Garamond"/>
            </a:endParaRPr>
          </a:p>
        </p:txBody>
      </p:sp>
      <p:sp>
        <p:nvSpPr>
          <p:cNvPr id="699" name="Google Shape;699;p74"/>
          <p:cNvSpPr txBox="1"/>
          <p:nvPr/>
        </p:nvSpPr>
        <p:spPr>
          <a:xfrm>
            <a:off x="347925" y="946825"/>
            <a:ext cx="8277000" cy="8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66666"/>
                </a:solidFill>
                <a:latin typeface="EB Garamond"/>
                <a:ea typeface="EB Garamond"/>
                <a:cs typeface="EB Garamond"/>
                <a:sym typeface="EB Garamond"/>
              </a:rPr>
              <a:t>AWS ensures that each partition within a placement group has its own set of racks.</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666666"/>
                </a:solidFill>
                <a:latin typeface="EB Garamond"/>
                <a:ea typeface="EB Garamond"/>
                <a:cs typeface="EB Garamond"/>
                <a:sym typeface="EB Garamond"/>
              </a:rPr>
              <a:t>In the below diagram, there are 3 partition and each partition has multiple EC2 instances.</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666666"/>
                </a:solidFill>
                <a:latin typeface="EB Garamond"/>
                <a:ea typeface="EB Garamond"/>
                <a:cs typeface="EB Garamond"/>
                <a:sym typeface="EB Garamond"/>
              </a:rPr>
              <a:t>Each of these partition resides in a different rack inside the Data center.</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AA84F"/>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rPr lang="en" sz="1800">
                <a:solidFill>
                  <a:srgbClr val="666666"/>
                </a:solidFill>
                <a:latin typeface="EB Garamond"/>
                <a:ea typeface="EB Garamond"/>
                <a:cs typeface="EB Garamond"/>
                <a:sym typeface="EB Garamond"/>
              </a:rPr>
              <a:t>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480"/>
              </a:spcBef>
              <a:spcAft>
                <a:spcPts val="600"/>
              </a:spcAft>
              <a:buClr>
                <a:schemeClr val="dk1"/>
              </a:buClr>
              <a:buSzPts val="1100"/>
              <a:buFont typeface="Arial"/>
              <a:buNone/>
            </a:pPr>
            <a:r>
              <a:t/>
            </a:r>
            <a:endParaRPr sz="1800">
              <a:solidFill>
                <a:srgbClr val="666666"/>
              </a:solidFill>
              <a:latin typeface="EB Garamond"/>
              <a:ea typeface="EB Garamond"/>
              <a:cs typeface="EB Garamond"/>
              <a:sym typeface="EB Garamond"/>
            </a:endParaRPr>
          </a:p>
        </p:txBody>
      </p:sp>
      <p:pic>
        <p:nvPicPr>
          <p:cNvPr id="700" name="Google Shape;700;p74"/>
          <p:cNvPicPr preferRelativeResize="0"/>
          <p:nvPr/>
        </p:nvPicPr>
        <p:blipFill>
          <a:blip r:embed="rId3">
            <a:alphaModFix/>
          </a:blip>
          <a:stretch>
            <a:fillRect/>
          </a:stretch>
        </p:blipFill>
        <p:spPr>
          <a:xfrm>
            <a:off x="152400" y="4634700"/>
            <a:ext cx="13500" cy="13500"/>
          </a:xfrm>
          <a:prstGeom prst="rect">
            <a:avLst/>
          </a:prstGeom>
          <a:noFill/>
          <a:ln>
            <a:noFill/>
          </a:ln>
        </p:spPr>
      </p:pic>
      <p:pic>
        <p:nvPicPr>
          <p:cNvPr id="701" name="Google Shape;701;p74"/>
          <p:cNvPicPr preferRelativeResize="0"/>
          <p:nvPr/>
        </p:nvPicPr>
        <p:blipFill>
          <a:blip r:embed="rId4">
            <a:alphaModFix/>
          </a:blip>
          <a:stretch>
            <a:fillRect/>
          </a:stretch>
        </p:blipFill>
        <p:spPr>
          <a:xfrm>
            <a:off x="2945888" y="2671298"/>
            <a:ext cx="3272325" cy="19634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75"/>
          <p:cNvSpPr txBox="1"/>
          <p:nvPr>
            <p:ph idx="1" type="subTitle"/>
          </p:nvPr>
        </p:nvSpPr>
        <p:spPr>
          <a:xfrm>
            <a:off x="180213" y="118675"/>
            <a:ext cx="8612400" cy="310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FF7A00"/>
                </a:solidFill>
                <a:latin typeface="EB Garamond"/>
                <a:ea typeface="EB Garamond"/>
                <a:cs typeface="EB Garamond"/>
                <a:sym typeface="EB Garamond"/>
              </a:rPr>
              <a:t>Spread Placement Group</a:t>
            </a:r>
            <a:endParaRPr>
              <a:solidFill>
                <a:srgbClr val="FF7A00"/>
              </a:solidFill>
              <a:latin typeface="EB Garamond"/>
              <a:ea typeface="EB Garamond"/>
              <a:cs typeface="EB Garamond"/>
              <a:sym typeface="EB Garamond"/>
            </a:endParaRPr>
          </a:p>
        </p:txBody>
      </p:sp>
      <p:sp>
        <p:nvSpPr>
          <p:cNvPr id="707" name="Google Shape;707;p75"/>
          <p:cNvSpPr/>
          <p:nvPr/>
        </p:nvSpPr>
        <p:spPr>
          <a:xfrm>
            <a:off x="0" y="4800600"/>
            <a:ext cx="9164100" cy="3429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F3F3F3"/>
                </a:solidFill>
                <a:latin typeface="EB Garamond"/>
                <a:ea typeface="EB Garamond"/>
                <a:cs typeface="EB Garamond"/>
                <a:sym typeface="EB Garamond"/>
              </a:rPr>
              <a:t>   knowledge portal </a:t>
            </a:r>
            <a:endParaRPr b="1" sz="1800">
              <a:solidFill>
                <a:srgbClr val="F3F3F3"/>
              </a:solidFill>
              <a:latin typeface="EB Garamond"/>
              <a:ea typeface="EB Garamond"/>
              <a:cs typeface="EB Garamond"/>
              <a:sym typeface="EB Garamond"/>
            </a:endParaRPr>
          </a:p>
        </p:txBody>
      </p:sp>
      <p:sp>
        <p:nvSpPr>
          <p:cNvPr id="708" name="Google Shape;708;p75"/>
          <p:cNvSpPr txBox="1"/>
          <p:nvPr/>
        </p:nvSpPr>
        <p:spPr>
          <a:xfrm>
            <a:off x="347925" y="946825"/>
            <a:ext cx="8277000" cy="8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66666"/>
                </a:solidFill>
                <a:latin typeface="EB Garamond"/>
                <a:ea typeface="EB Garamond"/>
                <a:cs typeface="EB Garamond"/>
                <a:sym typeface="EB Garamond"/>
              </a:rPr>
              <a:t>A spread placement group is a group of instances that are each placed on distinct racks, with each rack having its own network and power source.</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666666"/>
                </a:solidFill>
                <a:latin typeface="EB Garamond"/>
                <a:ea typeface="EB Garamond"/>
                <a:cs typeface="EB Garamond"/>
                <a:sym typeface="EB Garamond"/>
              </a:rPr>
              <a:t>In the following diagram, there are 7 EC2 instances and each instance is in a separate rack.</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AA84F"/>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rPr lang="en" sz="1800">
                <a:solidFill>
                  <a:srgbClr val="666666"/>
                </a:solidFill>
                <a:latin typeface="EB Garamond"/>
                <a:ea typeface="EB Garamond"/>
                <a:cs typeface="EB Garamond"/>
                <a:sym typeface="EB Garamond"/>
              </a:rPr>
              <a:t>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480"/>
              </a:spcBef>
              <a:spcAft>
                <a:spcPts val="600"/>
              </a:spcAft>
              <a:buClr>
                <a:schemeClr val="dk1"/>
              </a:buClr>
              <a:buSzPts val="1100"/>
              <a:buFont typeface="Arial"/>
              <a:buNone/>
            </a:pPr>
            <a:r>
              <a:t/>
            </a:r>
            <a:endParaRPr sz="1800">
              <a:solidFill>
                <a:srgbClr val="666666"/>
              </a:solidFill>
              <a:latin typeface="EB Garamond"/>
              <a:ea typeface="EB Garamond"/>
              <a:cs typeface="EB Garamond"/>
              <a:sym typeface="EB Garamond"/>
            </a:endParaRPr>
          </a:p>
        </p:txBody>
      </p:sp>
      <p:pic>
        <p:nvPicPr>
          <p:cNvPr id="709" name="Google Shape;709;p75"/>
          <p:cNvPicPr preferRelativeResize="0"/>
          <p:nvPr/>
        </p:nvPicPr>
        <p:blipFill>
          <a:blip r:embed="rId3">
            <a:alphaModFix/>
          </a:blip>
          <a:stretch>
            <a:fillRect/>
          </a:stretch>
        </p:blipFill>
        <p:spPr>
          <a:xfrm>
            <a:off x="152400" y="4634700"/>
            <a:ext cx="13500" cy="13500"/>
          </a:xfrm>
          <a:prstGeom prst="rect">
            <a:avLst/>
          </a:prstGeom>
          <a:noFill/>
          <a:ln>
            <a:noFill/>
          </a:ln>
        </p:spPr>
      </p:pic>
      <p:pic>
        <p:nvPicPr>
          <p:cNvPr id="710" name="Google Shape;710;p75"/>
          <p:cNvPicPr preferRelativeResize="0"/>
          <p:nvPr/>
        </p:nvPicPr>
        <p:blipFill>
          <a:blip r:embed="rId4">
            <a:alphaModFix/>
          </a:blip>
          <a:stretch>
            <a:fillRect/>
          </a:stretch>
        </p:blipFill>
        <p:spPr>
          <a:xfrm>
            <a:off x="2339888" y="2725412"/>
            <a:ext cx="4672776" cy="14330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76"/>
          <p:cNvSpPr txBox="1"/>
          <p:nvPr>
            <p:ph idx="1" type="subTitle"/>
          </p:nvPr>
        </p:nvSpPr>
        <p:spPr>
          <a:xfrm>
            <a:off x="180213" y="118675"/>
            <a:ext cx="8612400" cy="310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FF7A00"/>
                </a:solidFill>
                <a:latin typeface="EB Garamond"/>
                <a:ea typeface="EB Garamond"/>
                <a:cs typeface="EB Garamond"/>
                <a:sym typeface="EB Garamond"/>
              </a:rPr>
              <a:t>Important Points - Cluster Placement Groups</a:t>
            </a:r>
            <a:endParaRPr>
              <a:solidFill>
                <a:srgbClr val="FF7A00"/>
              </a:solidFill>
              <a:latin typeface="EB Garamond"/>
              <a:ea typeface="EB Garamond"/>
              <a:cs typeface="EB Garamond"/>
              <a:sym typeface="EB Garamond"/>
            </a:endParaRPr>
          </a:p>
        </p:txBody>
      </p:sp>
      <p:sp>
        <p:nvSpPr>
          <p:cNvPr id="716" name="Google Shape;716;p76"/>
          <p:cNvSpPr/>
          <p:nvPr/>
        </p:nvSpPr>
        <p:spPr>
          <a:xfrm>
            <a:off x="0" y="4800600"/>
            <a:ext cx="9164100" cy="3429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F3F3F3"/>
                </a:solidFill>
                <a:latin typeface="EB Garamond"/>
                <a:ea typeface="EB Garamond"/>
                <a:cs typeface="EB Garamond"/>
                <a:sym typeface="EB Garamond"/>
              </a:rPr>
              <a:t>   knowledge portal </a:t>
            </a:r>
            <a:endParaRPr b="1" sz="1800">
              <a:solidFill>
                <a:srgbClr val="F3F3F3"/>
              </a:solidFill>
              <a:latin typeface="EB Garamond"/>
              <a:ea typeface="EB Garamond"/>
              <a:cs typeface="EB Garamond"/>
              <a:sym typeface="EB Garamond"/>
            </a:endParaRPr>
          </a:p>
        </p:txBody>
      </p:sp>
      <p:sp>
        <p:nvSpPr>
          <p:cNvPr id="717" name="Google Shape;717;p76"/>
          <p:cNvSpPr txBox="1"/>
          <p:nvPr/>
        </p:nvSpPr>
        <p:spPr>
          <a:xfrm>
            <a:off x="347925" y="830975"/>
            <a:ext cx="8277000" cy="31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342900" lvl="0" marL="457200" rtl="0" algn="l">
              <a:spcBef>
                <a:spcPts val="0"/>
              </a:spcBef>
              <a:spcAft>
                <a:spcPts val="0"/>
              </a:spcAft>
              <a:buClr>
                <a:srgbClr val="666666"/>
              </a:buClr>
              <a:buSzPts val="1800"/>
              <a:buFont typeface="EB Garamond"/>
              <a:buChar char="●"/>
            </a:pPr>
            <a:r>
              <a:rPr lang="en" sz="1800">
                <a:solidFill>
                  <a:srgbClr val="666666"/>
                </a:solidFill>
                <a:latin typeface="EB Garamond"/>
                <a:ea typeface="EB Garamond"/>
                <a:cs typeface="EB Garamond"/>
                <a:sym typeface="EB Garamond"/>
              </a:rPr>
              <a:t>A cluster placement group can't span multiple Availability Zones.</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342900" lvl="0" marL="457200" rtl="0" algn="l">
              <a:spcBef>
                <a:spcPts val="0"/>
              </a:spcBef>
              <a:spcAft>
                <a:spcPts val="0"/>
              </a:spcAft>
              <a:buClr>
                <a:srgbClr val="666666"/>
              </a:buClr>
              <a:buSzPts val="1800"/>
              <a:buFont typeface="EB Garamond"/>
              <a:buChar char="●"/>
            </a:pPr>
            <a:r>
              <a:rPr lang="en" sz="1800">
                <a:solidFill>
                  <a:srgbClr val="666666"/>
                </a:solidFill>
                <a:latin typeface="EB Garamond"/>
                <a:ea typeface="EB Garamond"/>
                <a:cs typeface="EB Garamond"/>
                <a:sym typeface="EB Garamond"/>
              </a:rPr>
              <a:t>Only specific types of EC2 instances can be launched.</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342900" lvl="0" marL="457200" rtl="0" algn="l">
              <a:spcBef>
                <a:spcPts val="0"/>
              </a:spcBef>
              <a:spcAft>
                <a:spcPts val="0"/>
              </a:spcAft>
              <a:buClr>
                <a:srgbClr val="666666"/>
              </a:buClr>
              <a:buSzPts val="1800"/>
              <a:buFont typeface="EB Garamond"/>
              <a:buChar char="●"/>
            </a:pPr>
            <a:r>
              <a:rPr lang="en" sz="1800">
                <a:solidFill>
                  <a:srgbClr val="666666"/>
                </a:solidFill>
                <a:latin typeface="EB Garamond"/>
                <a:ea typeface="EB Garamond"/>
                <a:cs typeface="EB Garamond"/>
                <a:sym typeface="EB Garamond"/>
              </a:rPr>
              <a:t> Maximum network throughput traffic between two instance in placement group is limited by the slower of the two instance.</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342900" lvl="0" marL="457200" rtl="0" algn="l">
              <a:spcBef>
                <a:spcPts val="0"/>
              </a:spcBef>
              <a:spcAft>
                <a:spcPts val="0"/>
              </a:spcAft>
              <a:buClr>
                <a:srgbClr val="666666"/>
              </a:buClr>
              <a:buSzPts val="1800"/>
              <a:buFont typeface="EB Garamond"/>
              <a:buChar char="●"/>
            </a:pPr>
            <a:r>
              <a:rPr lang="en" sz="1800">
                <a:solidFill>
                  <a:srgbClr val="666666"/>
                </a:solidFill>
                <a:latin typeface="EB Garamond"/>
                <a:ea typeface="EB Garamond"/>
                <a:cs typeface="EB Garamond"/>
                <a:sym typeface="EB Garamond"/>
              </a:rPr>
              <a:t>Recommended to launch all instance together. Launching instance later can lead to capacity errors. In such-case, stop and start all instances in the placement group.</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AA84F"/>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rPr lang="en" sz="1800">
                <a:solidFill>
                  <a:srgbClr val="666666"/>
                </a:solidFill>
                <a:latin typeface="EB Garamond"/>
                <a:ea typeface="EB Garamond"/>
                <a:cs typeface="EB Garamond"/>
                <a:sym typeface="EB Garamond"/>
              </a:rPr>
              <a:t>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480"/>
              </a:spcBef>
              <a:spcAft>
                <a:spcPts val="600"/>
              </a:spcAft>
              <a:buClr>
                <a:schemeClr val="dk1"/>
              </a:buClr>
              <a:buSzPts val="1100"/>
              <a:buFont typeface="Arial"/>
              <a:buNone/>
            </a:pPr>
            <a:r>
              <a:t/>
            </a:r>
            <a:endParaRPr sz="1800">
              <a:solidFill>
                <a:srgbClr val="666666"/>
              </a:solidFill>
              <a:latin typeface="EB Garamond"/>
              <a:ea typeface="EB Garamond"/>
              <a:cs typeface="EB Garamond"/>
              <a:sym typeface="EB Garamon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77"/>
          <p:cNvSpPr txBox="1"/>
          <p:nvPr/>
        </p:nvSpPr>
        <p:spPr>
          <a:xfrm>
            <a:off x="783325" y="65225"/>
            <a:ext cx="7274700" cy="50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rgbClr val="FF7A00"/>
                </a:solidFill>
                <a:latin typeface="EB Garamond"/>
                <a:ea typeface="EB Garamond"/>
                <a:cs typeface="EB Garamond"/>
                <a:sym typeface="EB Garamond"/>
              </a:rPr>
              <a:t>  Join us in our Adventure</a:t>
            </a:r>
            <a:endParaRPr sz="2800">
              <a:solidFill>
                <a:srgbClr val="FF7A00"/>
              </a:solidFill>
              <a:latin typeface="EB Garamond"/>
              <a:ea typeface="EB Garamond"/>
              <a:cs typeface="EB Garamond"/>
              <a:sym typeface="EB Garamond"/>
            </a:endParaRPr>
          </a:p>
        </p:txBody>
      </p:sp>
      <p:cxnSp>
        <p:nvCxnSpPr>
          <p:cNvPr id="723" name="Google Shape;723;p77"/>
          <p:cNvCxnSpPr/>
          <p:nvPr/>
        </p:nvCxnSpPr>
        <p:spPr>
          <a:xfrm>
            <a:off x="2981863" y="1038450"/>
            <a:ext cx="8400" cy="3702600"/>
          </a:xfrm>
          <a:prstGeom prst="straightConnector1">
            <a:avLst/>
          </a:prstGeom>
          <a:noFill/>
          <a:ln cap="flat" cmpd="sng" w="19050">
            <a:solidFill>
              <a:srgbClr val="674EA7"/>
            </a:solidFill>
            <a:prstDash val="solid"/>
            <a:round/>
            <a:headEnd len="med" w="med" type="none"/>
            <a:tailEnd len="med" w="med" type="none"/>
          </a:ln>
        </p:spPr>
      </p:cxnSp>
      <p:sp>
        <p:nvSpPr>
          <p:cNvPr id="724" name="Google Shape;724;p77"/>
          <p:cNvSpPr txBox="1"/>
          <p:nvPr/>
        </p:nvSpPr>
        <p:spPr>
          <a:xfrm>
            <a:off x="5015346" y="1500583"/>
            <a:ext cx="3175200" cy="54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A86E8"/>
                </a:solidFill>
                <a:latin typeface="Raleway"/>
                <a:ea typeface="Raleway"/>
                <a:cs typeface="Raleway"/>
                <a:sym typeface="Raleway"/>
              </a:rPr>
              <a:t> </a:t>
            </a:r>
            <a:r>
              <a:rPr b="1" lang="en" sz="1800">
                <a:solidFill>
                  <a:srgbClr val="6D9EEB"/>
                </a:solidFill>
                <a:latin typeface="Raleway"/>
                <a:ea typeface="Raleway"/>
                <a:cs typeface="Raleway"/>
                <a:sym typeface="Raleway"/>
              </a:rPr>
              <a:t>kplabs.in/twitter</a:t>
            </a:r>
            <a:endParaRPr b="1" sz="1800">
              <a:solidFill>
                <a:srgbClr val="6D9EEB"/>
              </a:solidFill>
              <a:latin typeface="Raleway"/>
              <a:ea typeface="Raleway"/>
              <a:cs typeface="Raleway"/>
              <a:sym typeface="Raleway"/>
            </a:endParaRPr>
          </a:p>
        </p:txBody>
      </p:sp>
      <p:sp>
        <p:nvSpPr>
          <p:cNvPr id="725" name="Google Shape;725;p77"/>
          <p:cNvSpPr txBox="1"/>
          <p:nvPr/>
        </p:nvSpPr>
        <p:spPr>
          <a:xfrm>
            <a:off x="108725" y="1696375"/>
            <a:ext cx="3000000" cy="147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38761D"/>
                </a:solidFill>
                <a:latin typeface="Consolas"/>
                <a:ea typeface="Consolas"/>
                <a:cs typeface="Consolas"/>
                <a:sym typeface="Consolas"/>
              </a:rPr>
              <a:t>Be Awesome</a:t>
            </a:r>
            <a:endParaRPr sz="3600">
              <a:solidFill>
                <a:srgbClr val="351C75"/>
              </a:solidFill>
              <a:latin typeface="Consolas"/>
              <a:ea typeface="Consolas"/>
              <a:cs typeface="Consolas"/>
              <a:sym typeface="Consolas"/>
            </a:endParaRPr>
          </a:p>
        </p:txBody>
      </p:sp>
      <p:sp>
        <p:nvSpPr>
          <p:cNvPr id="726" name="Google Shape;726;p77"/>
          <p:cNvSpPr txBox="1"/>
          <p:nvPr/>
        </p:nvSpPr>
        <p:spPr>
          <a:xfrm>
            <a:off x="5015346" y="2979420"/>
            <a:ext cx="3000000" cy="71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4A86E8"/>
                </a:solidFill>
                <a:latin typeface="Raleway"/>
                <a:ea typeface="Raleway"/>
                <a:cs typeface="Raleway"/>
                <a:sym typeface="Raleway"/>
              </a:rPr>
              <a:t> </a:t>
            </a:r>
            <a:r>
              <a:rPr b="1" lang="en" sz="1800">
                <a:solidFill>
                  <a:srgbClr val="6D9EEB"/>
                </a:solidFill>
                <a:latin typeface="Raleway"/>
                <a:ea typeface="Raleway"/>
                <a:cs typeface="Raleway"/>
                <a:sym typeface="Raleway"/>
              </a:rPr>
              <a:t>kplabs.in/linkedin</a:t>
            </a:r>
            <a:endParaRPr b="1" sz="1800">
              <a:solidFill>
                <a:srgbClr val="6D9EEB"/>
              </a:solidFill>
              <a:latin typeface="Raleway"/>
              <a:ea typeface="Raleway"/>
              <a:cs typeface="Raleway"/>
              <a:sym typeface="Raleway"/>
            </a:endParaRPr>
          </a:p>
        </p:txBody>
      </p:sp>
      <p:sp>
        <p:nvSpPr>
          <p:cNvPr id="727" name="Google Shape;727;p77"/>
          <p:cNvSpPr/>
          <p:nvPr/>
        </p:nvSpPr>
        <p:spPr>
          <a:xfrm>
            <a:off x="0" y="4800600"/>
            <a:ext cx="9164100" cy="3429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F3F3F3"/>
                </a:solidFill>
                <a:latin typeface="EB Garamond"/>
                <a:ea typeface="EB Garamond"/>
                <a:cs typeface="EB Garamond"/>
                <a:sym typeface="EB Garamond"/>
              </a:rPr>
              <a:t>                                                                                                             instructors@kplabs.in</a:t>
            </a:r>
            <a:endParaRPr b="1" sz="1800">
              <a:solidFill>
                <a:srgbClr val="F3F3F3"/>
              </a:solidFill>
              <a:latin typeface="EB Garamond"/>
              <a:ea typeface="EB Garamond"/>
              <a:cs typeface="EB Garamond"/>
              <a:sym typeface="EB Garamond"/>
            </a:endParaRPr>
          </a:p>
        </p:txBody>
      </p:sp>
      <p:pic>
        <p:nvPicPr>
          <p:cNvPr descr="twitter.png" id="728" name="Google Shape;728;p77"/>
          <p:cNvPicPr preferRelativeResize="0"/>
          <p:nvPr/>
        </p:nvPicPr>
        <p:blipFill>
          <a:blip r:embed="rId3">
            <a:alphaModFix/>
          </a:blip>
          <a:stretch>
            <a:fillRect/>
          </a:stretch>
        </p:blipFill>
        <p:spPr>
          <a:xfrm>
            <a:off x="3753076" y="1358770"/>
            <a:ext cx="836850" cy="827225"/>
          </a:xfrm>
          <a:prstGeom prst="rect">
            <a:avLst/>
          </a:prstGeom>
          <a:noFill/>
          <a:ln>
            <a:noFill/>
          </a:ln>
        </p:spPr>
      </p:pic>
      <p:pic>
        <p:nvPicPr>
          <p:cNvPr descr="linkedin.png" id="729" name="Google Shape;729;p77"/>
          <p:cNvPicPr preferRelativeResize="0"/>
          <p:nvPr/>
        </p:nvPicPr>
        <p:blipFill>
          <a:blip r:embed="rId4">
            <a:alphaModFix/>
          </a:blip>
          <a:stretch>
            <a:fillRect/>
          </a:stretch>
        </p:blipFill>
        <p:spPr>
          <a:xfrm>
            <a:off x="3735994" y="2979458"/>
            <a:ext cx="871000" cy="85470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idx="1" type="subTitle"/>
          </p:nvPr>
        </p:nvSpPr>
        <p:spPr>
          <a:xfrm>
            <a:off x="-79975" y="74700"/>
            <a:ext cx="8612400" cy="79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FF7A00"/>
                </a:solidFill>
                <a:latin typeface="EB Garamond"/>
                <a:ea typeface="EB Garamond"/>
                <a:cs typeface="EB Garamond"/>
                <a:sym typeface="EB Garamond"/>
              </a:rPr>
              <a:t>Overview of VPC Endpoints</a:t>
            </a:r>
            <a:endParaRPr>
              <a:solidFill>
                <a:srgbClr val="FF7A00"/>
              </a:solidFill>
              <a:latin typeface="EB Garamond"/>
              <a:ea typeface="EB Garamond"/>
              <a:cs typeface="EB Garamond"/>
              <a:sym typeface="EB Garamond"/>
            </a:endParaRPr>
          </a:p>
        </p:txBody>
      </p:sp>
      <p:sp>
        <p:nvSpPr>
          <p:cNvPr id="183" name="Google Shape;183;p30"/>
          <p:cNvSpPr/>
          <p:nvPr/>
        </p:nvSpPr>
        <p:spPr>
          <a:xfrm>
            <a:off x="0" y="4800600"/>
            <a:ext cx="9164100" cy="3429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F3F3F3"/>
                </a:solidFill>
                <a:latin typeface="EB Garamond"/>
                <a:ea typeface="EB Garamond"/>
                <a:cs typeface="EB Garamond"/>
                <a:sym typeface="EB Garamond"/>
              </a:rPr>
              <a:t>   knowledge portal </a:t>
            </a:r>
            <a:endParaRPr b="1" sz="1800">
              <a:solidFill>
                <a:srgbClr val="F3F3F3"/>
              </a:solidFill>
              <a:latin typeface="EB Garamond"/>
              <a:ea typeface="EB Garamond"/>
              <a:cs typeface="EB Garamond"/>
              <a:sym typeface="EB Garamond"/>
            </a:endParaRPr>
          </a:p>
        </p:txBody>
      </p:sp>
      <p:sp>
        <p:nvSpPr>
          <p:cNvPr id="184" name="Google Shape;184;p30"/>
          <p:cNvSpPr txBox="1"/>
          <p:nvPr/>
        </p:nvSpPr>
        <p:spPr>
          <a:xfrm>
            <a:off x="341850" y="827600"/>
            <a:ext cx="8460300" cy="106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66666"/>
                </a:solidFill>
                <a:latin typeface="EB Garamond"/>
                <a:ea typeface="EB Garamond"/>
                <a:cs typeface="EB Garamond"/>
                <a:sym typeface="EB Garamond"/>
              </a:rPr>
              <a:t>VPC Endpoints allows us to connect VPC to another AWS services OR other supported services  over AWS private network.</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p:txBody>
      </p:sp>
      <p:sp>
        <p:nvSpPr>
          <p:cNvPr id="185" name="Google Shape;185;p30"/>
          <p:cNvSpPr/>
          <p:nvPr/>
        </p:nvSpPr>
        <p:spPr>
          <a:xfrm>
            <a:off x="96725" y="2243600"/>
            <a:ext cx="4006800" cy="2031600"/>
          </a:xfrm>
          <a:prstGeom prst="rect">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6" name="Google Shape;186;p30"/>
          <p:cNvPicPr preferRelativeResize="0"/>
          <p:nvPr/>
        </p:nvPicPr>
        <p:blipFill>
          <a:blip r:embed="rId3">
            <a:alphaModFix/>
          </a:blip>
          <a:stretch>
            <a:fillRect/>
          </a:stretch>
        </p:blipFill>
        <p:spPr>
          <a:xfrm>
            <a:off x="96725" y="2243600"/>
            <a:ext cx="346975" cy="342900"/>
          </a:xfrm>
          <a:prstGeom prst="rect">
            <a:avLst/>
          </a:prstGeom>
          <a:noFill/>
          <a:ln cap="flat" cmpd="sng" w="9525">
            <a:solidFill>
              <a:srgbClr val="38761D"/>
            </a:solidFill>
            <a:prstDash val="solid"/>
            <a:round/>
            <a:headEnd len="sm" w="sm" type="none"/>
            <a:tailEnd len="sm" w="sm" type="none"/>
          </a:ln>
        </p:spPr>
      </p:pic>
      <p:sp>
        <p:nvSpPr>
          <p:cNvPr id="187" name="Google Shape;187;p30"/>
          <p:cNvSpPr/>
          <p:nvPr/>
        </p:nvSpPr>
        <p:spPr>
          <a:xfrm>
            <a:off x="564300" y="2700800"/>
            <a:ext cx="2950800" cy="11769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8" name="Google Shape;188;p30"/>
          <p:cNvPicPr preferRelativeResize="0"/>
          <p:nvPr/>
        </p:nvPicPr>
        <p:blipFill>
          <a:blip r:embed="rId4">
            <a:alphaModFix/>
          </a:blip>
          <a:stretch>
            <a:fillRect/>
          </a:stretch>
        </p:blipFill>
        <p:spPr>
          <a:xfrm>
            <a:off x="1690950" y="3035300"/>
            <a:ext cx="507900" cy="507900"/>
          </a:xfrm>
          <a:prstGeom prst="rect">
            <a:avLst/>
          </a:prstGeom>
          <a:noFill/>
          <a:ln>
            <a:noFill/>
          </a:ln>
        </p:spPr>
      </p:pic>
      <p:sp>
        <p:nvSpPr>
          <p:cNvPr id="189" name="Google Shape;189;p30"/>
          <p:cNvSpPr/>
          <p:nvPr/>
        </p:nvSpPr>
        <p:spPr>
          <a:xfrm>
            <a:off x="4920675" y="2384274"/>
            <a:ext cx="2834700" cy="1811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0" name="Google Shape;190;p30"/>
          <p:cNvPicPr preferRelativeResize="0"/>
          <p:nvPr/>
        </p:nvPicPr>
        <p:blipFill>
          <a:blip r:embed="rId5">
            <a:alphaModFix/>
          </a:blip>
          <a:stretch>
            <a:fillRect/>
          </a:stretch>
        </p:blipFill>
        <p:spPr>
          <a:xfrm>
            <a:off x="5340200" y="2970345"/>
            <a:ext cx="600625" cy="600625"/>
          </a:xfrm>
          <a:prstGeom prst="rect">
            <a:avLst/>
          </a:prstGeom>
          <a:noFill/>
          <a:ln cap="flat" cmpd="sng" w="9525">
            <a:solidFill>
              <a:schemeClr val="dk1"/>
            </a:solidFill>
            <a:prstDash val="solid"/>
            <a:round/>
            <a:headEnd len="sm" w="sm" type="none"/>
            <a:tailEnd len="sm" w="sm" type="none"/>
          </a:ln>
        </p:spPr>
      </p:pic>
      <p:pic>
        <p:nvPicPr>
          <p:cNvPr id="191" name="Google Shape;191;p30"/>
          <p:cNvPicPr preferRelativeResize="0"/>
          <p:nvPr/>
        </p:nvPicPr>
        <p:blipFill>
          <a:blip r:embed="rId6">
            <a:alphaModFix/>
          </a:blip>
          <a:stretch>
            <a:fillRect/>
          </a:stretch>
        </p:blipFill>
        <p:spPr>
          <a:xfrm>
            <a:off x="6735225" y="2989500"/>
            <a:ext cx="600625" cy="600625"/>
          </a:xfrm>
          <a:prstGeom prst="rect">
            <a:avLst/>
          </a:prstGeom>
          <a:noFill/>
          <a:ln cap="flat" cmpd="sng" w="9525">
            <a:solidFill>
              <a:schemeClr val="dk1"/>
            </a:solidFill>
            <a:prstDash val="solid"/>
            <a:round/>
            <a:headEnd len="sm" w="sm" type="none"/>
            <a:tailEnd len="sm" w="sm" type="none"/>
          </a:ln>
        </p:spPr>
      </p:pic>
      <p:sp>
        <p:nvSpPr>
          <p:cNvPr id="192" name="Google Shape;192;p30"/>
          <p:cNvSpPr txBox="1"/>
          <p:nvPr/>
        </p:nvSpPr>
        <p:spPr>
          <a:xfrm>
            <a:off x="5116563" y="3684200"/>
            <a:ext cx="1047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Amazon S3</a:t>
            </a:r>
            <a:endParaRPr sz="1300"/>
          </a:p>
        </p:txBody>
      </p:sp>
      <p:sp>
        <p:nvSpPr>
          <p:cNvPr id="193" name="Google Shape;193;p30"/>
          <p:cNvSpPr txBox="1"/>
          <p:nvPr/>
        </p:nvSpPr>
        <p:spPr>
          <a:xfrm>
            <a:off x="6529000" y="3643900"/>
            <a:ext cx="1047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S3 Bucket</a:t>
            </a:r>
            <a:endParaRPr sz="1300"/>
          </a:p>
        </p:txBody>
      </p:sp>
      <p:sp>
        <p:nvSpPr>
          <p:cNvPr id="194" name="Google Shape;194;p30"/>
          <p:cNvSpPr txBox="1"/>
          <p:nvPr/>
        </p:nvSpPr>
        <p:spPr>
          <a:xfrm>
            <a:off x="1684898" y="3523075"/>
            <a:ext cx="529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EC2</a:t>
            </a:r>
            <a:endParaRPr sz="1200"/>
          </a:p>
        </p:txBody>
      </p:sp>
      <p:cxnSp>
        <p:nvCxnSpPr>
          <p:cNvPr id="195" name="Google Shape;195;p30"/>
          <p:cNvCxnSpPr>
            <a:stCxn id="188" idx="3"/>
            <a:endCxn id="196" idx="1"/>
          </p:cNvCxnSpPr>
          <p:nvPr/>
        </p:nvCxnSpPr>
        <p:spPr>
          <a:xfrm flipH="1" rot="10800000">
            <a:off x="2198850" y="3287150"/>
            <a:ext cx="1649700" cy="2100"/>
          </a:xfrm>
          <a:prstGeom prst="straightConnector1">
            <a:avLst/>
          </a:prstGeom>
          <a:noFill/>
          <a:ln cap="flat" cmpd="sng" w="9525">
            <a:solidFill>
              <a:schemeClr val="lt1"/>
            </a:solidFill>
            <a:prstDash val="solid"/>
            <a:round/>
            <a:headEnd len="med" w="med" type="none"/>
            <a:tailEnd len="med" w="med" type="stealth"/>
          </a:ln>
        </p:spPr>
      </p:cxnSp>
      <p:cxnSp>
        <p:nvCxnSpPr>
          <p:cNvPr id="197" name="Google Shape;197;p30"/>
          <p:cNvCxnSpPr/>
          <p:nvPr/>
        </p:nvCxnSpPr>
        <p:spPr>
          <a:xfrm>
            <a:off x="4378400" y="3287260"/>
            <a:ext cx="531300" cy="2100"/>
          </a:xfrm>
          <a:prstGeom prst="straightConnector1">
            <a:avLst/>
          </a:prstGeom>
          <a:noFill/>
          <a:ln cap="flat" cmpd="sng" w="9525">
            <a:solidFill>
              <a:schemeClr val="lt1"/>
            </a:solidFill>
            <a:prstDash val="solid"/>
            <a:round/>
            <a:headEnd len="med" w="med" type="none"/>
            <a:tailEnd len="med" w="med" type="stealth"/>
          </a:ln>
        </p:spPr>
      </p:cxnSp>
      <p:cxnSp>
        <p:nvCxnSpPr>
          <p:cNvPr id="198" name="Google Shape;198;p30"/>
          <p:cNvCxnSpPr/>
          <p:nvPr/>
        </p:nvCxnSpPr>
        <p:spPr>
          <a:xfrm flipH="1" rot="10800000">
            <a:off x="5940825" y="3287583"/>
            <a:ext cx="794400" cy="4500"/>
          </a:xfrm>
          <a:prstGeom prst="straightConnector1">
            <a:avLst/>
          </a:prstGeom>
          <a:noFill/>
          <a:ln cap="flat" cmpd="sng" w="9525">
            <a:solidFill>
              <a:schemeClr val="lt1"/>
            </a:solidFill>
            <a:prstDash val="solid"/>
            <a:round/>
            <a:headEnd len="med" w="med" type="none"/>
            <a:tailEnd len="med" w="med" type="stealth"/>
          </a:ln>
        </p:spPr>
      </p:cxnSp>
      <p:sp>
        <p:nvSpPr>
          <p:cNvPr id="199" name="Google Shape;199;p30"/>
          <p:cNvSpPr txBox="1"/>
          <p:nvPr/>
        </p:nvSpPr>
        <p:spPr>
          <a:xfrm>
            <a:off x="3740797" y="3587563"/>
            <a:ext cx="1144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VPC Endpoint</a:t>
            </a:r>
            <a:endParaRPr sz="1000"/>
          </a:p>
        </p:txBody>
      </p:sp>
      <p:pic>
        <p:nvPicPr>
          <p:cNvPr id="200" name="Google Shape;200;p30"/>
          <p:cNvPicPr preferRelativeResize="0"/>
          <p:nvPr/>
        </p:nvPicPr>
        <p:blipFill>
          <a:blip r:embed="rId7">
            <a:alphaModFix/>
          </a:blip>
          <a:stretch>
            <a:fillRect/>
          </a:stretch>
        </p:blipFill>
        <p:spPr>
          <a:xfrm>
            <a:off x="564300" y="2700800"/>
            <a:ext cx="346975" cy="346975"/>
          </a:xfrm>
          <a:prstGeom prst="rect">
            <a:avLst/>
          </a:prstGeom>
          <a:noFill/>
          <a:ln>
            <a:noFill/>
          </a:ln>
        </p:spPr>
      </p:pic>
      <p:sp>
        <p:nvSpPr>
          <p:cNvPr id="201" name="Google Shape;201;p30"/>
          <p:cNvSpPr txBox="1"/>
          <p:nvPr/>
        </p:nvSpPr>
        <p:spPr>
          <a:xfrm>
            <a:off x="926642" y="2728861"/>
            <a:ext cx="1144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1155CC"/>
                </a:solidFill>
              </a:rPr>
              <a:t>Private Subnet</a:t>
            </a:r>
            <a:endParaRPr sz="900">
              <a:solidFill>
                <a:srgbClr val="1155CC"/>
              </a:solidFill>
            </a:endParaRPr>
          </a:p>
        </p:txBody>
      </p:sp>
      <p:pic>
        <p:nvPicPr>
          <p:cNvPr id="202" name="Google Shape;202;p30"/>
          <p:cNvPicPr preferRelativeResize="0"/>
          <p:nvPr/>
        </p:nvPicPr>
        <p:blipFill>
          <a:blip r:embed="rId8">
            <a:alphaModFix/>
          </a:blip>
          <a:stretch>
            <a:fillRect/>
          </a:stretch>
        </p:blipFill>
        <p:spPr>
          <a:xfrm>
            <a:off x="3859527" y="3037945"/>
            <a:ext cx="507900" cy="502618"/>
          </a:xfrm>
          <a:prstGeom prst="rect">
            <a:avLst/>
          </a:prstGeom>
          <a:noFill/>
          <a:ln>
            <a:noFill/>
          </a:ln>
        </p:spPr>
      </p:pic>
      <p:pic>
        <p:nvPicPr>
          <p:cNvPr id="203" name="Google Shape;203;p30"/>
          <p:cNvPicPr preferRelativeResize="0"/>
          <p:nvPr/>
        </p:nvPicPr>
        <p:blipFill>
          <a:blip r:embed="rId9">
            <a:alphaModFix/>
          </a:blip>
          <a:stretch>
            <a:fillRect/>
          </a:stretch>
        </p:blipFill>
        <p:spPr>
          <a:xfrm>
            <a:off x="4920686" y="2381047"/>
            <a:ext cx="346975" cy="344536"/>
          </a:xfrm>
          <a:prstGeom prst="rect">
            <a:avLst/>
          </a:prstGeom>
          <a:noFill/>
          <a:ln>
            <a:noFill/>
          </a:ln>
        </p:spPr>
      </p:pic>
      <p:sp>
        <p:nvSpPr>
          <p:cNvPr id="204" name="Google Shape;204;p30"/>
          <p:cNvSpPr txBox="1"/>
          <p:nvPr/>
        </p:nvSpPr>
        <p:spPr>
          <a:xfrm>
            <a:off x="5316014" y="2383575"/>
            <a:ext cx="1096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AWS Cloud</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idx="1" type="subTitle"/>
          </p:nvPr>
        </p:nvSpPr>
        <p:spPr>
          <a:xfrm>
            <a:off x="-79975" y="74700"/>
            <a:ext cx="8612400" cy="79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FF7A00"/>
                </a:solidFill>
                <a:latin typeface="EB Garamond"/>
                <a:ea typeface="EB Garamond"/>
                <a:cs typeface="EB Garamond"/>
                <a:sym typeface="EB Garamond"/>
              </a:rPr>
              <a:t>Overview of VPC Endpoints</a:t>
            </a:r>
            <a:endParaRPr>
              <a:solidFill>
                <a:srgbClr val="FF7A00"/>
              </a:solidFill>
              <a:latin typeface="EB Garamond"/>
              <a:ea typeface="EB Garamond"/>
              <a:cs typeface="EB Garamond"/>
              <a:sym typeface="EB Garamond"/>
            </a:endParaRPr>
          </a:p>
        </p:txBody>
      </p:sp>
      <p:sp>
        <p:nvSpPr>
          <p:cNvPr id="210" name="Google Shape;210;p31"/>
          <p:cNvSpPr/>
          <p:nvPr/>
        </p:nvSpPr>
        <p:spPr>
          <a:xfrm>
            <a:off x="0" y="4800600"/>
            <a:ext cx="9164100" cy="3429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F3F3F3"/>
                </a:solidFill>
                <a:latin typeface="EB Garamond"/>
                <a:ea typeface="EB Garamond"/>
                <a:cs typeface="EB Garamond"/>
                <a:sym typeface="EB Garamond"/>
              </a:rPr>
              <a:t>   knowledge portal </a:t>
            </a:r>
            <a:endParaRPr b="1" sz="1800">
              <a:solidFill>
                <a:srgbClr val="F3F3F3"/>
              </a:solidFill>
              <a:latin typeface="EB Garamond"/>
              <a:ea typeface="EB Garamond"/>
              <a:cs typeface="EB Garamond"/>
              <a:sym typeface="EB Garamond"/>
            </a:endParaRPr>
          </a:p>
        </p:txBody>
      </p:sp>
      <p:sp>
        <p:nvSpPr>
          <p:cNvPr id="211" name="Google Shape;211;p31"/>
          <p:cNvSpPr txBox="1"/>
          <p:nvPr/>
        </p:nvSpPr>
        <p:spPr>
          <a:xfrm>
            <a:off x="341850" y="827600"/>
            <a:ext cx="8460300" cy="106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66666"/>
                </a:solidFill>
                <a:latin typeface="EB Garamond"/>
                <a:ea typeface="EB Garamond"/>
                <a:cs typeface="EB Garamond"/>
                <a:sym typeface="EB Garamond"/>
              </a:rPr>
              <a:t>VPC Endpoints allows us to connect VPC to another AWS services OR other supported services  over AWS network.</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p:txBody>
      </p:sp>
      <p:pic>
        <p:nvPicPr>
          <p:cNvPr id="212" name="Google Shape;212;p31"/>
          <p:cNvPicPr preferRelativeResize="0"/>
          <p:nvPr/>
        </p:nvPicPr>
        <p:blipFill>
          <a:blip r:embed="rId3">
            <a:alphaModFix/>
          </a:blip>
          <a:stretch>
            <a:fillRect/>
          </a:stretch>
        </p:blipFill>
        <p:spPr>
          <a:xfrm>
            <a:off x="482925" y="2168650"/>
            <a:ext cx="6935299" cy="2079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idx="1" type="subTitle"/>
          </p:nvPr>
        </p:nvSpPr>
        <p:spPr>
          <a:xfrm>
            <a:off x="-79975" y="74700"/>
            <a:ext cx="8612400" cy="79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FF7A00"/>
                </a:solidFill>
                <a:latin typeface="EB Garamond"/>
                <a:ea typeface="EB Garamond"/>
                <a:cs typeface="EB Garamond"/>
                <a:sym typeface="EB Garamond"/>
              </a:rPr>
              <a:t>Revising Important Pointers</a:t>
            </a:r>
            <a:endParaRPr>
              <a:solidFill>
                <a:srgbClr val="FF7A00"/>
              </a:solidFill>
              <a:latin typeface="EB Garamond"/>
              <a:ea typeface="EB Garamond"/>
              <a:cs typeface="EB Garamond"/>
              <a:sym typeface="EB Garamond"/>
            </a:endParaRPr>
          </a:p>
        </p:txBody>
      </p:sp>
      <p:sp>
        <p:nvSpPr>
          <p:cNvPr id="218" name="Google Shape;218;p32"/>
          <p:cNvSpPr/>
          <p:nvPr/>
        </p:nvSpPr>
        <p:spPr>
          <a:xfrm>
            <a:off x="0" y="4800600"/>
            <a:ext cx="9164100" cy="3429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F3F3F3"/>
                </a:solidFill>
                <a:latin typeface="EB Garamond"/>
                <a:ea typeface="EB Garamond"/>
                <a:cs typeface="EB Garamond"/>
                <a:sym typeface="EB Garamond"/>
              </a:rPr>
              <a:t>   knowledge portal </a:t>
            </a:r>
            <a:endParaRPr b="1" sz="1800">
              <a:solidFill>
                <a:srgbClr val="F3F3F3"/>
              </a:solidFill>
              <a:latin typeface="EB Garamond"/>
              <a:ea typeface="EB Garamond"/>
              <a:cs typeface="EB Garamond"/>
              <a:sym typeface="EB Garamond"/>
            </a:endParaRPr>
          </a:p>
        </p:txBody>
      </p:sp>
      <p:sp>
        <p:nvSpPr>
          <p:cNvPr id="219" name="Google Shape;219;p32"/>
          <p:cNvSpPr txBox="1"/>
          <p:nvPr/>
        </p:nvSpPr>
        <p:spPr>
          <a:xfrm>
            <a:off x="341850" y="867900"/>
            <a:ext cx="8460300" cy="106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rPr lang="en" sz="1800">
                <a:solidFill>
                  <a:srgbClr val="666666"/>
                </a:solidFill>
                <a:latin typeface="EB Garamond"/>
                <a:ea typeface="EB Garamond"/>
                <a:cs typeface="EB Garamond"/>
                <a:sym typeface="EB Garamond"/>
              </a:rPr>
              <a:t>AWS PrivateLink is a technology that enables you to privately access services by using private IP addresses.</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666666"/>
                </a:solidFill>
                <a:latin typeface="EB Garamond"/>
                <a:ea typeface="EB Garamond"/>
                <a:cs typeface="EB Garamond"/>
                <a:sym typeface="EB Garamond"/>
              </a:rPr>
              <a:t>To use AWS PrivateLink, you can create a VPC endpoint for a service in your VPC.</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666666"/>
                </a:solidFill>
                <a:latin typeface="EB Garamond"/>
                <a:ea typeface="EB Garamond"/>
                <a:cs typeface="EB Garamond"/>
                <a:sym typeface="EB Garamond"/>
              </a:rPr>
              <a:t>VPC Endpoint allows us to connect VPC to another AWS services over AWS network.</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666666"/>
                </a:solidFill>
                <a:latin typeface="EB Garamond"/>
                <a:ea typeface="EB Garamond"/>
                <a:cs typeface="EB Garamond"/>
                <a:sym typeface="EB Garamond"/>
              </a:rPr>
              <a:t>Traffic between your VPC and the other service does not leave the Amazon network.</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666666"/>
              </a:solidFill>
              <a:latin typeface="EB Garamond"/>
              <a:ea typeface="EB Garamond"/>
              <a:cs typeface="EB Garamond"/>
              <a:sym typeface="EB Garamo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txBox="1"/>
          <p:nvPr>
            <p:ph type="ctrTitle"/>
          </p:nvPr>
        </p:nvSpPr>
        <p:spPr>
          <a:xfrm>
            <a:off x="976725" y="1492675"/>
            <a:ext cx="7464900" cy="1143300"/>
          </a:xfrm>
          <a:prstGeom prst="rect">
            <a:avLst/>
          </a:prstGeom>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rgbClr val="666666"/>
                </a:solidFill>
                <a:latin typeface="EB Garamond"/>
                <a:ea typeface="EB Garamond"/>
                <a:cs typeface="EB Garamond"/>
                <a:sym typeface="EB Garamond"/>
              </a:rPr>
              <a:t>              Gateway VPC Endpoints</a:t>
            </a:r>
            <a:endParaRPr sz="3600">
              <a:solidFill>
                <a:srgbClr val="666666"/>
              </a:solidFill>
              <a:latin typeface="EB Garamond"/>
              <a:ea typeface="EB Garamond"/>
              <a:cs typeface="EB Garamond"/>
              <a:sym typeface="EB Garamond"/>
            </a:endParaRPr>
          </a:p>
        </p:txBody>
      </p:sp>
      <p:sp>
        <p:nvSpPr>
          <p:cNvPr id="225" name="Google Shape;225;p33"/>
          <p:cNvSpPr txBox="1"/>
          <p:nvPr>
            <p:ph idx="1" type="subTitle"/>
          </p:nvPr>
        </p:nvSpPr>
        <p:spPr>
          <a:xfrm>
            <a:off x="0" y="30298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7A00"/>
                </a:solidFill>
                <a:latin typeface="EB Garamond"/>
                <a:ea typeface="EB Garamond"/>
                <a:cs typeface="EB Garamond"/>
                <a:sym typeface="EB Garamond"/>
              </a:rPr>
              <a:t>Understanding Types</a:t>
            </a:r>
            <a:endParaRPr>
              <a:solidFill>
                <a:srgbClr val="FF7A00"/>
              </a:solidFill>
              <a:latin typeface="EB Garamond"/>
              <a:ea typeface="EB Garamond"/>
              <a:cs typeface="EB Garamond"/>
              <a:sym typeface="EB Garamond"/>
            </a:endParaRPr>
          </a:p>
        </p:txBody>
      </p:sp>
      <p:cxnSp>
        <p:nvCxnSpPr>
          <p:cNvPr id="226" name="Google Shape;226;p33"/>
          <p:cNvCxnSpPr/>
          <p:nvPr/>
        </p:nvCxnSpPr>
        <p:spPr>
          <a:xfrm flipH="1" rot="10800000">
            <a:off x="383250" y="663825"/>
            <a:ext cx="8391000" cy="1800"/>
          </a:xfrm>
          <a:prstGeom prst="straightConnector1">
            <a:avLst/>
          </a:prstGeom>
          <a:noFill/>
          <a:ln cap="flat" cmpd="sng" w="19050">
            <a:solidFill>
              <a:srgbClr val="CCCCCC"/>
            </a:solidFill>
            <a:prstDash val="solid"/>
            <a:round/>
            <a:headEnd len="med" w="med" type="none"/>
            <a:tailEnd len="med" w="med" type="none"/>
          </a:ln>
        </p:spPr>
      </p:cxnSp>
      <p:cxnSp>
        <p:nvCxnSpPr>
          <p:cNvPr id="227" name="Google Shape;227;p33"/>
          <p:cNvCxnSpPr/>
          <p:nvPr/>
        </p:nvCxnSpPr>
        <p:spPr>
          <a:xfrm>
            <a:off x="322800" y="4377025"/>
            <a:ext cx="8511900" cy="20400"/>
          </a:xfrm>
          <a:prstGeom prst="straightConnector1">
            <a:avLst/>
          </a:prstGeom>
          <a:noFill/>
          <a:ln cap="flat" cmpd="sng" w="19050">
            <a:solidFill>
              <a:srgbClr val="B7B7B7"/>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