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13716000" cx="2438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Helvetica Neue"/>
      <p:regular r:id="rId50"/>
      <p:bold r:id="rId51"/>
      <p:italic r:id="rId52"/>
      <p:boldItalic r:id="rId53"/>
    </p:embeddedFont>
    <p:embeddedFont>
      <p:font typeface="Roboto Mono"/>
      <p:regular r:id="rId54"/>
      <p:bold r:id="rId55"/>
      <p:italic r:id="rId56"/>
      <p:boldItalic r:id="rId57"/>
    </p:embeddedFont>
    <p:embeddedFont>
      <p:font typeface="Open Sans Light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6" roundtripDataSignature="AMtx7mg3zdJzXVAGWsVeS6Q/vi1GtaL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oboto-regular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OpenSans-regular.fntdata"/><Relationship Id="rId61" Type="http://schemas.openxmlformats.org/officeDocument/2006/relationships/font" Target="fonts/OpenSansLight-boldItalic.fntdata"/><Relationship Id="rId20" Type="http://schemas.openxmlformats.org/officeDocument/2006/relationships/slide" Target="slides/slide16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8.xml"/><Relationship Id="rId66" Type="http://customschemas.google.com/relationships/presentationmetadata" Target="metadata"/><Relationship Id="rId21" Type="http://schemas.openxmlformats.org/officeDocument/2006/relationships/slide" Target="slides/slide17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OpenSansLight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55" Type="http://schemas.openxmlformats.org/officeDocument/2006/relationships/font" Target="fonts/RobotoMono-bold.fntdata"/><Relationship Id="rId10" Type="http://schemas.openxmlformats.org/officeDocument/2006/relationships/slide" Target="slides/slide6.xml"/><Relationship Id="rId54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57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56" Type="http://schemas.openxmlformats.org/officeDocument/2006/relationships/font" Target="fonts/RobotoMono-italic.fntdata"/><Relationship Id="rId15" Type="http://schemas.openxmlformats.org/officeDocument/2006/relationships/slide" Target="slides/slide11.xml"/><Relationship Id="rId59" Type="http://schemas.openxmlformats.org/officeDocument/2006/relationships/font" Target="fonts/OpenSansLight-bold.fntdata"/><Relationship Id="rId14" Type="http://schemas.openxmlformats.org/officeDocument/2006/relationships/slide" Target="slides/slide10.xml"/><Relationship Id="rId58" Type="http://schemas.openxmlformats.org/officeDocument/2006/relationships/font" Target="fonts/OpenSansLigh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Blue" showMasterSp="0">
  <p:cSld name="Title - Blu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2427925" y="4513800"/>
            <a:ext cx="14310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1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" type="subTitle"/>
          </p:nvPr>
        </p:nvSpPr>
        <p:spPr>
          <a:xfrm>
            <a:off x="5929600" y="8096125"/>
            <a:ext cx="105483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2" type="subTitle"/>
          </p:nvPr>
        </p:nvSpPr>
        <p:spPr>
          <a:xfrm>
            <a:off x="2663900" y="6090325"/>
            <a:ext cx="105483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 showMasterSp="0">
  <p:cSld name="Co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Blue" showMasterSp="0">
  <p:cSld name="Title, Subtitle, &amp; Bullets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5"/>
          <p:cNvSpPr txBox="1"/>
          <p:nvPr/>
        </p:nvSpPr>
        <p:spPr>
          <a:xfrm>
            <a:off x="2434620" y="5048879"/>
            <a:ext cx="18101400" cy="27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45"/>
          <p:cNvSpPr txBox="1"/>
          <p:nvPr>
            <p:ph type="title"/>
          </p:nvPr>
        </p:nvSpPr>
        <p:spPr>
          <a:xfrm>
            <a:off x="2278700" y="3143550"/>
            <a:ext cx="145425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5"/>
          <p:cNvSpPr txBox="1"/>
          <p:nvPr>
            <p:ph idx="1" type="subTitle"/>
          </p:nvPr>
        </p:nvSpPr>
        <p:spPr>
          <a:xfrm>
            <a:off x="2477575" y="4888700"/>
            <a:ext cx="170619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1A73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5"/>
          <p:cNvSpPr txBox="1"/>
          <p:nvPr>
            <p:ph idx="2" type="body"/>
          </p:nvPr>
        </p:nvSpPr>
        <p:spPr>
          <a:xfrm>
            <a:off x="2477575" y="6102575"/>
            <a:ext cx="15843300" cy="6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533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533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Yellow" showMasterSp="0">
  <p:cSld name="Title, Subtitle, &amp; Bullets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6"/>
          <p:cNvSpPr txBox="1"/>
          <p:nvPr/>
        </p:nvSpPr>
        <p:spPr>
          <a:xfrm>
            <a:off x="2434620" y="5048879"/>
            <a:ext cx="18101400" cy="27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46"/>
          <p:cNvSpPr txBox="1"/>
          <p:nvPr/>
        </p:nvSpPr>
        <p:spPr>
          <a:xfrm>
            <a:off x="0" y="0"/>
            <a:ext cx="3000000" cy="8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6"/>
          <p:cNvSpPr txBox="1"/>
          <p:nvPr>
            <p:ph idx="1" type="body"/>
          </p:nvPr>
        </p:nvSpPr>
        <p:spPr>
          <a:xfrm>
            <a:off x="2477575" y="6102575"/>
            <a:ext cx="15843300" cy="6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533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533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3" name="Google Shape;23;p46"/>
          <p:cNvSpPr txBox="1"/>
          <p:nvPr>
            <p:ph type="title"/>
          </p:nvPr>
        </p:nvSpPr>
        <p:spPr>
          <a:xfrm>
            <a:off x="2278700" y="3143550"/>
            <a:ext cx="145425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6"/>
          <p:cNvSpPr txBox="1"/>
          <p:nvPr>
            <p:ph idx="2" type="subTitle"/>
          </p:nvPr>
        </p:nvSpPr>
        <p:spPr>
          <a:xfrm>
            <a:off x="2477575" y="4888700"/>
            <a:ext cx="170619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in" showMasterSp="0">
  <p:cSld name="Title, Subtitle, &amp; Bulle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/>
          <p:nvPr/>
        </p:nvSpPr>
        <p:spPr>
          <a:xfrm>
            <a:off x="1160395" y="3195454"/>
            <a:ext cx="18101400" cy="27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27;p47"/>
          <p:cNvSpPr txBox="1"/>
          <p:nvPr>
            <p:ph idx="1" type="body"/>
          </p:nvPr>
        </p:nvSpPr>
        <p:spPr>
          <a:xfrm>
            <a:off x="1203350" y="3095025"/>
            <a:ext cx="21906300" cy="6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533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533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8" name="Google Shape;28;p47"/>
          <p:cNvSpPr txBox="1"/>
          <p:nvPr>
            <p:ph idx="2" type="subTitle"/>
          </p:nvPr>
        </p:nvSpPr>
        <p:spPr>
          <a:xfrm>
            <a:off x="1127150" y="3035275"/>
            <a:ext cx="220140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7"/>
          <p:cNvSpPr txBox="1"/>
          <p:nvPr>
            <p:ph type="title"/>
          </p:nvPr>
        </p:nvSpPr>
        <p:spPr>
          <a:xfrm>
            <a:off x="927050" y="1290125"/>
            <a:ext cx="209364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tyle 02 - Yellow" showMasterSp="0">
  <p:cSld name="Slide Style 02 - Yellow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8"/>
          <p:cNvSpPr txBox="1"/>
          <p:nvPr/>
        </p:nvSpPr>
        <p:spPr>
          <a:xfrm>
            <a:off x="1160400" y="3195450"/>
            <a:ext cx="219063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32;p48"/>
          <p:cNvSpPr txBox="1"/>
          <p:nvPr>
            <p:ph type="title"/>
          </p:nvPr>
        </p:nvSpPr>
        <p:spPr>
          <a:xfrm>
            <a:off x="893050" y="1290125"/>
            <a:ext cx="219561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9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8"/>
          <p:cNvSpPr txBox="1"/>
          <p:nvPr>
            <p:ph idx="1" type="body"/>
          </p:nvPr>
        </p:nvSpPr>
        <p:spPr>
          <a:xfrm>
            <a:off x="1203350" y="4079650"/>
            <a:ext cx="21906300" cy="6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533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533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457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■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457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Char char="●"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●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○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 Light"/>
              <a:buChar char="■"/>
              <a:defRPr sz="3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4" name="Google Shape;34;p48"/>
          <p:cNvSpPr txBox="1"/>
          <p:nvPr>
            <p:ph idx="2" type="subTitle"/>
          </p:nvPr>
        </p:nvSpPr>
        <p:spPr>
          <a:xfrm>
            <a:off x="1095650" y="3035275"/>
            <a:ext cx="220140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9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42"/>
          <p:cNvSpPr txBox="1"/>
          <p:nvPr>
            <p:ph idx="1" type="body"/>
          </p:nvPr>
        </p:nvSpPr>
        <p:spPr>
          <a:xfrm>
            <a:off x="1203350" y="3095025"/>
            <a:ext cx="21906300" cy="6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●"/>
              <a:defRPr b="0" i="0" sz="48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533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Char char="○"/>
              <a:defRPr b="0" i="0" sz="48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■"/>
              <a:defRPr b="0" i="0" sz="3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pen Sans Light"/>
              <a:buChar char="●"/>
              <a:defRPr b="0" i="0" sz="3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b="0" i="0" sz="3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b="0" i="0" sz="3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●"/>
              <a:defRPr b="0" i="0" sz="3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○"/>
              <a:defRPr b="0" i="0" sz="3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pen Sans Light"/>
              <a:buChar char="■"/>
              <a:defRPr b="0" i="0" sz="3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3775" y="7670275"/>
            <a:ext cx="27177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 txBox="1"/>
          <p:nvPr>
            <p:ph type="title"/>
          </p:nvPr>
        </p:nvSpPr>
        <p:spPr>
          <a:xfrm>
            <a:off x="3151825" y="4265698"/>
            <a:ext cx="14310600" cy="2708353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n-US" sz="720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Introduction to Computer Science &amp; Scratch</a:t>
            </a:r>
            <a:endParaRPr sz="7200"/>
          </a:p>
        </p:txBody>
      </p:sp>
      <p:sp>
        <p:nvSpPr>
          <p:cNvPr id="43" name="Google Shape;43;p1"/>
          <p:cNvSpPr txBox="1"/>
          <p:nvPr>
            <p:ph idx="1" type="subTitle"/>
          </p:nvPr>
        </p:nvSpPr>
        <p:spPr>
          <a:xfrm>
            <a:off x="5929600" y="8096125"/>
            <a:ext cx="1054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Mohamed Tamer Amen</a:t>
            </a:r>
            <a:endParaRPr/>
          </a:p>
        </p:txBody>
      </p:sp>
      <p:sp>
        <p:nvSpPr>
          <p:cNvPr id="44" name="Google Shape;44;p1"/>
          <p:cNvSpPr txBox="1"/>
          <p:nvPr>
            <p:ph idx="4294967295" type="subTitle"/>
          </p:nvPr>
        </p:nvSpPr>
        <p:spPr>
          <a:xfrm>
            <a:off x="20196175" y="5621338"/>
            <a:ext cx="4187825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None/>
            </a:pPr>
            <a:r>
              <a:rPr b="0" i="0" lang="en-U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Hello World</a:t>
            </a:r>
            <a:endParaRPr b="0" i="0" sz="3000" u="none" cap="none" strike="noStrike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pen Sans Light"/>
              <a:buNone/>
            </a:pPr>
            <a:r>
              <a:rPr b="0" i="0" lang="en-U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Starting with Scratch</a:t>
            </a:r>
            <a:endParaRPr b="0" i="0" sz="3000" u="none" cap="none" strike="noStrike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idx="1" type="body"/>
          </p:nvPr>
        </p:nvSpPr>
        <p:spPr>
          <a:xfrm>
            <a:off x="970400" y="2877550"/>
            <a:ext cx="23169760" cy="75712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2"/>
                </a:solidFill>
              </a:rPr>
              <a:t>try , except are considered a two blocks 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 u="sng">
                <a:solidFill>
                  <a:srgbClr val="92D050"/>
                </a:solidFill>
              </a:rPr>
              <a:t>try block </a:t>
            </a:r>
            <a:r>
              <a:rPr b="1" lang="en-US">
                <a:solidFill>
                  <a:schemeClr val="dk2"/>
                </a:solidFill>
              </a:rPr>
              <a:t>:</a:t>
            </a:r>
            <a:r>
              <a:rPr b="1" lang="en-US"/>
              <a:t> lets you test a block of code for errors.</a:t>
            </a:r>
            <a:br>
              <a:rPr b="1" lang="en-US">
                <a:solidFill>
                  <a:schemeClr val="dk2"/>
                </a:solidFill>
              </a:rPr>
            </a:br>
            <a:r>
              <a:rPr b="1" lang="en-US" u="sng">
                <a:solidFill>
                  <a:srgbClr val="92D050"/>
                </a:solidFill>
              </a:rPr>
              <a:t>except block </a:t>
            </a:r>
            <a:r>
              <a:rPr b="1" lang="en-US">
                <a:solidFill>
                  <a:schemeClr val="dk2"/>
                </a:solidFill>
              </a:rPr>
              <a:t>: </a:t>
            </a:r>
            <a:r>
              <a:rPr b="1" lang="en-US"/>
              <a:t>lets you handle the error</a:t>
            </a:r>
            <a:r>
              <a:rPr lang="en-US"/>
              <a:t>.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2"/>
                </a:solidFill>
              </a:rPr>
              <a:t> 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rgbClr val="D8E6FC"/>
                </a:solidFill>
              </a:rPr>
              <a:t>So we can define the two blocks by the following question:</a:t>
            </a:r>
            <a:endParaRPr b="1">
              <a:solidFill>
                <a:schemeClr val="dk2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rgbClr val="73000B"/>
                </a:solidFill>
              </a:rPr>
              <a:t>Can I go and try to do something except if something goes wrong I can do something else instead?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3- try ,except</a:t>
            </a:r>
            <a:endParaRPr b="1" sz="54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970400" y="2877550"/>
            <a:ext cx="23169760" cy="6832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 u="sng">
                <a:solidFill>
                  <a:srgbClr val="7030A0"/>
                </a:solidFill>
              </a:rPr>
              <a:t>Example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 u="sng">
              <a:solidFill>
                <a:schemeClr val="accent3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3"/>
                </a:solidFill>
              </a:rPr>
              <a:t>try: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rgbClr val="00B0F0"/>
                </a:solidFill>
              </a:rPr>
              <a:t>        x = int( input (“what’s x ?”) 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rgbClr val="00B0F0"/>
                </a:solidFill>
              </a:rPr>
              <a:t>        print(</a:t>
            </a:r>
            <a:r>
              <a:rPr b="1" lang="en-US">
                <a:solidFill>
                  <a:schemeClr val="accent3"/>
                </a:solidFill>
              </a:rPr>
              <a:t>f </a:t>
            </a:r>
            <a:r>
              <a:rPr b="1" lang="en-US">
                <a:solidFill>
                  <a:srgbClr val="00B0F0"/>
                </a:solidFill>
              </a:rPr>
              <a:t>”x is {x}”)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3"/>
                </a:solidFill>
              </a:rPr>
              <a:t>except</a:t>
            </a:r>
            <a:r>
              <a:rPr b="1" lang="en-US">
                <a:solidFill>
                  <a:schemeClr val="dk2"/>
                </a:solidFill>
              </a:rPr>
              <a:t> </a:t>
            </a:r>
            <a:r>
              <a:rPr b="1" lang="en-US">
                <a:solidFill>
                  <a:srgbClr val="00B0F0"/>
                </a:solidFill>
              </a:rPr>
              <a:t>Value Error: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rgbClr val="00B0F0"/>
                </a:solidFill>
              </a:rPr>
              <a:t>        print(“x is not an integer”)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rgbClr val="00B0F0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rgbClr val="00B0F0"/>
              </a:solidFill>
            </a:endParaRPr>
          </a:p>
        </p:txBody>
      </p:sp>
      <p:sp>
        <p:nvSpPr>
          <p:cNvPr id="107" name="Google Shape;107;p11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3- try ,except</a:t>
            </a:r>
            <a:endParaRPr b="1" sz="54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idx="1" type="body"/>
          </p:nvPr>
        </p:nvSpPr>
        <p:spPr>
          <a:xfrm>
            <a:off x="970400" y="2877550"/>
            <a:ext cx="23169760" cy="9048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 u="sng">
                <a:solidFill>
                  <a:srgbClr val="7030A0"/>
                </a:solidFill>
              </a:rPr>
              <a:t>Example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 u="sng">
              <a:solidFill>
                <a:schemeClr val="accent3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3"/>
                </a:solidFill>
              </a:rPr>
              <a:t>try: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rgbClr val="00B0F0"/>
                </a:solidFill>
              </a:rPr>
              <a:t>        x = int( input (“what’s x ?”) 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rgbClr val="00B0F0"/>
                </a:solidFill>
              </a:rPr>
              <a:t>        print(</a:t>
            </a:r>
            <a:r>
              <a:rPr b="1" lang="en-US">
                <a:solidFill>
                  <a:schemeClr val="accent3"/>
                </a:solidFill>
              </a:rPr>
              <a:t>f </a:t>
            </a:r>
            <a:r>
              <a:rPr b="1" lang="en-US">
                <a:solidFill>
                  <a:srgbClr val="00B0F0"/>
                </a:solidFill>
              </a:rPr>
              <a:t>”x is {x}”)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3"/>
                </a:solidFill>
              </a:rPr>
              <a:t>except</a:t>
            </a:r>
            <a:r>
              <a:rPr b="1" lang="en-US">
                <a:solidFill>
                  <a:schemeClr val="dk2"/>
                </a:solidFill>
              </a:rPr>
              <a:t> </a:t>
            </a:r>
            <a:r>
              <a:rPr b="1" lang="en-US">
                <a:solidFill>
                  <a:srgbClr val="00B0F0"/>
                </a:solidFill>
              </a:rPr>
              <a:t>Value Error: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rgbClr val="00B0F0"/>
                </a:solidFill>
              </a:rPr>
              <a:t>        print(“x is not an integer”)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rgbClr val="00B0F0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rgbClr val="FFFFFF"/>
                </a:solidFill>
              </a:rPr>
              <a:t>So if the user try to enter another different data type other than integer the </a:t>
            </a:r>
            <a:r>
              <a:rPr b="1" lang="en-US">
                <a:solidFill>
                  <a:srgbClr val="7030A0"/>
                </a:solidFill>
              </a:rPr>
              <a:t>print(“x is not an integer”) </a:t>
            </a:r>
            <a:r>
              <a:rPr b="1" lang="en-US">
                <a:solidFill>
                  <a:srgbClr val="FFFFFF"/>
                </a:solidFill>
              </a:rPr>
              <a:t>message will appear instead of      </a:t>
            </a:r>
            <a:br>
              <a:rPr b="1" lang="en-US">
                <a:solidFill>
                  <a:srgbClr val="7030A0"/>
                </a:solidFill>
              </a:rPr>
            </a:br>
            <a:r>
              <a:rPr b="1" lang="en-US">
                <a:solidFill>
                  <a:schemeClr val="accent3"/>
                </a:solidFill>
              </a:rPr>
              <a:t>ValueError message.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rgbClr val="00B0F0"/>
              </a:solidFill>
            </a:endParaRPr>
          </a:p>
        </p:txBody>
      </p:sp>
      <p:sp>
        <p:nvSpPr>
          <p:cNvPr id="113" name="Google Shape;113;p12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3- try ,except</a:t>
            </a:r>
            <a:endParaRPr b="1" sz="54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970400" y="2877550"/>
            <a:ext cx="23169760" cy="5355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4"/>
                </a:solidFill>
              </a:rPr>
              <a:t>NameError : </a:t>
            </a:r>
            <a:r>
              <a:rPr b="1" lang="en-US"/>
              <a:t>occurs when you try to use a variable, function, or module that doesn't exist or wasn't used in a valid way</a:t>
            </a:r>
            <a:r>
              <a:rPr lang="en-US"/>
              <a:t>. 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/>
          </a:p>
          <a:p>
            <a:pPr indent="-685800" lvl="0" marL="708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Char char="-"/>
            </a:pPr>
            <a:r>
              <a:rPr b="1" lang="en-US">
                <a:solidFill>
                  <a:srgbClr val="FDE499"/>
                </a:solidFill>
              </a:rPr>
              <a:t>Some of the common mistakes that cause this error are</a:t>
            </a:r>
            <a:r>
              <a:rPr lang="en-US">
                <a:solidFill>
                  <a:schemeClr val="accent1"/>
                </a:solidFill>
              </a:rPr>
              <a:t>: </a:t>
            </a:r>
            <a:endParaRPr/>
          </a:p>
          <a:p>
            <a:pPr indent="0" lvl="0" marL="2308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2308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lang="en-US">
                <a:solidFill>
                  <a:schemeClr val="accent1"/>
                </a:solidFill>
              </a:rPr>
              <a:t>Using a variable or function name that is yet to be defined.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4- Name Error</a:t>
            </a:r>
            <a:endParaRPr b="1" sz="54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970400" y="2877550"/>
            <a:ext cx="23169760" cy="8309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lang="en-US" u="sng">
                <a:solidFill>
                  <a:srgbClr val="7030A0"/>
                </a:solidFill>
              </a:rPr>
              <a:t>As in previous Example: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u="sng">
              <a:solidFill>
                <a:srgbClr val="7030A0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2"/>
                </a:solidFill>
              </a:rPr>
              <a:t>try: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2"/>
                </a:solidFill>
              </a:rPr>
              <a:t>        </a:t>
            </a:r>
            <a:r>
              <a:rPr b="1" lang="en-US">
                <a:solidFill>
                  <a:schemeClr val="accent3"/>
                </a:solidFill>
              </a:rPr>
              <a:t>x = int( input (“what’s x ?”) 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2"/>
                </a:solidFill>
              </a:rPr>
              <a:t>        print(f ”x is {x}”)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2"/>
                </a:solidFill>
              </a:rPr>
              <a:t>except Value Error: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2"/>
                </a:solidFill>
              </a:rPr>
              <a:t>        print(“x is not an integer”)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u="sng">
              <a:solidFill>
                <a:srgbClr val="7030A0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lang="en-US">
                <a:solidFill>
                  <a:schemeClr val="accent3"/>
                </a:solidFill>
              </a:rPr>
              <a:t>print( f ”x is {x}” 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5" name="Google Shape;125;p14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4- Name Error</a:t>
            </a:r>
            <a:endParaRPr b="1" sz="5400" u="sng">
              <a:solidFill>
                <a:srgbClr val="FF0000"/>
              </a:solidFill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2092473" y="2464193"/>
            <a:ext cx="11310445" cy="75712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This code can run only if the variable </a:t>
            </a:r>
            <a:r>
              <a:rPr b="1" i="0" lang="en-US" sz="48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</a:t>
            </a:r>
            <a:r>
              <a:rPr b="0" i="0" lang="en-US" sz="4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is integer , If any error occurred specially in </a:t>
            </a:r>
            <a:r>
              <a:rPr b="1" i="0" lang="en-US" sz="48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initializing x</a:t>
            </a:r>
            <a:br>
              <a:rPr b="0" i="0" lang="en-US" sz="4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b="0" i="0" lang="en-US" sz="4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it will lead to another</a:t>
            </a:r>
            <a:r>
              <a:rPr b="1" i="0" lang="en-US" sz="4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en-US" sz="44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error</a:t>
            </a:r>
            <a:r>
              <a:rPr b="1" i="0" lang="en-US" sz="4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0" i="0" lang="en-US" sz="4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which is Name error and it happened because x isn’t saved due to it’s error in  </a:t>
            </a:r>
            <a:r>
              <a:rPr b="1" i="0" lang="en-US" sz="48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line 2 </a:t>
            </a:r>
            <a:r>
              <a:rPr b="0" i="0" lang="en-US" sz="4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which lead to another error in </a:t>
            </a:r>
            <a:r>
              <a:rPr b="1" i="0" lang="en-US" sz="48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line 6</a:t>
            </a:r>
            <a:r>
              <a:rPr b="0" i="0" lang="en-US" sz="4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as </a:t>
            </a:r>
            <a:r>
              <a:rPr b="0" i="0" lang="en-US" sz="48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x</a:t>
            </a:r>
            <a:r>
              <a:rPr b="0" i="0" lang="en-US" sz="4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0" i="0" lang="en-US" sz="4800" u="none" cap="none" strike="noStrike">
                <a:solidFill>
                  <a:srgbClr val="7030A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isn’t initialized </a:t>
            </a:r>
            <a:r>
              <a:rPr b="0" i="0" lang="en-US" sz="4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 I asked  </a:t>
            </a:r>
            <a:r>
              <a:rPr b="0" i="0" lang="en-US" sz="48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 a variable or function name that is yet to be defined.</a:t>
            </a:r>
            <a:endParaRPr b="0" i="0" sz="4800" u="none" cap="none" strike="noStrike">
              <a:solidFill>
                <a:schemeClr val="accent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>
            <a:off x="11551298" y="0"/>
            <a:ext cx="0" cy="13716000"/>
          </a:xfrm>
          <a:prstGeom prst="straightConnector1">
            <a:avLst/>
          </a:prstGeom>
          <a:noFill/>
          <a:ln cap="flat" cmpd="sng" w="9525">
            <a:solidFill>
              <a:srgbClr val="FBB9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970400" y="2877550"/>
            <a:ext cx="23169760" cy="31392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lang="en-US">
                <a:solidFill>
                  <a:schemeClr val="accent1"/>
                </a:solidFill>
              </a:rPr>
              <a:t>Is condition that you should if the first doesn’t as we studied before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rgbClr val="FFFFFF"/>
                </a:solidFill>
              </a:rPr>
              <a:t>So what will else help us for in this section?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lang="en-US">
                <a:solidFill>
                  <a:schemeClr val="dk1"/>
                </a:solidFill>
              </a:rPr>
              <a:t>As in the previous code there was a NameError  occurred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3" name="Google Shape;133;p15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5- else</a:t>
            </a:r>
            <a:endParaRPr b="1" sz="54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970400" y="2877550"/>
            <a:ext cx="23169760" cy="8309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lang="en-US" u="sng">
                <a:solidFill>
                  <a:srgbClr val="7030A0"/>
                </a:solidFill>
              </a:rPr>
              <a:t>As in previous Example: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u="sng">
              <a:solidFill>
                <a:srgbClr val="7030A0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2"/>
                </a:solidFill>
              </a:rPr>
              <a:t>try: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2"/>
                </a:solidFill>
              </a:rPr>
              <a:t>        </a:t>
            </a:r>
            <a:r>
              <a:rPr b="1" lang="en-US">
                <a:solidFill>
                  <a:schemeClr val="accent1"/>
                </a:solidFill>
              </a:rPr>
              <a:t>x = int( input (“what’s x ?”) 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2"/>
                </a:solidFill>
              </a:rPr>
              <a:t>        print(f ”x is {x}”)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2"/>
                </a:solidFill>
              </a:rPr>
              <a:t>except</a:t>
            </a:r>
            <a:r>
              <a:rPr b="1" lang="en-US">
                <a:solidFill>
                  <a:schemeClr val="dk2"/>
                </a:solidFill>
              </a:rPr>
              <a:t> Value Error: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2"/>
                </a:solidFill>
              </a:rPr>
              <a:t>        print(“x is not an integer”)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2"/>
                </a:solidFill>
              </a:rPr>
              <a:t>else: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lang="en-US">
                <a:solidFill>
                  <a:schemeClr val="accent1"/>
                </a:solidFill>
              </a:rPr>
              <a:t>        print( f ”x is {x}” 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4- Name Error</a:t>
            </a:r>
            <a:endParaRPr b="1" sz="5400" u="sng">
              <a:solidFill>
                <a:srgbClr val="FF0000"/>
              </a:solidFill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12092473" y="2464193"/>
            <a:ext cx="12047687" cy="75712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None/>
            </a:pPr>
            <a:r>
              <a:rPr b="1" i="0" lang="en-US" sz="48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 let’s consider this code as 3 sections</a:t>
            </a:r>
            <a:br>
              <a:rPr b="0" i="0" lang="en-US" sz="48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b="0" i="0" lang="en-US" sz="48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b="1" i="0" lang="en-US" sz="4800" u="none" cap="none" strike="noStrik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first I will see </a:t>
            </a:r>
            <a:r>
              <a:rPr b="1" i="0" lang="en-US" sz="4800" u="none" cap="none" strike="noStrik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try </a:t>
            </a:r>
            <a:r>
              <a:rPr b="1" i="0" lang="en-US" sz="4800" u="none" cap="none" strike="noStrik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section if it worked successfully or not </a:t>
            </a:r>
            <a:endParaRPr/>
          </a:p>
          <a:p>
            <a:pPr indent="0" lvl="0" marL="230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None/>
            </a:pPr>
            <a:r>
              <a:t/>
            </a:r>
            <a:endParaRPr b="1" i="0" sz="4800" u="none" cap="none" strike="noStrike">
              <a:solidFill>
                <a:schemeClr val="accent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230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None/>
            </a:pPr>
            <a:r>
              <a:rPr b="1" i="0" lang="en-US" sz="4800" u="none" cap="none" strike="noStrik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If it worked successfully go to </a:t>
            </a:r>
            <a:r>
              <a:rPr b="1" i="0" lang="en-US" sz="4800" u="none" cap="none" strike="noStrik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else</a:t>
            </a:r>
            <a:r>
              <a:rPr b="1" i="0" lang="en-US" sz="4800" u="none" cap="none" strike="noStrik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block</a:t>
            </a:r>
            <a:endParaRPr/>
          </a:p>
          <a:p>
            <a:pPr indent="0" lvl="0" marL="230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None/>
            </a:pPr>
            <a:br>
              <a:rPr b="1" i="0" lang="en-US" sz="4800" u="none" cap="none" strike="noStrik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b="1" i="0" lang="en-US" sz="4800" u="none" cap="none" strike="noStrik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if it doesn’t work Successfully </a:t>
            </a:r>
            <a:br>
              <a:rPr b="1" i="0" lang="en-US" sz="4800" u="none" cap="none" strike="noStrik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b="1" i="0" lang="en-US" sz="4800" u="none" cap="none" strike="noStrik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 do </a:t>
            </a:r>
            <a:r>
              <a:rPr b="1" i="0" lang="en-US" sz="4800" u="none" cap="none" strike="noStrik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exception </a:t>
            </a:r>
            <a:r>
              <a:rPr b="1" i="0" lang="en-US" sz="4800" u="none" cap="none" strike="noStrik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section and ignore </a:t>
            </a:r>
            <a:r>
              <a:rPr b="1" i="0" lang="en-US" sz="4800" u="none" cap="none" strike="noStrik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else</a:t>
            </a:r>
            <a:r>
              <a:rPr b="1" i="0" lang="en-US" sz="4800" u="none" cap="none" strike="noStrik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/>
          </a:p>
        </p:txBody>
      </p:sp>
      <p:cxnSp>
        <p:nvCxnSpPr>
          <p:cNvPr id="141" name="Google Shape;141;p16"/>
          <p:cNvCxnSpPr/>
          <p:nvPr/>
        </p:nvCxnSpPr>
        <p:spPr>
          <a:xfrm>
            <a:off x="11551298" y="0"/>
            <a:ext cx="0" cy="13716000"/>
          </a:xfrm>
          <a:prstGeom prst="straightConnector1">
            <a:avLst/>
          </a:prstGeom>
          <a:noFill/>
          <a:ln cap="flat" cmpd="sng" w="9525">
            <a:solidFill>
              <a:srgbClr val="FBB9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970400" y="2613483"/>
            <a:ext cx="23169760" cy="9048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4"/>
                </a:solidFill>
              </a:rPr>
              <a:t>Debugging :</a:t>
            </a:r>
            <a:r>
              <a:rPr lang="en-US">
                <a:solidFill>
                  <a:schemeClr val="accent4"/>
                </a:solidFill>
              </a:rPr>
              <a:t> </a:t>
            </a:r>
            <a:r>
              <a:rPr b="1" lang="en-US"/>
              <a:t>Is the process of detecting and removing of existing and potential errors (also called as </a:t>
            </a:r>
            <a:r>
              <a:rPr b="1" lang="en-US">
                <a:solidFill>
                  <a:schemeClr val="accent1"/>
                </a:solidFill>
              </a:rPr>
              <a:t>'bugs'</a:t>
            </a:r>
            <a:r>
              <a:rPr b="1" lang="en-US"/>
              <a:t>) in a software code that can cause it to behave unexpectedly or crash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4"/>
                </a:solidFill>
              </a:rPr>
              <a:t>Example: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 u="sng">
              <a:solidFill>
                <a:srgbClr val="7030A0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lang="en-US">
                <a:solidFill>
                  <a:schemeClr val="accent1"/>
                </a:solidFill>
              </a:rPr>
              <a:t>def func1( a, b):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lang="en-US">
                <a:solidFill>
                  <a:schemeClr val="accent1"/>
                </a:solidFill>
              </a:rPr>
              <a:t>        return a/b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lang="en-US">
                <a:solidFill>
                  <a:schemeClr val="accent1"/>
                </a:solidFill>
              </a:rPr>
              <a:t>def func2(x):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lang="en-US">
                <a:solidFill>
                  <a:schemeClr val="accent1"/>
                </a:solidFill>
              </a:rPr>
              <a:t>        a=x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lang="en-US">
                <a:solidFill>
                  <a:schemeClr val="accent1"/>
                </a:solidFill>
              </a:rPr>
              <a:t>        b=x-1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lang="en-US">
                <a:solidFill>
                  <a:schemeClr val="accent1"/>
                </a:solidFill>
              </a:rPr>
              <a:t>        return func1 ( a, b)</a:t>
            </a:r>
            <a:endParaRPr/>
          </a:p>
        </p:txBody>
      </p:sp>
      <p:sp>
        <p:nvSpPr>
          <p:cNvPr id="147" name="Google Shape;147;p17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6- debugging the error:</a:t>
            </a:r>
            <a:endParaRPr b="1" sz="5400" u="sng">
              <a:solidFill>
                <a:srgbClr val="FF0000"/>
              </a:solidFill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970400" y="5443469"/>
            <a:ext cx="5082988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None/>
            </a:pPr>
            <a:r>
              <a:rPr b="0" i="0" lang="en-US" sz="48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[1]: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07120" y="4954475"/>
            <a:ext cx="23169760" cy="6832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lang="en-US">
                <a:solidFill>
                  <a:schemeClr val="dk1"/>
                </a:solidFill>
              </a:rPr>
              <a:t>There will be an error here </a:t>
            </a:r>
            <a:r>
              <a:rPr lang="en-US">
                <a:solidFill>
                  <a:schemeClr val="accent3"/>
                </a:solidFill>
              </a:rPr>
              <a:t>ZeroDivisionError as </a:t>
            </a:r>
            <a:r>
              <a:rPr lang="en-US">
                <a:solidFill>
                  <a:schemeClr val="dk1"/>
                </a:solidFill>
              </a:rPr>
              <a:t>a = 1 and b = 0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then we will go to func1(1,0) which will result 1/0 which lead to an error.</a:t>
            </a:r>
            <a:endParaRPr>
              <a:solidFill>
                <a:schemeClr val="dk1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br>
              <a:rPr lang="en-US">
                <a:solidFill>
                  <a:schemeClr val="dk1"/>
                </a:solidFill>
              </a:rPr>
            </a:br>
            <a:r>
              <a:rPr b="1" lang="en-US" u="sng">
                <a:solidFill>
                  <a:schemeClr val="accent4"/>
                </a:solidFill>
              </a:rPr>
              <a:t>Conclusion: </a:t>
            </a:r>
            <a:br>
              <a:rPr lang="en-US">
                <a:solidFill>
                  <a:schemeClr val="dk1"/>
                </a:solidFill>
              </a:rPr>
            </a:br>
            <a:r>
              <a:rPr b="1" lang="en-US">
                <a:solidFill>
                  <a:schemeClr val="accent2"/>
                </a:solidFill>
              </a:rPr>
              <a:t>as we see that the code may appear fine and has no problem but sometimes some errors occurs from no where.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lang="en-US">
                <a:solidFill>
                  <a:schemeClr val="dk1"/>
                </a:solidFill>
              </a:rPr>
              <a:t>so </a:t>
            </a:r>
            <a:r>
              <a:rPr b="1" lang="en-US">
                <a:solidFill>
                  <a:srgbClr val="FF0000"/>
                </a:solidFill>
              </a:rPr>
              <a:t>debugging the error </a:t>
            </a:r>
            <a:r>
              <a:rPr b="1" lang="en-US">
                <a:solidFill>
                  <a:schemeClr val="dk1"/>
                </a:solidFill>
              </a:rPr>
              <a:t>can solve this problem with three possibilities:</a:t>
            </a:r>
            <a:r>
              <a:rPr b="1" lang="en-US">
                <a:solidFill>
                  <a:schemeClr val="accent1"/>
                </a:solidFill>
              </a:rPr>
              <a:t> 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1"/>
                </a:solidFill>
              </a:rPr>
              <a:t>plain </a:t>
            </a:r>
            <a:r>
              <a:rPr b="1"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accent1"/>
                </a:solidFill>
              </a:rPr>
              <a:t>context</a:t>
            </a:r>
            <a:r>
              <a:rPr b="1"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accent1"/>
                </a:solidFill>
              </a:rPr>
              <a:t>verbose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4" name="Google Shape;154;p18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6- debugging the error:</a:t>
            </a:r>
            <a:endParaRPr b="1" sz="5400" u="sng">
              <a:solidFill>
                <a:srgbClr val="FF0000"/>
              </a:solidFill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970400" y="2613483"/>
            <a:ext cx="6425482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None/>
            </a:pPr>
            <a:r>
              <a:rPr b="0" i="0" lang="en-US" sz="48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[2]: </a:t>
            </a:r>
            <a:r>
              <a:rPr b="0" i="0" lang="en-US" sz="4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func2(1)</a:t>
            </a:r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0" y="4460081"/>
            <a:ext cx="24384000" cy="65315"/>
          </a:xfrm>
          <a:prstGeom prst="straightConnector1">
            <a:avLst/>
          </a:prstGeom>
          <a:noFill/>
          <a:ln cap="flat" cmpd="sng" w="9525">
            <a:solidFill>
              <a:srgbClr val="0A9C5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970400" y="3661321"/>
            <a:ext cx="23169760" cy="6093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4"/>
                </a:solidFill>
              </a:rPr>
              <a:t>%xmode </a:t>
            </a:r>
            <a:r>
              <a:rPr b="1" lang="en-US">
                <a:solidFill>
                  <a:schemeClr val="dk1"/>
                </a:solidFill>
              </a:rPr>
              <a:t>Plain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1"/>
                </a:solidFill>
              </a:rPr>
              <a:t>Exception reporting mode : plain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1"/>
                </a:solidFill>
              </a:rPr>
              <a:t>Traceback (most recent call)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1"/>
                </a:solidFill>
              </a:rPr>
              <a:t>func2(1)</a:t>
            </a:r>
            <a:endParaRPr/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6- debugging the error:</a:t>
            </a:r>
            <a:endParaRPr b="1" sz="5400" u="sng">
              <a:solidFill>
                <a:srgbClr val="FF0000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130628" y="2613483"/>
            <a:ext cx="7464830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None/>
            </a:pPr>
            <a:r>
              <a:rPr b="0" i="0" lang="en-US" sz="48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[3]:</a:t>
            </a:r>
            <a:endParaRPr/>
          </a:p>
        </p:txBody>
      </p:sp>
      <p:cxnSp>
        <p:nvCxnSpPr>
          <p:cNvPr id="164" name="Google Shape;164;p19"/>
          <p:cNvCxnSpPr/>
          <p:nvPr/>
        </p:nvCxnSpPr>
        <p:spPr>
          <a:xfrm>
            <a:off x="0" y="7242388"/>
            <a:ext cx="24384000" cy="65315"/>
          </a:xfrm>
          <a:prstGeom prst="straightConnector1">
            <a:avLst/>
          </a:prstGeom>
          <a:noFill/>
          <a:ln cap="flat" cmpd="sng" w="9525">
            <a:solidFill>
              <a:srgbClr val="0A9C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9"/>
          <p:cNvSpPr txBox="1"/>
          <p:nvPr/>
        </p:nvSpPr>
        <p:spPr>
          <a:xfrm>
            <a:off x="130628" y="7602662"/>
            <a:ext cx="7464830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None/>
            </a:pPr>
            <a:r>
              <a:rPr b="0" i="0" lang="en-US" sz="48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[4]:</a:t>
            </a:r>
            <a:endParaRPr/>
          </a:p>
        </p:txBody>
      </p:sp>
      <p:cxnSp>
        <p:nvCxnSpPr>
          <p:cNvPr id="166" name="Google Shape;166;p19"/>
          <p:cNvCxnSpPr/>
          <p:nvPr/>
        </p:nvCxnSpPr>
        <p:spPr>
          <a:xfrm>
            <a:off x="0" y="4860140"/>
            <a:ext cx="24384000" cy="65315"/>
          </a:xfrm>
          <a:prstGeom prst="straightConnector1">
            <a:avLst/>
          </a:prstGeom>
          <a:noFill/>
          <a:ln cap="flat" cmpd="sng" w="9525">
            <a:solidFill>
              <a:srgbClr val="0A9C5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/>
        </p:nvSpPr>
        <p:spPr>
          <a:xfrm>
            <a:off x="3693637" y="2818638"/>
            <a:ext cx="16951126" cy="3057144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Lecture 5 : Exception handling , Debugging &amp; Libraries in </a:t>
            </a:r>
            <a:r>
              <a:rPr b="1" i="0" lang="en-US" sz="8800" u="none" cap="none" strike="noStrike">
                <a:solidFill>
                  <a:srgbClr val="FDE499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0" i="0" lang="en-US" sz="8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i="0" lang="en-US" sz="8800" u="none" cap="none" strike="noStrike">
                <a:solidFill>
                  <a:srgbClr val="F6B3AC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i="0" lang="en-US" sz="8800" u="none" cap="none" strike="noStrike">
                <a:solidFill>
                  <a:srgbClr val="D8E6FC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="1" i="0" lang="en-US" sz="8800" u="none" cap="none" strike="noStrike">
                <a:solidFill>
                  <a:srgbClr val="6F6F6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="1" i="0" lang="en-US" sz="88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1" i="0" sz="88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" name="Google Shape;5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6997" y="6078474"/>
            <a:ext cx="4624406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970400" y="3661321"/>
            <a:ext cx="23169760" cy="75712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4"/>
                </a:solidFill>
              </a:rPr>
              <a:t>%xmode </a:t>
            </a:r>
            <a:r>
              <a:rPr b="1" lang="en-US">
                <a:solidFill>
                  <a:schemeClr val="dk1"/>
                </a:solidFill>
              </a:rPr>
              <a:t>Verbose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1"/>
                </a:solidFill>
              </a:rPr>
              <a:t>Exception reporting mode : Verbose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1"/>
                </a:solidFill>
              </a:rPr>
              <a:t>Traceback (most recent call last)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3"/>
                </a:solidFill>
              </a:rPr>
              <a:t>Verbose is similar as plain but verbose add extra information and argume=nt to any function that are called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1"/>
                </a:solidFill>
              </a:rPr>
              <a:t>func2(1)</a:t>
            </a:r>
            <a:endParaRPr/>
          </a:p>
        </p:txBody>
      </p:sp>
      <p:sp>
        <p:nvSpPr>
          <p:cNvPr id="172" name="Google Shape;172;p20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6- debugging the error:</a:t>
            </a:r>
            <a:endParaRPr b="1" sz="5400" u="sng">
              <a:solidFill>
                <a:srgbClr val="FF0000"/>
              </a:solidFill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130628" y="2613483"/>
            <a:ext cx="7464830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None/>
            </a:pPr>
            <a:r>
              <a:rPr b="0" i="0" lang="en-US" sz="48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[5]:</a:t>
            </a:r>
            <a:endParaRPr/>
          </a:p>
        </p:txBody>
      </p:sp>
      <p:cxnSp>
        <p:nvCxnSpPr>
          <p:cNvPr id="174" name="Google Shape;174;p20"/>
          <p:cNvCxnSpPr/>
          <p:nvPr/>
        </p:nvCxnSpPr>
        <p:spPr>
          <a:xfrm>
            <a:off x="0" y="9172048"/>
            <a:ext cx="24384000" cy="65315"/>
          </a:xfrm>
          <a:prstGeom prst="straightConnector1">
            <a:avLst/>
          </a:prstGeom>
          <a:noFill/>
          <a:ln cap="flat" cmpd="sng" w="9525">
            <a:solidFill>
              <a:srgbClr val="0A9C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0"/>
          <p:cNvSpPr txBox="1"/>
          <p:nvPr/>
        </p:nvSpPr>
        <p:spPr>
          <a:xfrm>
            <a:off x="0" y="9292123"/>
            <a:ext cx="7464830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None/>
            </a:pPr>
            <a:r>
              <a:rPr b="0" i="0" lang="en-US" sz="48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[6]:</a:t>
            </a:r>
            <a:endParaRPr/>
          </a:p>
        </p:txBody>
      </p:sp>
      <p:cxnSp>
        <p:nvCxnSpPr>
          <p:cNvPr id="176" name="Google Shape;176;p20"/>
          <p:cNvCxnSpPr/>
          <p:nvPr/>
        </p:nvCxnSpPr>
        <p:spPr>
          <a:xfrm>
            <a:off x="25829" y="4860140"/>
            <a:ext cx="24384000" cy="65315"/>
          </a:xfrm>
          <a:prstGeom prst="straightConnector1">
            <a:avLst/>
          </a:prstGeom>
          <a:noFill/>
          <a:ln cap="flat" cmpd="sng" w="9525">
            <a:solidFill>
              <a:srgbClr val="0A9C5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970400" y="3661321"/>
            <a:ext cx="23169760" cy="5355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4"/>
                </a:solidFill>
              </a:rPr>
              <a:t>%xmode </a:t>
            </a:r>
            <a:r>
              <a:rPr b="1" lang="en-US">
                <a:solidFill>
                  <a:schemeClr val="dk1"/>
                </a:solidFill>
              </a:rPr>
              <a:t>Verbose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1"/>
                </a:solidFill>
              </a:rPr>
              <a:t>Exception reporting mode : Verbose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1"/>
                </a:solidFill>
              </a:rPr>
              <a:t>Traceback (most recent call last)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3"/>
                </a:solidFill>
              </a:rPr>
              <a:t>Verbose is similar as plain but verbose add extra information and argument to any function that are called</a:t>
            </a:r>
            <a:endParaRPr/>
          </a:p>
        </p:txBody>
      </p:sp>
      <p:sp>
        <p:nvSpPr>
          <p:cNvPr id="182" name="Google Shape;182;p21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6- debugging the error:</a:t>
            </a:r>
            <a:endParaRPr b="1" sz="5400" u="sng">
              <a:solidFill>
                <a:srgbClr val="FF0000"/>
              </a:solidFill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130628" y="2613483"/>
            <a:ext cx="7464830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None/>
            </a:pPr>
            <a:r>
              <a:rPr b="0" i="0" lang="en-US" sz="4800" u="none" cap="none" strike="noStrike">
                <a:solidFill>
                  <a:schemeClr val="accent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[5]:</a:t>
            </a:r>
            <a:endParaRPr/>
          </a:p>
        </p:txBody>
      </p:sp>
      <p:cxnSp>
        <p:nvCxnSpPr>
          <p:cNvPr id="184" name="Google Shape;184;p21"/>
          <p:cNvCxnSpPr/>
          <p:nvPr/>
        </p:nvCxnSpPr>
        <p:spPr>
          <a:xfrm>
            <a:off x="0" y="4860140"/>
            <a:ext cx="24384000" cy="65315"/>
          </a:xfrm>
          <a:prstGeom prst="straightConnector1">
            <a:avLst/>
          </a:prstGeom>
          <a:noFill/>
          <a:ln cap="flat" cmpd="sng" w="9525">
            <a:solidFill>
              <a:srgbClr val="0A9C5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970400" y="3661321"/>
            <a:ext cx="23169760" cy="31392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1"/>
                </a:solidFill>
              </a:rPr>
              <a:t>For more information Resource code: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4"/>
                </a:solidFill>
              </a:rPr>
              <a:t>https://jakevdp.github.io/PythonDataScienceHandbook/01.06-errors-and-debugging.html#:~:text=Debugging%3A%20When%20Reading%20Tracebacks%20Is,causing%20a%20more%20difficult%20error.</a:t>
            </a:r>
            <a:endParaRPr/>
          </a:p>
        </p:txBody>
      </p:sp>
      <p:cxnSp>
        <p:nvCxnSpPr>
          <p:cNvPr id="190" name="Google Shape;190;p22"/>
          <p:cNvCxnSpPr/>
          <p:nvPr/>
        </p:nvCxnSpPr>
        <p:spPr>
          <a:xfrm>
            <a:off x="0" y="8060539"/>
            <a:ext cx="24384000" cy="65315"/>
          </a:xfrm>
          <a:prstGeom prst="straightConnector1">
            <a:avLst/>
          </a:prstGeom>
          <a:noFill/>
          <a:ln cap="flat" cmpd="sng" w="9525">
            <a:solidFill>
              <a:srgbClr val="0A9C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22"/>
          <p:cNvSpPr txBox="1"/>
          <p:nvPr>
            <p:ph type="title"/>
          </p:nvPr>
        </p:nvSpPr>
        <p:spPr>
          <a:xfrm>
            <a:off x="927050" y="1290125"/>
            <a:ext cx="20936400" cy="1923523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n-US"/>
              <a:t>The code above: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2278700" y="5627087"/>
            <a:ext cx="15843300" cy="4431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1" lang="en-US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1. Introducing Import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1" lang="en-US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2. Modules Documentations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1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3. Let’s use </a:t>
            </a:r>
            <a:r>
              <a:rPr b="1" lang="en-US">
                <a:solidFill>
                  <a:schemeClr val="accent4"/>
                </a:solidFill>
              </a:rPr>
              <a:t>pyttsx3</a:t>
            </a:r>
            <a:r>
              <a:rPr b="1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 module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1" lang="en-US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4. Packages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 Let’s use cowsay package</a:t>
            </a:r>
            <a:endParaRPr/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2278700" y="3143550"/>
            <a:ext cx="145425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>
                <a:solidFill>
                  <a:schemeClr val="accent1"/>
                </a:solidFill>
              </a:rPr>
              <a:t>Packages &amp; Modules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>
            <a:off x="5657850" y="1314449"/>
            <a:ext cx="3143250" cy="225742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5657850" y="3807619"/>
            <a:ext cx="3143250" cy="225742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5657850" y="6300789"/>
            <a:ext cx="3143250" cy="225742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5657850" y="8793959"/>
            <a:ext cx="3143250" cy="225742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9886950" y="5800726"/>
            <a:ext cx="4029075" cy="1000125"/>
          </a:xfrm>
          <a:prstGeom prst="rightArrow">
            <a:avLst>
              <a:gd fmla="val 32857" name="adj1"/>
              <a:gd fmla="val 115714" name="adj2"/>
            </a:avLst>
          </a:prstGeom>
          <a:solidFill>
            <a:schemeClr val="dk1"/>
          </a:solidFill>
          <a:ln cap="flat" cmpd="sng" w="25400">
            <a:solidFill>
              <a:srgbClr val="2E2E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15001875" y="5172076"/>
            <a:ext cx="3143250" cy="2257425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rgbClr val="2E2E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>
            <a:off x="5657850" y="1314449"/>
            <a:ext cx="3143250" cy="225742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5657850" y="3807619"/>
            <a:ext cx="3143250" cy="225742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5657850" y="6300789"/>
            <a:ext cx="3143250" cy="225742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5657850" y="8793959"/>
            <a:ext cx="3143250" cy="225742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9886950" y="5800726"/>
            <a:ext cx="4029075" cy="1000125"/>
          </a:xfrm>
          <a:prstGeom prst="rightArrow">
            <a:avLst>
              <a:gd fmla="val 32857" name="adj1"/>
              <a:gd fmla="val 115714" name="adj2"/>
            </a:avLst>
          </a:prstGeom>
          <a:solidFill>
            <a:schemeClr val="dk1"/>
          </a:solidFill>
          <a:ln cap="flat" cmpd="sng" w="25400">
            <a:solidFill>
              <a:srgbClr val="2E2E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15001875" y="5172076"/>
            <a:ext cx="3143250" cy="2257425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rgbClr val="2E2E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>
            <a:off x="9886950" y="5800726"/>
            <a:ext cx="4029075" cy="1000125"/>
          </a:xfrm>
          <a:prstGeom prst="rightArrow">
            <a:avLst>
              <a:gd fmla="val 32857" name="adj1"/>
              <a:gd fmla="val 115714" name="adj2"/>
            </a:avLst>
          </a:prstGeom>
          <a:solidFill>
            <a:schemeClr val="dk1"/>
          </a:solidFill>
          <a:ln cap="flat" cmpd="sng" w="25400">
            <a:solidFill>
              <a:srgbClr val="2E2E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875" y="4029075"/>
            <a:ext cx="4029075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/>
        </p:nvSpPr>
        <p:spPr>
          <a:xfrm>
            <a:off x="800099" y="1423928"/>
            <a:ext cx="780097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function_name ( 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800098" y="4286250"/>
            <a:ext cx="780097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function_name ( 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800097" y="7148572"/>
            <a:ext cx="780097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function_name ( ):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15473362" y="8058150"/>
            <a:ext cx="30861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/>
        </p:nvSpPr>
        <p:spPr>
          <a:xfrm>
            <a:off x="15220949" y="5580727"/>
            <a:ext cx="665797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 = 3.1415…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9886950" y="5800726"/>
            <a:ext cx="4029075" cy="1000125"/>
          </a:xfrm>
          <a:prstGeom prst="rightArrow">
            <a:avLst>
              <a:gd fmla="val 32857" name="adj1"/>
              <a:gd fmla="val 115714" name="adj2"/>
            </a:avLst>
          </a:prstGeom>
          <a:solidFill>
            <a:schemeClr val="dk1"/>
          </a:solidFill>
          <a:ln cap="flat" cmpd="sng" w="25400">
            <a:solidFill>
              <a:srgbClr val="2E2E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999" y="3786188"/>
            <a:ext cx="4029075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4281486" y="8029575"/>
            <a:ext cx="30861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3133725" y="2586036"/>
            <a:ext cx="18745200" cy="85439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Does Modules Only Contain Function?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893050" y="1290125"/>
            <a:ext cx="219561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1149500" y="4079650"/>
            <a:ext cx="21906300" cy="6093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A Python module is </a:t>
            </a:r>
            <a:r>
              <a:rPr b="1" lang="en-US"/>
              <a:t>a file containing Python definitions and statements</a:t>
            </a:r>
            <a:r>
              <a:rPr lang="en-US"/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A module can define functions, classes, and variables.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Modules are self-contained software units which can be:</a:t>
            </a:r>
            <a:endParaRPr/>
          </a:p>
          <a:p>
            <a:pPr indent="-6858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-US"/>
              <a:t>Re-used in other software</a:t>
            </a:r>
            <a:endParaRPr/>
          </a:p>
          <a:p>
            <a:pPr indent="-6858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-US"/>
              <a:t>Executed independently</a:t>
            </a:r>
            <a:endParaRPr/>
          </a:p>
          <a:p>
            <a:pPr indent="-6858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-US"/>
              <a:t>Easily identified between other units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>
            <a:off x="9748837" y="5872162"/>
            <a:ext cx="4029075" cy="1000125"/>
          </a:xfrm>
          <a:prstGeom prst="rightArrow">
            <a:avLst>
              <a:gd fmla="val 32857" name="adj1"/>
              <a:gd fmla="val 115714" name="adj2"/>
            </a:avLst>
          </a:prstGeom>
          <a:solidFill>
            <a:schemeClr val="dk1"/>
          </a:solidFill>
          <a:ln cap="flat" cmpd="sng" w="25400">
            <a:solidFill>
              <a:srgbClr val="2E2E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766" y="811136"/>
            <a:ext cx="2672160" cy="272112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/>
        </p:nvSpPr>
        <p:spPr>
          <a:xfrm>
            <a:off x="3898465" y="3532263"/>
            <a:ext cx="20467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766" y="4440162"/>
            <a:ext cx="2672160" cy="272112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/>
        </p:nvSpPr>
        <p:spPr>
          <a:xfrm>
            <a:off x="3898465" y="7161289"/>
            <a:ext cx="20467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766" y="8069188"/>
            <a:ext cx="2672160" cy="272112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/>
          <p:nvPr/>
        </p:nvSpPr>
        <p:spPr>
          <a:xfrm>
            <a:off x="3898465" y="10790315"/>
            <a:ext cx="20467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77035" y="3278187"/>
            <a:ext cx="6159500" cy="6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type="title"/>
          </p:nvPr>
        </p:nvSpPr>
        <p:spPr>
          <a:xfrm>
            <a:off x="2278700" y="3143550"/>
            <a:ext cx="145425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477575" y="4888700"/>
            <a:ext cx="170619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/>
              <a:t>Exception Handling, Debugging &amp; Libraries	   </a:t>
            </a:r>
            <a:r>
              <a:rPr lang="en-US" sz="3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Friday 3/3/2022</a:t>
            </a:r>
            <a:endParaRPr sz="3600"/>
          </a:p>
        </p:txBody>
      </p:sp>
      <p:sp>
        <p:nvSpPr>
          <p:cNvPr id="57" name="Google Shape;57;p3"/>
          <p:cNvSpPr txBox="1"/>
          <p:nvPr>
            <p:ph idx="2" type="body"/>
          </p:nvPr>
        </p:nvSpPr>
        <p:spPr>
          <a:xfrm>
            <a:off x="2477575" y="6102575"/>
            <a:ext cx="8531801" cy="3901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None/>
            </a:pPr>
            <a:r>
              <a:rPr lang="en-US" sz="3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Error Types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1. Syntax Error</a:t>
            </a:r>
            <a:endParaRPr sz="30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2. Value Error</a:t>
            </a:r>
            <a:endParaRPr sz="30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3. try, except</a:t>
            </a:r>
            <a:endParaRPr sz="30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4. Name Error</a:t>
            </a:r>
            <a:endParaRPr sz="30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5. else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lang="en-US" sz="3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6. Debugging the Errors</a:t>
            </a:r>
            <a:endParaRPr sz="30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9549950" y="6102575"/>
            <a:ext cx="8531801" cy="3901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 Light"/>
              <a:buNone/>
            </a:pPr>
            <a:r>
              <a:rPr b="0" i="0" lang="en-U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Libraries/Modules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0" i="0" lang="en-U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7. Modules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0" i="0" lang="en-U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8. Packages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0" i="0" lang="en-U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9. Introducing Import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0" i="0" lang="en-U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10. Let’s use pyttsx3 module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0" i="0" lang="en-U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11. Let’s use cowsay package 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0" i="0" lang="en-U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12. Modules Documentations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893050" y="1290125"/>
            <a:ext cx="219561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Package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1149500" y="4079650"/>
            <a:ext cx="21906300" cy="3877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A Python package, on the other hand, is a directory/folder that can potentially have multiple modules (files), and even sub-packages (more directories, more files).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600" y="636915"/>
            <a:ext cx="17322800" cy="12442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1238850" y="4549691"/>
            <a:ext cx="21906300" cy="4616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/>
              <a:t>Since each modules are a collection of functions and it each can be executed on its own then </a:t>
            </a:r>
            <a:r>
              <a:rPr b="1" lang="en-US">
                <a:solidFill>
                  <a:schemeClr val="dk1"/>
                </a:solidFill>
              </a:rPr>
              <a:t>a function is considered a module</a:t>
            </a:r>
            <a:r>
              <a:rPr b="1" lang="en-US"/>
              <a:t>. (same goes for the classes)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solidFill>
                  <a:srgbClr val="FF0000"/>
                </a:solidFill>
              </a:rPr>
              <a:t>Any python file you have ever created is considered a module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893050" y="1290125"/>
            <a:ext cx="219561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Importing Modules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1149500" y="4079650"/>
            <a:ext cx="21906300" cy="6093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dk1"/>
                </a:solidFill>
              </a:rPr>
              <a:t>To use a module we need to: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First: Download the module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Second: import the module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Third: Check the </a:t>
            </a:r>
            <a:r>
              <a:rPr lang="en-US">
                <a:solidFill>
                  <a:srgbClr val="FFC107"/>
                </a:solidFill>
              </a:rPr>
              <a:t>module documentation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 rot="1341209">
            <a:off x="13083580" y="3952442"/>
            <a:ext cx="866166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Let’s import our first module and let the fun begin.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893050" y="1290125"/>
            <a:ext cx="219561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n-US">
                <a:solidFill>
                  <a:schemeClr val="dk1"/>
                </a:solidFill>
              </a:rPr>
              <a:t>Module Documentation</a:t>
            </a:r>
            <a:endParaRPr/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1149500" y="4079650"/>
            <a:ext cx="21906300" cy="24006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dk1"/>
                </a:solidFill>
              </a:rPr>
              <a:t>It is a detailed summary about the module and what are the functions and variables are in this module, what are the parameters or each function, return type, … ,etc.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893050" y="1290125"/>
            <a:ext cx="219561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__init__.py</a:t>
            </a:r>
            <a:endParaRPr/>
          </a:p>
        </p:txBody>
      </p:sp>
      <p:sp>
        <p:nvSpPr>
          <p:cNvPr id="289" name="Google Shape;289;p35"/>
          <p:cNvSpPr txBox="1"/>
          <p:nvPr>
            <p:ph idx="1" type="body"/>
          </p:nvPr>
        </p:nvSpPr>
        <p:spPr>
          <a:xfrm>
            <a:off x="1238850" y="4180359"/>
            <a:ext cx="21906300" cy="5355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solidFill>
                  <a:schemeClr val="dk2"/>
                </a:solidFill>
              </a:rPr>
              <a:t>The </a:t>
            </a:r>
            <a:r>
              <a:rPr b="1" lang="en-US">
                <a:solidFill>
                  <a:srgbClr val="083C92"/>
                </a:solidFill>
              </a:rPr>
              <a:t>__init__.py </a:t>
            </a:r>
            <a:r>
              <a:rPr b="1" lang="en-US">
                <a:solidFill>
                  <a:schemeClr val="dk2"/>
                </a:solidFill>
              </a:rPr>
              <a:t>file lets the Python interpreter know that a directory contains code for a Python module.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solidFill>
                  <a:schemeClr val="dk2"/>
                </a:solidFill>
              </a:rPr>
              <a:t>An __init__.py file can be blank.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solidFill>
                  <a:schemeClr val="dk2"/>
                </a:solidFill>
              </a:rPr>
              <a:t>Without one, you cannot import modules from another folder into your project.</a:t>
            </a:r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7927750" y="9992043"/>
            <a:ext cx="78867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C107"/>
                </a:solidFill>
                <a:latin typeface="Arial"/>
                <a:ea typeface="Arial"/>
                <a:cs typeface="Arial"/>
                <a:sym typeface="Arial"/>
              </a:rPr>
              <a:t>Let’s try our Package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893050" y="1290125"/>
            <a:ext cx="219561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__main__</a:t>
            </a:r>
            <a:endParaRPr/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1149500" y="4079650"/>
            <a:ext cx="21906300" cy="16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solidFill>
                  <a:schemeClr val="dk2"/>
                </a:solidFill>
              </a:rPr>
              <a:t>We notice that in other languages the code is written inside a block called </a:t>
            </a:r>
            <a:r>
              <a:rPr b="1" lang="en-US">
                <a:solidFill>
                  <a:srgbClr val="FF0000"/>
                </a:solidFill>
              </a:rPr>
              <a:t>main, </a:t>
            </a:r>
            <a:r>
              <a:rPr b="1" lang="en-US">
                <a:solidFill>
                  <a:schemeClr val="dk2"/>
                </a:solidFill>
              </a:rPr>
              <a:t>but in python it is not!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97" name="Google Shape;2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500" y="5741613"/>
            <a:ext cx="11261014" cy="6684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6"/>
          <p:cNvPicPr preferRelativeResize="0"/>
          <p:nvPr/>
        </p:nvPicPr>
        <p:blipFill rotWithShape="1">
          <a:blip r:embed="rId4">
            <a:alphaModFix/>
          </a:blip>
          <a:srcRect b="0" l="0" r="40011" t="0"/>
          <a:stretch/>
        </p:blipFill>
        <p:spPr>
          <a:xfrm>
            <a:off x="13074235" y="5236041"/>
            <a:ext cx="9317843" cy="718983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 txBox="1"/>
          <p:nvPr/>
        </p:nvSpPr>
        <p:spPr>
          <a:xfrm>
            <a:off x="12773025" y="1290125"/>
            <a:ext cx="894397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what is main?</a:t>
            </a: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0711" y="138261"/>
            <a:ext cx="3631730" cy="389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893050" y="1290125"/>
            <a:ext cx="219561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__main__</a:t>
            </a:r>
            <a:endParaRPr/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1149500" y="4079650"/>
            <a:ext cx="21906300" cy="5355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solidFill>
                  <a:schemeClr val="dk2"/>
                </a:solidFill>
              </a:rPr>
              <a:t>In other programing languages main is a function that indicate the start of the running code, where if any function is not called by the main function it is not executed.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solidFill>
                  <a:srgbClr val="FF0000"/>
                </a:solidFill>
              </a:rPr>
              <a:t>So main indicate where top level code that is currently executed.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solidFill>
                  <a:srgbClr val="FF0000"/>
                </a:solidFill>
              </a:rPr>
              <a:t>In Python it is a bit different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893050" y="1290125"/>
            <a:ext cx="219561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__name__ variable</a:t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1149500" y="4079650"/>
            <a:ext cx="21906300" cy="16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solidFill>
                  <a:schemeClr val="dk2"/>
                </a:solidFill>
              </a:rPr>
              <a:t>In python name is a variable that carries the value of the name of the file.</a:t>
            </a:r>
            <a:endParaRPr/>
          </a:p>
        </p:txBody>
      </p:sp>
      <p:pic>
        <p:nvPicPr>
          <p:cNvPr id="313" name="Google Shape;31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909" y="7680203"/>
            <a:ext cx="1957784" cy="199366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8"/>
          <p:cNvSpPr txBox="1"/>
          <p:nvPr/>
        </p:nvSpPr>
        <p:spPr>
          <a:xfrm>
            <a:off x="6273511" y="9673863"/>
            <a:ext cx="17325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Math.py</a:t>
            </a:r>
            <a:endParaRPr/>
          </a:p>
        </p:txBody>
      </p:sp>
      <p:pic>
        <p:nvPicPr>
          <p:cNvPr id="315" name="Google Shape;31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5728" y="9261808"/>
            <a:ext cx="1957784" cy="199366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8"/>
          <p:cNvSpPr txBox="1"/>
          <p:nvPr/>
        </p:nvSpPr>
        <p:spPr>
          <a:xfrm>
            <a:off x="3994059" y="11255468"/>
            <a:ext cx="26011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mymodule.py</a:t>
            </a:r>
            <a:endParaRPr/>
          </a:p>
        </p:txBody>
      </p:sp>
      <p:pic>
        <p:nvPicPr>
          <p:cNvPr id="317" name="Google Shape;3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5728" y="5398253"/>
            <a:ext cx="1957784" cy="199366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 txBox="1"/>
          <p:nvPr/>
        </p:nvSpPr>
        <p:spPr>
          <a:xfrm>
            <a:off x="4200127" y="7391913"/>
            <a:ext cx="21889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cowsay.py</a:t>
            </a: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8271093" y="6029325"/>
            <a:ext cx="5111532" cy="828675"/>
          </a:xfrm>
          <a:prstGeom prst="rightArrow">
            <a:avLst>
              <a:gd fmla="val 29310" name="adj1"/>
              <a:gd fmla="val 60345" name="adj2"/>
            </a:avLst>
          </a:prstGeom>
          <a:solidFill>
            <a:schemeClr val="dk1"/>
          </a:solidFill>
          <a:ln cap="flat" cmpd="sng" w="25400">
            <a:solidFill>
              <a:srgbClr val="2E2E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8271093" y="8172032"/>
            <a:ext cx="5111532" cy="828675"/>
          </a:xfrm>
          <a:prstGeom prst="rightArrow">
            <a:avLst>
              <a:gd fmla="val 29310" name="adj1"/>
              <a:gd fmla="val 60345" name="adj2"/>
            </a:avLst>
          </a:prstGeom>
          <a:solidFill>
            <a:schemeClr val="dk1"/>
          </a:solidFill>
          <a:ln cap="flat" cmpd="sng" w="25400">
            <a:solidFill>
              <a:srgbClr val="2E2E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8271093" y="10258638"/>
            <a:ext cx="5111532" cy="828675"/>
          </a:xfrm>
          <a:prstGeom prst="rightArrow">
            <a:avLst>
              <a:gd fmla="val 29310" name="adj1"/>
              <a:gd fmla="val 60345" name="adj2"/>
            </a:avLst>
          </a:prstGeom>
          <a:solidFill>
            <a:schemeClr val="dk1"/>
          </a:solidFill>
          <a:ln cap="flat" cmpd="sng" w="25400">
            <a:solidFill>
              <a:srgbClr val="2E2E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14830425" y="5979584"/>
            <a:ext cx="6477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__name__ == cowsay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14830425" y="8261534"/>
            <a:ext cx="61341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 name __ == Math</a:t>
            </a:r>
            <a:endParaRPr/>
          </a:p>
        </p:txBody>
      </p:sp>
      <p:sp>
        <p:nvSpPr>
          <p:cNvPr id="324" name="Google Shape;324;p38"/>
          <p:cNvSpPr txBox="1"/>
          <p:nvPr/>
        </p:nvSpPr>
        <p:spPr>
          <a:xfrm>
            <a:off x="14411325" y="10256316"/>
            <a:ext cx="7315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 name __ == mymodule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893050" y="1290125"/>
            <a:ext cx="219561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__main__ variable</a:t>
            </a:r>
            <a:endParaRPr/>
          </a:p>
        </p:txBody>
      </p:sp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893050" y="3346150"/>
            <a:ext cx="21906300" cy="6093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__main__ is </a:t>
            </a:r>
            <a:r>
              <a:rPr b="1" lang="en-US"/>
              <a:t>the name of the environment where top-level code is run</a:t>
            </a:r>
            <a:r>
              <a:rPr lang="en-US"/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“Top-level code” is the first user-specified Python module that starts running.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It's “top-level” because it imports all other modules that the program needs.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Sometimes “top-level code” is called an entry point to the application.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idx="1" type="body"/>
          </p:nvPr>
        </p:nvSpPr>
        <p:spPr>
          <a:xfrm>
            <a:off x="2278700" y="5627087"/>
            <a:ext cx="15843300" cy="602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1" lang="en-US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1. Syntax Error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1" lang="en-US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2. Value Error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1" lang="en-US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3. try, except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1" lang="en-US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4. Name Error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 else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Open Sans"/>
              <a:buChar char="●"/>
            </a:pPr>
            <a:r>
              <a:rPr b="1" lang="en-US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6. Debugging the Errors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 txBox="1"/>
          <p:nvPr>
            <p:ph type="title"/>
          </p:nvPr>
        </p:nvSpPr>
        <p:spPr>
          <a:xfrm>
            <a:off x="2278700" y="3143550"/>
            <a:ext cx="145425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>
                <a:solidFill>
                  <a:schemeClr val="accent1"/>
                </a:solidFill>
              </a:rPr>
              <a:t>Error types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>
            <p:ph type="title"/>
          </p:nvPr>
        </p:nvSpPr>
        <p:spPr>
          <a:xfrm>
            <a:off x="893050" y="1290125"/>
            <a:ext cx="219561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If(__name__ == ‘__main__’)</a:t>
            </a:r>
            <a:endParaRPr/>
          </a:p>
        </p:txBody>
      </p:sp>
      <p:sp>
        <p:nvSpPr>
          <p:cNvPr id="336" name="Google Shape;336;p40"/>
          <p:cNvSpPr txBox="1"/>
          <p:nvPr>
            <p:ph idx="1" type="body"/>
          </p:nvPr>
        </p:nvSpPr>
        <p:spPr>
          <a:xfrm>
            <a:off x="1149500" y="4079650"/>
            <a:ext cx="21906300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>
                <a:solidFill>
                  <a:schemeClr val="dk2"/>
                </a:solidFill>
              </a:rPr>
              <a:t>Is used make a distinction between modules that represent: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37" name="Google Shape;337;p40"/>
          <p:cNvSpPr/>
          <p:nvPr/>
        </p:nvSpPr>
        <p:spPr>
          <a:xfrm>
            <a:off x="4530436" y="5818909"/>
            <a:ext cx="5320146" cy="602672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 Libraries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Functions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classes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we import into our code</a:t>
            </a:r>
            <a:endParaRPr/>
          </a:p>
        </p:txBody>
      </p:sp>
      <p:sp>
        <p:nvSpPr>
          <p:cNvPr id="338" name="Google Shape;338;p40"/>
          <p:cNvSpPr/>
          <p:nvPr/>
        </p:nvSpPr>
        <p:spPr>
          <a:xfrm>
            <a:off x="14533420" y="5699688"/>
            <a:ext cx="5320146" cy="6026727"/>
          </a:xfrm>
          <a:prstGeom prst="roundRect">
            <a:avLst>
              <a:gd fmla="val 16667" name="adj"/>
            </a:avLst>
          </a:prstGeom>
          <a:solidFill>
            <a:srgbClr val="083C9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3EF9A"/>
                </a:solidFill>
                <a:latin typeface="Arial"/>
                <a:ea typeface="Arial"/>
                <a:cs typeface="Arial"/>
                <a:sym typeface="Arial"/>
              </a:rPr>
              <a:t>B.  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python file         (or code) that currently run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in the console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Into which we can import the modules of </a:t>
            </a:r>
            <a:r>
              <a:rPr b="0" i="0" lang="en-US" sz="4000" u="none" cap="none" strike="noStrike">
                <a:solidFill>
                  <a:srgbClr val="43EF9A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39" name="Google Shape;339;p40"/>
          <p:cNvSpPr txBox="1"/>
          <p:nvPr/>
        </p:nvSpPr>
        <p:spPr>
          <a:xfrm rot="-1171653">
            <a:off x="5541736" y="7770197"/>
            <a:ext cx="1265872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Lets see some code</a:t>
            </a:r>
            <a:endParaRPr b="0" i="0" sz="9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968" y="5952199"/>
            <a:ext cx="1840890" cy="187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050" y="8175642"/>
            <a:ext cx="3234726" cy="323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2D58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idx="4294967295" type="title"/>
          </p:nvPr>
        </p:nvSpPr>
        <p:spPr>
          <a:xfrm>
            <a:off x="5478575" y="5779825"/>
            <a:ext cx="13947000" cy="3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Thanks for listening and hope to see you next lecture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idx="1" type="body"/>
          </p:nvPr>
        </p:nvSpPr>
        <p:spPr>
          <a:xfrm>
            <a:off x="970400" y="2914126"/>
            <a:ext cx="21906300" cy="6093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74088" lvl="0" marL="69717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Char char="•"/>
            </a:pPr>
            <a:r>
              <a:rPr lang="en-US">
                <a:solidFill>
                  <a:srgbClr val="676C72"/>
                </a:solidFill>
              </a:rPr>
              <a:t>Introduction  about </a:t>
            </a:r>
            <a:r>
              <a:rPr b="1" lang="en-US">
                <a:solidFill>
                  <a:schemeClr val="accent2"/>
                </a:solidFill>
              </a:rPr>
              <a:t>“Exception” 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rgbClr val="00B0F0"/>
                </a:solidFill>
              </a:rPr>
              <a:t> Exception occur to happen when something is gone wrong in your program 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rgbClr val="00B0F0"/>
              </a:solidFill>
            </a:endParaRPr>
          </a:p>
          <a:p>
            <a:pPr indent="-685800" lvl="0" marL="708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Char char="-"/>
            </a:pPr>
            <a:r>
              <a:rPr b="1" lang="en-US">
                <a:solidFill>
                  <a:srgbClr val="BF2415"/>
                </a:solidFill>
              </a:rPr>
              <a:t>What’s kind of wrong do we mean?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br>
              <a:rPr b="1" lang="en-US">
                <a:solidFill>
                  <a:srgbClr val="00B0F0"/>
                </a:solidFill>
              </a:rPr>
            </a:br>
            <a:r>
              <a:rPr lang="en-US">
                <a:solidFill>
                  <a:schemeClr val="dk1"/>
                </a:solidFill>
              </a:rPr>
              <a:t>    well let’s see in the following code and see what will happen: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rgbClr val="00B0F0"/>
              </a:solidFill>
            </a:endParaRPr>
          </a:p>
        </p:txBody>
      </p:sp>
      <p:sp>
        <p:nvSpPr>
          <p:cNvPr id="70" name="Google Shape;70;p5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1- Syntax error</a:t>
            </a:r>
            <a:endParaRPr b="1" sz="54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idx="1" type="body"/>
          </p:nvPr>
        </p:nvSpPr>
        <p:spPr>
          <a:xfrm>
            <a:off x="970400" y="2914126"/>
            <a:ext cx="21906300" cy="6832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 u="sng">
                <a:solidFill>
                  <a:schemeClr val="dk1"/>
                </a:solidFill>
              </a:rPr>
              <a:t>Code: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1"/>
                </a:solidFill>
              </a:rPr>
              <a:t>            </a:t>
            </a:r>
            <a:r>
              <a:rPr b="1" lang="en-US">
                <a:solidFill>
                  <a:srgbClr val="0070C0"/>
                </a:solidFill>
              </a:rPr>
              <a:t>print</a:t>
            </a:r>
            <a:r>
              <a:rPr b="1" lang="en-US">
                <a:solidFill>
                  <a:schemeClr val="dk1"/>
                </a:solidFill>
              </a:rPr>
              <a:t>(“hello world)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2"/>
                </a:solidFill>
              </a:rPr>
              <a:t>Can this code run ?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3"/>
                </a:solidFill>
              </a:rPr>
              <a:t>NO!!! , It can’t run and it will give a type of error called “Syntax error”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rgbClr val="7030A0"/>
                </a:solidFill>
              </a:rPr>
              <a:t>What is Syntax error? </a:t>
            </a:r>
            <a:r>
              <a:rPr b="1" lang="en-US">
                <a:solidFill>
                  <a:schemeClr val="accent2"/>
                </a:solidFill>
              </a:rPr>
              <a:t>We will discuss this right now.</a:t>
            </a:r>
            <a:endParaRPr/>
          </a:p>
        </p:txBody>
      </p:sp>
      <p:sp>
        <p:nvSpPr>
          <p:cNvPr id="76" name="Google Shape;76;p6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1- Syntax error</a:t>
            </a:r>
            <a:endParaRPr b="1" sz="5400" u="sng">
              <a:solidFill>
                <a:srgbClr val="FF0000"/>
              </a:solidFill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4931080" y="2195185"/>
            <a:ext cx="13984940" cy="9325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idx="1" type="body"/>
          </p:nvPr>
        </p:nvSpPr>
        <p:spPr>
          <a:xfrm>
            <a:off x="0" y="2895838"/>
            <a:ext cx="23413600" cy="10525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85800" lvl="0" marL="708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Char char="-"/>
            </a:pPr>
            <a:r>
              <a:rPr b="1" lang="en-US">
                <a:solidFill>
                  <a:schemeClr val="accent2"/>
                </a:solidFill>
              </a:rPr>
              <a:t>Syntax Error :</a:t>
            </a:r>
            <a:r>
              <a:rPr lang="en-US"/>
              <a:t>  mistake in the code you wrote , Such as </a:t>
            </a:r>
            <a:r>
              <a:rPr b="1" lang="en-US">
                <a:solidFill>
                  <a:schemeClr val="accent1"/>
                </a:solidFill>
              </a:rPr>
              <a:t>spelling</a:t>
            </a:r>
            <a:r>
              <a:rPr lang="en-US"/>
              <a:t> and </a:t>
            </a:r>
            <a:r>
              <a:rPr b="1" lang="en-US">
                <a:solidFill>
                  <a:schemeClr val="accent1"/>
                </a:solidFill>
              </a:rPr>
              <a:t>punctuation errors</a:t>
            </a:r>
            <a:r>
              <a:rPr lang="en-US"/>
              <a:t>, </a:t>
            </a:r>
            <a:r>
              <a:rPr b="1" lang="en-US">
                <a:solidFill>
                  <a:schemeClr val="accent1"/>
                </a:solidFill>
              </a:rPr>
              <a:t>incorrect labels</a:t>
            </a:r>
            <a:r>
              <a:rPr lang="en-US"/>
              <a:t>, and so on, which cause an error message to be generated by the compiler.</a:t>
            </a:r>
            <a:endParaRPr/>
          </a:p>
          <a:p>
            <a:pPr indent="-290575" lvl="0" marL="708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None/>
            </a:pPr>
            <a:r>
              <a:t/>
            </a:r>
            <a:endParaRPr/>
          </a:p>
          <a:p>
            <a:pPr indent="-685800" lvl="0" marL="708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Char char="-"/>
            </a:pPr>
            <a:r>
              <a:rPr lang="en-US"/>
              <a:t>So in the previous code there was a mistake that we forgot to put the      </a:t>
            </a:r>
            <a:r>
              <a:rPr b="1" lang="en-US">
                <a:solidFill>
                  <a:schemeClr val="dk1"/>
                </a:solidFill>
              </a:rPr>
              <a:t>(</a:t>
            </a:r>
            <a:r>
              <a:rPr b="1" lang="en-US">
                <a:solidFill>
                  <a:schemeClr val="accent3"/>
                </a:solidFill>
              </a:rPr>
              <a:t>quotes : ”</a:t>
            </a:r>
            <a:r>
              <a:rPr b="1" lang="en-US">
                <a:solidFill>
                  <a:schemeClr val="dk1"/>
                </a:solidFill>
              </a:rPr>
              <a:t>) so the correct way to write the code and avoid the syntax error is :</a:t>
            </a:r>
            <a:br>
              <a:rPr b="1" lang="en-US">
                <a:solidFill>
                  <a:schemeClr val="dk1"/>
                </a:solidFill>
              </a:rPr>
            </a:br>
            <a:r>
              <a:rPr b="1" lang="en-US">
                <a:solidFill>
                  <a:schemeClr val="dk1"/>
                </a:solidFill>
              </a:rPr>
              <a:t>   </a:t>
            </a:r>
            <a:br>
              <a:rPr b="1" lang="en-US">
                <a:solidFill>
                  <a:schemeClr val="dk1"/>
                </a:solidFill>
              </a:rPr>
            </a:br>
            <a:r>
              <a:rPr b="1" lang="en-US">
                <a:solidFill>
                  <a:schemeClr val="dk1"/>
                </a:solidFill>
              </a:rPr>
              <a:t>                        		 	 print (“Hello world</a:t>
            </a:r>
            <a:r>
              <a:rPr b="1" lang="en-US">
                <a:solidFill>
                  <a:schemeClr val="accent1"/>
                </a:solidFill>
              </a:rPr>
              <a:t>”</a:t>
            </a:r>
            <a:r>
              <a:rPr b="1" lang="en-US">
                <a:solidFill>
                  <a:schemeClr val="dk1"/>
                </a:solidFill>
              </a:rPr>
              <a:t>)</a:t>
            </a:r>
            <a:endParaRPr/>
          </a:p>
          <a:p>
            <a:pPr indent="-290575" lvl="0" marL="708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685800" lvl="0" marL="708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Char char="-"/>
            </a:pPr>
            <a:r>
              <a:rPr b="1" lang="en-US">
                <a:solidFill>
                  <a:srgbClr val="7030A0"/>
                </a:solidFill>
              </a:rPr>
              <a:t>Now there is no syntax error</a:t>
            </a:r>
            <a:endParaRPr/>
          </a:p>
          <a:p>
            <a:pPr indent="-290575" lvl="0" marL="708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None/>
            </a:pPr>
            <a:r>
              <a:t/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3" name="Google Shape;83;p7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1- Syntax error</a:t>
            </a:r>
            <a:endParaRPr b="1" sz="54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idx="1" type="body"/>
          </p:nvPr>
        </p:nvSpPr>
        <p:spPr>
          <a:xfrm>
            <a:off x="970400" y="2895838"/>
            <a:ext cx="22443200" cy="9048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lang="en-US">
                <a:solidFill>
                  <a:schemeClr val="accent2"/>
                </a:solidFill>
              </a:rPr>
              <a:t>   - </a:t>
            </a:r>
            <a:r>
              <a:rPr b="1" lang="en-US">
                <a:solidFill>
                  <a:schemeClr val="accent2"/>
                </a:solidFill>
              </a:rPr>
              <a:t>Value error : </a:t>
            </a:r>
            <a:r>
              <a:rPr b="1" lang="en-US"/>
              <a:t>is an exception that occurs when a function receives an argument of the correct data type but an </a:t>
            </a:r>
            <a:r>
              <a:rPr b="1" lang="en-US">
                <a:solidFill>
                  <a:srgbClr val="7030A0"/>
                </a:solidFill>
              </a:rPr>
              <a:t>inappropriate value</a:t>
            </a:r>
            <a:r>
              <a:rPr b="1" lang="en-US"/>
              <a:t>. This error usually occurs in </a:t>
            </a:r>
            <a:r>
              <a:rPr b="1" lang="en-US">
                <a:solidFill>
                  <a:srgbClr val="7030A0"/>
                </a:solidFill>
              </a:rPr>
              <a:t>mathematical operations that require a certain kind of value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rgbClr val="7030A0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rgbClr val="7030A0"/>
                </a:solidFill>
              </a:rPr>
              <a:t>Example: 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rgbClr val="7030A0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1"/>
                </a:solidFill>
              </a:rPr>
              <a:t>x = </a:t>
            </a:r>
            <a:r>
              <a:rPr b="1" lang="en-US">
                <a:solidFill>
                  <a:schemeClr val="dk1"/>
                </a:solidFill>
              </a:rPr>
              <a:t>int( input (“what is x ? ”) 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1"/>
                </a:solidFill>
              </a:rPr>
              <a:t>print(</a:t>
            </a:r>
            <a:r>
              <a:rPr b="1" lang="en-US">
                <a:solidFill>
                  <a:schemeClr val="accent3"/>
                </a:solidFill>
              </a:rPr>
              <a:t>f</a:t>
            </a:r>
            <a:r>
              <a:rPr b="1" lang="en-US">
                <a:solidFill>
                  <a:schemeClr val="dk1"/>
                </a:solidFill>
              </a:rPr>
              <a:t> ”x is {</a:t>
            </a:r>
            <a:r>
              <a:rPr b="1" lang="en-US">
                <a:solidFill>
                  <a:schemeClr val="accent1"/>
                </a:solidFill>
              </a:rPr>
              <a:t>x</a:t>
            </a:r>
            <a:r>
              <a:rPr b="1" lang="en-US">
                <a:solidFill>
                  <a:schemeClr val="dk1"/>
                </a:solidFill>
              </a:rPr>
              <a:t>}” 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rgbClr val="FFFFFF"/>
                </a:solidFill>
              </a:rPr>
              <a:t>&lt;&lt;so in this example we will need the user to put an integer value and let’s see what will happen&gt;&gt;</a:t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2- Value error</a:t>
            </a:r>
            <a:endParaRPr b="1" sz="54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idx="1" type="body"/>
          </p:nvPr>
        </p:nvSpPr>
        <p:spPr>
          <a:xfrm>
            <a:off x="970400" y="2877550"/>
            <a:ext cx="23169760" cy="9048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 u="sng">
                <a:solidFill>
                  <a:srgbClr val="7030A0"/>
                </a:solidFill>
              </a:rPr>
              <a:t>Example: 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1"/>
                </a:solidFill>
              </a:rPr>
              <a:t>x = </a:t>
            </a:r>
            <a:r>
              <a:rPr b="1" lang="en-US">
                <a:solidFill>
                  <a:schemeClr val="dk1"/>
                </a:solidFill>
              </a:rPr>
              <a:t>int( input (“what is x ? ”) 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dk1"/>
                </a:solidFill>
              </a:rPr>
              <a:t>print(</a:t>
            </a:r>
            <a:r>
              <a:rPr b="1" lang="en-US">
                <a:solidFill>
                  <a:schemeClr val="accent3"/>
                </a:solidFill>
              </a:rPr>
              <a:t>f</a:t>
            </a:r>
            <a:r>
              <a:rPr b="1" lang="en-US">
                <a:solidFill>
                  <a:schemeClr val="dk1"/>
                </a:solidFill>
              </a:rPr>
              <a:t> ”x is {</a:t>
            </a:r>
            <a:r>
              <a:rPr b="1" lang="en-US">
                <a:solidFill>
                  <a:schemeClr val="accent1"/>
                </a:solidFill>
              </a:rPr>
              <a:t>x</a:t>
            </a:r>
            <a:r>
              <a:rPr b="1" lang="en-US">
                <a:solidFill>
                  <a:schemeClr val="dk1"/>
                </a:solidFill>
              </a:rPr>
              <a:t>}” )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685800" lvl="0" marL="708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Char char="-"/>
            </a:pPr>
            <a:r>
              <a:rPr b="1" lang="en-US">
                <a:solidFill>
                  <a:schemeClr val="dk1"/>
                </a:solidFill>
              </a:rPr>
              <a:t>In our code here if the user enter an integer value it will run as well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685800" lvl="0" marL="7088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Font typeface="Open Sans Light"/>
              <a:buChar char="-"/>
            </a:pPr>
            <a:r>
              <a:rPr b="1" lang="en-US">
                <a:solidFill>
                  <a:schemeClr val="accent2"/>
                </a:solidFill>
              </a:rPr>
              <a:t>But , What will happen if the user entered a different type of variable ?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chemeClr val="accent2"/>
                </a:solidFill>
              </a:rPr>
              <a:t>   Ans : </a:t>
            </a:r>
            <a:r>
              <a:rPr b="1" lang="en-US">
                <a:solidFill>
                  <a:schemeClr val="dk2"/>
                </a:solidFill>
              </a:rPr>
              <a:t>here the value error will appear as the value is</a:t>
            </a:r>
            <a:r>
              <a:rPr b="1" lang="en-US">
                <a:solidFill>
                  <a:srgbClr val="7030A0"/>
                </a:solidFill>
              </a:rPr>
              <a:t> inappropriate value for the code as we said: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t/>
            </a:r>
            <a:endParaRPr b="1">
              <a:solidFill>
                <a:srgbClr val="7030A0"/>
              </a:solidFill>
            </a:endParaRPr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rgbClr val="7030A0"/>
                </a:solidFill>
              </a:rPr>
              <a:t> </a:t>
            </a:r>
            <a:r>
              <a:rPr b="1" lang="en-US">
                <a:solidFill>
                  <a:schemeClr val="accent1"/>
                </a:solidFill>
              </a:rPr>
              <a:t>x = </a:t>
            </a:r>
            <a:r>
              <a:rPr b="1" lang="en-US">
                <a:solidFill>
                  <a:schemeClr val="dk1"/>
                </a:solidFill>
              </a:rPr>
              <a:t>int (….</a:t>
            </a:r>
            <a:endParaRPr/>
          </a:p>
          <a:p>
            <a:pPr indent="0" lvl="0" marL="230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6C72"/>
              </a:buClr>
              <a:buSzPts val="6224"/>
              <a:buNone/>
            </a:pPr>
            <a:r>
              <a:rPr b="1" lang="en-US">
                <a:solidFill>
                  <a:srgbClr val="FFC000"/>
                </a:solidFill>
              </a:rPr>
              <a:t>, </a:t>
            </a:r>
            <a:r>
              <a:rPr b="1" lang="en-US">
                <a:solidFill>
                  <a:srgbClr val="FF0000"/>
                </a:solidFill>
              </a:rPr>
              <a:t>so any data type other than integer is value error </a:t>
            </a:r>
            <a:endParaRPr/>
          </a:p>
        </p:txBody>
      </p:sp>
      <p:sp>
        <p:nvSpPr>
          <p:cNvPr id="95" name="Google Shape;95;p9"/>
          <p:cNvSpPr txBox="1"/>
          <p:nvPr>
            <p:ph type="title"/>
          </p:nvPr>
        </p:nvSpPr>
        <p:spPr>
          <a:xfrm>
            <a:off x="970400" y="1290125"/>
            <a:ext cx="9387600" cy="1323358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b="1" lang="en-US" sz="5400" u="sng">
                <a:solidFill>
                  <a:srgbClr val="FF0000"/>
                </a:solidFill>
              </a:rPr>
              <a:t>2- Value error</a:t>
            </a:r>
            <a:endParaRPr b="1" sz="54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404040"/>
      </a:dk1>
      <a:lt1>
        <a:srgbClr val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